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tags/tag1.xml" ContentType="application/vnd.openxmlformats-officedocument.presentationml.tags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8"/>
  </p:notesMasterIdLst>
  <p:handoutMasterIdLst>
    <p:handoutMasterId r:id="rId129"/>
  </p:handoutMasterIdLst>
  <p:sldIdLst>
    <p:sldId id="256" r:id="rId2"/>
    <p:sldId id="433" r:id="rId3"/>
    <p:sldId id="257" r:id="rId4"/>
    <p:sldId id="422" r:id="rId5"/>
    <p:sldId id="258" r:id="rId6"/>
    <p:sldId id="259" r:id="rId7"/>
    <p:sldId id="260" r:id="rId8"/>
    <p:sldId id="261" r:id="rId9"/>
    <p:sldId id="262" r:id="rId10"/>
    <p:sldId id="263" r:id="rId11"/>
    <p:sldId id="423" r:id="rId12"/>
    <p:sldId id="264" r:id="rId13"/>
    <p:sldId id="265" r:id="rId14"/>
    <p:sldId id="280" r:id="rId15"/>
    <p:sldId id="281" r:id="rId16"/>
    <p:sldId id="282" r:id="rId17"/>
    <p:sldId id="277" r:id="rId18"/>
    <p:sldId id="434" r:id="rId19"/>
    <p:sldId id="436" r:id="rId20"/>
    <p:sldId id="276" r:id="rId21"/>
    <p:sldId id="424" r:id="rId22"/>
    <p:sldId id="279" r:id="rId23"/>
    <p:sldId id="283" r:id="rId24"/>
    <p:sldId id="285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86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287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44" r:id="rId60"/>
    <p:sldId id="339" r:id="rId61"/>
    <p:sldId id="340" r:id="rId62"/>
    <p:sldId id="341" r:id="rId63"/>
    <p:sldId id="342" r:id="rId64"/>
    <p:sldId id="343" r:id="rId65"/>
    <p:sldId id="345" r:id="rId66"/>
    <p:sldId id="346" r:id="rId67"/>
    <p:sldId id="347" r:id="rId68"/>
    <p:sldId id="402" r:id="rId69"/>
    <p:sldId id="403" r:id="rId70"/>
    <p:sldId id="404" r:id="rId71"/>
    <p:sldId id="405" r:id="rId72"/>
    <p:sldId id="406" r:id="rId73"/>
    <p:sldId id="407" r:id="rId74"/>
    <p:sldId id="408" r:id="rId75"/>
    <p:sldId id="409" r:id="rId76"/>
    <p:sldId id="410" r:id="rId77"/>
    <p:sldId id="411" r:id="rId78"/>
    <p:sldId id="412" r:id="rId79"/>
    <p:sldId id="413" r:id="rId80"/>
    <p:sldId id="414" r:id="rId81"/>
    <p:sldId id="415" r:id="rId82"/>
    <p:sldId id="416" r:id="rId83"/>
    <p:sldId id="417" r:id="rId84"/>
    <p:sldId id="418" r:id="rId85"/>
    <p:sldId id="289" r:id="rId86"/>
    <p:sldId id="421" r:id="rId87"/>
    <p:sldId id="435" r:id="rId88"/>
    <p:sldId id="290" r:id="rId89"/>
    <p:sldId id="330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63" r:id="rId100"/>
    <p:sldId id="362" r:id="rId101"/>
    <p:sldId id="357" r:id="rId102"/>
    <p:sldId id="358" r:id="rId103"/>
    <p:sldId id="359" r:id="rId104"/>
    <p:sldId id="360" r:id="rId105"/>
    <p:sldId id="364" r:id="rId106"/>
    <p:sldId id="365" r:id="rId107"/>
    <p:sldId id="367" r:id="rId108"/>
    <p:sldId id="366" r:id="rId109"/>
    <p:sldId id="361" r:id="rId110"/>
    <p:sldId id="368" r:id="rId111"/>
    <p:sldId id="369" r:id="rId112"/>
    <p:sldId id="370" r:id="rId113"/>
    <p:sldId id="371" r:id="rId114"/>
    <p:sldId id="425" r:id="rId115"/>
    <p:sldId id="372" r:id="rId116"/>
    <p:sldId id="426" r:id="rId117"/>
    <p:sldId id="397" r:id="rId118"/>
    <p:sldId id="398" r:id="rId119"/>
    <p:sldId id="399" r:id="rId120"/>
    <p:sldId id="396" r:id="rId121"/>
    <p:sldId id="427" r:id="rId122"/>
    <p:sldId id="400" r:id="rId123"/>
    <p:sldId id="401" r:id="rId124"/>
    <p:sldId id="419" r:id="rId125"/>
    <p:sldId id="420" r:id="rId126"/>
    <p:sldId id="432" r:id="rId127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2FAF66-3620-A943-86AF-4D54BAB3C1D0}">
          <p14:sldIdLst>
            <p14:sldId id="256"/>
            <p14:sldId id="433"/>
            <p14:sldId id="257"/>
          </p14:sldIdLst>
        </p14:section>
        <p14:section name="Characters" id="{A3B4E6CF-C38E-9A4A-9340-DD56A4EEFC50}">
          <p14:sldIdLst>
            <p14:sldId id="422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Strings" id="{509FF919-21CD-EF43-AE53-6AEA6BAB18FF}">
          <p14:sldIdLst>
            <p14:sldId id="423"/>
            <p14:sldId id="264"/>
            <p14:sldId id="265"/>
            <p14:sldId id="280"/>
            <p14:sldId id="281"/>
            <p14:sldId id="282"/>
            <p14:sldId id="277"/>
            <p14:sldId id="434"/>
            <p14:sldId id="436"/>
            <p14:sldId id="276"/>
          </p14:sldIdLst>
        </p14:section>
        <p14:section name="Ops" id="{5C55143E-3A8D-3046-9298-F2EEB1746F74}">
          <p14:sldIdLst>
            <p14:sldId id="424"/>
            <p14:sldId id="279"/>
            <p14:sldId id="283"/>
            <p14:sldId id="285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86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287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44"/>
            <p14:sldId id="339"/>
            <p14:sldId id="340"/>
            <p14:sldId id="341"/>
            <p14:sldId id="342"/>
            <p14:sldId id="343"/>
            <p14:sldId id="345"/>
            <p14:sldId id="346"/>
            <p14:sldId id="347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289"/>
            <p14:sldId id="421"/>
            <p14:sldId id="435"/>
            <p14:sldId id="290"/>
            <p14:sldId id="330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63"/>
            <p14:sldId id="362"/>
            <p14:sldId id="357"/>
            <p14:sldId id="358"/>
            <p14:sldId id="359"/>
            <p14:sldId id="360"/>
            <p14:sldId id="364"/>
            <p14:sldId id="365"/>
            <p14:sldId id="367"/>
            <p14:sldId id="366"/>
            <p14:sldId id="361"/>
            <p14:sldId id="368"/>
            <p14:sldId id="369"/>
            <p14:sldId id="370"/>
            <p14:sldId id="371"/>
          </p14:sldIdLst>
        </p14:section>
        <p14:section name="Announcements" id="{3D07241E-0D33-FD4B-838B-55379AE26108}">
          <p14:sldIdLst>
            <p14:sldId id="425"/>
            <p14:sldId id="372"/>
          </p14:sldIdLst>
        </p14:section>
        <p14:section name="Practice" id="{516B4EA8-23F2-DB4C-9E2D-00CF05715CCE}">
          <p14:sldIdLst>
            <p14:sldId id="426"/>
            <p14:sldId id="397"/>
            <p14:sldId id="398"/>
            <p14:sldId id="399"/>
            <p14:sldId id="396"/>
          </p14:sldIdLst>
        </p14:section>
        <p14:section name="Ops 2" id="{F359F0FA-BC65-CF49-BA39-D150CE193D25}">
          <p14:sldIdLst>
            <p14:sldId id="427"/>
            <p14:sldId id="400"/>
            <p14:sldId id="401"/>
            <p14:sldId id="419"/>
            <p14:sldId id="420"/>
            <p14:sldId id="4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9300"/>
    <a:srgbClr val="DDDDDD"/>
    <a:srgbClr val="F8F8F8"/>
    <a:srgbClr val="FF9999"/>
    <a:srgbClr val="8C1515"/>
    <a:srgbClr val="FFFFC0"/>
    <a:srgbClr val="FFFF80"/>
    <a:srgbClr val="CC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51" autoAdjust="0"/>
    <p:restoredTop sz="86572" autoAdjust="0"/>
  </p:normalViewPr>
  <p:slideViewPr>
    <p:cSldViewPr>
      <p:cViewPr varScale="1">
        <p:scale>
          <a:sx n="80" d="100"/>
          <a:sy n="80" d="100"/>
        </p:scale>
        <p:origin x="208" y="5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handoutMaster" Target="handoutMasters/handout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095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916893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467907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253068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584115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7006428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941955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728109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96048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2290281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4883876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5773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863086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065387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480897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6418807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9527559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123949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8413638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1487538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422903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891331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18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2405618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overflow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2354432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9542034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7734527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86633559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909369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65559926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4755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9609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thoughts about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71326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3761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5007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44618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5689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6668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0190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5079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07072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8701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595108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815381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98036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04837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419198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872030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88983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93596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66893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92164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09561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144615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217681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514663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896656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93059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830465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4710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96960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01073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75625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247278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73749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198310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619850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359787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87850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897582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7055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555625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2243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48209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399462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80760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465166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0433736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521988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04310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3825800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4949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6938152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86923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756407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80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795927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7120564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642796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1760804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23458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5298005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57865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924601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922047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2467013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5639593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3634436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005983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181247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383133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959018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0531920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16871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497816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6245678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569647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0679125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1592279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672113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908338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Ideal: </a:t>
            </a:r>
            <a:r>
              <a:rPr lang="en-US" dirty="0" err="1"/>
              <a:t>strlen</a:t>
            </a:r>
            <a:r>
              <a:rPr lang="en-US" dirty="0"/>
              <a:t>(“Hello”) + 1</a:t>
            </a:r>
          </a:p>
          <a:p>
            <a:r>
              <a:rPr lang="en-US" dirty="0"/>
              <a:t>Also ok: 6</a:t>
            </a:r>
          </a:p>
          <a:p>
            <a:r>
              <a:rPr lang="en-US" dirty="0"/>
              <a:t>Wasteful: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7466764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value should go in the blank?
https://www.polleverywhere.com/multiple_choice_polls/6e5VHQsGyG7sytGK3x6JH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1830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486249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7101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726176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195466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3773688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440773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902836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219424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871746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033492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255380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194704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9745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78340356-4F82-7642-8E61-31438DC795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175B182-7757-2B4B-B49F-0C8D092829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20574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481B511-27D1-E445-A6E2-A51E87B26D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41148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x-none" noProof="0" dirty="0"/>
              <a:t>Click to edit Master subtitle style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2CD5DE72-E8AC-D645-BD88-5BA018B048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09800" y="6306297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 dirty="0">
                <a:latin typeface="Calibri" charset="0"/>
              </a:rPr>
              <a:t>This document is copyright (C) Stanford Computer Science and Nick Troccoli, licensed under Creative Commons Attribution 2.5 License.  All rights reserved.</a:t>
            </a:r>
            <a:br>
              <a:rPr lang="en-US" altLang="x-none" sz="800" dirty="0">
                <a:latin typeface="Calibri" charset="0"/>
              </a:rPr>
            </a:br>
            <a:r>
              <a:rPr lang="en-US" altLang="x-none" sz="800" dirty="0">
                <a:latin typeface="Calibri" charset="0"/>
              </a:rPr>
              <a:t>Based on slides created by Marty Stepp, Cynthia Lee, Chris Gregg, and others.</a:t>
            </a:r>
          </a:p>
        </p:txBody>
      </p:sp>
    </p:spTree>
    <p:extLst>
      <p:ext uri="{BB962C8B-B14F-4D97-AF65-F5344CB8AC3E}">
        <p14:creationId xmlns:p14="http://schemas.microsoft.com/office/powerpoint/2010/main" val="211310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44EB059-4C62-3143-8431-5E430186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59AEACB6-59D2-4E47-BE1E-F7C225C46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1295400"/>
            <a:ext cx="1181100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73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B736492-65D5-7A4F-80A3-31C72A12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C47DD1-735B-0D4F-9D32-27E3EDDC7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677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BA9953C-E887-5F4C-9DD0-4F107760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36730"/>
            <a:ext cx="10958512" cy="2852737"/>
          </a:xfrm>
          <a:prstGeom prst="rect">
            <a:avLst/>
          </a:prstGeom>
        </p:spPr>
        <p:txBody>
          <a:bodyPr anchor="ctr"/>
          <a:lstStyle>
            <a:lvl1pPr algn="ctr">
              <a:defRPr sz="6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5DDC236-00E5-2A48-8790-05E2F1718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10958512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40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A560C6-A739-2049-B91E-DFEB262D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053172-13CE-2343-B369-1A8A92D7D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86B485-66BF-7341-A676-CCAF29FCB1D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299882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53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8FD81F-A890-1E4F-B50C-FA58B0FE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A21BD5-23D0-9A4C-8FB5-C2A851AD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2316956"/>
            <a:ext cx="5833872" cy="4160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FAFCA5F-2182-4F49-BA8A-15432F96A26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2316956"/>
            <a:ext cx="5833872" cy="41645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B291DF-3599-8746-A039-AF3E6FA7DB5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524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0D46F08-21FE-D846-93BD-BD73EF536E3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722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998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15EFE8-1D4D-3341-ABA9-3C476C84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0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47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5AFA63-4AC5-A544-B0C8-BCA9F998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5D5EC6-7C9A-704C-B040-4E8BFC2D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1524000"/>
            <a:ext cx="76009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2C3107-306B-114F-B302-3E7C93CBD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" y="1523999"/>
            <a:ext cx="41910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104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E60B452-E427-004F-BA7B-F5700212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CBBB664-6680-4947-9DFB-6AAFC2FF4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1523999"/>
            <a:ext cx="41148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0EBC0EC-CB7F-8E41-B709-6B10FCE8C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43400" y="1523999"/>
            <a:ext cx="76200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5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BAC2715-7B69-034F-ADD4-FCB4F1C9EE1C}"/>
              </a:ext>
            </a:extLst>
          </p:cNvPr>
          <p:cNvSpPr txBox="1">
            <a:spLocks noGrp="1"/>
          </p:cNvSpPr>
          <p:nvPr userDrawn="1"/>
        </p:nvSpPr>
        <p:spPr>
          <a:xfrm>
            <a:off x="10972800" y="6356355"/>
            <a:ext cx="1016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85DF6712-59E7-BE4D-938E-10F7141D2A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DCD2242-3A48-6A44-9897-F959BCA69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11836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888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hyperlink" Target="https://www.polleverywhere.com/multiple_choice_polls/6e5VHQsGyG7sytGK3x6JH" TargetMode="External"/><Relationship Id="rId5" Type="http://schemas.openxmlformats.org/officeDocument/2006/relationships/hyperlink" Target="https://www.liveslides.com/download" TargetMode="External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E12E-CDB2-DA48-B93C-F340374AA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CS107 Spring 2019, Lecture 4</a:t>
            </a:r>
            <a:br>
              <a:rPr lang="en-US" dirty="0"/>
            </a:br>
            <a:r>
              <a:rPr lang="en-US" sz="3400" dirty="0"/>
              <a:t> C Strings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970DCAE-2B81-B74E-A534-6E46C769C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Reading: K&amp;R (1.9, 5.5, Appendix B3) or Essential C section 3</a:t>
            </a:r>
          </a:p>
        </p:txBody>
      </p:sp>
    </p:spTree>
    <p:extLst>
      <p:ext uri="{BB962C8B-B14F-4D97-AF65-F5344CB8AC3E}">
        <p14:creationId xmlns:p14="http://schemas.microsoft.com/office/powerpoint/2010/main" val="30578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9037-A6B1-A448-977B-3C98A71B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ctype.h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3AD0D-DBE2-D54B-AF62-54A0DC93B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isLetter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isalpha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	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capital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isupper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'f'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	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uppercaseB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toupper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'b'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digit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isdigit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'4'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	   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32128469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C81A-9295-6C42-B90E-8426B2A3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2888-F01E-0440-A4B4-A204AA4F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Since C strings are pointers to characters, we can adjust the pointer to omit characters at the beginning.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chars[]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"racecar"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*str1 = chars;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*str2 = chars + 4;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str1);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racecar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str2);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Group 63">
            <a:extLst>
              <a:ext uri="{FF2B5EF4-FFF2-40B4-BE49-F238E27FC236}">
                <a16:creationId xmlns:a16="http://schemas.microsoft.com/office/drawing/2014/main" id="{60AD5877-E924-DE45-B4DC-AAF27B0E67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1252" y="4732337"/>
          <a:ext cx="6093296" cy="830263"/>
        </p:xfrm>
        <a:graphic>
          <a:graphicData uri="http://schemas.openxmlformats.org/drawingml/2006/table">
            <a:tbl>
              <a:tblPr/>
              <a:tblGrid>
                <a:gridCol w="76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1427250575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958642753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539153437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'c'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'c'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9DDDACF-F03C-D84C-9953-C13AB28760C7}"/>
              </a:ext>
            </a:extLst>
          </p:cNvPr>
          <p:cNvSpPr txBox="1"/>
          <p:nvPr/>
        </p:nvSpPr>
        <p:spPr>
          <a:xfrm>
            <a:off x="2133599" y="6107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7" name="Group 63">
            <a:extLst>
              <a:ext uri="{FF2B5EF4-FFF2-40B4-BE49-F238E27FC236}">
                <a16:creationId xmlns:a16="http://schemas.microsoft.com/office/drawing/2014/main" id="{F5692C1E-DDBC-594B-8222-00AE8C8F52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1252" y="5646737"/>
          <a:ext cx="761662" cy="830263"/>
        </p:xfrm>
        <a:graphic>
          <a:graphicData uri="http://schemas.openxmlformats.org/drawingml/2006/table">
            <a:tbl>
              <a:tblPr/>
              <a:tblGrid>
                <a:gridCol w="76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0xee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0xf1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EBFAA46-647C-7B47-AA60-B60A7552D59E}"/>
              </a:ext>
            </a:extLst>
          </p:cNvPr>
          <p:cNvSpPr txBox="1"/>
          <p:nvPr/>
        </p:nvSpPr>
        <p:spPr>
          <a:xfrm>
            <a:off x="4227747" y="6107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graphicFrame>
        <p:nvGraphicFramePr>
          <p:cNvPr id="9" name="Group 63">
            <a:extLst>
              <a:ext uri="{FF2B5EF4-FFF2-40B4-BE49-F238E27FC236}">
                <a16:creationId xmlns:a16="http://schemas.microsoft.com/office/drawing/2014/main" id="{A8B1175E-52E9-F641-8A85-37066976DE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05400" y="5646737"/>
          <a:ext cx="761662" cy="830263"/>
        </p:xfrm>
        <a:graphic>
          <a:graphicData uri="http://schemas.openxmlformats.org/drawingml/2006/table">
            <a:tbl>
              <a:tblPr/>
              <a:tblGrid>
                <a:gridCol w="76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0xd2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0xf5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39B55C-6488-E74B-AC0B-CFDD3E179063}"/>
              </a:ext>
            </a:extLst>
          </p:cNvPr>
          <p:cNvCxnSpPr>
            <a:cxnSpLocks/>
          </p:cNvCxnSpPr>
          <p:nvPr/>
        </p:nvCxnSpPr>
        <p:spPr>
          <a:xfrm flipV="1">
            <a:off x="3124200" y="5574268"/>
            <a:ext cx="0" cy="5334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714557-2BB3-074B-9101-F35764E3D9E0}"/>
              </a:ext>
            </a:extLst>
          </p:cNvPr>
          <p:cNvCxnSpPr>
            <a:cxnSpLocks/>
          </p:cNvCxnSpPr>
          <p:nvPr/>
        </p:nvCxnSpPr>
        <p:spPr>
          <a:xfrm flipV="1">
            <a:off x="5818571" y="5574268"/>
            <a:ext cx="582229" cy="60586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8903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C81A-9295-6C42-B90E-8426B2A3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2888-F01E-0440-A4B4-A204AA4F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Since C strings are pointers to characters, we can adjust the pointer to omit characters at the beginning.  </a:t>
            </a:r>
            <a:r>
              <a:rPr lang="en-US" b="1" dirty="0"/>
              <a:t>NOTE:</a:t>
            </a:r>
            <a:r>
              <a:rPr lang="en-US" dirty="0"/>
              <a:t> the pointer still refers to the same characters!</a:t>
            </a:r>
            <a:br>
              <a:rPr lang="en-US" dirty="0"/>
            </a:b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"racecar"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*str2 = str1 + 4;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str2[0] = 'f';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str1);		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str2);		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Group 63">
            <a:extLst>
              <a:ext uri="{FF2B5EF4-FFF2-40B4-BE49-F238E27FC236}">
                <a16:creationId xmlns:a16="http://schemas.microsoft.com/office/drawing/2014/main" id="{60AD5877-E924-DE45-B4DC-AAF27B0E67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1252" y="4732337"/>
          <a:ext cx="6093296" cy="830263"/>
        </p:xfrm>
        <a:graphic>
          <a:graphicData uri="http://schemas.openxmlformats.org/drawingml/2006/table">
            <a:tbl>
              <a:tblPr/>
              <a:tblGrid>
                <a:gridCol w="76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1427250575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958642753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539153437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'c'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'c'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9DDDACF-F03C-D84C-9953-C13AB28760C7}"/>
              </a:ext>
            </a:extLst>
          </p:cNvPr>
          <p:cNvSpPr txBox="1"/>
          <p:nvPr/>
        </p:nvSpPr>
        <p:spPr>
          <a:xfrm>
            <a:off x="2133599" y="51816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BFAA46-647C-7B47-AA60-B60A7552D59E}"/>
              </a:ext>
            </a:extLst>
          </p:cNvPr>
          <p:cNvSpPr txBox="1"/>
          <p:nvPr/>
        </p:nvSpPr>
        <p:spPr>
          <a:xfrm>
            <a:off x="4227747" y="6107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graphicFrame>
        <p:nvGraphicFramePr>
          <p:cNvPr id="9" name="Group 63">
            <a:extLst>
              <a:ext uri="{FF2B5EF4-FFF2-40B4-BE49-F238E27FC236}">
                <a16:creationId xmlns:a16="http://schemas.microsoft.com/office/drawing/2014/main" id="{A8B1175E-52E9-F641-8A85-37066976DE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05400" y="5646737"/>
          <a:ext cx="761662" cy="830263"/>
        </p:xfrm>
        <a:graphic>
          <a:graphicData uri="http://schemas.openxmlformats.org/drawingml/2006/table">
            <a:tbl>
              <a:tblPr/>
              <a:tblGrid>
                <a:gridCol w="76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0xd2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0xf5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714557-2BB3-074B-9101-F35764E3D9E0}"/>
              </a:ext>
            </a:extLst>
          </p:cNvPr>
          <p:cNvCxnSpPr>
            <a:cxnSpLocks/>
          </p:cNvCxnSpPr>
          <p:nvPr/>
        </p:nvCxnSpPr>
        <p:spPr>
          <a:xfrm flipV="1">
            <a:off x="5818571" y="5574268"/>
            <a:ext cx="582229" cy="60586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66239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C81A-9295-6C42-B90E-8426B2A3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2888-F01E-0440-A4B4-A204AA4F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Since C strings are pointers to characters, we can adjust the pointer to omit characters at the beginning.  </a:t>
            </a:r>
            <a:r>
              <a:rPr lang="en-US" b="1" dirty="0"/>
              <a:t>NOTE:</a:t>
            </a:r>
            <a:r>
              <a:rPr lang="en-US" dirty="0"/>
              <a:t> the pointer still refers to the same characters!</a:t>
            </a:r>
            <a:br>
              <a:rPr lang="en-US" dirty="0"/>
            </a:b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"racecar"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*str2 = str1 + 4;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str2[0] = 'f';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str1);		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str2);	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Group 63">
            <a:extLst>
              <a:ext uri="{FF2B5EF4-FFF2-40B4-BE49-F238E27FC236}">
                <a16:creationId xmlns:a16="http://schemas.microsoft.com/office/drawing/2014/main" id="{60AD5877-E924-DE45-B4DC-AAF27B0E6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242396"/>
              </p:ext>
            </p:extLst>
          </p:nvPr>
        </p:nvGraphicFramePr>
        <p:xfrm>
          <a:off x="3011252" y="4732337"/>
          <a:ext cx="6093296" cy="830263"/>
        </p:xfrm>
        <a:graphic>
          <a:graphicData uri="http://schemas.openxmlformats.org/drawingml/2006/table">
            <a:tbl>
              <a:tblPr/>
              <a:tblGrid>
                <a:gridCol w="76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1427250575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958642753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539153437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'c'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9DDDACF-F03C-D84C-9953-C13AB28760C7}"/>
              </a:ext>
            </a:extLst>
          </p:cNvPr>
          <p:cNvSpPr txBox="1"/>
          <p:nvPr/>
        </p:nvSpPr>
        <p:spPr>
          <a:xfrm>
            <a:off x="2133599" y="51816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BFAA46-647C-7B47-AA60-B60A7552D59E}"/>
              </a:ext>
            </a:extLst>
          </p:cNvPr>
          <p:cNvSpPr txBox="1"/>
          <p:nvPr/>
        </p:nvSpPr>
        <p:spPr>
          <a:xfrm>
            <a:off x="4227747" y="6107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graphicFrame>
        <p:nvGraphicFramePr>
          <p:cNvPr id="9" name="Group 63">
            <a:extLst>
              <a:ext uri="{FF2B5EF4-FFF2-40B4-BE49-F238E27FC236}">
                <a16:creationId xmlns:a16="http://schemas.microsoft.com/office/drawing/2014/main" id="{A8B1175E-52E9-F641-8A85-37066976DE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05400" y="5646737"/>
          <a:ext cx="761662" cy="830263"/>
        </p:xfrm>
        <a:graphic>
          <a:graphicData uri="http://schemas.openxmlformats.org/drawingml/2006/table">
            <a:tbl>
              <a:tblPr/>
              <a:tblGrid>
                <a:gridCol w="76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0xd2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0xf5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714557-2BB3-074B-9101-F35764E3D9E0}"/>
              </a:ext>
            </a:extLst>
          </p:cNvPr>
          <p:cNvCxnSpPr>
            <a:cxnSpLocks/>
          </p:cNvCxnSpPr>
          <p:nvPr/>
        </p:nvCxnSpPr>
        <p:spPr>
          <a:xfrm flipV="1">
            <a:off x="5818571" y="5574268"/>
            <a:ext cx="582229" cy="60586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2334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C81A-9295-6C42-B90E-8426B2A3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2888-F01E-0440-A4B4-A204AA4F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Since C strings are pointers to characters, we can adjust the pointer to omit characters at the beginning.  </a:t>
            </a:r>
            <a:r>
              <a:rPr lang="en-US" b="1" dirty="0"/>
              <a:t>NOTE:</a:t>
            </a:r>
            <a:r>
              <a:rPr lang="en-US" dirty="0"/>
              <a:t> the pointer still refers to the same characters!</a:t>
            </a:r>
            <a:br>
              <a:rPr lang="en-US" dirty="0"/>
            </a:b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"racecar"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*str2 = str1 + 4;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str2[0] = 'f';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str1);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racefar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str2);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Group 63">
            <a:extLst>
              <a:ext uri="{FF2B5EF4-FFF2-40B4-BE49-F238E27FC236}">
                <a16:creationId xmlns:a16="http://schemas.microsoft.com/office/drawing/2014/main" id="{60AD5877-E924-DE45-B4DC-AAF27B0E67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1252" y="4732337"/>
          <a:ext cx="6093296" cy="830263"/>
        </p:xfrm>
        <a:graphic>
          <a:graphicData uri="http://schemas.openxmlformats.org/drawingml/2006/table">
            <a:tbl>
              <a:tblPr/>
              <a:tblGrid>
                <a:gridCol w="76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1427250575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958642753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539153437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'c'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9DDDACF-F03C-D84C-9953-C13AB28760C7}"/>
              </a:ext>
            </a:extLst>
          </p:cNvPr>
          <p:cNvSpPr txBox="1"/>
          <p:nvPr/>
        </p:nvSpPr>
        <p:spPr>
          <a:xfrm>
            <a:off x="2133599" y="51816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BFAA46-647C-7B47-AA60-B60A7552D59E}"/>
              </a:ext>
            </a:extLst>
          </p:cNvPr>
          <p:cNvSpPr txBox="1"/>
          <p:nvPr/>
        </p:nvSpPr>
        <p:spPr>
          <a:xfrm>
            <a:off x="4227747" y="6107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graphicFrame>
        <p:nvGraphicFramePr>
          <p:cNvPr id="9" name="Group 63">
            <a:extLst>
              <a:ext uri="{FF2B5EF4-FFF2-40B4-BE49-F238E27FC236}">
                <a16:creationId xmlns:a16="http://schemas.microsoft.com/office/drawing/2014/main" id="{A8B1175E-52E9-F641-8A85-37066976DE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05400" y="5646737"/>
          <a:ext cx="761662" cy="830263"/>
        </p:xfrm>
        <a:graphic>
          <a:graphicData uri="http://schemas.openxmlformats.org/drawingml/2006/table">
            <a:tbl>
              <a:tblPr/>
              <a:tblGrid>
                <a:gridCol w="76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0xd2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0xf5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714557-2BB3-074B-9101-F35764E3D9E0}"/>
              </a:ext>
            </a:extLst>
          </p:cNvPr>
          <p:cNvCxnSpPr>
            <a:cxnSpLocks/>
          </p:cNvCxnSpPr>
          <p:nvPr/>
        </p:nvCxnSpPr>
        <p:spPr>
          <a:xfrm flipV="1">
            <a:off x="5818571" y="5574268"/>
            <a:ext cx="582229" cy="60586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7710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C81A-9295-6C42-B90E-8426B2A3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2888-F01E-0440-A4B4-A204AA4F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omit characters at the end, make a new string that is a partial copy of the original.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just "race"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"racecar"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4465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C81A-9295-6C42-B90E-8426B2A3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2888-F01E-0440-A4B4-A204AA4F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omit characters at the end, make a new string that is a partial copy of the original.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just "race"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"racecar"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str2[5];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6999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C81A-9295-6C42-B90E-8426B2A3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2888-F01E-0440-A4B4-A204AA4F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omit characters at the end, make a new string that is a partial copy of the original.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just "race"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"racecar"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str2[5];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(str2, str1, 4);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9659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C81A-9295-6C42-B90E-8426B2A3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2888-F01E-0440-A4B4-A204AA4F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omit characters at the end, make a new string that is a partial copy of the original.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just "race"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"racecar"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str2[5];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(str2, str1, 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str2[4] = '\0';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6386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C81A-9295-6C42-B90E-8426B2A3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2888-F01E-0440-A4B4-A204AA4F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omit characters at the end, make a new string that is a partial copy of the original.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just "race"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"racecar"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str2[5];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(str2, str1, 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str2[4] = '\0';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str1);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racecar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str2);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6057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C81A-9295-6C42-B90E-8426B2A3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2888-F01E-0440-A4B4-A204AA4F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combine pointer arithmetic and copying to make any substrings we’d like.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just "ace"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"racecar"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0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Characters</a:t>
            </a:r>
          </a:p>
          <a:p>
            <a:r>
              <a:rPr lang="en-US" dirty="0"/>
              <a:t>Strings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Common String Operations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Comparing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Copying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Concatenating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Substrings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Break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Announcements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Practice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Diamond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More String Operations: Searching and Spans</a:t>
            </a:r>
          </a:p>
          <a:p>
            <a:pPr marL="457200" lvl="1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3177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C81A-9295-6C42-B90E-8426B2A3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2888-F01E-0440-A4B4-A204AA4F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combine pointer arithmetic and copying to make any substrings we’d like.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just "ace"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"racecar"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str2[4];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1156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C81A-9295-6C42-B90E-8426B2A3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2888-F01E-0440-A4B4-A204AA4F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combine pointer arithmetic and copying to make any substrings we’d like.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just "ace"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"racecar"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str2[4];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(str2, str1 + 1, 3);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2958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C81A-9295-6C42-B90E-8426B2A3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2888-F01E-0440-A4B4-A204AA4F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combine pointer arithmetic and copying to make any substrings we’d like.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just "ace"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"racecar"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str2[4];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(str2, str1 + 1, 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str2[3] = '\0';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181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C81A-9295-6C42-B90E-8426B2A3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2888-F01E-0440-A4B4-A204AA4F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combine pointer arithmetic and copying to make any substrings we’d like.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just "ace"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"racecar"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str2[4];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(str2, str1 + 1, 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str2[3] = '\0';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str1);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racecar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str2);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8995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Characters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Strings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Common String Operations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Comparing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Copying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Concatenating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Substrings</a:t>
            </a:r>
          </a:p>
          <a:p>
            <a:r>
              <a:rPr lang="en-US" b="1" dirty="0"/>
              <a:t>Break</a:t>
            </a:r>
            <a:r>
              <a:rPr lang="en-US" dirty="0"/>
              <a:t>: Announcements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Practice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Diamond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More String Operations: Searching and Spans</a:t>
            </a:r>
          </a:p>
          <a:p>
            <a:pPr marL="457200" lvl="1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30000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CE77-1B3D-7C4D-B5C1-5B953B89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4F81-9EB3-F242-82D4-F590530A4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1 clarification: recursion, like loops, not allowed for SAT</a:t>
            </a:r>
          </a:p>
          <a:p>
            <a:r>
              <a:rPr lang="en-US" dirty="0"/>
              <a:t>Piazza is an official channel for course communication this quarter</a:t>
            </a:r>
          </a:p>
          <a:p>
            <a:r>
              <a:rPr lang="en-US" dirty="0"/>
              <a:t>We hope you enjoyed your first lab!</a:t>
            </a:r>
          </a:p>
          <a:p>
            <a:r>
              <a:rPr lang="en-US" dirty="0"/>
              <a:t>3 minute break</a:t>
            </a:r>
          </a:p>
        </p:txBody>
      </p:sp>
    </p:spTree>
    <p:extLst>
      <p:ext uri="{BB962C8B-B14F-4D97-AF65-F5344CB8AC3E}">
        <p14:creationId xmlns:p14="http://schemas.microsoft.com/office/powerpoint/2010/main" val="165383159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Characters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Strings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Common String Operations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Comparing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Copying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Concatenating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Substrings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Break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Announcements</a:t>
            </a:r>
          </a:p>
          <a:p>
            <a:r>
              <a:rPr lang="en-US" b="1" dirty="0"/>
              <a:t>Practice</a:t>
            </a:r>
            <a:r>
              <a:rPr lang="en-US" dirty="0"/>
              <a:t>: Diamond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More String Operations: Searching and Spans</a:t>
            </a:r>
          </a:p>
          <a:p>
            <a:pPr marL="457200" lvl="1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33397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6370-542E-8A41-8350-219068F6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Diamond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27664-1C11-3442-8935-E7EB4A7CF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Write a function </a:t>
            </a:r>
            <a:r>
              <a:rPr lang="en-US" altLang="en-US" b="1" dirty="0">
                <a:latin typeface="Consolas" panose="020B0609020204030204" pitchFamily="49" charset="0"/>
              </a:rPr>
              <a:t>diamond</a:t>
            </a:r>
            <a:r>
              <a:rPr lang="en-US" altLang="en-US" dirty="0"/>
              <a:t> that accepts a string parameter and prints its letters in a "diamond" format as shown below.</a:t>
            </a:r>
          </a:p>
          <a:p>
            <a:pPr lvl="1"/>
            <a:r>
              <a:rPr lang="en-US" altLang="en-US" dirty="0"/>
              <a:t>For example, </a:t>
            </a:r>
            <a:r>
              <a:rPr lang="en-US" altLang="en-US" dirty="0">
                <a:latin typeface="Consolas" panose="020B0609020204030204" pitchFamily="49" charset="0"/>
              </a:rPr>
              <a:t>diamond("DAISY")</a:t>
            </a:r>
            <a:r>
              <a:rPr lang="en-US" altLang="en-US" dirty="0"/>
              <a:t> should print:</a:t>
            </a:r>
          </a:p>
          <a:p>
            <a:pPr lvl="1">
              <a:buFontTx/>
              <a:buNone/>
            </a:pPr>
            <a:endParaRPr lang="en-US" altLang="en-US" sz="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pl-PL" altLang="en-US" dirty="0">
                <a:latin typeface="Consolas" panose="020B0609020204030204" pitchFamily="49" charset="0"/>
              </a:rPr>
              <a:t>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l-PL" altLang="en-US" dirty="0">
                <a:latin typeface="Consolas" panose="020B0609020204030204" pitchFamily="49" charset="0"/>
              </a:rPr>
              <a:t>DA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l-PL" altLang="en-US" dirty="0">
                <a:latin typeface="Consolas" panose="020B0609020204030204" pitchFamily="49" charset="0"/>
              </a:rPr>
              <a:t>DAI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l-PL" altLang="en-US" dirty="0">
                <a:latin typeface="Consolas" panose="020B0609020204030204" pitchFamily="49" charset="0"/>
              </a:rPr>
              <a:t>DAIS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l-PL" altLang="en-US" dirty="0">
                <a:latin typeface="Consolas" panose="020B0609020204030204" pitchFamily="49" charset="0"/>
              </a:rPr>
              <a:t>DAISY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l-PL" altLang="en-US" dirty="0">
                <a:latin typeface="Consolas" panose="020B0609020204030204" pitchFamily="49" charset="0"/>
              </a:rPr>
              <a:t> AISY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l-PL" altLang="en-US" dirty="0">
                <a:latin typeface="Consolas" panose="020B0609020204030204" pitchFamily="49" charset="0"/>
              </a:rPr>
              <a:t>  ISY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l-PL" altLang="en-US" dirty="0">
                <a:latin typeface="Consolas" panose="020B0609020204030204" pitchFamily="49" charset="0"/>
              </a:rPr>
              <a:t>   SY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l-PL" altLang="en-US" dirty="0">
                <a:latin typeface="Consolas" panose="020B0609020204030204" pitchFamily="49" charset="0"/>
              </a:rPr>
              <a:t>    Y</a:t>
            </a:r>
            <a:endParaRPr lang="en-US" alt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28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6370-542E-8A41-8350-219068F6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Diamond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27664-1C11-3442-8935-E7EB4A7CF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Write a function </a:t>
            </a:r>
            <a:r>
              <a:rPr lang="en-US" altLang="en-US" b="1" dirty="0">
                <a:latin typeface="Consolas" panose="020B0609020204030204" pitchFamily="49" charset="0"/>
              </a:rPr>
              <a:t>diamond</a:t>
            </a:r>
            <a:r>
              <a:rPr lang="en-US" altLang="en-US" dirty="0"/>
              <a:t> that accepts a string parameter and prints its letters in a "diamond" format as shown below.</a:t>
            </a:r>
          </a:p>
          <a:p>
            <a:pPr lvl="1"/>
            <a:r>
              <a:rPr lang="en-US" altLang="en-US" dirty="0"/>
              <a:t>For example, </a:t>
            </a:r>
            <a:r>
              <a:rPr lang="en-US" altLang="en-US" dirty="0">
                <a:latin typeface="Consolas" panose="020B0609020204030204" pitchFamily="49" charset="0"/>
              </a:rPr>
              <a:t>diamond("DAISY")</a:t>
            </a:r>
            <a:r>
              <a:rPr lang="en-US" altLang="en-US" dirty="0"/>
              <a:t> should print:</a:t>
            </a:r>
          </a:p>
          <a:p>
            <a:pPr lvl="1">
              <a:buFontTx/>
              <a:buNone/>
            </a:pPr>
            <a:endParaRPr lang="en-US" altLang="en-US" sz="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pl-PL" altLang="en-US" dirty="0">
                <a:latin typeface="Consolas" panose="020B0609020204030204" pitchFamily="49" charset="0"/>
              </a:rPr>
              <a:t>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l-PL" altLang="en-US" dirty="0">
                <a:latin typeface="Consolas" panose="020B0609020204030204" pitchFamily="49" charset="0"/>
              </a:rPr>
              <a:t>DA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l-PL" altLang="en-US" dirty="0">
                <a:latin typeface="Consolas" panose="020B0609020204030204" pitchFamily="49" charset="0"/>
              </a:rPr>
              <a:t>DAI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l-PL" altLang="en-US" dirty="0">
                <a:latin typeface="Consolas" panose="020B0609020204030204" pitchFamily="49" charset="0"/>
              </a:rPr>
              <a:t>DAIS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l-PL" altLang="en-US" dirty="0">
                <a:latin typeface="Consolas" panose="020B0609020204030204" pitchFamily="49" charset="0"/>
              </a:rPr>
              <a:t>DAISY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l-PL" altLang="en-US" dirty="0">
                <a:latin typeface="Consolas" panose="020B0609020204030204" pitchFamily="49" charset="0"/>
              </a:rPr>
              <a:t> AISY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l-PL" altLang="en-US" dirty="0">
                <a:latin typeface="Consolas" panose="020B0609020204030204" pitchFamily="49" charset="0"/>
              </a:rPr>
              <a:t>  ISY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l-PL" altLang="en-US" dirty="0">
                <a:latin typeface="Consolas" panose="020B0609020204030204" pitchFamily="49" charset="0"/>
              </a:rPr>
              <a:t>   SY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l-PL" altLang="en-US" dirty="0">
                <a:latin typeface="Consolas" panose="020B0609020204030204" pitchFamily="49" charset="0"/>
              </a:rPr>
              <a:t>    Y</a:t>
            </a:r>
            <a:endParaRPr lang="en-US" alt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 descr="A brown and white dog walking on a beach&#13;&#10;&#13;&#10;Description automatically generated">
            <a:extLst>
              <a:ext uri="{FF2B5EF4-FFF2-40B4-BE49-F238E27FC236}">
                <a16:creationId xmlns:a16="http://schemas.microsoft.com/office/drawing/2014/main" id="{5B49BAF7-42B3-6A49-886D-474004F547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66" t="18889" r="34167" b="18889"/>
          <a:stretch/>
        </p:blipFill>
        <p:spPr>
          <a:xfrm>
            <a:off x="8382000" y="2057400"/>
            <a:ext cx="3352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8327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6370-542E-8A41-8350-219068F6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Daisy!</a:t>
            </a:r>
          </a:p>
        </p:txBody>
      </p:sp>
      <p:pic>
        <p:nvPicPr>
          <p:cNvPr id="5" name="Picture 4" descr="A brown and white dog walking on a beach&#13;&#10;&#13;&#10;Description automatically generated">
            <a:extLst>
              <a:ext uri="{FF2B5EF4-FFF2-40B4-BE49-F238E27FC236}">
                <a16:creationId xmlns:a16="http://schemas.microsoft.com/office/drawing/2014/main" id="{5B49BAF7-42B3-6A49-886D-474004F547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66" t="18889" r="34167" b="18889"/>
          <a:stretch/>
        </p:blipFill>
        <p:spPr>
          <a:xfrm>
            <a:off x="7581405" y="1828800"/>
            <a:ext cx="3352800" cy="4267200"/>
          </a:xfrm>
          <a:prstGeom prst="rect">
            <a:avLst/>
          </a:prstGeom>
        </p:spPr>
      </p:pic>
      <p:pic>
        <p:nvPicPr>
          <p:cNvPr id="8" name="Picture 7" descr="A dog sitting in the snow&#13;&#10;&#13;&#10;Description automatically generated">
            <a:extLst>
              <a:ext uri="{FF2B5EF4-FFF2-40B4-BE49-F238E27FC236}">
                <a16:creationId xmlns:a16="http://schemas.microsoft.com/office/drawing/2014/main" id="{19387A07-211A-ED43-A4B1-A769253EF9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67" t="16667"/>
          <a:stretch/>
        </p:blipFill>
        <p:spPr>
          <a:xfrm>
            <a:off x="914400" y="1828800"/>
            <a:ext cx="620166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71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6E1F-FC2E-3844-82EE-95E187B8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90BB-F4ED-2A43-8534-CA363AC31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 sz="3000" dirty="0"/>
              <a:t>C has no dedicated variable type for strings.  Instead, a string is represented as an </a:t>
            </a:r>
            <a:r>
              <a:rPr lang="en-US" altLang="x-none" sz="3000" b="1" dirty="0"/>
              <a:t>array of characters</a:t>
            </a:r>
            <a:r>
              <a:rPr lang="en-US" altLang="x-none" sz="3000" dirty="0"/>
              <a:t>.</a:t>
            </a:r>
            <a:endParaRPr lang="en-US" altLang="x-none" sz="3000" dirty="0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char text[] = "Hello, world!";</a:t>
            </a: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buFontTx/>
              <a:buNone/>
            </a:pPr>
            <a:endParaRPr lang="en-US" altLang="x-none" dirty="0"/>
          </a:p>
          <a:p>
            <a:endParaRPr lang="en-US" dirty="0"/>
          </a:p>
        </p:txBody>
      </p:sp>
      <p:graphicFrame>
        <p:nvGraphicFramePr>
          <p:cNvPr id="4" name="Group 63">
            <a:extLst>
              <a:ext uri="{FF2B5EF4-FFF2-40B4-BE49-F238E27FC236}">
                <a16:creationId xmlns:a16="http://schemas.microsoft.com/office/drawing/2014/main" id="{EFF54167-86D7-C54A-8432-47CBE0DD9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371084"/>
              </p:ext>
            </p:extLst>
          </p:nvPr>
        </p:nvGraphicFramePr>
        <p:xfrm>
          <a:off x="1371600" y="3013868"/>
          <a:ext cx="9753603" cy="830263"/>
        </p:xfrm>
        <a:graphic>
          <a:graphicData uri="http://schemas.openxmlformats.org/drawingml/2006/table">
            <a:tbl>
              <a:tblPr/>
              <a:tblGrid>
                <a:gridCol w="1378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8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38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53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38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38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387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387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387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3877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643877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character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89967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546BFB-AF33-574D-BD03-E122E7F8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Diamond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A7B04C4C-B20E-B241-ACBE-DE7B19342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2861" y="4586422"/>
            <a:ext cx="1506277" cy="15062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7569513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Characters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Strings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Common String Operations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Comparing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Copying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Concatenating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Substrings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Break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Announcements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Practice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Diamond</a:t>
            </a:r>
          </a:p>
          <a:p>
            <a:r>
              <a:rPr lang="en-US" dirty="0"/>
              <a:t>More String Operations: Searching and Spans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34636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E708-DB73-2845-B715-7EB72507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Letters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B427-267C-6944-A7D9-CFA9CAC60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strchr</a:t>
            </a:r>
            <a:r>
              <a:rPr lang="en-US" dirty="0"/>
              <a:t> returns a pointer to the first occurrence of a character in a string, or NULL if the character is not in the 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daisy[]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"Daisy"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strchr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(daisy, 'a');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daisy);	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Daisy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letterA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aisy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If there are multiple occurrences of the letter,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strchr</a:t>
            </a:r>
            <a:r>
              <a:rPr lang="en-US" dirty="0"/>
              <a:t> returns a pointer to the </a:t>
            </a:r>
            <a:r>
              <a:rPr lang="en-US" i="1" dirty="0"/>
              <a:t>first</a:t>
            </a:r>
            <a:r>
              <a:rPr lang="en-US" dirty="0"/>
              <a:t> one.  Use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strrchr</a:t>
            </a:r>
            <a:r>
              <a:rPr lang="en-US" dirty="0"/>
              <a:t> to obtain a pointer to the </a:t>
            </a:r>
            <a:r>
              <a:rPr lang="en-US" i="1" dirty="0"/>
              <a:t>last </a:t>
            </a:r>
            <a:r>
              <a:rPr lang="en-US" dirty="0"/>
              <a:t>occurrence.</a:t>
            </a:r>
          </a:p>
        </p:txBody>
      </p:sp>
    </p:spTree>
    <p:extLst>
      <p:ext uri="{BB962C8B-B14F-4D97-AF65-F5344CB8AC3E}">
        <p14:creationId xmlns:p14="http://schemas.microsoft.com/office/powerpoint/2010/main" val="269244027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E708-DB73-2845-B715-7EB72507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B427-267C-6944-A7D9-CFA9CAC60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strstr</a:t>
            </a:r>
            <a:r>
              <a:rPr lang="en-US" dirty="0"/>
              <a:t> returns a pointer to the first occurrence of the second string in the first, or NULL if it cannot be found.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daisy[]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"Daisy Dog"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(daisy,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"Dog"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daisy);	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Daisy Dog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	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Dog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If there are multiple occurrences of the string,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strstr</a:t>
            </a:r>
            <a:r>
              <a:rPr lang="en-US" dirty="0"/>
              <a:t> returns a pointer to the </a:t>
            </a:r>
            <a:r>
              <a:rPr lang="en-US" i="1" dirty="0"/>
              <a:t>first</a:t>
            </a:r>
            <a:r>
              <a:rPr lang="en-US" dirty="0"/>
              <a:t> one.</a:t>
            </a:r>
          </a:p>
        </p:txBody>
      </p:sp>
    </p:spTree>
    <p:extLst>
      <p:ext uri="{BB962C8B-B14F-4D97-AF65-F5344CB8AC3E}">
        <p14:creationId xmlns:p14="http://schemas.microsoft.com/office/powerpoint/2010/main" val="389719290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81D4-1D56-F148-8076-ED3C4A63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Spans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CF353-1F38-6241-8863-7068D78FA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strspn</a:t>
            </a:r>
            <a:r>
              <a:rPr lang="en-US" dirty="0"/>
              <a:t> returns the </a:t>
            </a:r>
            <a:r>
              <a:rPr lang="en-US" i="1" dirty="0"/>
              <a:t>length</a:t>
            </a:r>
            <a:r>
              <a:rPr lang="en-US" dirty="0"/>
              <a:t> of the initial part of the first string which contains only characters in the second 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daisy[]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"Daisy Dog"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spanLength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strspn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(daisy,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Daeoi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</a:t>
            </a:r>
          </a:p>
        </p:txBody>
      </p:sp>
    </p:spTree>
    <p:extLst>
      <p:ext uri="{BB962C8B-B14F-4D97-AF65-F5344CB8AC3E}">
        <p14:creationId xmlns:p14="http://schemas.microsoft.com/office/powerpoint/2010/main" val="161856462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81D4-1D56-F148-8076-ED3C4A63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Spans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CF353-1F38-6241-8863-7068D78FA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strcspn</a:t>
            </a:r>
            <a:r>
              <a:rPr lang="en-US" dirty="0"/>
              <a:t> (c = “complement”) returns the </a:t>
            </a:r>
            <a:r>
              <a:rPr lang="en-US" i="1" dirty="0"/>
              <a:t>length</a:t>
            </a:r>
            <a:r>
              <a:rPr lang="en-US" dirty="0"/>
              <a:t> of the initial part of the first string which contains only characters </a:t>
            </a:r>
            <a:r>
              <a:rPr lang="en-US" u="sng" dirty="0"/>
              <a:t>not in</a:t>
            </a:r>
            <a:r>
              <a:rPr lang="en-US" dirty="0"/>
              <a:t> the second 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daisy[]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"Daisy Dog"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spanLength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strcspn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(daisy,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isdor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</a:t>
            </a:r>
          </a:p>
        </p:txBody>
      </p:sp>
    </p:spTree>
    <p:extLst>
      <p:ext uri="{BB962C8B-B14F-4D97-AF65-F5344CB8AC3E}">
        <p14:creationId xmlns:p14="http://schemas.microsoft.com/office/powerpoint/2010/main" val="188705313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dirty="0"/>
              <a:t>Characters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Common String Operations</a:t>
            </a:r>
          </a:p>
          <a:p>
            <a:pPr lvl="1"/>
            <a:r>
              <a:rPr lang="en-US" dirty="0"/>
              <a:t>Comparing</a:t>
            </a:r>
          </a:p>
          <a:p>
            <a:pPr lvl="1"/>
            <a:r>
              <a:rPr lang="en-US" dirty="0"/>
              <a:t>Copying</a:t>
            </a:r>
          </a:p>
          <a:p>
            <a:pPr lvl="1"/>
            <a:r>
              <a:rPr lang="en-US" dirty="0"/>
              <a:t>Concatenating</a:t>
            </a:r>
          </a:p>
          <a:p>
            <a:pPr lvl="1"/>
            <a:r>
              <a:rPr lang="en-US" dirty="0"/>
              <a:t>Substrings</a:t>
            </a:r>
          </a:p>
          <a:p>
            <a:r>
              <a:rPr lang="en-US" b="1" dirty="0"/>
              <a:t>Break</a:t>
            </a:r>
            <a:r>
              <a:rPr lang="en-US" dirty="0"/>
              <a:t>: Announcements</a:t>
            </a:r>
          </a:p>
          <a:p>
            <a:r>
              <a:rPr lang="en-US" b="1" dirty="0"/>
              <a:t>Practice</a:t>
            </a:r>
            <a:r>
              <a:rPr lang="en-US" dirty="0"/>
              <a:t>: Diamond</a:t>
            </a:r>
          </a:p>
          <a:p>
            <a:r>
              <a:rPr lang="en-US" dirty="0"/>
              <a:t>More String Operations: Searching and Spans</a:t>
            </a:r>
          </a:p>
          <a:p>
            <a:pPr marL="0" indent="0">
              <a:buNone/>
            </a:pPr>
            <a:r>
              <a:rPr lang="en-US" b="1" dirty="0"/>
              <a:t>Next time: </a:t>
            </a:r>
            <a:r>
              <a:rPr lang="en-US" dirty="0"/>
              <a:t>more strings</a:t>
            </a:r>
            <a:endParaRPr lang="en-US" b="1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7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FE00-229C-2B49-850C-9A960A97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F4130-FA28-2C41-BA39-3064A6668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 figures out size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empty[]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 = 'h';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"%s"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		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hello, world!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stringToFillIn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[30];	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specify size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stringToFillIn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 = 'a';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82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8287-60E6-8447-94E2-414E3C80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A178D-3082-494A-B312-0D3B18BB8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 strings are just arrays of characters.  How do we determine string length?</a:t>
            </a:r>
          </a:p>
          <a:p>
            <a:pPr marL="0" indent="0">
              <a:buNone/>
            </a:pPr>
            <a:r>
              <a:rPr lang="en-US" b="1" dirty="0"/>
              <a:t>Option 1:</a:t>
            </a:r>
            <a:r>
              <a:rPr lang="en-US" dirty="0"/>
              <a:t> reserve the first byte to store the length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Group 63">
            <a:extLst>
              <a:ext uri="{FF2B5EF4-FFF2-40B4-BE49-F238E27FC236}">
                <a16:creationId xmlns:a16="http://schemas.microsoft.com/office/drawing/2014/main" id="{54668A6F-C0D2-B24C-9B1F-B85FB3334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41748"/>
              </p:ext>
            </p:extLst>
          </p:nvPr>
        </p:nvGraphicFramePr>
        <p:xfrm>
          <a:off x="1219198" y="2895600"/>
          <a:ext cx="9753602" cy="830263"/>
        </p:xfrm>
        <a:graphic>
          <a:graphicData uri="http://schemas.openxmlformats.org/drawingml/2006/table">
            <a:tbl>
              <a:tblPr/>
              <a:tblGrid>
                <a:gridCol w="1293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337">
                  <a:extLst>
                    <a:ext uri="{9D8B030D-6E8A-4147-A177-3AD203B41FA5}">
                      <a16:colId xmlns:a16="http://schemas.microsoft.com/office/drawing/2014/main" val="4102841937"/>
                    </a:ext>
                  </a:extLst>
                </a:gridCol>
                <a:gridCol w="60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9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9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5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39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39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39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9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39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3916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603916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?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8BD97A-CBA8-9B46-BC60-F3A32AA8D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36977"/>
              </p:ext>
            </p:extLst>
          </p:nvPr>
        </p:nvGraphicFramePr>
        <p:xfrm>
          <a:off x="2031999" y="4095591"/>
          <a:ext cx="8128000" cy="2377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905193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35662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480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Can get length in O(1) time!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Length is limited by size of 1 byte, and longer lengths need more bytes.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Must compensate for indices (index 0 is length)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575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36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8287-60E6-8447-94E2-414E3C80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A178D-3082-494A-B312-0D3B18BB8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 strings are just arrays of characters.  How do we determine string length?</a:t>
            </a:r>
          </a:p>
          <a:p>
            <a:pPr marL="0" indent="0">
              <a:buNone/>
            </a:pPr>
            <a:r>
              <a:rPr lang="en-US" b="1" dirty="0"/>
              <a:t>Option 2:</a:t>
            </a:r>
            <a:r>
              <a:rPr lang="en-US" dirty="0"/>
              <a:t> terminate every string with a '\0' character.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Group 63">
            <a:extLst>
              <a:ext uri="{FF2B5EF4-FFF2-40B4-BE49-F238E27FC236}">
                <a16:creationId xmlns:a16="http://schemas.microsoft.com/office/drawing/2014/main" id="{54668A6F-C0D2-B24C-9B1F-B85FB3334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729558"/>
              </p:ext>
            </p:extLst>
          </p:nvPr>
        </p:nvGraphicFramePr>
        <p:xfrm>
          <a:off x="457200" y="2667000"/>
          <a:ext cx="11277600" cy="830263"/>
        </p:xfrm>
        <a:graphic>
          <a:graphicData uri="http://schemas.openxmlformats.org/drawingml/2006/table">
            <a:tbl>
              <a:tblPr/>
              <a:tblGrid>
                <a:gridCol w="75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8BD97A-CBA8-9B46-BC60-F3A32AA8D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284922"/>
              </p:ext>
            </p:extLst>
          </p:nvPr>
        </p:nvGraphicFramePr>
        <p:xfrm>
          <a:off x="2032000" y="4267200"/>
          <a:ext cx="8128000" cy="201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905193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35662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Cons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480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Always uses exactly 1 extra byte.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Doesn’t change indices of other characters.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Requires traversing the string to calculate its length.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575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46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8287-60E6-8447-94E2-414E3C80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A178D-3082-494A-B312-0D3B18BB8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 strings use Option 2 – they are arrays of characters, ending with a </a:t>
            </a:r>
            <a:r>
              <a:rPr lang="en-US" b="1" dirty="0"/>
              <a:t>null-terminating character</a:t>
            </a:r>
            <a:r>
              <a:rPr lang="en-US" dirty="0"/>
              <a:t> '\0’.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the provided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/>
              <a:t> function to calculate string length.  The null-terminating character does </a:t>
            </a:r>
            <a:r>
              <a:rPr lang="en-US" i="1" dirty="0"/>
              <a:t>not</a:t>
            </a:r>
            <a:r>
              <a:rPr lang="en-US" dirty="0"/>
              <a:t> count towards the length.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length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13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Group 63">
            <a:extLst>
              <a:ext uri="{FF2B5EF4-FFF2-40B4-BE49-F238E27FC236}">
                <a16:creationId xmlns:a16="http://schemas.microsoft.com/office/drawing/2014/main" id="{54668A6F-C0D2-B24C-9B1F-B85FB3334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034545"/>
              </p:ext>
            </p:extLst>
          </p:nvPr>
        </p:nvGraphicFramePr>
        <p:xfrm>
          <a:off x="457200" y="2362200"/>
          <a:ext cx="11277600" cy="830263"/>
        </p:xfrm>
        <a:graphic>
          <a:graphicData uri="http://schemas.openxmlformats.org/drawingml/2006/table">
            <a:tbl>
              <a:tblPr/>
              <a:tblGrid>
                <a:gridCol w="75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22E1137-16F2-AE46-9B5F-0AED4A3CEC44}"/>
              </a:ext>
            </a:extLst>
          </p:cNvPr>
          <p:cNvSpPr/>
          <p:nvPr/>
        </p:nvSpPr>
        <p:spPr bwMode="auto">
          <a:xfrm>
            <a:off x="838200" y="5715000"/>
            <a:ext cx="10515600" cy="10084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algn="l">
              <a:buNone/>
            </a:pPr>
            <a:r>
              <a:rPr lang="en-US" sz="2800" b="1" dirty="0">
                <a:solidFill>
                  <a:srgbClr val="C00000"/>
                </a:solidFill>
              </a:rPr>
              <a:t>Caution:</a:t>
            </a:r>
            <a:r>
              <a:rPr lang="en-US" sz="2800" dirty="0"/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800" dirty="0"/>
              <a:t> is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O(N)</a:t>
            </a:r>
            <a:r>
              <a:rPr lang="en-US" sz="2800" dirty="0"/>
              <a:t> because it must scan the entire string!  Save the value if you plan to refer to the length later.</a:t>
            </a:r>
          </a:p>
        </p:txBody>
      </p:sp>
    </p:spTree>
    <p:extLst>
      <p:ext uri="{BB962C8B-B14F-4D97-AF65-F5344CB8AC3E}">
        <p14:creationId xmlns:p14="http://schemas.microsoft.com/office/powerpoint/2010/main" val="2581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EFD9-D188-3A47-9E5A-3298D2E1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Strings As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30C2F-3315-A448-A695-C5B91B84C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you pass a string as a parameter, it is passed as a </a:t>
            </a:r>
            <a:r>
              <a:rPr lang="en-US" b="1" dirty="0"/>
              <a:t>char *</a:t>
            </a:r>
            <a:r>
              <a:rPr lang="en-US" dirty="0"/>
              <a:t>. C passes the location of the first character rather than a copy of the whole array.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60934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EFD9-D188-3A47-9E5A-3298D2E1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Strings As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30C2F-3315-A448-A695-C5B91B84C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you pass a string as a parameter, it is passed as a </a:t>
            </a:r>
            <a:r>
              <a:rPr lang="en-US" b="1" dirty="0"/>
              <a:t>char *</a:t>
            </a:r>
            <a:r>
              <a:rPr lang="en-US" dirty="0"/>
              <a:t>. C passes the location of the first character rather than a copy of the whole array.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secondChar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'e'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("%s\n",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Hello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D13D92-B803-A046-A578-207B091481A4}"/>
              </a:ext>
            </a:extLst>
          </p:cNvPr>
          <p:cNvSpPr/>
          <p:nvPr/>
        </p:nvSpPr>
        <p:spPr bwMode="auto">
          <a:xfrm>
            <a:off x="6970505" y="4800600"/>
            <a:ext cx="4992895" cy="10084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You can still operate on the string the same way as with a char[].</a:t>
            </a:r>
          </a:p>
        </p:txBody>
      </p:sp>
    </p:spTree>
    <p:extLst>
      <p:ext uri="{BB962C8B-B14F-4D97-AF65-F5344CB8AC3E}">
        <p14:creationId xmlns:p14="http://schemas.microsoft.com/office/powerpoint/2010/main" val="1237550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EFD9-D188-3A47-9E5A-3298D2E1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30C2F-3315-A448-A695-C5B91B84C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also create a char * variable yourself that points to an address within in an existing string.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otherStr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points to 'H'</a:t>
            </a:r>
          </a:p>
        </p:txBody>
      </p:sp>
    </p:spTree>
    <p:extLst>
      <p:ext uri="{BB962C8B-B14F-4D97-AF65-F5344CB8AC3E}">
        <p14:creationId xmlns:p14="http://schemas.microsoft.com/office/powerpoint/2010/main" val="128343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CD580-B2C6-7244-909F-1578D0A9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44" y="2362200"/>
            <a:ext cx="10958512" cy="2852737"/>
          </a:xfrm>
        </p:spPr>
        <p:txBody>
          <a:bodyPr/>
          <a:lstStyle/>
          <a:p>
            <a:r>
              <a:rPr lang="en-US" u="sng" dirty="0"/>
              <a:t>CS107 Topic 2</a:t>
            </a:r>
            <a:r>
              <a:rPr lang="en-US" dirty="0"/>
              <a:t>: How can a computer represent and manipulate more complex data like text?  </a:t>
            </a:r>
          </a:p>
        </p:txBody>
      </p:sp>
    </p:spTree>
    <p:extLst>
      <p:ext uri="{BB962C8B-B14F-4D97-AF65-F5344CB8AC3E}">
        <p14:creationId xmlns:p14="http://schemas.microsoft.com/office/powerpoint/2010/main" val="185228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AEB5-5B24-614B-891F-61382056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* vs. char[]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A766-C3BE-E449-A812-7FB0FD45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x-none" dirty="0"/>
          </a:p>
          <a:p>
            <a:pPr marL="0" indent="0">
              <a:buNone/>
            </a:pPr>
            <a:r>
              <a:rPr lang="en-US" altLang="x-none" dirty="0"/>
              <a:t>Both are essentially pointers to the first character in the string.  However, you </a:t>
            </a:r>
            <a:r>
              <a:rPr lang="en-US" altLang="x-none" b="1" dirty="0"/>
              <a:t>cannot</a:t>
            </a:r>
            <a:r>
              <a:rPr lang="en-US" altLang="x-none" dirty="0"/>
              <a:t> reassign an array after you create it.    You</a:t>
            </a:r>
            <a:r>
              <a:rPr lang="en-US" altLang="x-none" b="1" dirty="0"/>
              <a:t> can</a:t>
            </a:r>
            <a:r>
              <a:rPr lang="en-US" altLang="x-none" dirty="0"/>
              <a:t> reassign a pointer after you create it.</a:t>
            </a:r>
            <a:endParaRPr lang="en-US" altLang="x-none" b="1" dirty="0"/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myStringArr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strike="sngStrike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sz="2400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strike="sngStrike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"Another string"</a:t>
            </a:r>
            <a:r>
              <a:rPr lang="en-US" sz="2400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allowed!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myStringArr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myOtherString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				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  <a:p>
            <a:pPr marL="0" indent="0"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8680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Characters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Strings</a:t>
            </a:r>
          </a:p>
          <a:p>
            <a:r>
              <a:rPr lang="en-US" dirty="0"/>
              <a:t>Common String Operations</a:t>
            </a:r>
          </a:p>
          <a:p>
            <a:pPr lvl="1"/>
            <a:r>
              <a:rPr lang="en-US" dirty="0"/>
              <a:t>Comparing</a:t>
            </a:r>
          </a:p>
          <a:p>
            <a:pPr lvl="1"/>
            <a:r>
              <a:rPr lang="en-US" dirty="0"/>
              <a:t>Copying</a:t>
            </a:r>
          </a:p>
          <a:p>
            <a:pPr lvl="1"/>
            <a:r>
              <a:rPr lang="en-US" dirty="0"/>
              <a:t>Concatenating</a:t>
            </a:r>
          </a:p>
          <a:p>
            <a:pPr lvl="1"/>
            <a:r>
              <a:rPr lang="en-US" dirty="0"/>
              <a:t>Substrings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Break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Announcements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Practice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Diamond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More String Operations: Searching and Spans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Practice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Password Verification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922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39D3-5941-954B-957F-0EA137C7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string.h</a:t>
            </a:r>
            <a:r>
              <a:rPr lang="en-US" dirty="0"/>
              <a:t> Functions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0BC3C64A-0975-0848-8C3A-9856B8434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502418"/>
              </p:ext>
            </p:extLst>
          </p:nvPr>
        </p:nvGraphicFramePr>
        <p:xfrm>
          <a:off x="304800" y="1219200"/>
          <a:ext cx="11582400" cy="5535168"/>
        </p:xfrm>
        <a:graphic>
          <a:graphicData uri="http://schemas.openxmlformats.org/drawingml/2006/table">
            <a:tbl>
              <a:tblPr/>
              <a:tblGrid>
                <a:gridCol w="4610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2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8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strlen(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cs typeface="Times New Roman" charset="0"/>
                        </a:rPr>
                        <a:t>returns the # of chars in a C string (before null-terminating character).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str1, 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strncmp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str1, str2,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cs typeface="Times New Roman" charset="0"/>
                        </a:rPr>
                        <a:t>compares two strings; returns 0 if identical, &lt;0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cs typeface="Times New Roman" charset="0"/>
                        </a:rPr>
                        <a:t> comes before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cs typeface="Times New Roman" charset="0"/>
                        </a:rPr>
                        <a:t> in alphabet, &gt;0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cs typeface="Times New Roman" charset="0"/>
                        </a:rPr>
                        <a:t> comes after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cs typeface="Times New Roman" charset="0"/>
                        </a:rPr>
                        <a:t> in alphabet.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cs typeface="Times New Roman" charset="0"/>
                        </a:rPr>
                        <a:t>strncmp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cs typeface="Times New Roman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cs typeface="Times New Roman" charset="0"/>
                        </a:rPr>
                        <a:t>stops comparing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cs typeface="Times New Roman" charset="0"/>
                        </a:rPr>
                        <a:t> characters.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character search: returns a pointer to the first occurrence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. 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find the last occurrence.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haystack, 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string search: returns a pointer to the start of the first occurrence of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needle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strncpy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copies characters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to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, including null-terminating character.  Assumes enough space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.  Strings must not overlap.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trncpy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stops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chars, and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does 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add null-terminating char.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concatenate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onto the end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stops concatenating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 characters. 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Always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adds a null-terminating character.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which contains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only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which does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contain any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346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</a:t>
            </a:r>
            <a:r>
              <a:rPr lang="en-US" u="sng" dirty="0"/>
              <a:t>cannot</a:t>
            </a:r>
            <a:r>
              <a:rPr lang="en-US" dirty="0"/>
              <a:t> compare C strings using comparison operators like ==, &lt;  or &gt;.  This compares addresses!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e.g. str1 = 0x7f42, str2 = 0x654d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*str1, char *str2) {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(str1 &gt; str2) { …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compares 0x7f42 &gt; 0x654d!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Instead, use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compResult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(str1, str2)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compResult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== 0) {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equal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} else if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compResult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str1 comes before str2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} else {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str1 comes after str2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42766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</a:t>
            </a:r>
            <a:r>
              <a:rPr lang="en-US" u="sng" dirty="0"/>
              <a:t>cannot</a:t>
            </a:r>
            <a:r>
              <a:rPr lang="en-US" dirty="0"/>
              <a:t> copy C strings using =.  This copies character addresses!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e.g. 0x7f42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char *str2 = str1;	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0x7f42.  Points to same string!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str2[0] = 'H';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str1);	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Hello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str2);	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Hello</a:t>
            </a:r>
          </a:p>
          <a:p>
            <a:pPr marL="0" indent="0">
              <a:buNone/>
            </a:pPr>
            <a:r>
              <a:rPr lang="en-US" dirty="0"/>
              <a:t>Instead, use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e.g. 0x7f42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str2[6];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str2[0] = 'H';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str1);	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hello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str2);	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Hello</a:t>
            </a:r>
          </a:p>
        </p:txBody>
      </p:sp>
    </p:spTree>
    <p:extLst>
      <p:ext uri="{BB962C8B-B14F-4D97-AF65-F5344CB8AC3E}">
        <p14:creationId xmlns:p14="http://schemas.microsoft.com/office/powerpoint/2010/main" val="162880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str2[6];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Group 63">
            <a:extLst>
              <a:ext uri="{FF2B5EF4-FFF2-40B4-BE49-F238E27FC236}">
                <a16:creationId xmlns:a16="http://schemas.microsoft.com/office/drawing/2014/main" id="{10D6B0AD-700C-5841-9A5D-7B8AC038C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09109"/>
              </p:ext>
            </p:extLst>
          </p:nvPr>
        </p:nvGraphicFramePr>
        <p:xfrm>
          <a:off x="3941275" y="3013867"/>
          <a:ext cx="4537272" cy="830263"/>
        </p:xfrm>
        <a:graphic>
          <a:graphicData uri="http://schemas.openxmlformats.org/drawingml/2006/table">
            <a:tbl>
              <a:tblPr/>
              <a:tblGrid>
                <a:gridCol w="75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3022238" y="345274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4E14A520-6ED1-E14F-8198-2B60677D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316237"/>
              </p:ext>
            </p:extLst>
          </p:nvPr>
        </p:nvGraphicFramePr>
        <p:xfrm>
          <a:off x="3935338" y="4343400"/>
          <a:ext cx="4537272" cy="830263"/>
        </p:xfrm>
        <a:graphic>
          <a:graphicData uri="http://schemas.openxmlformats.org/drawingml/2006/table">
            <a:tbl>
              <a:tblPr/>
              <a:tblGrid>
                <a:gridCol w="75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3016300" y="47822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</p:spTree>
    <p:extLst>
      <p:ext uri="{BB962C8B-B14F-4D97-AF65-F5344CB8AC3E}">
        <p14:creationId xmlns:p14="http://schemas.microsoft.com/office/powerpoint/2010/main" val="3024798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str2[6];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3022238" y="345274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4E14A520-6ED1-E14F-8198-2B60677D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802293"/>
              </p:ext>
            </p:extLst>
          </p:nvPr>
        </p:nvGraphicFramePr>
        <p:xfrm>
          <a:off x="3935337" y="4343400"/>
          <a:ext cx="4537260" cy="830263"/>
        </p:xfrm>
        <a:graphic>
          <a:graphicData uri="http://schemas.openxmlformats.org/drawingml/2006/table">
            <a:tbl>
              <a:tblPr/>
              <a:tblGrid>
                <a:gridCol w="756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3016300" y="47822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3A9624-AAC2-2343-B4A6-2E712ABDF231}"/>
              </a:ext>
            </a:extLst>
          </p:cNvPr>
          <p:cNvCxnSpPr/>
          <p:nvPr/>
        </p:nvCxnSpPr>
        <p:spPr>
          <a:xfrm>
            <a:off x="4267200" y="3962400"/>
            <a:ext cx="0" cy="304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514E0866-1188-5741-9EE1-315D53FD3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834858"/>
              </p:ext>
            </p:extLst>
          </p:nvPr>
        </p:nvGraphicFramePr>
        <p:xfrm>
          <a:off x="3941275" y="3013867"/>
          <a:ext cx="4537272" cy="830263"/>
        </p:xfrm>
        <a:graphic>
          <a:graphicData uri="http://schemas.openxmlformats.org/drawingml/2006/table">
            <a:tbl>
              <a:tblPr/>
              <a:tblGrid>
                <a:gridCol w="75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935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str2[6];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3022238" y="345274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4E14A520-6ED1-E14F-8198-2B60677D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77820"/>
              </p:ext>
            </p:extLst>
          </p:nvPr>
        </p:nvGraphicFramePr>
        <p:xfrm>
          <a:off x="3935337" y="4343400"/>
          <a:ext cx="4537266" cy="830263"/>
        </p:xfrm>
        <a:graphic>
          <a:graphicData uri="http://schemas.openxmlformats.org/drawingml/2006/table">
            <a:tbl>
              <a:tblPr/>
              <a:tblGrid>
                <a:gridCol w="756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2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2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2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2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3016300" y="47822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3A9624-AAC2-2343-B4A6-2E712ABDF231}"/>
              </a:ext>
            </a:extLst>
          </p:cNvPr>
          <p:cNvCxnSpPr/>
          <p:nvPr/>
        </p:nvCxnSpPr>
        <p:spPr>
          <a:xfrm>
            <a:off x="5029200" y="3962400"/>
            <a:ext cx="0" cy="304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5C038DA0-CA02-3F4B-9579-0C969A334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834858"/>
              </p:ext>
            </p:extLst>
          </p:nvPr>
        </p:nvGraphicFramePr>
        <p:xfrm>
          <a:off x="3941275" y="3013867"/>
          <a:ext cx="4537272" cy="830263"/>
        </p:xfrm>
        <a:graphic>
          <a:graphicData uri="http://schemas.openxmlformats.org/drawingml/2006/table">
            <a:tbl>
              <a:tblPr/>
              <a:tblGrid>
                <a:gridCol w="75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008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str2[6];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3022238" y="345274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4E14A520-6ED1-E14F-8198-2B60677D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77128"/>
              </p:ext>
            </p:extLst>
          </p:nvPr>
        </p:nvGraphicFramePr>
        <p:xfrm>
          <a:off x="3935336" y="4343400"/>
          <a:ext cx="4537266" cy="830263"/>
        </p:xfrm>
        <a:graphic>
          <a:graphicData uri="http://schemas.openxmlformats.org/drawingml/2006/table">
            <a:tbl>
              <a:tblPr/>
              <a:tblGrid>
                <a:gridCol w="756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2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2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2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2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3016300" y="47822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3A9624-AAC2-2343-B4A6-2E712ABDF231}"/>
              </a:ext>
            </a:extLst>
          </p:cNvPr>
          <p:cNvCxnSpPr/>
          <p:nvPr/>
        </p:nvCxnSpPr>
        <p:spPr>
          <a:xfrm>
            <a:off x="5791200" y="3962400"/>
            <a:ext cx="0" cy="304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ECF01D15-1B4F-AE44-838F-13BFE6E6A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834858"/>
              </p:ext>
            </p:extLst>
          </p:nvPr>
        </p:nvGraphicFramePr>
        <p:xfrm>
          <a:off x="3941275" y="3013867"/>
          <a:ext cx="4537272" cy="830263"/>
        </p:xfrm>
        <a:graphic>
          <a:graphicData uri="http://schemas.openxmlformats.org/drawingml/2006/table">
            <a:tbl>
              <a:tblPr/>
              <a:tblGrid>
                <a:gridCol w="75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845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str2[6];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3022238" y="345274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4E14A520-6ED1-E14F-8198-2B60677D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690620"/>
              </p:ext>
            </p:extLst>
          </p:nvPr>
        </p:nvGraphicFramePr>
        <p:xfrm>
          <a:off x="3935337" y="4343400"/>
          <a:ext cx="4537272" cy="830263"/>
        </p:xfrm>
        <a:graphic>
          <a:graphicData uri="http://schemas.openxmlformats.org/drawingml/2006/table">
            <a:tbl>
              <a:tblPr/>
              <a:tblGrid>
                <a:gridCol w="75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3016300" y="47822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3A9624-AAC2-2343-B4A6-2E712ABDF231}"/>
              </a:ext>
            </a:extLst>
          </p:cNvPr>
          <p:cNvCxnSpPr/>
          <p:nvPr/>
        </p:nvCxnSpPr>
        <p:spPr>
          <a:xfrm>
            <a:off x="6477000" y="3962400"/>
            <a:ext cx="0" cy="304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491A4905-378B-3140-AD6F-6BFABB3F4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834858"/>
              </p:ext>
            </p:extLst>
          </p:nvPr>
        </p:nvGraphicFramePr>
        <p:xfrm>
          <a:off x="3941275" y="3013867"/>
          <a:ext cx="4537272" cy="830263"/>
        </p:xfrm>
        <a:graphic>
          <a:graphicData uri="http://schemas.openxmlformats.org/drawingml/2006/table">
            <a:tbl>
              <a:tblPr/>
              <a:tblGrid>
                <a:gridCol w="75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13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dirty="0"/>
              <a:t>Characters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Common String Operations</a:t>
            </a:r>
          </a:p>
          <a:p>
            <a:pPr lvl="1"/>
            <a:r>
              <a:rPr lang="en-US" dirty="0"/>
              <a:t>Comparing</a:t>
            </a:r>
          </a:p>
          <a:p>
            <a:pPr lvl="1"/>
            <a:r>
              <a:rPr lang="en-US" dirty="0"/>
              <a:t>Copying</a:t>
            </a:r>
          </a:p>
          <a:p>
            <a:pPr lvl="1"/>
            <a:r>
              <a:rPr lang="en-US" dirty="0"/>
              <a:t>Concatenating</a:t>
            </a:r>
          </a:p>
          <a:p>
            <a:pPr lvl="1"/>
            <a:r>
              <a:rPr lang="en-US" dirty="0"/>
              <a:t>Substrings</a:t>
            </a:r>
          </a:p>
          <a:p>
            <a:r>
              <a:rPr lang="en-US" b="1" dirty="0"/>
              <a:t>Break</a:t>
            </a:r>
            <a:r>
              <a:rPr lang="en-US" dirty="0"/>
              <a:t>: Announcements</a:t>
            </a:r>
          </a:p>
          <a:p>
            <a:r>
              <a:rPr lang="en-US" b="1" dirty="0"/>
              <a:t>Practice</a:t>
            </a:r>
            <a:r>
              <a:rPr lang="en-US" dirty="0"/>
              <a:t>: Diamond</a:t>
            </a:r>
          </a:p>
          <a:p>
            <a:r>
              <a:rPr lang="en-US" dirty="0"/>
              <a:t>More String Operations: Searching and Spans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74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str2[6];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3022238" y="345274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4E14A520-6ED1-E14F-8198-2B60677D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541013"/>
              </p:ext>
            </p:extLst>
          </p:nvPr>
        </p:nvGraphicFramePr>
        <p:xfrm>
          <a:off x="3935337" y="4343400"/>
          <a:ext cx="4537260" cy="830263"/>
        </p:xfrm>
        <a:graphic>
          <a:graphicData uri="http://schemas.openxmlformats.org/drawingml/2006/table">
            <a:tbl>
              <a:tblPr/>
              <a:tblGrid>
                <a:gridCol w="756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3016300" y="47822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3A9624-AAC2-2343-B4A6-2E712ABDF231}"/>
              </a:ext>
            </a:extLst>
          </p:cNvPr>
          <p:cNvCxnSpPr/>
          <p:nvPr/>
        </p:nvCxnSpPr>
        <p:spPr>
          <a:xfrm>
            <a:off x="7315200" y="3962400"/>
            <a:ext cx="0" cy="304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A1B39156-CBDA-DE40-B53B-3B40D1715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834858"/>
              </p:ext>
            </p:extLst>
          </p:nvPr>
        </p:nvGraphicFramePr>
        <p:xfrm>
          <a:off x="3941275" y="3013867"/>
          <a:ext cx="4537272" cy="830263"/>
        </p:xfrm>
        <a:graphic>
          <a:graphicData uri="http://schemas.openxmlformats.org/drawingml/2006/table">
            <a:tbl>
              <a:tblPr/>
              <a:tblGrid>
                <a:gridCol w="75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23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str2[6];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3022238" y="345274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4E14A520-6ED1-E14F-8198-2B60677D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287162"/>
              </p:ext>
            </p:extLst>
          </p:nvPr>
        </p:nvGraphicFramePr>
        <p:xfrm>
          <a:off x="3935337" y="4343400"/>
          <a:ext cx="4537266" cy="830263"/>
        </p:xfrm>
        <a:graphic>
          <a:graphicData uri="http://schemas.openxmlformats.org/drawingml/2006/table">
            <a:tbl>
              <a:tblPr/>
              <a:tblGrid>
                <a:gridCol w="756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2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2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2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2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3016300" y="47822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3A9624-AAC2-2343-B4A6-2E712ABDF231}"/>
              </a:ext>
            </a:extLst>
          </p:cNvPr>
          <p:cNvCxnSpPr/>
          <p:nvPr/>
        </p:nvCxnSpPr>
        <p:spPr>
          <a:xfrm>
            <a:off x="8077200" y="3962400"/>
            <a:ext cx="0" cy="304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5871C6AA-C5E3-C34A-970C-D34301017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834858"/>
              </p:ext>
            </p:extLst>
          </p:nvPr>
        </p:nvGraphicFramePr>
        <p:xfrm>
          <a:off x="3941275" y="3013867"/>
          <a:ext cx="4537272" cy="830263"/>
        </p:xfrm>
        <a:graphic>
          <a:graphicData uri="http://schemas.openxmlformats.org/drawingml/2006/table">
            <a:tbl>
              <a:tblPr/>
              <a:tblGrid>
                <a:gridCol w="75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935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str2[6];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3022238" y="345274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4E14A520-6ED1-E14F-8198-2B60677D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4767"/>
              </p:ext>
            </p:extLst>
          </p:nvPr>
        </p:nvGraphicFramePr>
        <p:xfrm>
          <a:off x="3935338" y="4343400"/>
          <a:ext cx="4537272" cy="830263"/>
        </p:xfrm>
        <a:graphic>
          <a:graphicData uri="http://schemas.openxmlformats.org/drawingml/2006/table">
            <a:tbl>
              <a:tblPr/>
              <a:tblGrid>
                <a:gridCol w="75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3016300" y="47822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27271525-4B9B-9043-AB17-B521E7F31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834858"/>
              </p:ext>
            </p:extLst>
          </p:nvPr>
        </p:nvGraphicFramePr>
        <p:xfrm>
          <a:off x="3941275" y="3013867"/>
          <a:ext cx="4537272" cy="830263"/>
        </p:xfrm>
        <a:graphic>
          <a:graphicData uri="http://schemas.openxmlformats.org/drawingml/2006/table">
            <a:tbl>
              <a:tblPr/>
              <a:tblGrid>
                <a:gridCol w="75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180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are responsible for ensuring there is enough space in the destination to hold the entire copy, </a:t>
            </a:r>
            <a:r>
              <a:rPr lang="en-US" i="1" dirty="0"/>
              <a:t>including the null-terminating character</a:t>
            </a:r>
            <a:r>
              <a:rPr lang="en-US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str2[6];	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enough space!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str1);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overwrites other memory!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Writing past your memory bounds is called a “buffer overflow”.  It can allow for security vulnerabilities!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9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str2[6];	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enough space!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str1);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overwrites other memory!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4E14A520-6ED1-E14F-8198-2B60677D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79665"/>
              </p:ext>
            </p:extLst>
          </p:nvPr>
        </p:nvGraphicFramePr>
        <p:xfrm>
          <a:off x="1148414" y="4579937"/>
          <a:ext cx="4642788" cy="830263"/>
        </p:xfrm>
        <a:graphic>
          <a:graphicData uri="http://schemas.openxmlformats.org/drawingml/2006/table">
            <a:tbl>
              <a:tblPr/>
              <a:tblGrid>
                <a:gridCol w="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graphicFrame>
        <p:nvGraphicFramePr>
          <p:cNvPr id="8" name="Group 63">
            <a:extLst>
              <a:ext uri="{FF2B5EF4-FFF2-40B4-BE49-F238E27FC236}">
                <a16:creationId xmlns:a16="http://schemas.microsoft.com/office/drawing/2014/main" id="{2B9F0C6D-F0EF-2042-B52D-7F316959D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344392"/>
              </p:ext>
            </p:extLst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6D1DF65-5750-3E4B-8182-D62FD11015A8}"/>
              </a:ext>
            </a:extLst>
          </p:cNvPr>
          <p:cNvSpPr/>
          <p:nvPr/>
        </p:nvSpPr>
        <p:spPr>
          <a:xfrm>
            <a:off x="5867400" y="4995068"/>
            <a:ext cx="610193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</p:spTree>
    <p:extLst>
      <p:ext uri="{BB962C8B-B14F-4D97-AF65-F5344CB8AC3E}">
        <p14:creationId xmlns:p14="http://schemas.microsoft.com/office/powerpoint/2010/main" val="2748412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str2[6];	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enough space!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str1);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overwrites other memory!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4E14A520-6ED1-E14F-8198-2B60677D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804535"/>
              </p:ext>
            </p:extLst>
          </p:nvPr>
        </p:nvGraphicFramePr>
        <p:xfrm>
          <a:off x="1148415" y="4579937"/>
          <a:ext cx="4642788" cy="830263"/>
        </p:xfrm>
        <a:graphic>
          <a:graphicData uri="http://schemas.openxmlformats.org/drawingml/2006/table">
            <a:tbl>
              <a:tblPr/>
              <a:tblGrid>
                <a:gridCol w="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F7729D-5286-9B4F-AA71-C7375DE504C5}"/>
              </a:ext>
            </a:extLst>
          </p:cNvPr>
          <p:cNvCxnSpPr/>
          <p:nvPr/>
        </p:nvCxnSpPr>
        <p:spPr>
          <a:xfrm>
            <a:off x="1524000" y="4275137"/>
            <a:ext cx="0" cy="304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1A5E2-BEF8-3140-9AB0-E68B8D09AD87}"/>
              </a:ext>
            </a:extLst>
          </p:cNvPr>
          <p:cNvSpPr/>
          <p:nvPr/>
        </p:nvSpPr>
        <p:spPr>
          <a:xfrm>
            <a:off x="5867400" y="4995068"/>
            <a:ext cx="610193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523E4406-383B-7C41-9F69-0A57EA14C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709691"/>
              </p:ext>
            </p:extLst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817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str2[6];	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enough space!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str1);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overwrites other memory!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4E14A520-6ED1-E14F-8198-2B60677D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892155"/>
              </p:ext>
            </p:extLst>
          </p:nvPr>
        </p:nvGraphicFramePr>
        <p:xfrm>
          <a:off x="1148415" y="4579937"/>
          <a:ext cx="4642788" cy="830263"/>
        </p:xfrm>
        <a:graphic>
          <a:graphicData uri="http://schemas.openxmlformats.org/drawingml/2006/table">
            <a:tbl>
              <a:tblPr/>
              <a:tblGrid>
                <a:gridCol w="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F7729D-5286-9B4F-AA71-C7375DE504C5}"/>
              </a:ext>
            </a:extLst>
          </p:cNvPr>
          <p:cNvCxnSpPr/>
          <p:nvPr/>
        </p:nvCxnSpPr>
        <p:spPr>
          <a:xfrm>
            <a:off x="2286000" y="4275137"/>
            <a:ext cx="0" cy="304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07A9B-B2D3-BE4B-A14D-F7765C74741F}"/>
              </a:ext>
            </a:extLst>
          </p:cNvPr>
          <p:cNvSpPr/>
          <p:nvPr/>
        </p:nvSpPr>
        <p:spPr>
          <a:xfrm>
            <a:off x="5867400" y="4995068"/>
            <a:ext cx="610193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FECD74C9-B0DC-E94B-A0B3-781E8A3D8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709691"/>
              </p:ext>
            </p:extLst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818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str2[6];	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enough space!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str1);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overwrites other memory!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4E14A520-6ED1-E14F-8198-2B60677D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339054"/>
              </p:ext>
            </p:extLst>
          </p:nvPr>
        </p:nvGraphicFramePr>
        <p:xfrm>
          <a:off x="1148415" y="4579937"/>
          <a:ext cx="4642788" cy="830263"/>
        </p:xfrm>
        <a:graphic>
          <a:graphicData uri="http://schemas.openxmlformats.org/drawingml/2006/table">
            <a:tbl>
              <a:tblPr/>
              <a:tblGrid>
                <a:gridCol w="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F7729D-5286-9B4F-AA71-C7375DE504C5}"/>
              </a:ext>
            </a:extLst>
          </p:cNvPr>
          <p:cNvCxnSpPr/>
          <p:nvPr/>
        </p:nvCxnSpPr>
        <p:spPr>
          <a:xfrm>
            <a:off x="3124200" y="4275137"/>
            <a:ext cx="0" cy="304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84D00C5-C390-1542-BD8B-C6487786EB66}"/>
              </a:ext>
            </a:extLst>
          </p:cNvPr>
          <p:cNvSpPr/>
          <p:nvPr/>
        </p:nvSpPr>
        <p:spPr>
          <a:xfrm>
            <a:off x="5867400" y="4995068"/>
            <a:ext cx="610193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EDFC01C0-0F6D-3440-BF99-32CC14346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709691"/>
              </p:ext>
            </p:extLst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594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str2[6];	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enough space!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str1);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overwrites other memory!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4E14A520-6ED1-E14F-8198-2B60677D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952789"/>
              </p:ext>
            </p:extLst>
          </p:nvPr>
        </p:nvGraphicFramePr>
        <p:xfrm>
          <a:off x="1148415" y="4579937"/>
          <a:ext cx="4642788" cy="830263"/>
        </p:xfrm>
        <a:graphic>
          <a:graphicData uri="http://schemas.openxmlformats.org/drawingml/2006/table">
            <a:tbl>
              <a:tblPr/>
              <a:tblGrid>
                <a:gridCol w="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F7729D-5286-9B4F-AA71-C7375DE504C5}"/>
              </a:ext>
            </a:extLst>
          </p:cNvPr>
          <p:cNvCxnSpPr/>
          <p:nvPr/>
        </p:nvCxnSpPr>
        <p:spPr>
          <a:xfrm>
            <a:off x="3886200" y="4275137"/>
            <a:ext cx="0" cy="304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4F6C2A0-33D7-FA43-85A5-A8FFCE3A0F99}"/>
              </a:ext>
            </a:extLst>
          </p:cNvPr>
          <p:cNvSpPr/>
          <p:nvPr/>
        </p:nvSpPr>
        <p:spPr>
          <a:xfrm>
            <a:off x="5867400" y="4995068"/>
            <a:ext cx="610193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B4656AF5-4CC0-2E41-A46D-3774E431F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709691"/>
              </p:ext>
            </p:extLst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367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str2[6];	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enough space!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str1);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overwrites other memory!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4E14A520-6ED1-E14F-8198-2B60677D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53885"/>
              </p:ext>
            </p:extLst>
          </p:nvPr>
        </p:nvGraphicFramePr>
        <p:xfrm>
          <a:off x="1148415" y="4579937"/>
          <a:ext cx="4642788" cy="830263"/>
        </p:xfrm>
        <a:graphic>
          <a:graphicData uri="http://schemas.openxmlformats.org/drawingml/2006/table">
            <a:tbl>
              <a:tblPr/>
              <a:tblGrid>
                <a:gridCol w="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F7729D-5286-9B4F-AA71-C7375DE504C5}"/>
              </a:ext>
            </a:extLst>
          </p:cNvPr>
          <p:cNvCxnSpPr/>
          <p:nvPr/>
        </p:nvCxnSpPr>
        <p:spPr>
          <a:xfrm>
            <a:off x="4648200" y="4275137"/>
            <a:ext cx="0" cy="304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18A5593-A188-8841-BE26-B00774D1EF81}"/>
              </a:ext>
            </a:extLst>
          </p:cNvPr>
          <p:cNvSpPr/>
          <p:nvPr/>
        </p:nvSpPr>
        <p:spPr>
          <a:xfrm>
            <a:off x="5867400" y="4995068"/>
            <a:ext cx="610193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9C3526A9-3161-E84E-AE34-B807570BB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709691"/>
              </p:ext>
            </p:extLst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74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dirty="0"/>
              <a:t>Characters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Strings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Common String Operations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Comparing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Copying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Concatenating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Substrings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Break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Announcements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Practice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Diamond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More String Operations: Searching and Spans</a:t>
            </a:r>
          </a:p>
          <a:p>
            <a:pPr lvl="1"/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081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str2[6];	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enough space!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str1);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overwrites other memory!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4E14A520-6ED1-E14F-8198-2B60677D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164680"/>
              </p:ext>
            </p:extLst>
          </p:nvPr>
        </p:nvGraphicFramePr>
        <p:xfrm>
          <a:off x="1148415" y="4579937"/>
          <a:ext cx="4642788" cy="830263"/>
        </p:xfrm>
        <a:graphic>
          <a:graphicData uri="http://schemas.openxmlformats.org/drawingml/2006/table">
            <a:tbl>
              <a:tblPr/>
              <a:tblGrid>
                <a:gridCol w="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F7729D-5286-9B4F-AA71-C7375DE504C5}"/>
              </a:ext>
            </a:extLst>
          </p:cNvPr>
          <p:cNvCxnSpPr/>
          <p:nvPr/>
        </p:nvCxnSpPr>
        <p:spPr>
          <a:xfrm>
            <a:off x="5410200" y="4275137"/>
            <a:ext cx="0" cy="304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0016354-4A36-2948-8021-339331202E96}"/>
              </a:ext>
            </a:extLst>
          </p:cNvPr>
          <p:cNvSpPr/>
          <p:nvPr/>
        </p:nvSpPr>
        <p:spPr>
          <a:xfrm>
            <a:off x="5867400" y="4995068"/>
            <a:ext cx="610193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5B50AB28-1248-E145-8F3B-4A2162A50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709691"/>
              </p:ext>
            </p:extLst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8120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DAEBEED-82C6-F144-BC28-943CDD6423DC}"/>
              </a:ext>
            </a:extLst>
          </p:cNvPr>
          <p:cNvSpPr/>
          <p:nvPr/>
        </p:nvSpPr>
        <p:spPr>
          <a:xfrm>
            <a:off x="5871238" y="4995068"/>
            <a:ext cx="60981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4B4E2B83-BE49-B946-8D30-8627F0CD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49403"/>
              </p:ext>
            </p:extLst>
          </p:nvPr>
        </p:nvGraphicFramePr>
        <p:xfrm>
          <a:off x="5791203" y="4989100"/>
          <a:ext cx="6172192" cy="419100"/>
        </p:xfrm>
        <a:graphic>
          <a:graphicData uri="http://schemas.openxmlformats.org/drawingml/2006/table">
            <a:tbl>
              <a:tblPr/>
              <a:tblGrid>
                <a:gridCol w="771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87208457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309425569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str2[6];	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enough space!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str1);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overwrites other memory!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4E14A520-6ED1-E14F-8198-2B60677D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80432"/>
              </p:ext>
            </p:extLst>
          </p:nvPr>
        </p:nvGraphicFramePr>
        <p:xfrm>
          <a:off x="1148415" y="4579937"/>
          <a:ext cx="4642788" cy="830263"/>
        </p:xfrm>
        <a:graphic>
          <a:graphicData uri="http://schemas.openxmlformats.org/drawingml/2006/table">
            <a:tbl>
              <a:tblPr/>
              <a:tblGrid>
                <a:gridCol w="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F7729D-5286-9B4F-AA71-C7375DE504C5}"/>
              </a:ext>
            </a:extLst>
          </p:cNvPr>
          <p:cNvCxnSpPr/>
          <p:nvPr/>
        </p:nvCxnSpPr>
        <p:spPr>
          <a:xfrm>
            <a:off x="6172200" y="4275137"/>
            <a:ext cx="0" cy="304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Group 63">
            <a:extLst>
              <a:ext uri="{FF2B5EF4-FFF2-40B4-BE49-F238E27FC236}">
                <a16:creationId xmlns:a16="http://schemas.microsoft.com/office/drawing/2014/main" id="{1682AAAD-EA02-2748-B65D-A1267CD0B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709691"/>
              </p:ext>
            </p:extLst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138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DAEBEED-82C6-F144-BC28-943CDD6423DC}"/>
              </a:ext>
            </a:extLst>
          </p:cNvPr>
          <p:cNvSpPr/>
          <p:nvPr/>
        </p:nvSpPr>
        <p:spPr>
          <a:xfrm>
            <a:off x="5871238" y="4995068"/>
            <a:ext cx="60981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4B4E2B83-BE49-B946-8D30-8627F0CD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724019"/>
              </p:ext>
            </p:extLst>
          </p:nvPr>
        </p:nvGraphicFramePr>
        <p:xfrm>
          <a:off x="5791203" y="4989100"/>
          <a:ext cx="6172192" cy="419100"/>
        </p:xfrm>
        <a:graphic>
          <a:graphicData uri="http://schemas.openxmlformats.org/drawingml/2006/table">
            <a:tbl>
              <a:tblPr/>
              <a:tblGrid>
                <a:gridCol w="771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87208457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309425569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str2[6];	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enough space!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str1);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overwrites other memory!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4E14A520-6ED1-E14F-8198-2B60677D3B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5" y="4579937"/>
          <a:ext cx="4642788" cy="830263"/>
        </p:xfrm>
        <a:graphic>
          <a:graphicData uri="http://schemas.openxmlformats.org/drawingml/2006/table">
            <a:tbl>
              <a:tblPr/>
              <a:tblGrid>
                <a:gridCol w="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F7729D-5286-9B4F-AA71-C7375DE504C5}"/>
              </a:ext>
            </a:extLst>
          </p:cNvPr>
          <p:cNvCxnSpPr/>
          <p:nvPr/>
        </p:nvCxnSpPr>
        <p:spPr>
          <a:xfrm>
            <a:off x="6934200" y="4275137"/>
            <a:ext cx="0" cy="304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Group 63">
            <a:extLst>
              <a:ext uri="{FF2B5EF4-FFF2-40B4-BE49-F238E27FC236}">
                <a16:creationId xmlns:a16="http://schemas.microsoft.com/office/drawing/2014/main" id="{1682AAAD-EA02-2748-B65D-A1267CD0B10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081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DAEBEED-82C6-F144-BC28-943CDD6423DC}"/>
              </a:ext>
            </a:extLst>
          </p:cNvPr>
          <p:cNvSpPr/>
          <p:nvPr/>
        </p:nvSpPr>
        <p:spPr>
          <a:xfrm>
            <a:off x="5871238" y="4995068"/>
            <a:ext cx="60981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4B4E2B83-BE49-B946-8D30-8627F0CD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785215"/>
              </p:ext>
            </p:extLst>
          </p:nvPr>
        </p:nvGraphicFramePr>
        <p:xfrm>
          <a:off x="5791203" y="4989100"/>
          <a:ext cx="6172192" cy="419100"/>
        </p:xfrm>
        <a:graphic>
          <a:graphicData uri="http://schemas.openxmlformats.org/drawingml/2006/table">
            <a:tbl>
              <a:tblPr/>
              <a:tblGrid>
                <a:gridCol w="771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87208457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309425569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str2[6];	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enough space!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str1);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overwrites other memory!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4E14A520-6ED1-E14F-8198-2B60677D3B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5" y="4579937"/>
          <a:ext cx="4642788" cy="830263"/>
        </p:xfrm>
        <a:graphic>
          <a:graphicData uri="http://schemas.openxmlformats.org/drawingml/2006/table">
            <a:tbl>
              <a:tblPr/>
              <a:tblGrid>
                <a:gridCol w="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F7729D-5286-9B4F-AA71-C7375DE504C5}"/>
              </a:ext>
            </a:extLst>
          </p:cNvPr>
          <p:cNvCxnSpPr/>
          <p:nvPr/>
        </p:nvCxnSpPr>
        <p:spPr>
          <a:xfrm>
            <a:off x="7696200" y="4275137"/>
            <a:ext cx="0" cy="304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Group 63">
            <a:extLst>
              <a:ext uri="{FF2B5EF4-FFF2-40B4-BE49-F238E27FC236}">
                <a16:creationId xmlns:a16="http://schemas.microsoft.com/office/drawing/2014/main" id="{1682AAAD-EA02-2748-B65D-A1267CD0B10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147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DAEBEED-82C6-F144-BC28-943CDD6423DC}"/>
              </a:ext>
            </a:extLst>
          </p:cNvPr>
          <p:cNvSpPr/>
          <p:nvPr/>
        </p:nvSpPr>
        <p:spPr>
          <a:xfrm>
            <a:off x="5871238" y="4995068"/>
            <a:ext cx="60981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4B4E2B83-BE49-B946-8D30-8627F0CD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72008"/>
              </p:ext>
            </p:extLst>
          </p:nvPr>
        </p:nvGraphicFramePr>
        <p:xfrm>
          <a:off x="5791203" y="4989100"/>
          <a:ext cx="6172192" cy="419100"/>
        </p:xfrm>
        <a:graphic>
          <a:graphicData uri="http://schemas.openxmlformats.org/drawingml/2006/table">
            <a:tbl>
              <a:tblPr/>
              <a:tblGrid>
                <a:gridCol w="771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87208457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309425569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str2[6];	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enough space!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str1);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overwrites other memory!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4E14A520-6ED1-E14F-8198-2B60677D3B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5" y="4579937"/>
          <a:ext cx="4642788" cy="830263"/>
        </p:xfrm>
        <a:graphic>
          <a:graphicData uri="http://schemas.openxmlformats.org/drawingml/2006/table">
            <a:tbl>
              <a:tblPr/>
              <a:tblGrid>
                <a:gridCol w="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F7729D-5286-9B4F-AA71-C7375DE504C5}"/>
              </a:ext>
            </a:extLst>
          </p:cNvPr>
          <p:cNvCxnSpPr/>
          <p:nvPr/>
        </p:nvCxnSpPr>
        <p:spPr>
          <a:xfrm>
            <a:off x="8458200" y="4275137"/>
            <a:ext cx="0" cy="304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Group 63">
            <a:extLst>
              <a:ext uri="{FF2B5EF4-FFF2-40B4-BE49-F238E27FC236}">
                <a16:creationId xmlns:a16="http://schemas.microsoft.com/office/drawing/2014/main" id="{1682AAAD-EA02-2748-B65D-A1267CD0B10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3277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DAEBEED-82C6-F144-BC28-943CDD6423DC}"/>
              </a:ext>
            </a:extLst>
          </p:cNvPr>
          <p:cNvSpPr/>
          <p:nvPr/>
        </p:nvSpPr>
        <p:spPr>
          <a:xfrm>
            <a:off x="5871238" y="4995068"/>
            <a:ext cx="60981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4B4E2B83-BE49-B946-8D30-8627F0CD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165541"/>
              </p:ext>
            </p:extLst>
          </p:nvPr>
        </p:nvGraphicFramePr>
        <p:xfrm>
          <a:off x="5791203" y="4989100"/>
          <a:ext cx="6172192" cy="419100"/>
        </p:xfrm>
        <a:graphic>
          <a:graphicData uri="http://schemas.openxmlformats.org/drawingml/2006/table">
            <a:tbl>
              <a:tblPr/>
              <a:tblGrid>
                <a:gridCol w="771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87208457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309425569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str2[6];	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enough space!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str1);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overwrites other memory!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4E14A520-6ED1-E14F-8198-2B60677D3B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5" y="4579937"/>
          <a:ext cx="4642788" cy="830263"/>
        </p:xfrm>
        <a:graphic>
          <a:graphicData uri="http://schemas.openxmlformats.org/drawingml/2006/table">
            <a:tbl>
              <a:tblPr/>
              <a:tblGrid>
                <a:gridCol w="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F7729D-5286-9B4F-AA71-C7375DE504C5}"/>
              </a:ext>
            </a:extLst>
          </p:cNvPr>
          <p:cNvCxnSpPr/>
          <p:nvPr/>
        </p:nvCxnSpPr>
        <p:spPr>
          <a:xfrm>
            <a:off x="9220200" y="4275137"/>
            <a:ext cx="0" cy="304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Group 63">
            <a:extLst>
              <a:ext uri="{FF2B5EF4-FFF2-40B4-BE49-F238E27FC236}">
                <a16:creationId xmlns:a16="http://schemas.microsoft.com/office/drawing/2014/main" id="{1682AAAD-EA02-2748-B65D-A1267CD0B10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5417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DAEBEED-82C6-F144-BC28-943CDD6423DC}"/>
              </a:ext>
            </a:extLst>
          </p:cNvPr>
          <p:cNvSpPr/>
          <p:nvPr/>
        </p:nvSpPr>
        <p:spPr>
          <a:xfrm>
            <a:off x="5871238" y="4995068"/>
            <a:ext cx="60981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4B4E2B83-BE49-B946-8D30-8627F0CD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056777"/>
              </p:ext>
            </p:extLst>
          </p:nvPr>
        </p:nvGraphicFramePr>
        <p:xfrm>
          <a:off x="5791203" y="4989100"/>
          <a:ext cx="6172192" cy="419100"/>
        </p:xfrm>
        <a:graphic>
          <a:graphicData uri="http://schemas.openxmlformats.org/drawingml/2006/table">
            <a:tbl>
              <a:tblPr/>
              <a:tblGrid>
                <a:gridCol w="771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87208457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309425569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str2[6];	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enough space!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str1);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overwrites other memory!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4E14A520-6ED1-E14F-8198-2B60677D3B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5" y="4579937"/>
          <a:ext cx="4642788" cy="830263"/>
        </p:xfrm>
        <a:graphic>
          <a:graphicData uri="http://schemas.openxmlformats.org/drawingml/2006/table">
            <a:tbl>
              <a:tblPr/>
              <a:tblGrid>
                <a:gridCol w="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F7729D-5286-9B4F-AA71-C7375DE504C5}"/>
              </a:ext>
            </a:extLst>
          </p:cNvPr>
          <p:cNvCxnSpPr/>
          <p:nvPr/>
        </p:nvCxnSpPr>
        <p:spPr>
          <a:xfrm>
            <a:off x="9982200" y="4275137"/>
            <a:ext cx="0" cy="304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Group 63">
            <a:extLst>
              <a:ext uri="{FF2B5EF4-FFF2-40B4-BE49-F238E27FC236}">
                <a16:creationId xmlns:a16="http://schemas.microsoft.com/office/drawing/2014/main" id="{1682AAAD-EA02-2748-B65D-A1267CD0B10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570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DAEBEED-82C6-F144-BC28-943CDD6423DC}"/>
              </a:ext>
            </a:extLst>
          </p:cNvPr>
          <p:cNvSpPr/>
          <p:nvPr/>
        </p:nvSpPr>
        <p:spPr>
          <a:xfrm>
            <a:off x="5871238" y="4995068"/>
            <a:ext cx="60981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4B4E2B83-BE49-B946-8D30-8627F0CD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564968"/>
              </p:ext>
            </p:extLst>
          </p:nvPr>
        </p:nvGraphicFramePr>
        <p:xfrm>
          <a:off x="5791203" y="4989100"/>
          <a:ext cx="6172192" cy="419100"/>
        </p:xfrm>
        <a:graphic>
          <a:graphicData uri="http://schemas.openxmlformats.org/drawingml/2006/table">
            <a:tbl>
              <a:tblPr/>
              <a:tblGrid>
                <a:gridCol w="771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87208457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309425569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str2[6];	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enough space!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str1);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overwrites other memory!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4E14A520-6ED1-E14F-8198-2B60677D3B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5" y="4579937"/>
          <a:ext cx="4642788" cy="830263"/>
        </p:xfrm>
        <a:graphic>
          <a:graphicData uri="http://schemas.openxmlformats.org/drawingml/2006/table">
            <a:tbl>
              <a:tblPr/>
              <a:tblGrid>
                <a:gridCol w="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F7729D-5286-9B4F-AA71-C7375DE504C5}"/>
              </a:ext>
            </a:extLst>
          </p:cNvPr>
          <p:cNvCxnSpPr/>
          <p:nvPr/>
        </p:nvCxnSpPr>
        <p:spPr>
          <a:xfrm>
            <a:off x="10744200" y="4275137"/>
            <a:ext cx="0" cy="304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Group 63">
            <a:extLst>
              <a:ext uri="{FF2B5EF4-FFF2-40B4-BE49-F238E27FC236}">
                <a16:creationId xmlns:a16="http://schemas.microsoft.com/office/drawing/2014/main" id="{1682AAAD-EA02-2748-B65D-A1267CD0B10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4207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DAEBEED-82C6-F144-BC28-943CDD6423DC}"/>
              </a:ext>
            </a:extLst>
          </p:cNvPr>
          <p:cNvSpPr/>
          <p:nvPr/>
        </p:nvSpPr>
        <p:spPr>
          <a:xfrm>
            <a:off x="5871238" y="4995068"/>
            <a:ext cx="60981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4B4E2B83-BE49-B946-8D30-8627F0CD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548147"/>
              </p:ext>
            </p:extLst>
          </p:nvPr>
        </p:nvGraphicFramePr>
        <p:xfrm>
          <a:off x="5791203" y="4989100"/>
          <a:ext cx="6172192" cy="419100"/>
        </p:xfrm>
        <a:graphic>
          <a:graphicData uri="http://schemas.openxmlformats.org/drawingml/2006/table">
            <a:tbl>
              <a:tblPr/>
              <a:tblGrid>
                <a:gridCol w="771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87208457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309425569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str2[6];	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enough space!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str1);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overwrites other memory!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4E14A520-6ED1-E14F-8198-2B60677D3B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5" y="4579937"/>
          <a:ext cx="4642788" cy="830263"/>
        </p:xfrm>
        <a:graphic>
          <a:graphicData uri="http://schemas.openxmlformats.org/drawingml/2006/table">
            <a:tbl>
              <a:tblPr/>
              <a:tblGrid>
                <a:gridCol w="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F7729D-5286-9B4F-AA71-C7375DE504C5}"/>
              </a:ext>
            </a:extLst>
          </p:cNvPr>
          <p:cNvCxnSpPr/>
          <p:nvPr/>
        </p:nvCxnSpPr>
        <p:spPr>
          <a:xfrm>
            <a:off x="11582400" y="4275137"/>
            <a:ext cx="0" cy="304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Group 63">
            <a:extLst>
              <a:ext uri="{FF2B5EF4-FFF2-40B4-BE49-F238E27FC236}">
                <a16:creationId xmlns:a16="http://schemas.microsoft.com/office/drawing/2014/main" id="{1682AAAD-EA02-2748-B65D-A1267CD0B10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2636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DAEBEED-82C6-F144-BC28-943CDD6423DC}"/>
              </a:ext>
            </a:extLst>
          </p:cNvPr>
          <p:cNvSpPr/>
          <p:nvPr/>
        </p:nvSpPr>
        <p:spPr>
          <a:xfrm>
            <a:off x="5871238" y="4995068"/>
            <a:ext cx="60981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4B4E2B83-BE49-B946-8D30-8627F0CD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127242"/>
              </p:ext>
            </p:extLst>
          </p:nvPr>
        </p:nvGraphicFramePr>
        <p:xfrm>
          <a:off x="5791203" y="4989100"/>
          <a:ext cx="6172192" cy="419100"/>
        </p:xfrm>
        <a:graphic>
          <a:graphicData uri="http://schemas.openxmlformats.org/drawingml/2006/table">
            <a:tbl>
              <a:tblPr/>
              <a:tblGrid>
                <a:gridCol w="771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87208457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309425569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str2[6];	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enough space!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str1);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overwrites other memory!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4E14A520-6ED1-E14F-8198-2B60677D3B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5" y="4579937"/>
          <a:ext cx="4642788" cy="830263"/>
        </p:xfrm>
        <a:graphic>
          <a:graphicData uri="http://schemas.openxmlformats.org/drawingml/2006/table">
            <a:tbl>
              <a:tblPr/>
              <a:tblGrid>
                <a:gridCol w="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37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graphicFrame>
        <p:nvGraphicFramePr>
          <p:cNvPr id="13" name="Group 63">
            <a:extLst>
              <a:ext uri="{FF2B5EF4-FFF2-40B4-BE49-F238E27FC236}">
                <a16:creationId xmlns:a16="http://schemas.microsoft.com/office/drawing/2014/main" id="{1682AAAD-EA02-2748-B65D-A1267CD0B10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55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9E67-24FF-6345-BA8D-74502A06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5910B-3FCA-5046-A2F8-7E468FAD6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/>
              <a:t> is a variable type that represents a single character or “glyph”.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letterA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plus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'+'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zero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'0'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space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 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newLine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'\n'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tab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'\t'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singleQuote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'\''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backSlash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'\\'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649029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/>
              <a:t> copies at most the first n bytes of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/>
              <a:t> to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dst</a:t>
            </a:r>
            <a:r>
              <a:rPr lang="en-US" dirty="0"/>
              <a:t>.  If there is no null-terminating character in these bytes, then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dst</a:t>
            </a:r>
            <a:r>
              <a:rPr lang="en-US" dirty="0"/>
              <a:t> will </a:t>
            </a:r>
            <a:r>
              <a:rPr lang="en-US" i="1" dirty="0"/>
              <a:t>not be null terminated</a:t>
            </a:r>
            <a:r>
              <a:rPr lang="en-US" dirty="0"/>
              <a:t>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copying "hello"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str2[5];				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str1, 5);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doesn’t copy '\0'!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If there is no null-terminating character, we may not be able to tell where the end of the string is anymore.  E.g.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/>
              <a:t> may continue reading into some other memory in search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9715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str2[5];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(str2, str1, 5);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length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(str2);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4E14A520-6ED1-E14F-8198-2B60677D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284500"/>
              </p:ext>
            </p:extLst>
          </p:nvPr>
        </p:nvGraphicFramePr>
        <p:xfrm>
          <a:off x="1148414" y="4579937"/>
          <a:ext cx="3880785" cy="830263"/>
        </p:xfrm>
        <a:graphic>
          <a:graphicData uri="http://schemas.openxmlformats.org/drawingml/2006/table">
            <a:tbl>
              <a:tblPr/>
              <a:tblGrid>
                <a:gridCol w="776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1DF65-5750-3E4B-8182-D62FD11015A8}"/>
              </a:ext>
            </a:extLst>
          </p:cNvPr>
          <p:cNvSpPr/>
          <p:nvPr/>
        </p:nvSpPr>
        <p:spPr>
          <a:xfrm>
            <a:off x="5105400" y="4995068"/>
            <a:ext cx="686393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  <p:graphicFrame>
        <p:nvGraphicFramePr>
          <p:cNvPr id="11" name="Group 63">
            <a:extLst>
              <a:ext uri="{FF2B5EF4-FFF2-40B4-BE49-F238E27FC236}">
                <a16:creationId xmlns:a16="http://schemas.microsoft.com/office/drawing/2014/main" id="{C97264F2-BBFB-B04F-9968-A5FE6A7CC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775560"/>
              </p:ext>
            </p:extLst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5581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str2[5];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(str2, str1, 5);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length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(str2);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4E14A520-6ED1-E14F-8198-2B60677D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013427"/>
              </p:ext>
            </p:extLst>
          </p:nvPr>
        </p:nvGraphicFramePr>
        <p:xfrm>
          <a:off x="1148414" y="4579937"/>
          <a:ext cx="3880785" cy="830263"/>
        </p:xfrm>
        <a:graphic>
          <a:graphicData uri="http://schemas.openxmlformats.org/drawingml/2006/table">
            <a:tbl>
              <a:tblPr/>
              <a:tblGrid>
                <a:gridCol w="776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1DF65-5750-3E4B-8182-D62FD11015A8}"/>
              </a:ext>
            </a:extLst>
          </p:cNvPr>
          <p:cNvSpPr/>
          <p:nvPr/>
        </p:nvSpPr>
        <p:spPr>
          <a:xfrm>
            <a:off x="5105400" y="4995068"/>
            <a:ext cx="686393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5BBC17-EAE3-F24B-B679-C772A94DB238}"/>
              </a:ext>
            </a:extLst>
          </p:cNvPr>
          <p:cNvCxnSpPr/>
          <p:nvPr/>
        </p:nvCxnSpPr>
        <p:spPr>
          <a:xfrm>
            <a:off x="1524000" y="4275137"/>
            <a:ext cx="0" cy="304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Group 63">
            <a:extLst>
              <a:ext uri="{FF2B5EF4-FFF2-40B4-BE49-F238E27FC236}">
                <a16:creationId xmlns:a16="http://schemas.microsoft.com/office/drawing/2014/main" id="{C08ACB81-9D30-724A-ADDC-EA903C0C90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5497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str2[5];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(str2, str1, 5);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length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(str2);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4E14A520-6ED1-E14F-8198-2B60677D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707535"/>
              </p:ext>
            </p:extLst>
          </p:nvPr>
        </p:nvGraphicFramePr>
        <p:xfrm>
          <a:off x="1148414" y="4579937"/>
          <a:ext cx="3880785" cy="830263"/>
        </p:xfrm>
        <a:graphic>
          <a:graphicData uri="http://schemas.openxmlformats.org/drawingml/2006/table">
            <a:tbl>
              <a:tblPr/>
              <a:tblGrid>
                <a:gridCol w="776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1DF65-5750-3E4B-8182-D62FD11015A8}"/>
              </a:ext>
            </a:extLst>
          </p:cNvPr>
          <p:cNvSpPr/>
          <p:nvPr/>
        </p:nvSpPr>
        <p:spPr>
          <a:xfrm>
            <a:off x="5105400" y="4995068"/>
            <a:ext cx="686393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5BBC17-EAE3-F24B-B679-C772A94DB238}"/>
              </a:ext>
            </a:extLst>
          </p:cNvPr>
          <p:cNvCxnSpPr/>
          <p:nvPr/>
        </p:nvCxnSpPr>
        <p:spPr>
          <a:xfrm>
            <a:off x="2286000" y="4275137"/>
            <a:ext cx="0" cy="304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Group 63">
            <a:extLst>
              <a:ext uri="{FF2B5EF4-FFF2-40B4-BE49-F238E27FC236}">
                <a16:creationId xmlns:a16="http://schemas.microsoft.com/office/drawing/2014/main" id="{7012C5EC-A3CF-C544-B00B-C5EDEA5450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4815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str2[5];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(str2, str1, 5);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length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(str2);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4E14A520-6ED1-E14F-8198-2B60677D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612967"/>
              </p:ext>
            </p:extLst>
          </p:nvPr>
        </p:nvGraphicFramePr>
        <p:xfrm>
          <a:off x="1148414" y="4579937"/>
          <a:ext cx="3880780" cy="830263"/>
        </p:xfrm>
        <a:graphic>
          <a:graphicData uri="http://schemas.openxmlformats.org/drawingml/2006/table">
            <a:tbl>
              <a:tblPr/>
              <a:tblGrid>
                <a:gridCol w="776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1DF65-5750-3E4B-8182-D62FD11015A8}"/>
              </a:ext>
            </a:extLst>
          </p:cNvPr>
          <p:cNvSpPr/>
          <p:nvPr/>
        </p:nvSpPr>
        <p:spPr>
          <a:xfrm>
            <a:off x="5105400" y="4995068"/>
            <a:ext cx="686393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5BBC17-EAE3-F24B-B679-C772A94DB238}"/>
              </a:ext>
            </a:extLst>
          </p:cNvPr>
          <p:cNvCxnSpPr/>
          <p:nvPr/>
        </p:nvCxnSpPr>
        <p:spPr>
          <a:xfrm>
            <a:off x="3048000" y="4275137"/>
            <a:ext cx="0" cy="304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Group 63">
            <a:extLst>
              <a:ext uri="{FF2B5EF4-FFF2-40B4-BE49-F238E27FC236}">
                <a16:creationId xmlns:a16="http://schemas.microsoft.com/office/drawing/2014/main" id="{0FEA1403-56BB-AB4F-BF3D-DB08DC14415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3077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str2[5];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(str2, str1, 5);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length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(str2);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4E14A520-6ED1-E14F-8198-2B60677D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968606"/>
              </p:ext>
            </p:extLst>
          </p:nvPr>
        </p:nvGraphicFramePr>
        <p:xfrm>
          <a:off x="1148414" y="4579937"/>
          <a:ext cx="3880780" cy="830263"/>
        </p:xfrm>
        <a:graphic>
          <a:graphicData uri="http://schemas.openxmlformats.org/drawingml/2006/table">
            <a:tbl>
              <a:tblPr/>
              <a:tblGrid>
                <a:gridCol w="776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1DF65-5750-3E4B-8182-D62FD11015A8}"/>
              </a:ext>
            </a:extLst>
          </p:cNvPr>
          <p:cNvSpPr/>
          <p:nvPr/>
        </p:nvSpPr>
        <p:spPr>
          <a:xfrm>
            <a:off x="5105400" y="4995068"/>
            <a:ext cx="686393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5BBC17-EAE3-F24B-B679-C772A94DB238}"/>
              </a:ext>
            </a:extLst>
          </p:cNvPr>
          <p:cNvCxnSpPr/>
          <p:nvPr/>
        </p:nvCxnSpPr>
        <p:spPr>
          <a:xfrm>
            <a:off x="3886200" y="4275137"/>
            <a:ext cx="0" cy="304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Group 63">
            <a:extLst>
              <a:ext uri="{FF2B5EF4-FFF2-40B4-BE49-F238E27FC236}">
                <a16:creationId xmlns:a16="http://schemas.microsoft.com/office/drawing/2014/main" id="{0F0D2278-E2DE-E647-84AE-CDEF504C57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7883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str2[5];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(str2, str1, 5);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length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(str2);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4E14A520-6ED1-E14F-8198-2B60677D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065070"/>
              </p:ext>
            </p:extLst>
          </p:nvPr>
        </p:nvGraphicFramePr>
        <p:xfrm>
          <a:off x="1148414" y="4579937"/>
          <a:ext cx="3880785" cy="830263"/>
        </p:xfrm>
        <a:graphic>
          <a:graphicData uri="http://schemas.openxmlformats.org/drawingml/2006/table">
            <a:tbl>
              <a:tblPr/>
              <a:tblGrid>
                <a:gridCol w="776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1DF65-5750-3E4B-8182-D62FD11015A8}"/>
              </a:ext>
            </a:extLst>
          </p:cNvPr>
          <p:cNvSpPr/>
          <p:nvPr/>
        </p:nvSpPr>
        <p:spPr>
          <a:xfrm>
            <a:off x="5105400" y="4995068"/>
            <a:ext cx="686393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5BBC17-EAE3-F24B-B679-C772A94DB238}"/>
              </a:ext>
            </a:extLst>
          </p:cNvPr>
          <p:cNvCxnSpPr/>
          <p:nvPr/>
        </p:nvCxnSpPr>
        <p:spPr>
          <a:xfrm>
            <a:off x="4572000" y="4275137"/>
            <a:ext cx="0" cy="304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Group 63">
            <a:extLst>
              <a:ext uri="{FF2B5EF4-FFF2-40B4-BE49-F238E27FC236}">
                <a16:creationId xmlns:a16="http://schemas.microsoft.com/office/drawing/2014/main" id="{0790B645-ABF0-0240-A125-E0D589185F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8309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str2[5];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(str2, str1, 5);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length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(str2);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4E14A520-6ED1-E14F-8198-2B60677D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192120"/>
              </p:ext>
            </p:extLst>
          </p:nvPr>
        </p:nvGraphicFramePr>
        <p:xfrm>
          <a:off x="1148414" y="4579937"/>
          <a:ext cx="3880785" cy="830263"/>
        </p:xfrm>
        <a:graphic>
          <a:graphicData uri="http://schemas.openxmlformats.org/drawingml/2006/table">
            <a:tbl>
              <a:tblPr/>
              <a:tblGrid>
                <a:gridCol w="776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1DF65-5750-3E4B-8182-D62FD11015A8}"/>
              </a:ext>
            </a:extLst>
          </p:cNvPr>
          <p:cNvSpPr/>
          <p:nvPr/>
        </p:nvSpPr>
        <p:spPr>
          <a:xfrm>
            <a:off x="5105400" y="4995068"/>
            <a:ext cx="686393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  <p:graphicFrame>
        <p:nvGraphicFramePr>
          <p:cNvPr id="11" name="Group 63">
            <a:extLst>
              <a:ext uri="{FF2B5EF4-FFF2-40B4-BE49-F238E27FC236}">
                <a16:creationId xmlns:a16="http://schemas.microsoft.com/office/drawing/2014/main" id="{50D59901-7951-624C-8F67-52F368BDCFD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1847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str2[5];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str1, 5);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length =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(str2);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792A0FA2-FF97-0046-82E2-4078A6F01C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63">
            <a:extLst>
              <a:ext uri="{FF2B5EF4-FFF2-40B4-BE49-F238E27FC236}">
                <a16:creationId xmlns:a16="http://schemas.microsoft.com/office/drawing/2014/main" id="{4191CF89-EC65-9747-A8A7-B00A707C9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828287"/>
              </p:ext>
            </p:extLst>
          </p:nvPr>
        </p:nvGraphicFramePr>
        <p:xfrm>
          <a:off x="1148414" y="4579937"/>
          <a:ext cx="3880785" cy="830263"/>
        </p:xfrm>
        <a:graphic>
          <a:graphicData uri="http://schemas.openxmlformats.org/drawingml/2006/table">
            <a:tbl>
              <a:tblPr/>
              <a:tblGrid>
                <a:gridCol w="776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878CE3C-376D-4141-AFBF-85B9CC54E6F7}"/>
              </a:ext>
            </a:extLst>
          </p:cNvPr>
          <p:cNvSpPr/>
          <p:nvPr/>
        </p:nvSpPr>
        <p:spPr>
          <a:xfrm>
            <a:off x="5105400" y="4995068"/>
            <a:ext cx="686393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</p:spTree>
    <p:extLst>
      <p:ext uri="{BB962C8B-B14F-4D97-AF65-F5344CB8AC3E}">
        <p14:creationId xmlns:p14="http://schemas.microsoft.com/office/powerpoint/2010/main" val="5762254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str2[5];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str1, 5);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length =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(str2);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0DCB7-07EC-6141-A7A3-8562E23F0F1A}"/>
              </a:ext>
            </a:extLst>
          </p:cNvPr>
          <p:cNvCxnSpPr>
            <a:cxnSpLocks/>
          </p:cNvCxnSpPr>
          <p:nvPr/>
        </p:nvCxnSpPr>
        <p:spPr>
          <a:xfrm flipV="1">
            <a:off x="1524000" y="5562600"/>
            <a:ext cx="0" cy="3889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792A0FA2-FF97-0046-82E2-4078A6F01C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63">
            <a:extLst>
              <a:ext uri="{FF2B5EF4-FFF2-40B4-BE49-F238E27FC236}">
                <a16:creationId xmlns:a16="http://schemas.microsoft.com/office/drawing/2014/main" id="{4191CF89-EC65-9747-A8A7-B00A707C9A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4579937"/>
          <a:ext cx="3880785" cy="830263"/>
        </p:xfrm>
        <a:graphic>
          <a:graphicData uri="http://schemas.openxmlformats.org/drawingml/2006/table">
            <a:tbl>
              <a:tblPr/>
              <a:tblGrid>
                <a:gridCol w="776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878CE3C-376D-4141-AFBF-85B9CC54E6F7}"/>
              </a:ext>
            </a:extLst>
          </p:cNvPr>
          <p:cNvSpPr/>
          <p:nvPr/>
        </p:nvSpPr>
        <p:spPr>
          <a:xfrm>
            <a:off x="5105400" y="4995068"/>
            <a:ext cx="686393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</p:spTree>
    <p:extLst>
      <p:ext uri="{BB962C8B-B14F-4D97-AF65-F5344CB8AC3E}">
        <p14:creationId xmlns:p14="http://schemas.microsoft.com/office/powerpoint/2010/main" val="99905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1B7D-EB5D-314A-84CC-01E3BCE6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2E8C-EF7F-5747-AF4B-5A7C297C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Under the hood, C represents each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/>
              <a:t> as an </a:t>
            </a:r>
            <a:r>
              <a:rPr lang="en-US" i="1" dirty="0"/>
              <a:t>integer</a:t>
            </a:r>
            <a:r>
              <a:rPr lang="en-US" dirty="0"/>
              <a:t> (its “ASCII value”).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Uppercase letters are sequentially numbered</a:t>
            </a:r>
          </a:p>
          <a:p>
            <a:r>
              <a:rPr lang="en-US" dirty="0"/>
              <a:t>Lowercase letters are sequentially numbered</a:t>
            </a:r>
          </a:p>
          <a:p>
            <a:r>
              <a:rPr lang="en-US" dirty="0"/>
              <a:t>Digits are sequentially numbered</a:t>
            </a:r>
          </a:p>
          <a:p>
            <a:r>
              <a:rPr lang="en-US" dirty="0"/>
              <a:t>Lowercase letters are 32 more than their uppercase equivalents (bit flip!)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uppercaseA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	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Actually 65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lowercaseA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	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Actually 97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zeroDigit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'0’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		   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Actually 48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572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str2[5];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str1, 5);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length =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(str2);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0DCB7-07EC-6141-A7A3-8562E23F0F1A}"/>
              </a:ext>
            </a:extLst>
          </p:cNvPr>
          <p:cNvCxnSpPr>
            <a:cxnSpLocks/>
          </p:cNvCxnSpPr>
          <p:nvPr/>
        </p:nvCxnSpPr>
        <p:spPr>
          <a:xfrm flipV="1">
            <a:off x="2286000" y="5562600"/>
            <a:ext cx="0" cy="3889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792A0FA2-FF97-0046-82E2-4078A6F01C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63">
            <a:extLst>
              <a:ext uri="{FF2B5EF4-FFF2-40B4-BE49-F238E27FC236}">
                <a16:creationId xmlns:a16="http://schemas.microsoft.com/office/drawing/2014/main" id="{4191CF89-EC65-9747-A8A7-B00A707C9A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4579937"/>
          <a:ext cx="3880785" cy="830263"/>
        </p:xfrm>
        <a:graphic>
          <a:graphicData uri="http://schemas.openxmlformats.org/drawingml/2006/table">
            <a:tbl>
              <a:tblPr/>
              <a:tblGrid>
                <a:gridCol w="776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878CE3C-376D-4141-AFBF-85B9CC54E6F7}"/>
              </a:ext>
            </a:extLst>
          </p:cNvPr>
          <p:cNvSpPr/>
          <p:nvPr/>
        </p:nvSpPr>
        <p:spPr>
          <a:xfrm>
            <a:off x="5105400" y="4995068"/>
            <a:ext cx="686393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</p:spTree>
    <p:extLst>
      <p:ext uri="{BB962C8B-B14F-4D97-AF65-F5344CB8AC3E}">
        <p14:creationId xmlns:p14="http://schemas.microsoft.com/office/powerpoint/2010/main" val="21495852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str2[5];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str1, 5);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length =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(str2);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0DCB7-07EC-6141-A7A3-8562E23F0F1A}"/>
              </a:ext>
            </a:extLst>
          </p:cNvPr>
          <p:cNvCxnSpPr>
            <a:cxnSpLocks/>
          </p:cNvCxnSpPr>
          <p:nvPr/>
        </p:nvCxnSpPr>
        <p:spPr>
          <a:xfrm flipV="1">
            <a:off x="3048000" y="5562600"/>
            <a:ext cx="0" cy="3889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792A0FA2-FF97-0046-82E2-4078A6F01C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63">
            <a:extLst>
              <a:ext uri="{FF2B5EF4-FFF2-40B4-BE49-F238E27FC236}">
                <a16:creationId xmlns:a16="http://schemas.microsoft.com/office/drawing/2014/main" id="{4191CF89-EC65-9747-A8A7-B00A707C9A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4579937"/>
          <a:ext cx="3880785" cy="830263"/>
        </p:xfrm>
        <a:graphic>
          <a:graphicData uri="http://schemas.openxmlformats.org/drawingml/2006/table">
            <a:tbl>
              <a:tblPr/>
              <a:tblGrid>
                <a:gridCol w="776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878CE3C-376D-4141-AFBF-85B9CC54E6F7}"/>
              </a:ext>
            </a:extLst>
          </p:cNvPr>
          <p:cNvSpPr/>
          <p:nvPr/>
        </p:nvSpPr>
        <p:spPr>
          <a:xfrm>
            <a:off x="5105400" y="4995068"/>
            <a:ext cx="686393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</p:spTree>
    <p:extLst>
      <p:ext uri="{BB962C8B-B14F-4D97-AF65-F5344CB8AC3E}">
        <p14:creationId xmlns:p14="http://schemas.microsoft.com/office/powerpoint/2010/main" val="33143272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str2[5];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str1, 5);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length =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(str2);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0DCB7-07EC-6141-A7A3-8562E23F0F1A}"/>
              </a:ext>
            </a:extLst>
          </p:cNvPr>
          <p:cNvCxnSpPr>
            <a:cxnSpLocks/>
          </p:cNvCxnSpPr>
          <p:nvPr/>
        </p:nvCxnSpPr>
        <p:spPr>
          <a:xfrm flipV="1">
            <a:off x="3810000" y="5562600"/>
            <a:ext cx="0" cy="3889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792A0FA2-FF97-0046-82E2-4078A6F01C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63">
            <a:extLst>
              <a:ext uri="{FF2B5EF4-FFF2-40B4-BE49-F238E27FC236}">
                <a16:creationId xmlns:a16="http://schemas.microsoft.com/office/drawing/2014/main" id="{4191CF89-EC65-9747-A8A7-B00A707C9A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4579937"/>
          <a:ext cx="3880785" cy="830263"/>
        </p:xfrm>
        <a:graphic>
          <a:graphicData uri="http://schemas.openxmlformats.org/drawingml/2006/table">
            <a:tbl>
              <a:tblPr/>
              <a:tblGrid>
                <a:gridCol w="776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878CE3C-376D-4141-AFBF-85B9CC54E6F7}"/>
              </a:ext>
            </a:extLst>
          </p:cNvPr>
          <p:cNvSpPr/>
          <p:nvPr/>
        </p:nvSpPr>
        <p:spPr>
          <a:xfrm>
            <a:off x="5105400" y="4995068"/>
            <a:ext cx="686393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</p:spTree>
    <p:extLst>
      <p:ext uri="{BB962C8B-B14F-4D97-AF65-F5344CB8AC3E}">
        <p14:creationId xmlns:p14="http://schemas.microsoft.com/office/powerpoint/2010/main" val="3425992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str2[5];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str1, 5);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length =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(str2);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0DCB7-07EC-6141-A7A3-8562E23F0F1A}"/>
              </a:ext>
            </a:extLst>
          </p:cNvPr>
          <p:cNvCxnSpPr>
            <a:cxnSpLocks/>
          </p:cNvCxnSpPr>
          <p:nvPr/>
        </p:nvCxnSpPr>
        <p:spPr>
          <a:xfrm flipV="1">
            <a:off x="4648200" y="5562600"/>
            <a:ext cx="0" cy="3889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792A0FA2-FF97-0046-82E2-4078A6F01C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63">
            <a:extLst>
              <a:ext uri="{FF2B5EF4-FFF2-40B4-BE49-F238E27FC236}">
                <a16:creationId xmlns:a16="http://schemas.microsoft.com/office/drawing/2014/main" id="{4191CF89-EC65-9747-A8A7-B00A707C9A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4579937"/>
          <a:ext cx="3880785" cy="830263"/>
        </p:xfrm>
        <a:graphic>
          <a:graphicData uri="http://schemas.openxmlformats.org/drawingml/2006/table">
            <a:tbl>
              <a:tblPr/>
              <a:tblGrid>
                <a:gridCol w="776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878CE3C-376D-4141-AFBF-85B9CC54E6F7}"/>
              </a:ext>
            </a:extLst>
          </p:cNvPr>
          <p:cNvSpPr/>
          <p:nvPr/>
        </p:nvSpPr>
        <p:spPr>
          <a:xfrm>
            <a:off x="5105400" y="4995068"/>
            <a:ext cx="686393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</p:spTree>
    <p:extLst>
      <p:ext uri="{BB962C8B-B14F-4D97-AF65-F5344CB8AC3E}">
        <p14:creationId xmlns:p14="http://schemas.microsoft.com/office/powerpoint/2010/main" val="35392870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str2[5];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str1, 5);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length =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(str2);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0DCB7-07EC-6141-A7A3-8562E23F0F1A}"/>
              </a:ext>
            </a:extLst>
          </p:cNvPr>
          <p:cNvCxnSpPr>
            <a:cxnSpLocks/>
          </p:cNvCxnSpPr>
          <p:nvPr/>
        </p:nvCxnSpPr>
        <p:spPr>
          <a:xfrm flipV="1">
            <a:off x="5410200" y="5562600"/>
            <a:ext cx="0" cy="3889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792A0FA2-FF97-0046-82E2-4078A6F01C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63">
            <a:extLst>
              <a:ext uri="{FF2B5EF4-FFF2-40B4-BE49-F238E27FC236}">
                <a16:creationId xmlns:a16="http://schemas.microsoft.com/office/drawing/2014/main" id="{4191CF89-EC65-9747-A8A7-B00A707C9A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4579937"/>
          <a:ext cx="3880785" cy="830263"/>
        </p:xfrm>
        <a:graphic>
          <a:graphicData uri="http://schemas.openxmlformats.org/drawingml/2006/table">
            <a:tbl>
              <a:tblPr/>
              <a:tblGrid>
                <a:gridCol w="776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878CE3C-376D-4141-AFBF-85B9CC54E6F7}"/>
              </a:ext>
            </a:extLst>
          </p:cNvPr>
          <p:cNvSpPr/>
          <p:nvPr/>
        </p:nvSpPr>
        <p:spPr>
          <a:xfrm>
            <a:off x="5105400" y="4995068"/>
            <a:ext cx="686393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</p:spTree>
    <p:extLst>
      <p:ext uri="{BB962C8B-B14F-4D97-AF65-F5344CB8AC3E}">
        <p14:creationId xmlns:p14="http://schemas.microsoft.com/office/powerpoint/2010/main" val="29121953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str2[5];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str1, 5);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length =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(str2);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0DCB7-07EC-6141-A7A3-8562E23F0F1A}"/>
              </a:ext>
            </a:extLst>
          </p:cNvPr>
          <p:cNvCxnSpPr>
            <a:cxnSpLocks/>
          </p:cNvCxnSpPr>
          <p:nvPr/>
        </p:nvCxnSpPr>
        <p:spPr>
          <a:xfrm flipV="1">
            <a:off x="6172200" y="5562600"/>
            <a:ext cx="0" cy="3889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792A0FA2-FF97-0046-82E2-4078A6F01C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63">
            <a:extLst>
              <a:ext uri="{FF2B5EF4-FFF2-40B4-BE49-F238E27FC236}">
                <a16:creationId xmlns:a16="http://schemas.microsoft.com/office/drawing/2014/main" id="{4191CF89-EC65-9747-A8A7-B00A707C9A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4579937"/>
          <a:ext cx="3880785" cy="830263"/>
        </p:xfrm>
        <a:graphic>
          <a:graphicData uri="http://schemas.openxmlformats.org/drawingml/2006/table">
            <a:tbl>
              <a:tblPr/>
              <a:tblGrid>
                <a:gridCol w="776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878CE3C-376D-4141-AFBF-85B9CC54E6F7}"/>
              </a:ext>
            </a:extLst>
          </p:cNvPr>
          <p:cNvSpPr/>
          <p:nvPr/>
        </p:nvSpPr>
        <p:spPr>
          <a:xfrm>
            <a:off x="5105400" y="4995068"/>
            <a:ext cx="686393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</p:spTree>
    <p:extLst>
      <p:ext uri="{BB962C8B-B14F-4D97-AF65-F5344CB8AC3E}">
        <p14:creationId xmlns:p14="http://schemas.microsoft.com/office/powerpoint/2010/main" val="42363734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str2[5];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str1, 5);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length =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(str2);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0DCB7-07EC-6141-A7A3-8562E23F0F1A}"/>
              </a:ext>
            </a:extLst>
          </p:cNvPr>
          <p:cNvCxnSpPr>
            <a:cxnSpLocks/>
          </p:cNvCxnSpPr>
          <p:nvPr/>
        </p:nvCxnSpPr>
        <p:spPr>
          <a:xfrm flipV="1">
            <a:off x="6934200" y="5562600"/>
            <a:ext cx="0" cy="3889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792A0FA2-FF97-0046-82E2-4078A6F01C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63">
            <a:extLst>
              <a:ext uri="{FF2B5EF4-FFF2-40B4-BE49-F238E27FC236}">
                <a16:creationId xmlns:a16="http://schemas.microsoft.com/office/drawing/2014/main" id="{4191CF89-EC65-9747-A8A7-B00A707C9A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4579937"/>
          <a:ext cx="3880785" cy="830263"/>
        </p:xfrm>
        <a:graphic>
          <a:graphicData uri="http://schemas.openxmlformats.org/drawingml/2006/table">
            <a:tbl>
              <a:tblPr/>
              <a:tblGrid>
                <a:gridCol w="776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878CE3C-376D-4141-AFBF-85B9CC54E6F7}"/>
              </a:ext>
            </a:extLst>
          </p:cNvPr>
          <p:cNvSpPr/>
          <p:nvPr/>
        </p:nvSpPr>
        <p:spPr>
          <a:xfrm>
            <a:off x="5105400" y="4995068"/>
            <a:ext cx="686393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</p:spTree>
    <p:extLst>
      <p:ext uri="{BB962C8B-B14F-4D97-AF65-F5344CB8AC3E}">
        <p14:creationId xmlns:p14="http://schemas.microsoft.com/office/powerpoint/2010/main" val="23031173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str2[5];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str1, 5);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length =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(str2);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0DCB7-07EC-6141-A7A3-8562E23F0F1A}"/>
              </a:ext>
            </a:extLst>
          </p:cNvPr>
          <p:cNvCxnSpPr>
            <a:cxnSpLocks/>
          </p:cNvCxnSpPr>
          <p:nvPr/>
        </p:nvCxnSpPr>
        <p:spPr>
          <a:xfrm flipV="1">
            <a:off x="7772400" y="5562600"/>
            <a:ext cx="0" cy="3889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792A0FA2-FF97-0046-82E2-4078A6F01C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','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63">
            <a:extLst>
              <a:ext uri="{FF2B5EF4-FFF2-40B4-BE49-F238E27FC236}">
                <a16:creationId xmlns:a16="http://schemas.microsoft.com/office/drawing/2014/main" id="{4191CF89-EC65-9747-A8A7-B00A707C9A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4579937"/>
          <a:ext cx="3880785" cy="830263"/>
        </p:xfrm>
        <a:graphic>
          <a:graphicData uri="http://schemas.openxmlformats.org/drawingml/2006/table">
            <a:tbl>
              <a:tblPr/>
              <a:tblGrid>
                <a:gridCol w="776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878CE3C-376D-4141-AFBF-85B9CC54E6F7}"/>
              </a:ext>
            </a:extLst>
          </p:cNvPr>
          <p:cNvSpPr/>
          <p:nvPr/>
        </p:nvSpPr>
        <p:spPr>
          <a:xfrm>
            <a:off x="5105400" y="4995068"/>
            <a:ext cx="686393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 other program memory -</a:t>
            </a:r>
          </a:p>
        </p:txBody>
      </p:sp>
    </p:spTree>
    <p:extLst>
      <p:ext uri="{BB962C8B-B14F-4D97-AF65-F5344CB8AC3E}">
        <p14:creationId xmlns:p14="http://schemas.microsoft.com/office/powerpoint/2010/main" val="38727744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str1[14];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str2[] = "hello there";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(str1, str2, 5);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792A0FA2-FF97-0046-82E2-4078A6F01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48260"/>
              </p:ext>
            </p:extLst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1721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str1[14];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str2[] = "hello there";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(str1, str2, 5);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792A0FA2-FF97-0046-82E2-4078A6F01C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09C0F3-A1EE-1748-8A81-39217308E6B9}"/>
              </a:ext>
            </a:extLst>
          </p:cNvPr>
          <p:cNvCxnSpPr>
            <a:cxnSpLocks/>
          </p:cNvCxnSpPr>
          <p:nvPr/>
        </p:nvCxnSpPr>
        <p:spPr>
          <a:xfrm flipV="1">
            <a:off x="1524000" y="4267200"/>
            <a:ext cx="0" cy="3889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3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9037-A6B1-A448-977B-3C98A71B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3AD0D-DBE2-D54B-AF62-54A0DC93B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take advantage of C representing each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/>
              <a:t> as an </a:t>
            </a:r>
            <a:r>
              <a:rPr lang="en-US" i="1" dirty="0"/>
              <a:t>integer:</a:t>
            </a: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areEqual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	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earlierLetter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'f'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'c'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	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uppercaseB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+ 1;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diff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'c' - 'a'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			    </a:t>
            </a: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2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numLettersInAlphabet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'z'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+ 1;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or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numLettersInAlphabet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'Z'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+ 1;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045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str1[14];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str2[] = "hello there";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(str1, str2, 5);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792A0FA2-FF97-0046-82E2-4078A6F01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546177"/>
              </p:ext>
            </p:extLst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09C0F3-A1EE-1748-8A81-39217308E6B9}"/>
              </a:ext>
            </a:extLst>
          </p:cNvPr>
          <p:cNvCxnSpPr>
            <a:cxnSpLocks/>
          </p:cNvCxnSpPr>
          <p:nvPr/>
        </p:nvCxnSpPr>
        <p:spPr>
          <a:xfrm flipV="1">
            <a:off x="2286000" y="4267200"/>
            <a:ext cx="0" cy="3889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7210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str1[14];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str2[] = "hello there";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(str1, str2, 5);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792A0FA2-FF97-0046-82E2-4078A6F01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12026"/>
              </p:ext>
            </p:extLst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09C0F3-A1EE-1748-8A81-39217308E6B9}"/>
              </a:ext>
            </a:extLst>
          </p:cNvPr>
          <p:cNvCxnSpPr>
            <a:cxnSpLocks/>
          </p:cNvCxnSpPr>
          <p:nvPr/>
        </p:nvCxnSpPr>
        <p:spPr>
          <a:xfrm flipV="1">
            <a:off x="3048000" y="4267200"/>
            <a:ext cx="0" cy="3889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8963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str1[14];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str2[] = "hello there";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(str1, str2, 5);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792A0FA2-FF97-0046-82E2-4078A6F01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72495"/>
              </p:ext>
            </p:extLst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09C0F3-A1EE-1748-8A81-39217308E6B9}"/>
              </a:ext>
            </a:extLst>
          </p:cNvPr>
          <p:cNvCxnSpPr>
            <a:cxnSpLocks/>
          </p:cNvCxnSpPr>
          <p:nvPr/>
        </p:nvCxnSpPr>
        <p:spPr>
          <a:xfrm flipV="1">
            <a:off x="3886200" y="4267200"/>
            <a:ext cx="0" cy="3889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7501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str1[14];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str2[] = "hello there";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(str1, str2, 5);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792A0FA2-FF97-0046-82E2-4078A6F01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787473"/>
              </p:ext>
            </p:extLst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09C0F3-A1EE-1748-8A81-39217308E6B9}"/>
              </a:ext>
            </a:extLst>
          </p:cNvPr>
          <p:cNvCxnSpPr>
            <a:cxnSpLocks/>
          </p:cNvCxnSpPr>
          <p:nvPr/>
        </p:nvCxnSpPr>
        <p:spPr>
          <a:xfrm flipV="1">
            <a:off x="4648200" y="4267200"/>
            <a:ext cx="0" cy="3889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9264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str1[14];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str2[] = "hello there";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(str1, str2, 5);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792A0FA2-FF97-0046-82E2-4078A6F01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160291"/>
              </p:ext>
            </p:extLst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6221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str1[14];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str2[] = "hello there";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(str1, str2,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str1);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792A0FA2-FF97-0046-82E2-4078A6F01C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1430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str1[14];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str2[] = "hello there";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(str1, str2,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str1);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792A0FA2-FF97-0046-82E2-4078A6F01C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41B4DF-2772-C44D-AF9E-4AD31827D871}"/>
              </a:ext>
            </a:extLst>
          </p:cNvPr>
          <p:cNvCxnSpPr>
            <a:cxnSpLocks/>
          </p:cNvCxnSpPr>
          <p:nvPr/>
        </p:nvCxnSpPr>
        <p:spPr>
          <a:xfrm flipV="1">
            <a:off x="1524000" y="4267200"/>
            <a:ext cx="0" cy="3889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5964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str1[14];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str2[] = "hello there";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(str1, str2,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str1);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792A0FA2-FF97-0046-82E2-4078A6F01C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41B4DF-2772-C44D-AF9E-4AD31827D871}"/>
              </a:ext>
            </a:extLst>
          </p:cNvPr>
          <p:cNvCxnSpPr>
            <a:cxnSpLocks/>
          </p:cNvCxnSpPr>
          <p:nvPr/>
        </p:nvCxnSpPr>
        <p:spPr>
          <a:xfrm flipV="1">
            <a:off x="2286000" y="4267200"/>
            <a:ext cx="0" cy="3889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4586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str1[14];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str2[] = "hello there";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(str1, str2,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str1);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792A0FA2-FF97-0046-82E2-4078A6F01C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41B4DF-2772-C44D-AF9E-4AD31827D871}"/>
              </a:ext>
            </a:extLst>
          </p:cNvPr>
          <p:cNvCxnSpPr>
            <a:cxnSpLocks/>
          </p:cNvCxnSpPr>
          <p:nvPr/>
        </p:nvCxnSpPr>
        <p:spPr>
          <a:xfrm flipV="1">
            <a:off x="3124200" y="4267200"/>
            <a:ext cx="0" cy="3889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4591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str1[14];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str2[] = "hello there";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(str1, str2,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str1);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792A0FA2-FF97-0046-82E2-4078A6F01C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41B4DF-2772-C44D-AF9E-4AD31827D871}"/>
              </a:ext>
            </a:extLst>
          </p:cNvPr>
          <p:cNvCxnSpPr>
            <a:cxnSpLocks/>
          </p:cNvCxnSpPr>
          <p:nvPr/>
        </p:nvCxnSpPr>
        <p:spPr>
          <a:xfrm flipV="1">
            <a:off x="3810000" y="4267200"/>
            <a:ext cx="0" cy="3889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35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9037-A6B1-A448-977B-3C98A71B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3AD0D-DBE2-D54B-AF62-54A0DC93B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take advantage of C representing each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/>
              <a:t> as an </a:t>
            </a:r>
            <a:r>
              <a:rPr lang="en-US" i="1" dirty="0"/>
              <a:t>integer:</a:t>
            </a: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prints out every lowercase character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&lt;=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'z'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("%c",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439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str1[14];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str2[] = "hello there";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(str1, str2,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str1);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792A0FA2-FF97-0046-82E2-4078A6F01C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41B4DF-2772-C44D-AF9E-4AD31827D871}"/>
              </a:ext>
            </a:extLst>
          </p:cNvPr>
          <p:cNvCxnSpPr>
            <a:cxnSpLocks/>
          </p:cNvCxnSpPr>
          <p:nvPr/>
        </p:nvCxnSpPr>
        <p:spPr>
          <a:xfrm flipV="1">
            <a:off x="4648200" y="4267200"/>
            <a:ext cx="0" cy="3889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0988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str1[14];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str2[] = "hello there";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(str1, str2,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str1);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792A0FA2-FF97-0046-82E2-4078A6F01C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41B4DF-2772-C44D-AF9E-4AD31827D871}"/>
              </a:ext>
            </a:extLst>
          </p:cNvPr>
          <p:cNvCxnSpPr>
            <a:cxnSpLocks/>
          </p:cNvCxnSpPr>
          <p:nvPr/>
        </p:nvCxnSpPr>
        <p:spPr>
          <a:xfrm flipV="1">
            <a:off x="5410200" y="4267200"/>
            <a:ext cx="0" cy="3889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1428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str1[14];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str2[] = "hello there";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(str1, str2,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str1);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792A0FA2-FF97-0046-82E2-4078A6F01C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41B4DF-2772-C44D-AF9E-4AD31827D871}"/>
              </a:ext>
            </a:extLst>
          </p:cNvPr>
          <p:cNvCxnSpPr>
            <a:cxnSpLocks/>
          </p:cNvCxnSpPr>
          <p:nvPr/>
        </p:nvCxnSpPr>
        <p:spPr>
          <a:xfrm flipV="1">
            <a:off x="6172200" y="4267200"/>
            <a:ext cx="0" cy="3889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061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str1[14];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str2[] = "hello there";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(str1, str2,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str1);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792A0FA2-FF97-0046-82E2-4078A6F01C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41B4DF-2772-C44D-AF9E-4AD31827D871}"/>
              </a:ext>
            </a:extLst>
          </p:cNvPr>
          <p:cNvCxnSpPr>
            <a:cxnSpLocks/>
          </p:cNvCxnSpPr>
          <p:nvPr/>
        </p:nvCxnSpPr>
        <p:spPr>
          <a:xfrm flipV="1">
            <a:off x="6934200" y="4267200"/>
            <a:ext cx="0" cy="3889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775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str1[14];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str2[] = "hello there";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(str1, str2,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str1);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792A0FA2-FF97-0046-82E2-4078A6F01C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8414" y="3246437"/>
          <a:ext cx="10814986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41B4DF-2772-C44D-AF9E-4AD31827D871}"/>
              </a:ext>
            </a:extLst>
          </p:cNvPr>
          <p:cNvCxnSpPr>
            <a:cxnSpLocks/>
          </p:cNvCxnSpPr>
          <p:nvPr/>
        </p:nvCxnSpPr>
        <p:spPr>
          <a:xfrm flipV="1">
            <a:off x="6934200" y="4267200"/>
            <a:ext cx="0" cy="3889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$ ./strncpy_buggy wonderful…">
            <a:extLst>
              <a:ext uri="{FF2B5EF4-FFF2-40B4-BE49-F238E27FC236}">
                <a16:creationId xmlns:a16="http://schemas.microsoft.com/office/drawing/2014/main" id="{BC7A80E0-A8D5-434D-869F-4AAE9F3034A7}"/>
              </a:ext>
            </a:extLst>
          </p:cNvPr>
          <p:cNvSpPr txBox="1"/>
          <p:nvPr/>
        </p:nvSpPr>
        <p:spPr>
          <a:xfrm>
            <a:off x="992323" y="5231588"/>
            <a:ext cx="10207354" cy="1210588"/>
          </a:xfrm>
          <a:prstGeom prst="rect">
            <a:avLst/>
          </a:prstGeom>
          <a:solidFill>
            <a:srgbClr val="FFFFFF"/>
          </a:solidFill>
          <a:ln w="63500">
            <a:solidFill>
              <a:srgbClr val="7F032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4700"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/>
              <a:t>$ ./</a:t>
            </a:r>
            <a:r>
              <a:rPr sz="2400" dirty="0" err="1"/>
              <a:t>strncpy_buggy</a:t>
            </a:r>
            <a:r>
              <a:rPr sz="2400" dirty="0"/>
              <a:t> wonderful</a:t>
            </a:r>
          </a:p>
          <a:p>
            <a:pPr algn="l">
              <a:defRPr sz="4700"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/>
              <a:t>word: wonderful</a:t>
            </a:r>
          </a:p>
          <a:p>
            <a:pPr algn="l">
              <a:defRPr sz="4700"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/>
              <a:t>wordcopy</a:t>
            </a:r>
            <a:r>
              <a:rPr sz="2400" dirty="0"/>
              <a:t>: </a:t>
            </a:r>
            <a:r>
              <a:rPr sz="2400" dirty="0" err="1"/>
              <a:t>wonde</a:t>
            </a:r>
            <a:r>
              <a:rPr sz="2400" dirty="0"/>
              <a:t>⍰⍰J⍰⍰⍰</a:t>
            </a:r>
          </a:p>
        </p:txBody>
      </p:sp>
    </p:spTree>
    <p:extLst>
      <p:ext uri="{BB962C8B-B14F-4D97-AF65-F5344CB8AC3E}">
        <p14:creationId xmlns:p14="http://schemas.microsoft.com/office/powerpoint/2010/main" val="25306278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necessary, make sure to add a null-terminating character yourself.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copying "hello"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];	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room for string and '\0'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(str2, str1, 5);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doesn’t copy '\0'!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str2[5] = '\0';	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null-terminating char</a:t>
            </a:r>
          </a:p>
        </p:txBody>
      </p:sp>
    </p:spTree>
    <p:extLst>
      <p:ext uri="{BB962C8B-B14F-4D97-AF65-F5344CB8AC3E}">
        <p14:creationId xmlns:p14="http://schemas.microsoft.com/office/powerpoint/2010/main" val="9187319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34F0-58E8-1543-AF39-8643ECA5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Copying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56FD8-9E0A-0747-BDB0-0CF8853D5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6477000" cy="51816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What value should go in the blank at right?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4			     (text code: 649421)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5		    	     (text code: 649422)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6			     (text code: 649427)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12			     (text code: 649428)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strlen</a:t>
            </a:r>
            <a:r>
              <a:rPr lang="en-US" dirty="0"/>
              <a:t>(“hello”)       (text code: 649429)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Something else     (text code: 649430)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637533-7DA7-A540-8C4A-C8781852C152}"/>
              </a:ext>
            </a:extLst>
          </p:cNvPr>
          <p:cNvSpPr txBox="1">
            <a:spLocks/>
          </p:cNvSpPr>
          <p:nvPr/>
        </p:nvSpPr>
        <p:spPr bwMode="auto">
          <a:xfrm>
            <a:off x="6934200" y="1321130"/>
            <a:ext cx="48768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hello[]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______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hello);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C3C988-1DDD-E74A-9C33-99D7E96A7857}"/>
              </a:ext>
            </a:extLst>
          </p:cNvPr>
          <p:cNvSpPr/>
          <p:nvPr/>
        </p:nvSpPr>
        <p:spPr>
          <a:xfrm>
            <a:off x="152400" y="526445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l">
              <a:buNone/>
            </a:pPr>
            <a:r>
              <a:rPr lang="en-US" sz="2800" b="1" dirty="0"/>
              <a:t>Respond at </a:t>
            </a:r>
            <a:r>
              <a:rPr lang="en-US" sz="2800" b="1" dirty="0" err="1"/>
              <a:t>pollev.com</a:t>
            </a:r>
            <a:r>
              <a:rPr lang="en-US" sz="2800" b="1" dirty="0"/>
              <a:t>/nicktroccoli901 or text a code above to 22333.</a:t>
            </a:r>
          </a:p>
        </p:txBody>
      </p:sp>
    </p:spTree>
    <p:extLst>
      <p:ext uri="{BB962C8B-B14F-4D97-AF65-F5344CB8AC3E}">
        <p14:creationId xmlns:p14="http://schemas.microsoft.com/office/powerpoint/2010/main" val="42845489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Rectangle 2">
            <a:hlinkClick r:id="rId5"/>
          </p:cNvPr>
          <p:cNvSpPr/>
          <p:nvPr/>
        </p:nvSpPr>
        <p:spPr>
          <a:xfrm>
            <a:off x="4838701" y="4876800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6" action="ppaction://hlinkfile"/>
          </p:cNvPr>
          <p:cNvSpPr/>
          <p:nvPr/>
        </p:nvSpPr>
        <p:spPr>
          <a:xfrm>
            <a:off x="3263900" y="622301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930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</a:t>
            </a:r>
            <a:r>
              <a:rPr lang="en-US" u="sng" dirty="0"/>
              <a:t>cannot</a:t>
            </a:r>
            <a:r>
              <a:rPr lang="en-US" dirty="0"/>
              <a:t> concatenate C strings using +.  This adds character addresses!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char str1[]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 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char str2[]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char *str3 = str1 + str2;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doesn’t compile!</a:t>
            </a:r>
          </a:p>
          <a:p>
            <a:pPr marL="0" indent="0">
              <a:buNone/>
            </a:pPr>
            <a:r>
              <a:rPr lang="en-US" dirty="0"/>
              <a:t>Instead, use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strcat</a:t>
            </a:r>
            <a:r>
              <a:rPr lang="en-US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char str1[13]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 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enough space for strings + '\0’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char str2[]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strcat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(str1, str2);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removes old '\0', adds new '\0' at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str1);	  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hello world!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Both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strcat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strncat</a:t>
            </a:r>
            <a:r>
              <a:rPr lang="en-US" dirty="0"/>
              <a:t> remove the old '\0' and add a new one at the end.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2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str1[13]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 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strcat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(str1, str2);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4E14A520-6ED1-E14F-8198-2B60677D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02662"/>
              </p:ext>
            </p:extLst>
          </p:nvPr>
        </p:nvGraphicFramePr>
        <p:xfrm>
          <a:off x="1148414" y="4579937"/>
          <a:ext cx="5404784" cy="830263"/>
        </p:xfrm>
        <a:graphic>
          <a:graphicData uri="http://schemas.openxmlformats.org/drawingml/2006/table">
            <a:tbl>
              <a:tblPr/>
              <a:tblGrid>
                <a:gridCol w="77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1427250575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539153437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AC2B7D2A-ADA2-774E-9C9D-182648A27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469407"/>
              </p:ext>
            </p:extLst>
          </p:nvPr>
        </p:nvGraphicFramePr>
        <p:xfrm>
          <a:off x="1148414" y="3246437"/>
          <a:ext cx="10042487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352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9206-5862-0044-AD2F-A4F7A8B4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ctype.h</a:t>
            </a:r>
            <a:r>
              <a:rPr lang="en-US" dirty="0"/>
              <a:t> Functions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482AEDD1-D657-6B41-8D9C-65A4953EF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53419"/>
              </p:ext>
            </p:extLst>
          </p:nvPr>
        </p:nvGraphicFramePr>
        <p:xfrm>
          <a:off x="1611630" y="1371600"/>
          <a:ext cx="8968740" cy="4636008"/>
        </p:xfrm>
        <a:graphic>
          <a:graphicData uri="http://schemas.openxmlformats.org/drawingml/2006/table">
            <a:tbl>
              <a:tblPr/>
              <a:tblGrid>
                <a:gridCol w="220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isalpha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true if </a:t>
                      </a:r>
                      <a:r>
                        <a:rPr kumimoji="0" lang="en-US" altLang="x-none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 or 'A'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islower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true if </a:t>
                      </a:r>
                      <a:r>
                        <a:rPr kumimoji="0" lang="en-US" altLang="x-none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5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isupper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true if </a:t>
                      </a:r>
                      <a:r>
                        <a:rPr kumimoji="0" lang="en-US" altLang="x-none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isspace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true if </a:t>
                      </a:r>
                      <a:r>
                        <a:rPr kumimoji="0" lang="en-US" altLang="x-none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a space, tab, new line,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isdigit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true if </a:t>
                      </a:r>
                      <a:r>
                        <a:rPr kumimoji="0" lang="en-US" altLang="x-none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is 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'0'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through 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'9'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toupper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uppercase equivalent of a letter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tolower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</a:t>
                      </a:r>
                      <a:r>
                        <a:rPr kumimoji="0" lang="en-US" altLang="x-none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ch</a:t>
                      </a: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lowercase equivalent of a letter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81F845B-7FCD-094F-AB55-117C3C596A2D}"/>
              </a:ext>
            </a:extLst>
          </p:cNvPr>
          <p:cNvSpPr txBox="1"/>
          <p:nvPr/>
        </p:nvSpPr>
        <p:spPr>
          <a:xfrm>
            <a:off x="1887540" y="6007608"/>
            <a:ext cx="84169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Remember: these </a:t>
            </a:r>
            <a:r>
              <a:rPr lang="en-US" sz="2600" b="1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return</a:t>
            </a:r>
            <a:r>
              <a:rPr lang="en-US" sz="2600" dirty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the new char, they cannot modify an existing char!</a:t>
            </a:r>
          </a:p>
        </p:txBody>
      </p:sp>
    </p:spTree>
    <p:extLst>
      <p:ext uri="{BB962C8B-B14F-4D97-AF65-F5344CB8AC3E}">
        <p14:creationId xmlns:p14="http://schemas.microsoft.com/office/powerpoint/2010/main" val="409601499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str1[13]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 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strcat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(str1, str2);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AC2B7D2A-ADA2-774E-9C9D-182648A27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215782"/>
              </p:ext>
            </p:extLst>
          </p:nvPr>
        </p:nvGraphicFramePr>
        <p:xfrm>
          <a:off x="1148414" y="3246437"/>
          <a:ext cx="10042487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8638C8-890C-7542-B17B-F0E39FA21E3E}"/>
              </a:ext>
            </a:extLst>
          </p:cNvPr>
          <p:cNvCxnSpPr>
            <a:cxnSpLocks/>
          </p:cNvCxnSpPr>
          <p:nvPr/>
        </p:nvCxnSpPr>
        <p:spPr>
          <a:xfrm>
            <a:off x="6172200" y="2819400"/>
            <a:ext cx="0" cy="37306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Group 63">
            <a:extLst>
              <a:ext uri="{FF2B5EF4-FFF2-40B4-BE49-F238E27FC236}">
                <a16:creationId xmlns:a16="http://schemas.microsoft.com/office/drawing/2014/main" id="{12EBFD81-64E3-AA4F-B690-6DDD64F22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902463"/>
              </p:ext>
            </p:extLst>
          </p:nvPr>
        </p:nvGraphicFramePr>
        <p:xfrm>
          <a:off x="1148414" y="4579937"/>
          <a:ext cx="5404784" cy="830263"/>
        </p:xfrm>
        <a:graphic>
          <a:graphicData uri="http://schemas.openxmlformats.org/drawingml/2006/table">
            <a:tbl>
              <a:tblPr/>
              <a:tblGrid>
                <a:gridCol w="77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1427250575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539153437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8402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str1[13]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 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strcat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(str1, str2);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AC2B7D2A-ADA2-774E-9C9D-182648A27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049176"/>
              </p:ext>
            </p:extLst>
          </p:nvPr>
        </p:nvGraphicFramePr>
        <p:xfrm>
          <a:off x="1148414" y="3246437"/>
          <a:ext cx="10042487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8638C8-890C-7542-B17B-F0E39FA21E3E}"/>
              </a:ext>
            </a:extLst>
          </p:cNvPr>
          <p:cNvCxnSpPr>
            <a:cxnSpLocks/>
          </p:cNvCxnSpPr>
          <p:nvPr/>
        </p:nvCxnSpPr>
        <p:spPr>
          <a:xfrm>
            <a:off x="6934200" y="2819400"/>
            <a:ext cx="0" cy="37306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Group 63">
            <a:extLst>
              <a:ext uri="{FF2B5EF4-FFF2-40B4-BE49-F238E27FC236}">
                <a16:creationId xmlns:a16="http://schemas.microsoft.com/office/drawing/2014/main" id="{E859F121-0A4D-E14D-8E86-86F595D37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875402"/>
              </p:ext>
            </p:extLst>
          </p:nvPr>
        </p:nvGraphicFramePr>
        <p:xfrm>
          <a:off x="1148414" y="4579937"/>
          <a:ext cx="5404784" cy="830263"/>
        </p:xfrm>
        <a:graphic>
          <a:graphicData uri="http://schemas.openxmlformats.org/drawingml/2006/table">
            <a:tbl>
              <a:tblPr/>
              <a:tblGrid>
                <a:gridCol w="77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1427250575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539153437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0187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str1[13]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 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strcat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(str1, str2);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AC2B7D2A-ADA2-774E-9C9D-182648A27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839982"/>
              </p:ext>
            </p:extLst>
          </p:nvPr>
        </p:nvGraphicFramePr>
        <p:xfrm>
          <a:off x="1148414" y="3246437"/>
          <a:ext cx="10042487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8638C8-890C-7542-B17B-F0E39FA21E3E}"/>
              </a:ext>
            </a:extLst>
          </p:cNvPr>
          <p:cNvCxnSpPr>
            <a:cxnSpLocks/>
          </p:cNvCxnSpPr>
          <p:nvPr/>
        </p:nvCxnSpPr>
        <p:spPr>
          <a:xfrm>
            <a:off x="7696200" y="2819400"/>
            <a:ext cx="0" cy="37306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Group 63">
            <a:extLst>
              <a:ext uri="{FF2B5EF4-FFF2-40B4-BE49-F238E27FC236}">
                <a16:creationId xmlns:a16="http://schemas.microsoft.com/office/drawing/2014/main" id="{E859F121-0A4D-E14D-8E86-86F595D37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51778"/>
              </p:ext>
            </p:extLst>
          </p:nvPr>
        </p:nvGraphicFramePr>
        <p:xfrm>
          <a:off x="1148414" y="4579937"/>
          <a:ext cx="5404784" cy="830263"/>
        </p:xfrm>
        <a:graphic>
          <a:graphicData uri="http://schemas.openxmlformats.org/drawingml/2006/table">
            <a:tbl>
              <a:tblPr/>
              <a:tblGrid>
                <a:gridCol w="77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1427250575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539153437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70238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str1[13]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 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strcat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(str1, str2);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AC2B7D2A-ADA2-774E-9C9D-182648A27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908076"/>
              </p:ext>
            </p:extLst>
          </p:nvPr>
        </p:nvGraphicFramePr>
        <p:xfrm>
          <a:off x="1148414" y="3246437"/>
          <a:ext cx="10042487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8638C8-890C-7542-B17B-F0E39FA21E3E}"/>
              </a:ext>
            </a:extLst>
          </p:cNvPr>
          <p:cNvCxnSpPr>
            <a:cxnSpLocks/>
          </p:cNvCxnSpPr>
          <p:nvPr/>
        </p:nvCxnSpPr>
        <p:spPr>
          <a:xfrm>
            <a:off x="8458200" y="2819400"/>
            <a:ext cx="0" cy="37306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Group 63">
            <a:extLst>
              <a:ext uri="{FF2B5EF4-FFF2-40B4-BE49-F238E27FC236}">
                <a16:creationId xmlns:a16="http://schemas.microsoft.com/office/drawing/2014/main" id="{E859F121-0A4D-E14D-8E86-86F595D37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444733"/>
              </p:ext>
            </p:extLst>
          </p:nvPr>
        </p:nvGraphicFramePr>
        <p:xfrm>
          <a:off x="1148414" y="4579937"/>
          <a:ext cx="5404784" cy="830263"/>
        </p:xfrm>
        <a:graphic>
          <a:graphicData uri="http://schemas.openxmlformats.org/drawingml/2006/table">
            <a:tbl>
              <a:tblPr/>
              <a:tblGrid>
                <a:gridCol w="77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1427250575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539153437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89446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str1[13]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 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strcat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(str1, str2);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AC2B7D2A-ADA2-774E-9C9D-182648A27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016397"/>
              </p:ext>
            </p:extLst>
          </p:nvPr>
        </p:nvGraphicFramePr>
        <p:xfrm>
          <a:off x="1148414" y="3246437"/>
          <a:ext cx="10042487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8638C8-890C-7542-B17B-F0E39FA21E3E}"/>
              </a:ext>
            </a:extLst>
          </p:cNvPr>
          <p:cNvCxnSpPr>
            <a:cxnSpLocks/>
          </p:cNvCxnSpPr>
          <p:nvPr/>
        </p:nvCxnSpPr>
        <p:spPr>
          <a:xfrm>
            <a:off x="9220200" y="2819400"/>
            <a:ext cx="0" cy="37306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Group 63">
            <a:extLst>
              <a:ext uri="{FF2B5EF4-FFF2-40B4-BE49-F238E27FC236}">
                <a16:creationId xmlns:a16="http://schemas.microsoft.com/office/drawing/2014/main" id="{E859F121-0A4D-E14D-8E86-86F595D37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79789"/>
              </p:ext>
            </p:extLst>
          </p:nvPr>
        </p:nvGraphicFramePr>
        <p:xfrm>
          <a:off x="1148414" y="4579937"/>
          <a:ext cx="5404784" cy="830263"/>
        </p:xfrm>
        <a:graphic>
          <a:graphicData uri="http://schemas.openxmlformats.org/drawingml/2006/table">
            <a:tbl>
              <a:tblPr/>
              <a:tblGrid>
                <a:gridCol w="77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1427250575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539153437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95256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str1[13]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 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strcat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(str1, str2);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AC2B7D2A-ADA2-774E-9C9D-182648A27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8303"/>
              </p:ext>
            </p:extLst>
          </p:nvPr>
        </p:nvGraphicFramePr>
        <p:xfrm>
          <a:off x="1148414" y="3246437"/>
          <a:ext cx="10042487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8638C8-890C-7542-B17B-F0E39FA21E3E}"/>
              </a:ext>
            </a:extLst>
          </p:cNvPr>
          <p:cNvCxnSpPr>
            <a:cxnSpLocks/>
          </p:cNvCxnSpPr>
          <p:nvPr/>
        </p:nvCxnSpPr>
        <p:spPr>
          <a:xfrm>
            <a:off x="9982200" y="2819400"/>
            <a:ext cx="0" cy="37306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Group 63">
            <a:extLst>
              <a:ext uri="{FF2B5EF4-FFF2-40B4-BE49-F238E27FC236}">
                <a16:creationId xmlns:a16="http://schemas.microsoft.com/office/drawing/2014/main" id="{E859F121-0A4D-E14D-8E86-86F595D37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396311"/>
              </p:ext>
            </p:extLst>
          </p:nvPr>
        </p:nvGraphicFramePr>
        <p:xfrm>
          <a:off x="1148414" y="4579937"/>
          <a:ext cx="5404784" cy="830263"/>
        </p:xfrm>
        <a:graphic>
          <a:graphicData uri="http://schemas.openxmlformats.org/drawingml/2006/table">
            <a:tbl>
              <a:tblPr/>
              <a:tblGrid>
                <a:gridCol w="77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1427250575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539153437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82242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str1[13]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 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strcat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(str1, str2);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AC2B7D2A-ADA2-774E-9C9D-182648A27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871261"/>
              </p:ext>
            </p:extLst>
          </p:nvPr>
        </p:nvGraphicFramePr>
        <p:xfrm>
          <a:off x="1148414" y="3246437"/>
          <a:ext cx="10042487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8638C8-890C-7542-B17B-F0E39FA21E3E}"/>
              </a:ext>
            </a:extLst>
          </p:cNvPr>
          <p:cNvCxnSpPr>
            <a:cxnSpLocks/>
          </p:cNvCxnSpPr>
          <p:nvPr/>
        </p:nvCxnSpPr>
        <p:spPr>
          <a:xfrm>
            <a:off x="10820400" y="2819400"/>
            <a:ext cx="0" cy="37306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Group 63">
            <a:extLst>
              <a:ext uri="{FF2B5EF4-FFF2-40B4-BE49-F238E27FC236}">
                <a16:creationId xmlns:a16="http://schemas.microsoft.com/office/drawing/2014/main" id="{E859F121-0A4D-E14D-8E86-86F595D37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49832"/>
              </p:ext>
            </p:extLst>
          </p:nvPr>
        </p:nvGraphicFramePr>
        <p:xfrm>
          <a:off x="1148414" y="4579937"/>
          <a:ext cx="5404784" cy="830263"/>
        </p:xfrm>
        <a:graphic>
          <a:graphicData uri="http://schemas.openxmlformats.org/drawingml/2006/table">
            <a:tbl>
              <a:tblPr/>
              <a:tblGrid>
                <a:gridCol w="77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1427250575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539153437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9697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AB1-9ED5-2642-97E5-7BEBCE5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EA89-4AF6-8E4A-8329-72E855FE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str1[13]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 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str2[]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strcat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(str1, str2);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4DE6-7FC0-444A-B695-377FBA062CA1}"/>
              </a:ext>
            </a:extLst>
          </p:cNvPr>
          <p:cNvSpPr txBox="1"/>
          <p:nvPr/>
        </p:nvSpPr>
        <p:spPr>
          <a:xfrm>
            <a:off x="457200" y="37073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9E921-9706-6B43-9248-69A262037A4F}"/>
              </a:ext>
            </a:extLst>
          </p:cNvPr>
          <p:cNvSpPr txBox="1"/>
          <p:nvPr/>
        </p:nvSpPr>
        <p:spPr>
          <a:xfrm>
            <a:off x="457199" y="5040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AC2B7D2A-ADA2-774E-9C9D-182648A27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625618"/>
              </p:ext>
            </p:extLst>
          </p:nvPr>
        </p:nvGraphicFramePr>
        <p:xfrm>
          <a:off x="1148414" y="3246437"/>
          <a:ext cx="10042487" cy="830263"/>
        </p:xfrm>
        <a:graphic>
          <a:graphicData uri="http://schemas.openxmlformats.org/drawingml/2006/table">
            <a:tbl>
              <a:tblPr/>
              <a:tblGrid>
                <a:gridCol w="772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772499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3">
            <a:extLst>
              <a:ext uri="{FF2B5EF4-FFF2-40B4-BE49-F238E27FC236}">
                <a16:creationId xmlns:a16="http://schemas.microsoft.com/office/drawing/2014/main" id="{E859F121-0A4D-E14D-8E86-86F595D37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443796"/>
              </p:ext>
            </p:extLst>
          </p:nvPr>
        </p:nvGraphicFramePr>
        <p:xfrm>
          <a:off x="1148414" y="4579937"/>
          <a:ext cx="5404784" cy="830263"/>
        </p:xfrm>
        <a:graphic>
          <a:graphicData uri="http://schemas.openxmlformats.org/drawingml/2006/table">
            <a:tbl>
              <a:tblPr/>
              <a:tblGrid>
                <a:gridCol w="77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1427250575"/>
                    </a:ext>
                  </a:extLst>
                </a:gridCol>
                <a:gridCol w="772112">
                  <a:extLst>
                    <a:ext uri="{9D8B030D-6E8A-4147-A177-3AD203B41FA5}">
                      <a16:colId xmlns:a16="http://schemas.microsoft.com/office/drawing/2014/main" val="539153437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'w'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'd'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'!'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05226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C81A-9295-6C42-B90E-8426B2A3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2888-F01E-0440-A4B4-A204AA4F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Since C strings are pointers to characters, we can adjust the pointer to omit characters at the beginning.</a:t>
            </a:r>
            <a:br>
              <a:rPr lang="en-US" dirty="0"/>
            </a:b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just "car"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chars[]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"racecar"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*str1 = chars;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Group 63">
            <a:extLst>
              <a:ext uri="{FF2B5EF4-FFF2-40B4-BE49-F238E27FC236}">
                <a16:creationId xmlns:a16="http://schemas.microsoft.com/office/drawing/2014/main" id="{60AD5877-E924-DE45-B4DC-AAF27B0E6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886074"/>
              </p:ext>
            </p:extLst>
          </p:nvPr>
        </p:nvGraphicFramePr>
        <p:xfrm>
          <a:off x="3011252" y="4732337"/>
          <a:ext cx="6093296" cy="830263"/>
        </p:xfrm>
        <a:graphic>
          <a:graphicData uri="http://schemas.openxmlformats.org/drawingml/2006/table">
            <a:tbl>
              <a:tblPr/>
              <a:tblGrid>
                <a:gridCol w="76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1427250575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958642753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539153437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'c'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'c'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9DDDACF-F03C-D84C-9953-C13AB28760C7}"/>
              </a:ext>
            </a:extLst>
          </p:cNvPr>
          <p:cNvSpPr txBox="1"/>
          <p:nvPr/>
        </p:nvSpPr>
        <p:spPr>
          <a:xfrm>
            <a:off x="2133599" y="6107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7" name="Group 63">
            <a:extLst>
              <a:ext uri="{FF2B5EF4-FFF2-40B4-BE49-F238E27FC236}">
                <a16:creationId xmlns:a16="http://schemas.microsoft.com/office/drawing/2014/main" id="{F5692C1E-DDBC-594B-8222-00AE8C8F5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758979"/>
              </p:ext>
            </p:extLst>
          </p:nvPr>
        </p:nvGraphicFramePr>
        <p:xfrm>
          <a:off x="3011252" y="5646737"/>
          <a:ext cx="761662" cy="830263"/>
        </p:xfrm>
        <a:graphic>
          <a:graphicData uri="http://schemas.openxmlformats.org/drawingml/2006/table">
            <a:tbl>
              <a:tblPr/>
              <a:tblGrid>
                <a:gridCol w="76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0xee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0xf1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39B55C-6488-E74B-AC0B-CFDD3E179063}"/>
              </a:ext>
            </a:extLst>
          </p:cNvPr>
          <p:cNvCxnSpPr>
            <a:cxnSpLocks/>
          </p:cNvCxnSpPr>
          <p:nvPr/>
        </p:nvCxnSpPr>
        <p:spPr>
          <a:xfrm flipV="1">
            <a:off x="3124200" y="5574268"/>
            <a:ext cx="0" cy="5334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9693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C81A-9295-6C42-B90E-8426B2A3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2888-F01E-0440-A4B4-A204AA4F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Since C strings are pointers to characters, we can adjust the pointer to omit characters at the beginning.</a:t>
            </a:r>
            <a:br>
              <a:rPr lang="en-US" dirty="0"/>
            </a:b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Want just "car"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chars[]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"racecar"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*str1 = chars;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*str2 = chars + 4;</a:t>
            </a:r>
            <a:endParaRPr lang="en-US" dirty="0"/>
          </a:p>
        </p:txBody>
      </p:sp>
      <p:graphicFrame>
        <p:nvGraphicFramePr>
          <p:cNvPr id="4" name="Group 63">
            <a:extLst>
              <a:ext uri="{FF2B5EF4-FFF2-40B4-BE49-F238E27FC236}">
                <a16:creationId xmlns:a16="http://schemas.microsoft.com/office/drawing/2014/main" id="{60AD5877-E924-DE45-B4DC-AAF27B0E67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1252" y="4732337"/>
          <a:ext cx="6093296" cy="830263"/>
        </p:xfrm>
        <a:graphic>
          <a:graphicData uri="http://schemas.openxmlformats.org/drawingml/2006/table">
            <a:tbl>
              <a:tblPr/>
              <a:tblGrid>
                <a:gridCol w="76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1427250575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958642753"/>
                    </a:ext>
                  </a:extLst>
                </a:gridCol>
                <a:gridCol w="761662">
                  <a:extLst>
                    <a:ext uri="{9D8B030D-6E8A-4147-A177-3AD203B41FA5}">
                      <a16:colId xmlns:a16="http://schemas.microsoft.com/office/drawing/2014/main" val="539153437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0xf8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'c'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'c'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9DDDACF-F03C-D84C-9953-C13AB28760C7}"/>
              </a:ext>
            </a:extLst>
          </p:cNvPr>
          <p:cNvSpPr txBox="1"/>
          <p:nvPr/>
        </p:nvSpPr>
        <p:spPr>
          <a:xfrm>
            <a:off x="2133599" y="6107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</a:p>
        </p:txBody>
      </p:sp>
      <p:graphicFrame>
        <p:nvGraphicFramePr>
          <p:cNvPr id="7" name="Group 63">
            <a:extLst>
              <a:ext uri="{FF2B5EF4-FFF2-40B4-BE49-F238E27FC236}">
                <a16:creationId xmlns:a16="http://schemas.microsoft.com/office/drawing/2014/main" id="{F5692C1E-DDBC-594B-8222-00AE8C8F52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1252" y="5646737"/>
          <a:ext cx="761662" cy="830263"/>
        </p:xfrm>
        <a:graphic>
          <a:graphicData uri="http://schemas.openxmlformats.org/drawingml/2006/table">
            <a:tbl>
              <a:tblPr/>
              <a:tblGrid>
                <a:gridCol w="76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0xee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0xf1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EBFAA46-647C-7B47-AA60-B60A7552D59E}"/>
              </a:ext>
            </a:extLst>
          </p:cNvPr>
          <p:cNvSpPr txBox="1"/>
          <p:nvPr/>
        </p:nvSpPr>
        <p:spPr>
          <a:xfrm>
            <a:off x="4227747" y="6107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</a:p>
        </p:txBody>
      </p:sp>
      <p:graphicFrame>
        <p:nvGraphicFramePr>
          <p:cNvPr id="9" name="Group 63">
            <a:extLst>
              <a:ext uri="{FF2B5EF4-FFF2-40B4-BE49-F238E27FC236}">
                <a16:creationId xmlns:a16="http://schemas.microsoft.com/office/drawing/2014/main" id="{A8B1175E-52E9-F641-8A85-37066976DE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05400" y="5646737"/>
          <a:ext cx="761662" cy="830263"/>
        </p:xfrm>
        <a:graphic>
          <a:graphicData uri="http://schemas.openxmlformats.org/drawingml/2006/table">
            <a:tbl>
              <a:tblPr/>
              <a:tblGrid>
                <a:gridCol w="76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0xd2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0xf5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39B55C-6488-E74B-AC0B-CFDD3E179063}"/>
              </a:ext>
            </a:extLst>
          </p:cNvPr>
          <p:cNvCxnSpPr>
            <a:cxnSpLocks/>
          </p:cNvCxnSpPr>
          <p:nvPr/>
        </p:nvCxnSpPr>
        <p:spPr>
          <a:xfrm flipV="1">
            <a:off x="3124200" y="5574268"/>
            <a:ext cx="0" cy="5334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714557-2BB3-074B-9101-F35764E3D9E0}"/>
              </a:ext>
            </a:extLst>
          </p:cNvPr>
          <p:cNvCxnSpPr>
            <a:cxnSpLocks/>
          </p:cNvCxnSpPr>
          <p:nvPr/>
        </p:nvCxnSpPr>
        <p:spPr>
          <a:xfrm flipV="1">
            <a:off x="5818571" y="5574268"/>
            <a:ext cx="582229" cy="60586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5319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9947</TotalTime>
  <Words>7868</Words>
  <Application>Microsoft Macintosh PowerPoint</Application>
  <PresentationFormat>Widescreen</PresentationFormat>
  <Paragraphs>3695</Paragraphs>
  <Slides>126</Slides>
  <Notes>126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35" baseType="lpstr">
      <vt:lpstr>Andale Mono</vt:lpstr>
      <vt:lpstr>Arial</vt:lpstr>
      <vt:lpstr>Calibri</vt:lpstr>
      <vt:lpstr>Chalkboard</vt:lpstr>
      <vt:lpstr>Consolas</vt:lpstr>
      <vt:lpstr>Courier</vt:lpstr>
      <vt:lpstr>Tahoma</vt:lpstr>
      <vt:lpstr>Verdana</vt:lpstr>
      <vt:lpstr>Default Design</vt:lpstr>
      <vt:lpstr>CS107 Spring 2019, Lecture 4  C Strings</vt:lpstr>
      <vt:lpstr>CS107 Topic 2: How can a computer represent and manipulate more complex data like text?  </vt:lpstr>
      <vt:lpstr>Plan For Today</vt:lpstr>
      <vt:lpstr>Plan For Today</vt:lpstr>
      <vt:lpstr>Char</vt:lpstr>
      <vt:lpstr>ASCII</vt:lpstr>
      <vt:lpstr>ASCII</vt:lpstr>
      <vt:lpstr>ASCII</vt:lpstr>
      <vt:lpstr>Common ctype.h Functions</vt:lpstr>
      <vt:lpstr>Common ctype.h Functions</vt:lpstr>
      <vt:lpstr>Plan For Today</vt:lpstr>
      <vt:lpstr>C Strings</vt:lpstr>
      <vt:lpstr>Creating Strings</vt:lpstr>
      <vt:lpstr>String Length</vt:lpstr>
      <vt:lpstr>String Length</vt:lpstr>
      <vt:lpstr>String Length</vt:lpstr>
      <vt:lpstr>C Strings As Parameters</vt:lpstr>
      <vt:lpstr>C Strings As Parameters</vt:lpstr>
      <vt:lpstr>char *</vt:lpstr>
      <vt:lpstr>char * vs. char[]</vt:lpstr>
      <vt:lpstr>Plan For Today</vt:lpstr>
      <vt:lpstr>Common string.h Functions</vt:lpstr>
      <vt:lpstr>Comparing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Copying Strings</vt:lpstr>
      <vt:lpstr>String Copying Exercise</vt:lpstr>
      <vt:lpstr>PowerPoint Presentation</vt:lpstr>
      <vt:lpstr>Concatenating Strings</vt:lpstr>
      <vt:lpstr>Concatenating Strings</vt:lpstr>
      <vt:lpstr>Concatenating Strings</vt:lpstr>
      <vt:lpstr>Concatenating Strings</vt:lpstr>
      <vt:lpstr>Concatenating Strings</vt:lpstr>
      <vt:lpstr>Concatenating Strings</vt:lpstr>
      <vt:lpstr>Concatenating Strings</vt:lpstr>
      <vt:lpstr>Concatenating Strings</vt:lpstr>
      <vt:lpstr>Concatenating Strings</vt:lpstr>
      <vt:lpstr>Concatenating Strings</vt:lpstr>
      <vt:lpstr>Substrings</vt:lpstr>
      <vt:lpstr>Substrings</vt:lpstr>
      <vt:lpstr>Substrings</vt:lpstr>
      <vt:lpstr>Substrings</vt:lpstr>
      <vt:lpstr>Substrings</vt:lpstr>
      <vt:lpstr>Substrings</vt:lpstr>
      <vt:lpstr>Substrings</vt:lpstr>
      <vt:lpstr>Substrings</vt:lpstr>
      <vt:lpstr>Substrings</vt:lpstr>
      <vt:lpstr>Substrings</vt:lpstr>
      <vt:lpstr>Substrings</vt:lpstr>
      <vt:lpstr>Substrings</vt:lpstr>
      <vt:lpstr>Substrings</vt:lpstr>
      <vt:lpstr>Substrings</vt:lpstr>
      <vt:lpstr>Substrings</vt:lpstr>
      <vt:lpstr>Substrings</vt:lpstr>
      <vt:lpstr>Plan For Today</vt:lpstr>
      <vt:lpstr>Announcements</vt:lpstr>
      <vt:lpstr>Plan For Today</vt:lpstr>
      <vt:lpstr>String Diamond</vt:lpstr>
      <vt:lpstr>String Diamond</vt:lpstr>
      <vt:lpstr>Daisy!</vt:lpstr>
      <vt:lpstr>Practice: Diamond</vt:lpstr>
      <vt:lpstr>Plan For Today</vt:lpstr>
      <vt:lpstr>Searching For Letters</vt:lpstr>
      <vt:lpstr>Searching For Strings</vt:lpstr>
      <vt:lpstr>String Spans</vt:lpstr>
      <vt:lpstr>String Spans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Nicholas Paul Troccoli</cp:lastModifiedBy>
  <cp:revision>924</cp:revision>
  <cp:lastPrinted>2019-04-12T19:26:31Z</cp:lastPrinted>
  <dcterms:created xsi:type="dcterms:W3CDTF">2008-06-28T20:57:21Z</dcterms:created>
  <dcterms:modified xsi:type="dcterms:W3CDTF">2019-04-12T21:01:34Z</dcterms:modified>
</cp:coreProperties>
</file>