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470" r:id="rId4"/>
    <p:sldId id="282" r:id="rId5"/>
    <p:sldId id="279" r:id="rId6"/>
    <p:sldId id="277" r:id="rId7"/>
    <p:sldId id="399" r:id="rId8"/>
    <p:sldId id="398" r:id="rId9"/>
    <p:sldId id="471" r:id="rId10"/>
    <p:sldId id="373" r:id="rId11"/>
    <p:sldId id="374" r:id="rId12"/>
    <p:sldId id="375" r:id="rId13"/>
    <p:sldId id="397" r:id="rId14"/>
    <p:sldId id="396" r:id="rId15"/>
    <p:sldId id="472" r:id="rId16"/>
    <p:sldId id="407" r:id="rId17"/>
    <p:sldId id="409" r:id="rId18"/>
    <p:sldId id="408" r:id="rId19"/>
    <p:sldId id="416" r:id="rId20"/>
    <p:sldId id="417" r:id="rId21"/>
    <p:sldId id="415" r:id="rId22"/>
    <p:sldId id="433" r:id="rId23"/>
    <p:sldId id="418" r:id="rId24"/>
    <p:sldId id="419" r:id="rId25"/>
    <p:sldId id="425" r:id="rId26"/>
    <p:sldId id="478" r:id="rId27"/>
    <p:sldId id="479" r:id="rId28"/>
    <p:sldId id="480" r:id="rId29"/>
    <p:sldId id="508" r:id="rId30"/>
    <p:sldId id="509" r:id="rId31"/>
    <p:sldId id="510" r:id="rId32"/>
    <p:sldId id="511" r:id="rId33"/>
    <p:sldId id="427" r:id="rId34"/>
    <p:sldId id="429" r:id="rId35"/>
    <p:sldId id="428" r:id="rId36"/>
    <p:sldId id="430" r:id="rId37"/>
    <p:sldId id="443" r:id="rId38"/>
    <p:sldId id="431" r:id="rId39"/>
    <p:sldId id="432" r:id="rId40"/>
    <p:sldId id="473" r:id="rId41"/>
    <p:sldId id="372" r:id="rId42"/>
    <p:sldId id="474" r:id="rId43"/>
    <p:sldId id="400" r:id="rId44"/>
    <p:sldId id="438" r:id="rId45"/>
    <p:sldId id="512" r:id="rId46"/>
    <p:sldId id="401" r:id="rId47"/>
    <p:sldId id="439" r:id="rId48"/>
    <p:sldId id="441" r:id="rId49"/>
    <p:sldId id="442" r:id="rId50"/>
    <p:sldId id="513" r:id="rId51"/>
    <p:sldId id="434" r:id="rId52"/>
    <p:sldId id="435" r:id="rId53"/>
    <p:sldId id="406" r:id="rId54"/>
    <p:sldId id="402" r:id="rId55"/>
    <p:sldId id="403" r:id="rId56"/>
    <p:sldId id="444" r:id="rId57"/>
    <p:sldId id="405" r:id="rId58"/>
    <p:sldId id="436" r:id="rId59"/>
    <p:sldId id="437" r:id="rId60"/>
    <p:sldId id="404" r:id="rId61"/>
    <p:sldId id="476" r:id="rId62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2FAF66-3620-A943-86AF-4D54BAB3C1D0}">
          <p14:sldIdLst>
            <p14:sldId id="256"/>
            <p14:sldId id="257"/>
          </p14:sldIdLst>
        </p14:section>
        <p14:section name="Recap" id="{509FF919-21CD-EF43-AE53-6AEA6BAB18FF}">
          <p14:sldIdLst>
            <p14:sldId id="470"/>
            <p14:sldId id="282"/>
            <p14:sldId id="279"/>
            <p14:sldId id="277"/>
            <p14:sldId id="399"/>
            <p14:sldId id="398"/>
            <p14:sldId id="471"/>
            <p14:sldId id="373"/>
            <p14:sldId id="374"/>
            <p14:sldId id="375"/>
            <p14:sldId id="397"/>
            <p14:sldId id="396"/>
          </p14:sldIdLst>
        </p14:section>
        <p14:section name="Pointers" id="{275C324B-0DA5-A74C-A540-CA984D8847F2}">
          <p14:sldIdLst>
            <p14:sldId id="472"/>
            <p14:sldId id="407"/>
            <p14:sldId id="409"/>
            <p14:sldId id="408"/>
            <p14:sldId id="416"/>
            <p14:sldId id="417"/>
            <p14:sldId id="415"/>
            <p14:sldId id="433"/>
            <p14:sldId id="418"/>
            <p14:sldId id="419"/>
            <p14:sldId id="425"/>
            <p14:sldId id="478"/>
            <p14:sldId id="479"/>
            <p14:sldId id="480"/>
            <p14:sldId id="508"/>
            <p14:sldId id="509"/>
            <p14:sldId id="510"/>
            <p14:sldId id="511"/>
            <p14:sldId id="427"/>
            <p14:sldId id="429"/>
            <p14:sldId id="428"/>
            <p14:sldId id="430"/>
            <p14:sldId id="443"/>
            <p14:sldId id="431"/>
            <p14:sldId id="432"/>
          </p14:sldIdLst>
        </p14:section>
        <p14:section name="Announcements" id="{3D07241E-0D33-FD4B-838B-55379AE26108}">
          <p14:sldIdLst>
            <p14:sldId id="473"/>
            <p14:sldId id="372"/>
          </p14:sldIdLst>
        </p14:section>
        <p14:section name="Memory" id="{C37725D5-3F6E-F248-9434-BD6B115BCC6C}">
          <p14:sldIdLst>
            <p14:sldId id="474"/>
            <p14:sldId id="400"/>
            <p14:sldId id="438"/>
            <p14:sldId id="512"/>
            <p14:sldId id="401"/>
            <p14:sldId id="439"/>
            <p14:sldId id="441"/>
            <p14:sldId id="442"/>
            <p14:sldId id="513"/>
            <p14:sldId id="434"/>
            <p14:sldId id="435"/>
            <p14:sldId id="406"/>
            <p14:sldId id="402"/>
            <p14:sldId id="403"/>
            <p14:sldId id="444"/>
            <p14:sldId id="405"/>
            <p14:sldId id="436"/>
            <p14:sldId id="437"/>
            <p14:sldId id="404"/>
          </p14:sldIdLst>
        </p14:section>
        <p14:section name="String Ptrs" id="{E02A9CF2-E2BE-CF46-A1E0-20011D4DFAEF}">
          <p14:sldIdLst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432FF"/>
    <a:srgbClr val="FF9300"/>
    <a:srgbClr val="DDDDDD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 autoAdjust="0"/>
    <p:restoredTop sz="86749" autoAdjust="0"/>
  </p:normalViewPr>
  <p:slideViewPr>
    <p:cSldViewPr>
      <p:cViewPr>
        <p:scale>
          <a:sx n="72" d="100"/>
          <a:sy n="72" d="100"/>
        </p:scale>
        <p:origin x="1816" y="17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095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0590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stdbool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89742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2744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segment stores string literals to potentially reduce duplicate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184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8821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4183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4686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4124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CD5DE72-E8AC-D645-BD88-5BA018B048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9800" y="6306297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 dirty="0">
                <a:latin typeface="Calibri" charset="0"/>
              </a:rPr>
              <a:t>This document is copyright (C) Stanford Computer Science and Nick Troccoli, licensed under Creative Commons Attribution 2.5 License.  All rights reserved.</a:t>
            </a:r>
            <a:br>
              <a:rPr lang="en-US" altLang="x-none" sz="800" dirty="0">
                <a:latin typeface="Calibri" charset="0"/>
              </a:rPr>
            </a:br>
            <a:r>
              <a:rPr lang="en-US" altLang="x-none" sz="800" dirty="0">
                <a:latin typeface="Calibri" charset="0"/>
              </a:rPr>
              <a:t>Based on slides created by Marty Stepp, Cynthia Lee, Chris Gregg, and others.</a:t>
            </a:r>
          </a:p>
        </p:txBody>
      </p:sp>
    </p:spTree>
    <p:extLst>
      <p:ext uri="{BB962C8B-B14F-4D97-AF65-F5344CB8AC3E}">
        <p14:creationId xmlns:p14="http://schemas.microsoft.com/office/powerpoint/2010/main" val="211310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73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677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A9953C-E887-5F4C-9DD0-4F107760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36730"/>
            <a:ext cx="10958512" cy="2852737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DDC236-00E5-2A48-8790-05E2F171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10958512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40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53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98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7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04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5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888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E12E-CDB2-DA48-B93C-F340374AA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CS107 Spring 2019, Lecture 5</a:t>
            </a:r>
            <a:br>
              <a:rPr lang="en-US" dirty="0"/>
            </a:br>
            <a:r>
              <a:rPr lang="en-US" sz="3400" dirty="0"/>
              <a:t> More C Strings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70DCAE-2B81-B74E-A534-6E46C769C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Reading: K&amp;R (1.6, 5.5, Appendix B3) or Essential C section 3</a:t>
            </a:r>
          </a:p>
        </p:txBody>
      </p:sp>
    </p:spTree>
    <p:extLst>
      <p:ext uri="{BB962C8B-B14F-4D97-AF65-F5344CB8AC3E}">
        <p14:creationId xmlns:p14="http://schemas.microsoft.com/office/powerpoint/2010/main" val="30578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D7DB-36F5-C449-9B9E-4D51A128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D66D-621B-E245-92BA-EE4EAFDC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make an array of strings to group multiple strings together: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space to store 5 char *s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also use the following shorthand to initialize a string array: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string 1"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string 2"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string 3"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D7DB-36F5-C449-9B9E-4D51A128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D66D-621B-E245-92BA-EE4EAFDC0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access each string using bracket syntax: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 out first string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When an array of strings is passed as a parameter, it is passed as a </a:t>
            </a:r>
            <a:r>
              <a:rPr lang="en-US" i="1" dirty="0"/>
              <a:t>pointer to the first element of the string array</a:t>
            </a:r>
            <a:r>
              <a:rPr lang="en-US" dirty="0"/>
              <a:t>.  This is what </a:t>
            </a:r>
            <a:r>
              <a:rPr lang="en-US" b="1" dirty="0" err="1"/>
              <a:t>argv</a:t>
            </a:r>
            <a:r>
              <a:rPr lang="en-US" dirty="0"/>
              <a:t> is in </a:t>
            </a:r>
            <a:r>
              <a:rPr lang="en-US" b="1" dirty="0"/>
              <a:t>main</a:t>
            </a:r>
            <a:r>
              <a:rPr lang="en-US" dirty="0"/>
              <a:t>!  This means you write the parameter type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equivalent to this, but it is really a double pointer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</p:txBody>
      </p:sp>
    </p:spTree>
    <p:extLst>
      <p:ext uri="{BB962C8B-B14F-4D97-AF65-F5344CB8AC3E}">
        <p14:creationId xmlns:p14="http://schemas.microsoft.com/office/powerpoint/2010/main" val="371515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21AF-8D59-8A48-9973-EA6A5D20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Password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F3EB-EDB5-0B42-9A12-336C0037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Write a function </a:t>
            </a:r>
            <a:r>
              <a:rPr lang="en-US" altLang="en-US" b="1" dirty="0" err="1">
                <a:latin typeface="Consolas" panose="020B0609020204030204" pitchFamily="49" charset="0"/>
              </a:rPr>
              <a:t>verifyPassword</a:t>
            </a:r>
            <a:r>
              <a:rPr lang="en-US" altLang="en-US" dirty="0"/>
              <a:t> that accepts a candidate password and certain password criteria, and returns whether the password is valid.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*password, char *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validChars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badSubstrings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numBadSubstrings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password </a:t>
            </a:r>
            <a:r>
              <a:rPr lang="en-US" altLang="en-US" dirty="0"/>
              <a:t>is </a:t>
            </a:r>
            <a:r>
              <a:rPr lang="en-US" altLang="en-US" u="sng" dirty="0"/>
              <a:t>valid </a:t>
            </a:r>
            <a:r>
              <a:rPr lang="en-US" altLang="en-US" dirty="0"/>
              <a:t>if it contains only letters in </a:t>
            </a:r>
            <a:r>
              <a:rPr lang="en-US" altLang="en-US" b="1" dirty="0" err="1"/>
              <a:t>validChars</a:t>
            </a:r>
            <a:r>
              <a:rPr lang="en-US" altLang="en-US" dirty="0"/>
              <a:t>, and does not contain any substrings in </a:t>
            </a:r>
            <a:r>
              <a:rPr lang="en-US" altLang="en-US" b="1" dirty="0" err="1"/>
              <a:t>badSubstrings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098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21AF-8D59-8A48-9973-EA6A5D20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Password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F3EB-EDB5-0B42-9A12-336C0037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*password, char *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validChars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badSubstrings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numBadSubstrings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Example:</a:t>
            </a:r>
            <a:endParaRPr lang="en-US" altLang="en-US" dirty="0"/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invalidSubstrings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lang="en-US" alt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"1234"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bool valid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"1572"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"0123456789"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invalidSubstrings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1);		</a:t>
            </a: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bool valid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"141234"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"0123456789"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invalidSubstrings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1);		</a:t>
            </a: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42975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46BFB-AF33-574D-BD03-E122E7F8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Password Verification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A7B04C4C-B20E-B241-ACBE-DE7B19342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2861" y="4586422"/>
            <a:ext cx="1506277" cy="15062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1855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Recap: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String Operations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Demo: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Buffer Overflow and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Valgrind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Arrays of Strings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Password Verification</a:t>
            </a:r>
          </a:p>
          <a:p>
            <a:r>
              <a:rPr lang="en-US" dirty="0"/>
              <a:t>Pointers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Announcements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Strings in Memory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Pointers to Strings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94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667D-5C82-894B-A912-D00B9EE5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8F42-A66D-4C44-998F-FE87AA90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is a variable that stores a memory address.</a:t>
            </a:r>
          </a:p>
          <a:p>
            <a:r>
              <a:rPr lang="en-US" dirty="0"/>
              <a:t>Because there is no pass-by-reference in C like in C++, pointers let us pass around the address of one instance of memory, instead of making many copies.</a:t>
            </a:r>
          </a:p>
          <a:p>
            <a:r>
              <a:rPr lang="en-US" dirty="0"/>
              <a:t>One (8 byte) pointer can refer to any size memory location!</a:t>
            </a:r>
          </a:p>
          <a:p>
            <a:r>
              <a:rPr lang="en-US" dirty="0"/>
              <a:t>Pointers are also essential for allocating memory on the heap, which we will cover later.</a:t>
            </a:r>
          </a:p>
          <a:p>
            <a:r>
              <a:rPr lang="en-US" dirty="0"/>
              <a:t>Pointers also let us refer to memory generically, which we will cover later.</a:t>
            </a:r>
          </a:p>
        </p:txBody>
      </p:sp>
    </p:spTree>
    <p:extLst>
      <p:ext uri="{BB962C8B-B14F-4D97-AF65-F5344CB8AC3E}">
        <p14:creationId xmlns:p14="http://schemas.microsoft.com/office/powerpoint/2010/main" val="116745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5692-3D9F-524E-8319-F57B1D8D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4C0E-1619-F741-B575-EB075C3E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a pointer that stores the </a:t>
            </a:r>
            <a:r>
              <a:rPr lang="en-US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x.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(&amp; means "address of")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&amp;x;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Dereference the pointer to go to that address.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(* means "dereference")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2</a:t>
            </a:r>
          </a:p>
        </p:txBody>
      </p:sp>
    </p:spTree>
    <p:extLst>
      <p:ext uri="{BB962C8B-B14F-4D97-AF65-F5344CB8AC3E}">
        <p14:creationId xmlns:p14="http://schemas.microsoft.com/office/powerpoint/2010/main" val="364625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34201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 pointer is a variable that stores a memory address.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51ADD-D57D-EF44-A7F5-AC8689DAF523}"/>
              </a:ext>
            </a:extLst>
          </p:cNvPr>
          <p:cNvSpPr txBox="1"/>
          <p:nvPr/>
        </p:nvSpPr>
        <p:spPr>
          <a:xfrm>
            <a:off x="7772400" y="1415177"/>
            <a:ext cx="4181168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l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9C00CD-060A-734B-8580-D35105120C7F}"/>
              </a:ext>
            </a:extLst>
          </p:cNvPr>
          <p:cNvSpPr txBox="1"/>
          <p:nvPr/>
        </p:nvSpPr>
        <p:spPr>
          <a:xfrm>
            <a:off x="9394490" y="1110734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23818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 pointer is a variable that stores a memory address.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51ADD-D57D-EF44-A7F5-AC8689DAF523}"/>
              </a:ext>
            </a:extLst>
          </p:cNvPr>
          <p:cNvSpPr txBox="1"/>
          <p:nvPr/>
        </p:nvSpPr>
        <p:spPr>
          <a:xfrm>
            <a:off x="7772400" y="1415177"/>
            <a:ext cx="4181168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l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ACA95D95-FC57-DE45-B937-60A6A6402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153840"/>
            <a:ext cx="457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01457-2926-5544-9106-A861B3BC67D3}"/>
              </a:ext>
            </a:extLst>
          </p:cNvPr>
          <p:cNvSpPr txBox="1"/>
          <p:nvPr/>
        </p:nvSpPr>
        <p:spPr>
          <a:xfrm>
            <a:off x="9394490" y="1110734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63795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Recap:</a:t>
            </a:r>
            <a:r>
              <a:rPr lang="en-US" dirty="0"/>
              <a:t> String Operations</a:t>
            </a:r>
          </a:p>
          <a:p>
            <a:r>
              <a:rPr lang="en-US" b="1" dirty="0"/>
              <a:t>Demo:</a:t>
            </a:r>
            <a:r>
              <a:rPr lang="en-US" dirty="0"/>
              <a:t> Buffer Overflow and </a:t>
            </a:r>
            <a:r>
              <a:rPr lang="en-US" dirty="0" err="1"/>
              <a:t>Valgrind</a:t>
            </a:r>
            <a:endParaRPr lang="en-US" dirty="0"/>
          </a:p>
          <a:p>
            <a:r>
              <a:rPr lang="en-US" dirty="0"/>
              <a:t>Arrays of Strings</a:t>
            </a:r>
          </a:p>
          <a:p>
            <a:r>
              <a:rPr lang="en-US" b="1" dirty="0"/>
              <a:t>Practice:</a:t>
            </a:r>
            <a:r>
              <a:rPr lang="en-US" dirty="0"/>
              <a:t> Password Verification</a:t>
            </a:r>
          </a:p>
          <a:p>
            <a:r>
              <a:rPr lang="en-US" dirty="0"/>
              <a:t>Pointers</a:t>
            </a:r>
          </a:p>
          <a:p>
            <a:r>
              <a:rPr lang="en-US" b="1" dirty="0"/>
              <a:t>Announcements</a:t>
            </a:r>
          </a:p>
          <a:p>
            <a:r>
              <a:rPr lang="en-US" dirty="0"/>
              <a:t>Strings in Memory</a:t>
            </a:r>
          </a:p>
          <a:p>
            <a:r>
              <a:rPr lang="en-US" dirty="0"/>
              <a:t>Pointers to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7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 pointer is a variable that stores a memory address.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51ADD-D57D-EF44-A7F5-AC8689DAF523}"/>
              </a:ext>
            </a:extLst>
          </p:cNvPr>
          <p:cNvSpPr txBox="1"/>
          <p:nvPr/>
        </p:nvSpPr>
        <p:spPr>
          <a:xfrm>
            <a:off x="7772400" y="1415177"/>
            <a:ext cx="4181168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l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ACA95D95-FC57-DE45-B937-60A6A6402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153840"/>
            <a:ext cx="457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E54BE-ACAA-5046-ADBF-0AF7C4BBF3B1}"/>
              </a:ext>
            </a:extLst>
          </p:cNvPr>
          <p:cNvSpPr txBox="1"/>
          <p:nvPr/>
        </p:nvSpPr>
        <p:spPr>
          <a:xfrm>
            <a:off x="9394490" y="1110734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351764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 pointer is a variable that stores a memory address.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51ADD-D57D-EF44-A7F5-AC8689DAF523}"/>
              </a:ext>
            </a:extLst>
          </p:cNvPr>
          <p:cNvSpPr txBox="1"/>
          <p:nvPr/>
        </p:nvSpPr>
        <p:spPr>
          <a:xfrm>
            <a:off x="7772400" y="1415177"/>
            <a:ext cx="4181168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l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47B1D-25E1-6D48-BF89-BAA74A0F1D24}"/>
              </a:ext>
            </a:extLst>
          </p:cNvPr>
          <p:cNvSpPr txBox="1"/>
          <p:nvPr/>
        </p:nvSpPr>
        <p:spPr>
          <a:xfrm>
            <a:off x="7772400" y="3656424"/>
            <a:ext cx="418116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sz="24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ACA95D95-FC57-DE45-B937-60A6A6402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153840"/>
            <a:ext cx="457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7" name="Text Box 28">
            <a:extLst>
              <a:ext uri="{FF2B5EF4-FFF2-40B4-BE49-F238E27FC236}">
                <a16:creationId xmlns:a16="http://schemas.microsoft.com/office/drawing/2014/main" id="{818DD90F-78F0-E244-8B3D-B5693F9A6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4381292"/>
            <a:ext cx="457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B87C357-1057-7047-A1E6-D871715B4E40}"/>
              </a:ext>
            </a:extLst>
          </p:cNvPr>
          <p:cNvSpPr/>
          <p:nvPr/>
        </p:nvSpPr>
        <p:spPr>
          <a:xfrm>
            <a:off x="8686800" y="2327088"/>
            <a:ext cx="677333" cy="2295712"/>
          </a:xfrm>
          <a:custGeom>
            <a:avLst/>
            <a:gdLst>
              <a:gd name="connsiteX0" fmla="*/ 677333 w 677333"/>
              <a:gd name="connsiteY0" fmla="*/ 2295712 h 2295712"/>
              <a:gd name="connsiteX1" fmla="*/ 558800 w 677333"/>
              <a:gd name="connsiteY1" fmla="*/ 348379 h 2295712"/>
              <a:gd name="connsiteX2" fmla="*/ 0 w 677333"/>
              <a:gd name="connsiteY2" fmla="*/ 9712 h 22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333" h="2295712">
                <a:moveTo>
                  <a:pt x="677333" y="2295712"/>
                </a:moveTo>
                <a:cubicBezTo>
                  <a:pt x="674511" y="1512545"/>
                  <a:pt x="671689" y="729379"/>
                  <a:pt x="558800" y="348379"/>
                </a:cubicBezTo>
                <a:cubicBezTo>
                  <a:pt x="445911" y="-32621"/>
                  <a:pt x="222955" y="-11455"/>
                  <a:pt x="0" y="9712"/>
                </a:cubicBezTo>
              </a:path>
            </a:pathLst>
          </a:custGeom>
          <a:noFill/>
          <a:ln w="762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D9DF3-EF7B-2045-A301-5CB5CA1C0C1F}"/>
              </a:ext>
            </a:extLst>
          </p:cNvPr>
          <p:cNvSpPr txBox="1"/>
          <p:nvPr/>
        </p:nvSpPr>
        <p:spPr>
          <a:xfrm>
            <a:off x="9394490" y="1110734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331121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 pointer is a variable that stores a memory address.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51ADD-D57D-EF44-A7F5-AC8689DAF523}"/>
              </a:ext>
            </a:extLst>
          </p:cNvPr>
          <p:cNvSpPr txBox="1"/>
          <p:nvPr/>
        </p:nvSpPr>
        <p:spPr>
          <a:xfrm>
            <a:off x="7772400" y="1415177"/>
            <a:ext cx="4181168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l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47B1D-25E1-6D48-BF89-BAA74A0F1D24}"/>
              </a:ext>
            </a:extLst>
          </p:cNvPr>
          <p:cNvSpPr txBox="1"/>
          <p:nvPr/>
        </p:nvSpPr>
        <p:spPr>
          <a:xfrm>
            <a:off x="7772400" y="3656424"/>
            <a:ext cx="418116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sz="24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ACA95D95-FC57-DE45-B937-60A6A6402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153840"/>
            <a:ext cx="457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7" name="Text Box 28">
            <a:extLst>
              <a:ext uri="{FF2B5EF4-FFF2-40B4-BE49-F238E27FC236}">
                <a16:creationId xmlns:a16="http://schemas.microsoft.com/office/drawing/2014/main" id="{818DD90F-78F0-E244-8B3D-B5693F9A6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4381292"/>
            <a:ext cx="457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B87C357-1057-7047-A1E6-D871715B4E40}"/>
              </a:ext>
            </a:extLst>
          </p:cNvPr>
          <p:cNvSpPr/>
          <p:nvPr/>
        </p:nvSpPr>
        <p:spPr>
          <a:xfrm>
            <a:off x="8686800" y="2327088"/>
            <a:ext cx="677333" cy="2295712"/>
          </a:xfrm>
          <a:custGeom>
            <a:avLst/>
            <a:gdLst>
              <a:gd name="connsiteX0" fmla="*/ 677333 w 677333"/>
              <a:gd name="connsiteY0" fmla="*/ 2295712 h 2295712"/>
              <a:gd name="connsiteX1" fmla="*/ 558800 w 677333"/>
              <a:gd name="connsiteY1" fmla="*/ 348379 h 2295712"/>
              <a:gd name="connsiteX2" fmla="*/ 0 w 677333"/>
              <a:gd name="connsiteY2" fmla="*/ 9712 h 22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333" h="2295712">
                <a:moveTo>
                  <a:pt x="677333" y="2295712"/>
                </a:moveTo>
                <a:cubicBezTo>
                  <a:pt x="674511" y="1512545"/>
                  <a:pt x="671689" y="729379"/>
                  <a:pt x="558800" y="348379"/>
                </a:cubicBezTo>
                <a:cubicBezTo>
                  <a:pt x="445911" y="-32621"/>
                  <a:pt x="222955" y="-11455"/>
                  <a:pt x="0" y="9712"/>
                </a:cubicBezTo>
              </a:path>
            </a:pathLst>
          </a:custGeom>
          <a:noFill/>
          <a:ln w="762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BF07A-689A-B043-8F13-09E734BA108E}"/>
              </a:ext>
            </a:extLst>
          </p:cNvPr>
          <p:cNvSpPr txBox="1"/>
          <p:nvPr/>
        </p:nvSpPr>
        <p:spPr>
          <a:xfrm>
            <a:off x="9394490" y="1110734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893066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 pointer is a variable that stores a memory address.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51ADD-D57D-EF44-A7F5-AC8689DAF523}"/>
              </a:ext>
            </a:extLst>
          </p:cNvPr>
          <p:cNvSpPr txBox="1"/>
          <p:nvPr/>
        </p:nvSpPr>
        <p:spPr>
          <a:xfrm>
            <a:off x="7772400" y="1415177"/>
            <a:ext cx="4181168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l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47B1D-25E1-6D48-BF89-BAA74A0F1D24}"/>
              </a:ext>
            </a:extLst>
          </p:cNvPr>
          <p:cNvSpPr txBox="1"/>
          <p:nvPr/>
        </p:nvSpPr>
        <p:spPr>
          <a:xfrm>
            <a:off x="7772400" y="3656424"/>
            <a:ext cx="418116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sz="24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ACA95D95-FC57-DE45-B937-60A6A6402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153840"/>
            <a:ext cx="457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7" name="Text Box 28">
            <a:extLst>
              <a:ext uri="{FF2B5EF4-FFF2-40B4-BE49-F238E27FC236}">
                <a16:creationId xmlns:a16="http://schemas.microsoft.com/office/drawing/2014/main" id="{818DD90F-78F0-E244-8B3D-B5693F9A6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4381292"/>
            <a:ext cx="457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B87C357-1057-7047-A1E6-D871715B4E40}"/>
              </a:ext>
            </a:extLst>
          </p:cNvPr>
          <p:cNvSpPr/>
          <p:nvPr/>
        </p:nvSpPr>
        <p:spPr>
          <a:xfrm>
            <a:off x="8686800" y="2327088"/>
            <a:ext cx="677333" cy="2295712"/>
          </a:xfrm>
          <a:custGeom>
            <a:avLst/>
            <a:gdLst>
              <a:gd name="connsiteX0" fmla="*/ 677333 w 677333"/>
              <a:gd name="connsiteY0" fmla="*/ 2295712 h 2295712"/>
              <a:gd name="connsiteX1" fmla="*/ 558800 w 677333"/>
              <a:gd name="connsiteY1" fmla="*/ 348379 h 2295712"/>
              <a:gd name="connsiteX2" fmla="*/ 0 w 677333"/>
              <a:gd name="connsiteY2" fmla="*/ 9712 h 22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333" h="2295712">
                <a:moveTo>
                  <a:pt x="677333" y="2295712"/>
                </a:moveTo>
                <a:cubicBezTo>
                  <a:pt x="674511" y="1512545"/>
                  <a:pt x="671689" y="729379"/>
                  <a:pt x="558800" y="348379"/>
                </a:cubicBezTo>
                <a:cubicBezTo>
                  <a:pt x="445911" y="-32621"/>
                  <a:pt x="222955" y="-11455"/>
                  <a:pt x="0" y="9712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84F15-5783-8340-BDD5-EEE69A876CB9}"/>
              </a:ext>
            </a:extLst>
          </p:cNvPr>
          <p:cNvSpPr txBox="1"/>
          <p:nvPr/>
        </p:nvSpPr>
        <p:spPr>
          <a:xfrm>
            <a:off x="9394490" y="1110734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4133282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 pointer is a variable that stores a memory address.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51ADD-D57D-EF44-A7F5-AC8689DAF523}"/>
              </a:ext>
            </a:extLst>
          </p:cNvPr>
          <p:cNvSpPr txBox="1"/>
          <p:nvPr/>
        </p:nvSpPr>
        <p:spPr>
          <a:xfrm>
            <a:off x="7772400" y="1415177"/>
            <a:ext cx="4181168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l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ACA95D95-FC57-DE45-B937-60A6A6402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153840"/>
            <a:ext cx="457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7B063-C01B-E44F-90B4-0C80CE5636E0}"/>
              </a:ext>
            </a:extLst>
          </p:cNvPr>
          <p:cNvSpPr txBox="1"/>
          <p:nvPr/>
        </p:nvSpPr>
        <p:spPr>
          <a:xfrm>
            <a:off x="9394490" y="1110734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68623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 pointer is a variable that stores a memory address.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x);	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51ADD-D57D-EF44-A7F5-AC8689DAF523}"/>
              </a:ext>
            </a:extLst>
          </p:cNvPr>
          <p:cNvSpPr txBox="1"/>
          <p:nvPr/>
        </p:nvSpPr>
        <p:spPr>
          <a:xfrm>
            <a:off x="7772400" y="1415177"/>
            <a:ext cx="4181168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l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algn="l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ACA95D95-FC57-DE45-B937-60A6A6402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153840"/>
            <a:ext cx="457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BB4D0-343F-4E48-A8D0-8CBEB3943CC8}"/>
              </a:ext>
            </a:extLst>
          </p:cNvPr>
          <p:cNvSpPr txBox="1"/>
          <p:nvPr/>
        </p:nvSpPr>
        <p:spPr>
          <a:xfrm>
            <a:off x="9394490" y="1110734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71257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 pointer is a variable that stores a memory address.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B08B3-3B58-C040-B543-70DD533F7047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4AA4537B-542C-6447-883F-23704099CB8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220200" y="1295400"/>
          <a:ext cx="2743200" cy="1700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537726A-58A7-1141-BE9C-DE319C76EE49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F03CC-F419-F844-993A-5A437BFAA000}"/>
              </a:ext>
            </a:extLst>
          </p:cNvPr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257231E7-CED0-CC4C-83C0-7785A5BA7D88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 pointer is a variable that stores a memory address.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220200" y="1295400"/>
          <a:ext cx="2743200" cy="1700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21DF1-ECC0-DC45-82D3-E4DE1B4E9907}"/>
              </a:ext>
            </a:extLst>
          </p:cNvPr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BA7C4-B4F9-D049-BC2B-06BA2DC4206E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470FDDA8-4545-A741-BD53-983E86B2767F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9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 pointer is a variable that stores a memory address.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220200" y="1295400"/>
          <a:ext cx="2743200" cy="255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162561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29B8A-5936-E74D-B112-6CEAEA787B61}"/>
              </a:ext>
            </a:extLst>
          </p:cNvPr>
          <p:cNvSpPr txBox="1"/>
          <p:nvPr/>
        </p:nvSpPr>
        <p:spPr>
          <a:xfrm>
            <a:off x="8778024" y="31242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21DF1-ECC0-DC45-82D3-E4DE1B4E9907}"/>
              </a:ext>
            </a:extLst>
          </p:cNvPr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F4294-18B2-D943-9607-08937EACD0C2}"/>
              </a:ext>
            </a:extLst>
          </p:cNvPr>
          <p:cNvSpPr txBox="1"/>
          <p:nvPr/>
        </p:nvSpPr>
        <p:spPr>
          <a:xfrm>
            <a:off x="6799534" y="30480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B838FEBE-882D-5F40-90B4-6B7556F917CC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4143C4D-D2B8-D447-BD58-91FD4B716EB4}"/>
              </a:ext>
            </a:extLst>
          </p:cNvPr>
          <p:cNvSpPr/>
          <p:nvPr/>
        </p:nvSpPr>
        <p:spPr>
          <a:xfrm>
            <a:off x="8555213" y="2976264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28758-C376-7F44-8E4A-A7E59B97997F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26E5C7E-A262-F74D-B256-71E2EAFC3F6F}"/>
              </a:ext>
            </a:extLst>
          </p:cNvPr>
          <p:cNvSpPr/>
          <p:nvPr/>
        </p:nvSpPr>
        <p:spPr>
          <a:xfrm>
            <a:off x="10685947" y="2438401"/>
            <a:ext cx="354586" cy="990600"/>
          </a:xfrm>
          <a:custGeom>
            <a:avLst/>
            <a:gdLst>
              <a:gd name="connsiteX0" fmla="*/ 609784 w 609784"/>
              <a:gd name="connsiteY0" fmla="*/ 1490134 h 1490134"/>
              <a:gd name="connsiteX1" fmla="*/ 184 w 609784"/>
              <a:gd name="connsiteY1" fmla="*/ 931334 h 1490134"/>
              <a:gd name="connsiteX2" fmla="*/ 558984 w 609784"/>
              <a:gd name="connsiteY2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784" h="1490134">
                <a:moveTo>
                  <a:pt x="609784" y="1490134"/>
                </a:moveTo>
                <a:cubicBezTo>
                  <a:pt x="309217" y="1334912"/>
                  <a:pt x="8651" y="1179690"/>
                  <a:pt x="184" y="931334"/>
                </a:cubicBezTo>
                <a:cubicBezTo>
                  <a:pt x="-8283" y="682978"/>
                  <a:pt x="275350" y="341489"/>
                  <a:pt x="558984" y="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29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 pointer is a variable that stores a memory address.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/>
        </p:nvGraphicFramePr>
        <p:xfrm>
          <a:off x="9220200" y="1295400"/>
          <a:ext cx="2743200" cy="255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162561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29B8A-5936-E74D-B112-6CEAEA787B61}"/>
              </a:ext>
            </a:extLst>
          </p:cNvPr>
          <p:cNvSpPr txBox="1"/>
          <p:nvPr/>
        </p:nvSpPr>
        <p:spPr>
          <a:xfrm>
            <a:off x="8778024" y="31242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21DF1-ECC0-DC45-82D3-E4DE1B4E9907}"/>
              </a:ext>
            </a:extLst>
          </p:cNvPr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F4294-18B2-D943-9607-08937EACD0C2}"/>
              </a:ext>
            </a:extLst>
          </p:cNvPr>
          <p:cNvSpPr txBox="1"/>
          <p:nvPr/>
        </p:nvSpPr>
        <p:spPr>
          <a:xfrm>
            <a:off x="6799534" y="30480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B838FEBE-882D-5F40-90B4-6B7556F917CC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4143C4D-D2B8-D447-BD58-91FD4B716EB4}"/>
              </a:ext>
            </a:extLst>
          </p:cNvPr>
          <p:cNvSpPr/>
          <p:nvPr/>
        </p:nvSpPr>
        <p:spPr>
          <a:xfrm>
            <a:off x="8555213" y="2976264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28758-C376-7F44-8E4A-A7E59B97997F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26E5C7E-A262-F74D-B256-71E2EAFC3F6F}"/>
              </a:ext>
            </a:extLst>
          </p:cNvPr>
          <p:cNvSpPr/>
          <p:nvPr/>
        </p:nvSpPr>
        <p:spPr>
          <a:xfrm>
            <a:off x="10685947" y="2438401"/>
            <a:ext cx="354586" cy="990600"/>
          </a:xfrm>
          <a:custGeom>
            <a:avLst/>
            <a:gdLst>
              <a:gd name="connsiteX0" fmla="*/ 609784 w 609784"/>
              <a:gd name="connsiteY0" fmla="*/ 1490134 h 1490134"/>
              <a:gd name="connsiteX1" fmla="*/ 184 w 609784"/>
              <a:gd name="connsiteY1" fmla="*/ 931334 h 1490134"/>
              <a:gd name="connsiteX2" fmla="*/ 558984 w 609784"/>
              <a:gd name="connsiteY2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784" h="1490134">
                <a:moveTo>
                  <a:pt x="609784" y="1490134"/>
                </a:moveTo>
                <a:cubicBezTo>
                  <a:pt x="309217" y="1334912"/>
                  <a:pt x="8651" y="1179690"/>
                  <a:pt x="184" y="931334"/>
                </a:cubicBezTo>
                <a:cubicBezTo>
                  <a:pt x="-8283" y="682978"/>
                  <a:pt x="275350" y="341489"/>
                  <a:pt x="558984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7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Recap:</a:t>
            </a:r>
            <a:r>
              <a:rPr lang="en-US" dirty="0"/>
              <a:t> String Operations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Demo: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Buffer Overflow and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Valgrind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Arrays of Strings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Password Verification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Announcements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Strings in Memory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Pointers to Strings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39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 pointer is a variable that stores a memory address.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220200" y="1295400"/>
          <a:ext cx="2743200" cy="255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162561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29B8A-5936-E74D-B112-6CEAEA787B61}"/>
              </a:ext>
            </a:extLst>
          </p:cNvPr>
          <p:cNvSpPr txBox="1"/>
          <p:nvPr/>
        </p:nvSpPr>
        <p:spPr>
          <a:xfrm>
            <a:off x="8778024" y="31242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21DF1-ECC0-DC45-82D3-E4DE1B4E9907}"/>
              </a:ext>
            </a:extLst>
          </p:cNvPr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F4294-18B2-D943-9607-08937EACD0C2}"/>
              </a:ext>
            </a:extLst>
          </p:cNvPr>
          <p:cNvSpPr txBox="1"/>
          <p:nvPr/>
        </p:nvSpPr>
        <p:spPr>
          <a:xfrm>
            <a:off x="6799534" y="30480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B838FEBE-882D-5F40-90B4-6B7556F917CC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4143C4D-D2B8-D447-BD58-91FD4B716EB4}"/>
              </a:ext>
            </a:extLst>
          </p:cNvPr>
          <p:cNvSpPr/>
          <p:nvPr/>
        </p:nvSpPr>
        <p:spPr>
          <a:xfrm>
            <a:off x="8555213" y="2976264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28758-C376-7F44-8E4A-A7E59B97997F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26E5C7E-A262-F74D-B256-71E2EAFC3F6F}"/>
              </a:ext>
            </a:extLst>
          </p:cNvPr>
          <p:cNvSpPr/>
          <p:nvPr/>
        </p:nvSpPr>
        <p:spPr>
          <a:xfrm>
            <a:off x="10685947" y="2438401"/>
            <a:ext cx="354586" cy="990600"/>
          </a:xfrm>
          <a:custGeom>
            <a:avLst/>
            <a:gdLst>
              <a:gd name="connsiteX0" fmla="*/ 609784 w 609784"/>
              <a:gd name="connsiteY0" fmla="*/ 1490134 h 1490134"/>
              <a:gd name="connsiteX1" fmla="*/ 184 w 609784"/>
              <a:gd name="connsiteY1" fmla="*/ 931334 h 1490134"/>
              <a:gd name="connsiteX2" fmla="*/ 558984 w 609784"/>
              <a:gd name="connsiteY2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784" h="1490134">
                <a:moveTo>
                  <a:pt x="609784" y="1490134"/>
                </a:moveTo>
                <a:cubicBezTo>
                  <a:pt x="309217" y="1334912"/>
                  <a:pt x="8651" y="1179690"/>
                  <a:pt x="184" y="931334"/>
                </a:cubicBezTo>
                <a:cubicBezTo>
                  <a:pt x="-8283" y="682978"/>
                  <a:pt x="275350" y="341489"/>
                  <a:pt x="558984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11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 pointer is a variable that stores a memory address.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220200" y="1295400"/>
          <a:ext cx="2743200" cy="1700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21DF1-ECC0-DC45-82D3-E4DE1B4E9907}"/>
              </a:ext>
            </a:extLst>
          </p:cNvPr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B838FEBE-882D-5F40-90B4-6B7556F917CC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28758-C376-7F44-8E4A-A7E59B97997F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216986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 pointer is a variable that stores a memory address.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x);	// 3!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/>
        </p:nvGraphicFramePr>
        <p:xfrm>
          <a:off x="9220200" y="1295400"/>
          <a:ext cx="2743200" cy="1700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21DF1-ECC0-DC45-82D3-E4DE1B4E9907}"/>
              </a:ext>
            </a:extLst>
          </p:cNvPr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B838FEBE-882D-5F40-90B4-6B7556F917CC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28758-C376-7F44-8E4A-A7E59B97997F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709984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Without pointers, we would make copies.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C9EE33-FFA1-D240-AF5C-9D08635F590F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522E53C-5F0F-584E-81F4-83E438D457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61181"/>
              </p:ext>
            </p:extLst>
          </p:nvPr>
        </p:nvGraphicFramePr>
        <p:xfrm>
          <a:off x="9220200" y="1295400"/>
          <a:ext cx="2743200" cy="1700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1A4D7E-3D80-4846-B5F1-BBDDA6F6DFC7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A892FE-9B2B-434E-9575-1AF7B432E8FE}"/>
              </a:ext>
            </a:extLst>
          </p:cNvPr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7D75A4DA-FCAE-784D-9E08-A1C3E4A03E1E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7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Without pointers, we would make copies.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BBBB2-2E38-F04A-83EC-349BB2C0B742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04B8B85-642F-5546-B0E3-19FB3F013F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61181"/>
              </p:ext>
            </p:extLst>
          </p:nvPr>
        </p:nvGraphicFramePr>
        <p:xfrm>
          <a:off x="9220200" y="1295400"/>
          <a:ext cx="2743200" cy="1700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71ABF5C-1DFE-1046-9FC5-E08F2A119715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79B77-EFEF-D545-8E7E-961FFBE2D06D}"/>
              </a:ext>
            </a:extLst>
          </p:cNvPr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F94AACCB-3ADD-254F-A75B-1DE24328E97E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9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Without pointers, we would make copies.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88A7D-4954-0745-90E3-021F0CEFE14F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8812872A-6BEC-F045-918B-104010608D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744909"/>
              </p:ext>
            </p:extLst>
          </p:nvPr>
        </p:nvGraphicFramePr>
        <p:xfrm>
          <a:off x="9220200" y="1295400"/>
          <a:ext cx="2743200" cy="255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162561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67223CE-9F7A-FD41-9CBE-217D79BAEFE5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C77E7-E6FD-9340-B23E-3CAD136D5A6E}"/>
              </a:ext>
            </a:extLst>
          </p:cNvPr>
          <p:cNvSpPr txBox="1"/>
          <p:nvPr/>
        </p:nvSpPr>
        <p:spPr>
          <a:xfrm>
            <a:off x="9287778" y="3124200"/>
            <a:ext cx="69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AD2C08-397C-364E-8807-92E476F5A65A}"/>
              </a:ext>
            </a:extLst>
          </p:cNvPr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683F86-CA70-944B-8BE5-38F7CFE18273}"/>
              </a:ext>
            </a:extLst>
          </p:cNvPr>
          <p:cNvSpPr txBox="1"/>
          <p:nvPr/>
        </p:nvSpPr>
        <p:spPr>
          <a:xfrm>
            <a:off x="6799534" y="30480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5CCB2B51-92CE-DC4B-BE2D-0CF7B413FD05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A51CF5DF-B91E-0B4C-8988-FAAB67848A02}"/>
              </a:ext>
            </a:extLst>
          </p:cNvPr>
          <p:cNvSpPr/>
          <p:nvPr/>
        </p:nvSpPr>
        <p:spPr>
          <a:xfrm>
            <a:off x="8555213" y="2976264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78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Without pointers, we would make copies.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22785-9FFA-1D4B-BAA9-B04257BDA97C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5359D810-EEDA-C24D-9E70-718BC985DC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42606"/>
              </p:ext>
            </p:extLst>
          </p:nvPr>
        </p:nvGraphicFramePr>
        <p:xfrm>
          <a:off x="9220200" y="1295400"/>
          <a:ext cx="2743200" cy="255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162561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E8FEAE3-537E-444B-8850-E2F27B6F683B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280343-E7FC-6E42-99DC-13E0F8DB7A97}"/>
              </a:ext>
            </a:extLst>
          </p:cNvPr>
          <p:cNvSpPr txBox="1"/>
          <p:nvPr/>
        </p:nvSpPr>
        <p:spPr>
          <a:xfrm>
            <a:off x="9287778" y="3124200"/>
            <a:ext cx="69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7BDF79-40BD-9149-9BB2-353EFD9C3DBD}"/>
              </a:ext>
            </a:extLst>
          </p:cNvPr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1B254-8CE9-2F46-86D2-345671890A33}"/>
              </a:ext>
            </a:extLst>
          </p:cNvPr>
          <p:cNvSpPr txBox="1"/>
          <p:nvPr/>
        </p:nvSpPr>
        <p:spPr>
          <a:xfrm>
            <a:off x="6799534" y="30480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15368B0-06B8-044C-AB36-EADBE5652AD8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A8BAA9E9-5DA1-0C4E-81E0-14C16054B5B7}"/>
              </a:ext>
            </a:extLst>
          </p:cNvPr>
          <p:cNvSpPr/>
          <p:nvPr/>
        </p:nvSpPr>
        <p:spPr>
          <a:xfrm>
            <a:off x="8555213" y="2976264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7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Without pointers, we would make copies.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22785-9FFA-1D4B-BAA9-B04257BDA97C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C8A68F33-C301-9844-9F80-CF7F670F8D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747933"/>
              </p:ext>
            </p:extLst>
          </p:nvPr>
        </p:nvGraphicFramePr>
        <p:xfrm>
          <a:off x="9220200" y="1295400"/>
          <a:ext cx="2743200" cy="255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162561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9D79114-69BC-2C4A-ADF6-89A56207A68D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1BDE2-54D3-0E4A-BFC1-1F937559CB3C}"/>
              </a:ext>
            </a:extLst>
          </p:cNvPr>
          <p:cNvSpPr txBox="1"/>
          <p:nvPr/>
        </p:nvSpPr>
        <p:spPr>
          <a:xfrm>
            <a:off x="9287778" y="3124200"/>
            <a:ext cx="69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95581-3FF2-1E4E-A8B7-4866E38B8BBD}"/>
              </a:ext>
            </a:extLst>
          </p:cNvPr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3A231A-74ED-E34C-B1F9-A551399F4EE1}"/>
              </a:ext>
            </a:extLst>
          </p:cNvPr>
          <p:cNvSpPr txBox="1"/>
          <p:nvPr/>
        </p:nvSpPr>
        <p:spPr>
          <a:xfrm>
            <a:off x="6799534" y="30480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A5DE2F0A-D2E9-5441-B179-A7DDC79ABF64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97C306E7-EE25-644A-88F6-9129F200D1FE}"/>
              </a:ext>
            </a:extLst>
          </p:cNvPr>
          <p:cNvSpPr/>
          <p:nvPr/>
        </p:nvSpPr>
        <p:spPr>
          <a:xfrm>
            <a:off x="8555213" y="2976264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2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Without pointers, we would make copies.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x);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F2F9A-9345-B042-A831-5DA6004477CF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670AB7DA-1E3C-1B4D-995D-F381BCC413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161323"/>
              </p:ext>
            </p:extLst>
          </p:nvPr>
        </p:nvGraphicFramePr>
        <p:xfrm>
          <a:off x="9220200" y="1295400"/>
          <a:ext cx="2743200" cy="1700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C456B7B-F6B1-5446-BAC3-4EC15C1F0B55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547E2E-B60A-4C4C-89AD-A42FDC3A3E41}"/>
              </a:ext>
            </a:extLst>
          </p:cNvPr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DCE264CD-52D8-374F-8BA1-D6686C72687F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92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Without pointers, we would make copies.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x);	// 2!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13987-6492-B145-918C-1FC05999BE69}"/>
              </a:ext>
            </a:extLst>
          </p:cNvPr>
          <p:cNvSpPr txBox="1"/>
          <p:nvPr/>
        </p:nvSpPr>
        <p:spPr>
          <a:xfrm>
            <a:off x="10123306" y="117686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50598E1-9578-2141-B317-61D8E3567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161323"/>
              </p:ext>
            </p:extLst>
          </p:nvPr>
        </p:nvGraphicFramePr>
        <p:xfrm>
          <a:off x="9220200" y="1295400"/>
          <a:ext cx="2743200" cy="1700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E74288F-F4C3-3B49-A476-E7032B2DECB4}"/>
              </a:ext>
            </a:extLst>
          </p:cNvPr>
          <p:cNvSpPr txBox="1"/>
          <p:nvPr/>
        </p:nvSpPr>
        <p:spPr>
          <a:xfrm>
            <a:off x="9348369" y="2281535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F0418-2D52-6949-A393-3E0D2AB17EDF}"/>
              </a:ext>
            </a:extLst>
          </p:cNvPr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9072E84A-0033-3F4F-B9F0-CC480C18B515}"/>
              </a:ext>
            </a:extLst>
          </p:cNvPr>
          <p:cNvSpPr/>
          <p:nvPr/>
        </p:nvSpPr>
        <p:spPr>
          <a:xfrm>
            <a:off x="8555213" y="2133599"/>
            <a:ext cx="287281" cy="6096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2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8287-60E6-8447-94E2-414E3C80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178D-3082-494A-B312-0D3B18BB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 strings are arrays of characters, ending with a </a:t>
            </a:r>
            <a:r>
              <a:rPr lang="en-US" b="1" dirty="0"/>
              <a:t>null-terminating character</a:t>
            </a:r>
            <a:r>
              <a:rPr lang="en-US" dirty="0"/>
              <a:t> '\0'.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operations such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/>
              <a:t> use the null-terminating character to find the end of the string.</a:t>
            </a:r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54668A6F-C0D2-B24C-9B1F-B85FB3334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34545"/>
              </p:ext>
            </p:extLst>
          </p:nvPr>
        </p:nvGraphicFramePr>
        <p:xfrm>
          <a:off x="457200" y="2362200"/>
          <a:ext cx="11277600" cy="830263"/>
        </p:xfrm>
        <a:graphic>
          <a:graphicData uri="http://schemas.openxmlformats.org/drawingml/2006/table">
            <a:tbl>
              <a:tblPr/>
              <a:tblGrid>
                <a:gridCol w="75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69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Recap: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String Operations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Demo: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Buffer Overflow and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Valgrind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Arrays of Strings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Password Verification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Pointers</a:t>
            </a:r>
          </a:p>
          <a:p>
            <a:r>
              <a:rPr lang="en-US" b="1" dirty="0"/>
              <a:t>Announcements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Strings in Memory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Pointers to Strings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724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CE77-1B3D-7C4D-B5C1-5B953B89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4F81-9EB3-F242-82D4-F590530A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0 grades released this afternoon</a:t>
            </a:r>
          </a:p>
          <a:p>
            <a:r>
              <a:rPr lang="en-US" dirty="0"/>
              <a:t>Assignment 1 due Monday 4/15 11:59PM PST</a:t>
            </a:r>
          </a:p>
          <a:p>
            <a:pPr lvl="1"/>
            <a:r>
              <a:rPr lang="en-US" dirty="0"/>
              <a:t>Grace period until Wed. 4/17 11:59PM PST</a:t>
            </a:r>
          </a:p>
          <a:p>
            <a:r>
              <a:rPr lang="en-US" dirty="0"/>
              <a:t>Lab 2: C strings practice</a:t>
            </a:r>
          </a:p>
          <a:p>
            <a:r>
              <a:rPr lang="en-US" dirty="0"/>
              <a:t>Assignment 2 released at Assignment 1 due date</a:t>
            </a:r>
          </a:p>
          <a:p>
            <a:pPr lvl="1"/>
            <a:r>
              <a:rPr lang="en-US" dirty="0"/>
              <a:t>Due Mon. 4/22 11:59PM PST, grace period until Wed. 4/24 11:59PM PST</a:t>
            </a:r>
          </a:p>
          <a:p>
            <a:pPr lvl="1"/>
            <a:r>
              <a:rPr lang="en-US" dirty="0"/>
              <a:t>Programs using C strings</a:t>
            </a:r>
          </a:p>
        </p:txBody>
      </p:sp>
    </p:spTree>
    <p:extLst>
      <p:ext uri="{BB962C8B-B14F-4D97-AF65-F5344CB8AC3E}">
        <p14:creationId xmlns:p14="http://schemas.microsoft.com/office/powerpoint/2010/main" val="1653831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Recap: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String Operations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Demo: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Buffer Overflow and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Valgrind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Arrays of Strings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Password Verification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Announcements</a:t>
            </a:r>
          </a:p>
          <a:p>
            <a:r>
              <a:rPr lang="en-US" dirty="0"/>
              <a:t>Strings in Memory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Pointers to Strings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02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06-32BD-054C-BCE8-D26785B9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8C1386-E3FC-384B-9BC5-700746343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656520"/>
              </p:ext>
            </p:extLst>
          </p:nvPr>
        </p:nvGraphicFramePr>
        <p:xfrm>
          <a:off x="9220200" y="1295400"/>
          <a:ext cx="2743200" cy="5181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'l'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5927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20662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967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3F774D-5AE7-5741-ADF0-DFE2B221B97F}"/>
              </a:ext>
            </a:extLst>
          </p:cNvPr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996DB6-0228-E54C-823D-4895F2E64C12}"/>
              </a:ext>
            </a:extLst>
          </p:cNvPr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When you declare an array of characters, contiguous memory is allocated on the stack to store the contents of the entire array.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2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[6]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AE4D2-8AA1-6042-828F-E02E052D1B6F}"/>
              </a:ext>
            </a:extLst>
          </p:cNvPr>
          <p:cNvSpPr txBox="1"/>
          <p:nvPr/>
        </p:nvSpPr>
        <p:spPr>
          <a:xfrm>
            <a:off x="8763000" y="54057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433455B-04E4-4D48-82C8-E82CD90F78DD}"/>
              </a:ext>
            </a:extLst>
          </p:cNvPr>
          <p:cNvSpPr/>
          <p:nvPr/>
        </p:nvSpPr>
        <p:spPr>
          <a:xfrm>
            <a:off x="9448800" y="2590800"/>
            <a:ext cx="457200" cy="3276600"/>
          </a:xfrm>
          <a:prstGeom prst="leftBrace">
            <a:avLst>
              <a:gd name="adj1" fmla="val 8333"/>
              <a:gd name="adj2" fmla="val 939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A0F6C-9311-4743-A257-17409A0DC8CB}"/>
              </a:ext>
            </a:extLst>
          </p:cNvPr>
          <p:cNvSpPr txBox="1"/>
          <p:nvPr/>
        </p:nvSpPr>
        <p:spPr>
          <a:xfrm>
            <a:off x="10363200" y="1168400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775101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06-32BD-054C-BCE8-D26785B9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F774D-5AE7-5741-ADF0-DFE2B221B97F}"/>
              </a:ext>
            </a:extLst>
          </p:cNvPr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996DB6-0228-E54C-823D-4895F2E64C12}"/>
              </a:ext>
            </a:extLst>
          </p:cNvPr>
          <p:cNvSpPr txBox="1">
            <a:spLocks/>
          </p:cNvSpPr>
          <p:nvPr/>
        </p:nvSpPr>
        <p:spPr bwMode="auto"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An array variable refers to an entire block of memory.  You cannot reassign an existing array to be equal to a new array.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[6]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str2[8]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 2"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str2;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allowed!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An array’s size cannot be changed once you create it; you must create another new array instead. 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CF0B-029A-7E40-BCEC-2952FE83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8E07-0AC3-BA48-B9F9-D8257054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dirty="0"/>
              <a:t>There is another convenient way to create a string if you do not need to modify it later.  You can create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altLang="x-none" dirty="0"/>
              <a:t> and set it directly equal to a string literal.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*empty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trike="sngStrike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b="1" strike="sngStrike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= 'h';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// crashes!</a:t>
            </a:r>
            <a:endParaRPr lang="en-US" b="1" strike="sngStrike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"%s"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	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Hello, world!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2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06-32BD-054C-BCE8-D26785B9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8C1386-E3FC-384B-9BC5-700746343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240408"/>
              </p:ext>
            </p:extLst>
          </p:nvPr>
        </p:nvGraphicFramePr>
        <p:xfrm>
          <a:off x="9372600" y="1676400"/>
          <a:ext cx="2590801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288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72066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9671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295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6621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6665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'h'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7044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633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3F774D-5AE7-5741-ADF0-DFE2B221B97F}"/>
              </a:ext>
            </a:extLst>
          </p:cNvPr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996DB6-0228-E54C-823D-4895F2E64C12}"/>
              </a:ext>
            </a:extLst>
          </p:cNvPr>
          <p:cNvSpPr txBox="1">
            <a:spLocks/>
          </p:cNvSpPr>
          <p:nvPr/>
        </p:nvSpPr>
        <p:spPr bwMode="auto">
          <a:xfrm>
            <a:off x="152400" y="1295400"/>
            <a:ext cx="7467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you declare a char pointer equal to a string literal, the characters are </a:t>
            </a:r>
            <a:r>
              <a:rPr lang="en-US" i="1" dirty="0"/>
              <a:t>not</a:t>
            </a:r>
            <a:r>
              <a:rPr lang="en-US" dirty="0"/>
              <a:t> stored on the stack.  Instead, they are stored in a special area of memory called the “data segment”.  You </a:t>
            </a:r>
            <a:r>
              <a:rPr lang="en-US" i="1" dirty="0"/>
              <a:t>cannot modify memory in this segment</a:t>
            </a:r>
            <a:r>
              <a:rPr lang="en-US" dirty="0"/>
              <a:t>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pointer variable (e.g. </a:t>
            </a:r>
            <a:r>
              <a:rPr lang="en-US" b="1" dirty="0" err="1"/>
              <a:t>str</a:t>
            </a:r>
            <a:r>
              <a:rPr lang="en-US" dirty="0"/>
              <a:t>) refers to the </a:t>
            </a:r>
            <a:r>
              <a:rPr lang="en-US" i="1" dirty="0"/>
              <a:t>address of the first character of the string in the data segment</a:t>
            </a:r>
            <a:r>
              <a:rPr lang="en-US" dirty="0"/>
              <a:t>.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EE230-987A-F148-8FAD-C34BE040BD2C}"/>
              </a:ext>
            </a:extLst>
          </p:cNvPr>
          <p:cNvSpPr txBox="1"/>
          <p:nvPr/>
        </p:nvSpPr>
        <p:spPr>
          <a:xfrm>
            <a:off x="9059179" y="25908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F0948-DD6D-5348-8AAA-33FCF54E8EB0}"/>
              </a:ext>
            </a:extLst>
          </p:cNvPr>
          <p:cNvSpPr txBox="1"/>
          <p:nvPr/>
        </p:nvSpPr>
        <p:spPr>
          <a:xfrm>
            <a:off x="7978412" y="2636966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01E5D-0A99-0442-8CEA-9E6C4B3CE62A}"/>
              </a:ext>
            </a:extLst>
          </p:cNvPr>
          <p:cNvSpPr txBox="1"/>
          <p:nvPr/>
        </p:nvSpPr>
        <p:spPr>
          <a:xfrm>
            <a:off x="7569096" y="4507468"/>
            <a:ext cx="19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SEGMENT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BC22A707-5557-404C-B5E8-B479D4430F68}"/>
              </a:ext>
            </a:extLst>
          </p:cNvPr>
          <p:cNvSpPr/>
          <p:nvPr/>
        </p:nvSpPr>
        <p:spPr>
          <a:xfrm>
            <a:off x="8897881" y="2137604"/>
            <a:ext cx="169919" cy="129139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EC356721-01F9-294A-9DA9-C39F2CB1853F}"/>
              </a:ext>
            </a:extLst>
          </p:cNvPr>
          <p:cNvSpPr/>
          <p:nvPr/>
        </p:nvSpPr>
        <p:spPr>
          <a:xfrm>
            <a:off x="9583681" y="3516546"/>
            <a:ext cx="169919" cy="2166187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9DD6F85-4D34-CC4C-84DC-D9AF923BEEBA}"/>
              </a:ext>
            </a:extLst>
          </p:cNvPr>
          <p:cNvSpPr/>
          <p:nvPr/>
        </p:nvSpPr>
        <p:spPr>
          <a:xfrm>
            <a:off x="11734800" y="2830286"/>
            <a:ext cx="392219" cy="2351314"/>
          </a:xfrm>
          <a:custGeom>
            <a:avLst/>
            <a:gdLst>
              <a:gd name="connsiteX0" fmla="*/ 0 w 261590"/>
              <a:gd name="connsiteY0" fmla="*/ 0 h 2318657"/>
              <a:gd name="connsiteX1" fmla="*/ 261257 w 261590"/>
              <a:gd name="connsiteY1" fmla="*/ 1774371 h 2318657"/>
              <a:gd name="connsiteX2" fmla="*/ 43542 w 261590"/>
              <a:gd name="connsiteY2" fmla="*/ 2318657 h 2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590" h="2318657">
                <a:moveTo>
                  <a:pt x="0" y="0"/>
                </a:moveTo>
                <a:cubicBezTo>
                  <a:pt x="127000" y="693964"/>
                  <a:pt x="254000" y="1387928"/>
                  <a:pt x="261257" y="1774371"/>
                </a:cubicBezTo>
                <a:cubicBezTo>
                  <a:pt x="268514" y="2160814"/>
                  <a:pt x="156028" y="2239735"/>
                  <a:pt x="43542" y="2318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06-32BD-054C-BCE8-D26785B9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F774D-5AE7-5741-ADF0-DFE2B221B97F}"/>
              </a:ext>
            </a:extLst>
          </p:cNvPr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996DB6-0228-E54C-823D-4895F2E64C12}"/>
              </a:ext>
            </a:extLst>
          </p:cNvPr>
          <p:cNvSpPr txBox="1">
            <a:spLocks/>
          </p:cNvSpPr>
          <p:nvPr/>
        </p:nvSpPr>
        <p:spPr bwMode="auto">
          <a:xfrm>
            <a:off x="152400" y="1295400"/>
            <a:ext cx="1181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/>
              <a:t>char *</a:t>
            </a:r>
            <a:r>
              <a:rPr lang="en-US" dirty="0"/>
              <a:t> variable refers to a single character.  You can reassign an existing </a:t>
            </a:r>
            <a:r>
              <a:rPr lang="en-US" b="1" dirty="0"/>
              <a:t>char *</a:t>
            </a:r>
            <a:r>
              <a:rPr lang="en-US" dirty="0"/>
              <a:t> pointer to be equal to another </a:t>
            </a:r>
            <a:r>
              <a:rPr lang="en-US" b="1" dirty="0"/>
              <a:t>char *</a:t>
            </a:r>
            <a:r>
              <a:rPr lang="en-US" dirty="0"/>
              <a:t> pointer.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0xfff0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*str2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 2"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0xfe0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str2;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  Both store address 0xfe0</a:t>
            </a:r>
          </a:p>
        </p:txBody>
      </p:sp>
    </p:spTree>
    <p:extLst>
      <p:ext uri="{BB962C8B-B14F-4D97-AF65-F5344CB8AC3E}">
        <p14:creationId xmlns:p14="http://schemas.microsoft.com/office/powerpoint/2010/main" val="2630907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also make a pointer equal to an array; it will point to the first element in that array.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[6] = 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333622"/>
              </p:ext>
            </p:extLst>
          </p:nvPr>
        </p:nvGraphicFramePr>
        <p:xfrm>
          <a:off x="9220200" y="1295400"/>
          <a:ext cx="27432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9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'l'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15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119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002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5618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375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8763000" y="42627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29B8A-5936-E74D-B112-6CEAEA787B61}"/>
              </a:ext>
            </a:extLst>
          </p:cNvPr>
          <p:cNvSpPr txBox="1"/>
          <p:nvPr/>
        </p:nvSpPr>
        <p:spPr>
          <a:xfrm>
            <a:off x="9363978" y="4724400"/>
            <a:ext cx="69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21DF1-ECC0-DC45-82D3-E4DE1B4E9907}"/>
              </a:ext>
            </a:extLst>
          </p:cNvPr>
          <p:cNvSpPr txBox="1"/>
          <p:nvPr/>
        </p:nvSpPr>
        <p:spPr>
          <a:xfrm>
            <a:off x="7139370" y="34245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4FFB757-415A-C049-80A5-BFF59ED75731}"/>
              </a:ext>
            </a:extLst>
          </p:cNvPr>
          <p:cNvSpPr/>
          <p:nvPr/>
        </p:nvSpPr>
        <p:spPr>
          <a:xfrm>
            <a:off x="9432606" y="2129135"/>
            <a:ext cx="457200" cy="2573866"/>
          </a:xfrm>
          <a:prstGeom prst="leftBrace">
            <a:avLst>
              <a:gd name="adj1" fmla="val 8333"/>
              <a:gd name="adj2" fmla="val 924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64DC6AB8-4D3C-DD4D-BAE8-6BE87B723C95}"/>
              </a:ext>
            </a:extLst>
          </p:cNvPr>
          <p:cNvSpPr/>
          <p:nvPr/>
        </p:nvSpPr>
        <p:spPr>
          <a:xfrm>
            <a:off x="8364481" y="1790699"/>
            <a:ext cx="191471" cy="400450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46C3C-0E41-8447-A76D-90A3A7AC3CE5}"/>
              </a:ext>
            </a:extLst>
          </p:cNvPr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526C56E-A240-E849-A0E1-1AB4AE7342B1}"/>
              </a:ext>
            </a:extLst>
          </p:cNvPr>
          <p:cNvSpPr/>
          <p:nvPr/>
        </p:nvSpPr>
        <p:spPr>
          <a:xfrm>
            <a:off x="10787613" y="4648200"/>
            <a:ext cx="163416" cy="413657"/>
          </a:xfrm>
          <a:custGeom>
            <a:avLst/>
            <a:gdLst>
              <a:gd name="connsiteX0" fmla="*/ 141644 w 163416"/>
              <a:gd name="connsiteY0" fmla="*/ 413657 h 413657"/>
              <a:gd name="connsiteX1" fmla="*/ 130 w 163416"/>
              <a:gd name="connsiteY1" fmla="*/ 185057 h 413657"/>
              <a:gd name="connsiteX2" fmla="*/ 163416 w 163416"/>
              <a:gd name="connsiteY2" fmla="*/ 0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16" h="413657">
                <a:moveTo>
                  <a:pt x="141644" y="413657"/>
                </a:moveTo>
                <a:cubicBezTo>
                  <a:pt x="69072" y="333828"/>
                  <a:pt x="-3499" y="254000"/>
                  <a:pt x="130" y="185057"/>
                </a:cubicBezTo>
                <a:cubicBezTo>
                  <a:pt x="3759" y="116114"/>
                  <a:pt x="83587" y="58057"/>
                  <a:pt x="163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2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also make a pointer equal to an array; it will point to the first element in that array.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[6] = 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equivalent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confusingly equivalent, avoid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46C3C-0E41-8447-A76D-90A3A7AC3CE5}"/>
              </a:ext>
            </a:extLst>
          </p:cNvPr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D918EF09-E46C-CC4C-BF94-83DB7B518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752963"/>
              </p:ext>
            </p:extLst>
          </p:nvPr>
        </p:nvGraphicFramePr>
        <p:xfrm>
          <a:off x="9220200" y="1295400"/>
          <a:ext cx="27432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9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'l'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15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119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002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5618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3750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BB8923E-51B2-2348-AD70-71EDF496126A}"/>
              </a:ext>
            </a:extLst>
          </p:cNvPr>
          <p:cNvSpPr txBox="1"/>
          <p:nvPr/>
        </p:nvSpPr>
        <p:spPr>
          <a:xfrm>
            <a:off x="8763000" y="42627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5EBD0-7F53-B749-BBEA-5798B488D6E5}"/>
              </a:ext>
            </a:extLst>
          </p:cNvPr>
          <p:cNvSpPr txBox="1"/>
          <p:nvPr/>
        </p:nvSpPr>
        <p:spPr>
          <a:xfrm>
            <a:off x="9363978" y="4724400"/>
            <a:ext cx="69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EDD79-E524-5D45-B04F-6087A38169EA}"/>
              </a:ext>
            </a:extLst>
          </p:cNvPr>
          <p:cNvSpPr txBox="1"/>
          <p:nvPr/>
        </p:nvSpPr>
        <p:spPr>
          <a:xfrm>
            <a:off x="7139370" y="34245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DB2B1D2E-4F12-BB44-835F-7F85D8A31E2C}"/>
              </a:ext>
            </a:extLst>
          </p:cNvPr>
          <p:cNvSpPr/>
          <p:nvPr/>
        </p:nvSpPr>
        <p:spPr>
          <a:xfrm>
            <a:off x="8364481" y="1790699"/>
            <a:ext cx="191471" cy="400450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D65E75B-9226-9F49-B8DE-9E12570D1D88}"/>
              </a:ext>
            </a:extLst>
          </p:cNvPr>
          <p:cNvSpPr/>
          <p:nvPr/>
        </p:nvSpPr>
        <p:spPr>
          <a:xfrm>
            <a:off x="10787613" y="4648200"/>
            <a:ext cx="163416" cy="413657"/>
          </a:xfrm>
          <a:custGeom>
            <a:avLst/>
            <a:gdLst>
              <a:gd name="connsiteX0" fmla="*/ 141644 w 163416"/>
              <a:gd name="connsiteY0" fmla="*/ 413657 h 413657"/>
              <a:gd name="connsiteX1" fmla="*/ 130 w 163416"/>
              <a:gd name="connsiteY1" fmla="*/ 185057 h 413657"/>
              <a:gd name="connsiteX2" fmla="*/ 163416 w 163416"/>
              <a:gd name="connsiteY2" fmla="*/ 0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16" h="413657">
                <a:moveTo>
                  <a:pt x="141644" y="413657"/>
                </a:moveTo>
                <a:cubicBezTo>
                  <a:pt x="69072" y="333828"/>
                  <a:pt x="-3499" y="254000"/>
                  <a:pt x="130" y="185057"/>
                </a:cubicBezTo>
                <a:cubicBezTo>
                  <a:pt x="3759" y="116114"/>
                  <a:pt x="83587" y="58057"/>
                  <a:pt x="163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EEF33B2-B869-9D4E-A1B3-E5EDAEB12205}"/>
              </a:ext>
            </a:extLst>
          </p:cNvPr>
          <p:cNvSpPr/>
          <p:nvPr/>
        </p:nvSpPr>
        <p:spPr>
          <a:xfrm>
            <a:off x="9432606" y="2129135"/>
            <a:ext cx="457200" cy="2573866"/>
          </a:xfrm>
          <a:prstGeom prst="leftBrace">
            <a:avLst>
              <a:gd name="adj1" fmla="val 8333"/>
              <a:gd name="adj2" fmla="val 924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39D3-5941-954B-957F-0EA137C7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dirty="0"/>
              <a:t> Functions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0BC3C64A-0975-0848-8C3A-9856B8434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02418"/>
              </p:ext>
            </p:extLst>
          </p:nvPr>
        </p:nvGraphicFramePr>
        <p:xfrm>
          <a:off x="304800" y="1219200"/>
          <a:ext cx="11582400" cy="5535168"/>
        </p:xfrm>
        <a:graphic>
          <a:graphicData uri="http://schemas.openxmlformats.org/drawingml/2006/table">
            <a:tbl>
              <a:tblPr/>
              <a:tblGrid>
                <a:gridCol w="4610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cs typeface="Times New Roman" charset="0"/>
                        </a:rPr>
                        <a:t>returns the # of chars in a C string (before null-terminating character).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cs typeface="Times New Roman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cs typeface="Times New Roman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cs typeface="Times New Roman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cs typeface="Times New Roman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cs typeface="Times New Roman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cs typeface="Times New Roman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cs typeface="Times New Roman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cs typeface="Times New Roman" charset="0"/>
                        </a:rPr>
                        <a:t> characters.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463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2D01-DAFF-814B-BF31-5873B241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5F29-E1F4-3742-8829-EFE975AE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char </a:t>
            </a:r>
            <a:r>
              <a:rPr lang="en-US" b="1" dirty="0"/>
              <a:t>array</a:t>
            </a:r>
            <a:r>
              <a:rPr lang="en-US" dirty="0"/>
              <a:t> is not a pointer; it refers to the entire array contents.  In fact, </a:t>
            </a:r>
            <a:r>
              <a:rPr lang="en-US" b="1" dirty="0" err="1"/>
              <a:t>sizeof</a:t>
            </a:r>
            <a:r>
              <a:rPr lang="en-US" dirty="0"/>
              <a:t> returns the size of the entire array!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"Hello";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arrayBytes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6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 char </a:t>
            </a:r>
            <a:r>
              <a:rPr lang="en-US" b="1" dirty="0"/>
              <a:t>pointer</a:t>
            </a:r>
            <a:r>
              <a:rPr lang="en-US" dirty="0"/>
              <a:t> refers to the address of a single character.  Since this variable is just a pointer, </a:t>
            </a:r>
            <a:r>
              <a:rPr lang="en-US" b="1" dirty="0" err="1"/>
              <a:t>sizeof</a:t>
            </a:r>
            <a:r>
              <a:rPr lang="en-US" dirty="0"/>
              <a:t> returns 8, no matter the total size of the string!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"Hello";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stringBytes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21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06-32BD-054C-BCE8-D26785B9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F774D-5AE7-5741-ADF0-DFE2B221B97F}"/>
              </a:ext>
            </a:extLst>
          </p:cNvPr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996DB6-0228-E54C-823D-4895F2E64C12}"/>
              </a:ext>
            </a:extLst>
          </p:cNvPr>
          <p:cNvSpPr txBox="1">
            <a:spLocks/>
          </p:cNvSpPr>
          <p:nvPr/>
        </p:nvSpPr>
        <p:spPr bwMode="auto">
          <a:xfrm>
            <a:off x="152400" y="1295400"/>
            <a:ext cx="7696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When you do pointer arithmetic (with either a pointer or an array), you are adjusting the pointer by a certain </a:t>
            </a:r>
            <a:r>
              <a:rPr lang="en-US" i="1" dirty="0"/>
              <a:t>number of places</a:t>
            </a:r>
            <a:r>
              <a:rPr lang="en-US" dirty="0"/>
              <a:t> (e.g. characters).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*str3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+ 3;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0xff3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apple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str2);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pple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str3);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le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946484C-436E-9E41-92F1-00135FB8C7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218038"/>
              </p:ext>
            </p:extLst>
          </p:nvPr>
        </p:nvGraphicFramePr>
        <p:xfrm>
          <a:off x="9220200" y="1930400"/>
          <a:ext cx="2743200" cy="45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05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'l'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5927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20662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967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A496F6-F0CD-9E43-95F5-82B5BFDAE5D9}"/>
              </a:ext>
            </a:extLst>
          </p:cNvPr>
          <p:cNvSpPr txBox="1"/>
          <p:nvPr/>
        </p:nvSpPr>
        <p:spPr>
          <a:xfrm>
            <a:off x="9758938" y="1561068"/>
            <a:ext cx="197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SEGMENT</a:t>
            </a:r>
          </a:p>
        </p:txBody>
      </p:sp>
    </p:spTree>
    <p:extLst>
      <p:ext uri="{BB962C8B-B14F-4D97-AF65-F5344CB8AC3E}">
        <p14:creationId xmlns:p14="http://schemas.microsoft.com/office/powerpoint/2010/main" val="33066622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06-32BD-054C-BCE8-D26785B9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F774D-5AE7-5741-ADF0-DFE2B221B97F}"/>
              </a:ext>
            </a:extLst>
          </p:cNvPr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996DB6-0228-E54C-823D-4895F2E64C12}"/>
              </a:ext>
            </a:extLst>
          </p:cNvPr>
          <p:cNvSpPr txBox="1">
            <a:spLocks/>
          </p:cNvSpPr>
          <p:nvPr/>
        </p:nvSpPr>
        <p:spPr bwMode="auto">
          <a:xfrm>
            <a:off x="152400" y="1295400"/>
            <a:ext cx="7696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Pointer arithmetic does </a:t>
            </a:r>
            <a:r>
              <a:rPr lang="en-US" i="1" dirty="0"/>
              <a:t>not</a:t>
            </a:r>
            <a:r>
              <a:rPr lang="en-US" dirty="0"/>
              <a:t> add bytes.  Instead, it adds the </a:t>
            </a:r>
            <a:r>
              <a:rPr lang="en-US" i="1" dirty="0"/>
              <a:t>size of the type it points to</a:t>
            </a:r>
            <a:r>
              <a:rPr lang="en-US" dirty="0"/>
              <a:t>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to an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…	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*nums2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0xff4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*nums3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+ 3;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0xffc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52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*nums2);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*nums3);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34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946484C-436E-9E41-92F1-00135FB8C7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858698"/>
              </p:ext>
            </p:extLst>
          </p:nvPr>
        </p:nvGraphicFramePr>
        <p:xfrm>
          <a:off x="9220200" y="1930400"/>
          <a:ext cx="2743200" cy="45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05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5927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20662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967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A496F6-F0CD-9E43-95F5-82B5BFDAE5D9}"/>
              </a:ext>
            </a:extLst>
          </p:cNvPr>
          <p:cNvSpPr txBox="1"/>
          <p:nvPr/>
        </p:nvSpPr>
        <p:spPr>
          <a:xfrm>
            <a:off x="10387531" y="1578262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376976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7F06-32BD-054C-BCE8-D26785B9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F774D-5AE7-5741-ADF0-DFE2B221B97F}"/>
              </a:ext>
            </a:extLst>
          </p:cNvPr>
          <p:cNvSpPr txBox="1"/>
          <p:nvPr/>
        </p:nvSpPr>
        <p:spPr>
          <a:xfrm>
            <a:off x="865136" y="193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996DB6-0228-E54C-823D-4895F2E64C12}"/>
              </a:ext>
            </a:extLst>
          </p:cNvPr>
          <p:cNvSpPr txBox="1">
            <a:spLocks/>
          </p:cNvSpPr>
          <p:nvPr/>
        </p:nvSpPr>
        <p:spPr bwMode="auto">
          <a:xfrm>
            <a:off x="152400" y="1295400"/>
            <a:ext cx="9220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When you use bracket notation with a pointer, you are actually </a:t>
            </a:r>
            <a:r>
              <a:rPr lang="en-US" i="1" dirty="0"/>
              <a:t>performing pointer arithmetic and dereferencing</a:t>
            </a:r>
            <a:r>
              <a:rPr lang="en-US" dirty="0"/>
              <a:t>: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0xff0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of these add three places to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and then dereference to get the char there.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get memory at 0xff3.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thirdLetter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'l'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thirdLetter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+ 3);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'l'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EB0005C3-04ED-8E46-A856-14C8FF9E7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585858"/>
              </p:ext>
            </p:extLst>
          </p:nvPr>
        </p:nvGraphicFramePr>
        <p:xfrm>
          <a:off x="9220200" y="1930400"/>
          <a:ext cx="2743200" cy="454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05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'l'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59276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20662"/>
                  </a:ext>
                </a:extLst>
              </a:tr>
              <a:tr h="50517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967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A15B66A-2926-0F4E-B80E-F93B83F6AD81}"/>
              </a:ext>
            </a:extLst>
          </p:cNvPr>
          <p:cNvSpPr txBox="1"/>
          <p:nvPr/>
        </p:nvSpPr>
        <p:spPr>
          <a:xfrm>
            <a:off x="9758938" y="1561068"/>
            <a:ext cx="197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SEGMENT</a:t>
            </a:r>
          </a:p>
        </p:txBody>
      </p:sp>
    </p:spTree>
    <p:extLst>
      <p:ext uri="{BB962C8B-B14F-4D97-AF65-F5344CB8AC3E}">
        <p14:creationId xmlns:p14="http://schemas.microsoft.com/office/powerpoint/2010/main" val="311419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19200"/>
            <a:ext cx="6966035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pass a </a:t>
            </a:r>
            <a:r>
              <a:rPr lang="en-US" b="1" dirty="0"/>
              <a:t>char *</a:t>
            </a:r>
            <a:r>
              <a:rPr lang="en-US" dirty="0"/>
              <a:t> string as a parameter, C makes a </a:t>
            </a:r>
            <a:r>
              <a:rPr lang="en-US" i="1" dirty="0"/>
              <a:t>copy</a:t>
            </a:r>
            <a:r>
              <a:rPr lang="en-US" dirty="0"/>
              <a:t> of the address stored in the </a:t>
            </a:r>
            <a:r>
              <a:rPr lang="en-US" b="1" dirty="0"/>
              <a:t>char *</a:t>
            </a:r>
            <a:r>
              <a:rPr lang="en-US" dirty="0"/>
              <a:t>, and passes it to the function.  This means they both refer to the same memory location.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581817"/>
              </p:ext>
            </p:extLst>
          </p:nvPr>
        </p:nvGraphicFramePr>
        <p:xfrm>
          <a:off x="9220200" y="1295400"/>
          <a:ext cx="2743200" cy="40301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37507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9008533" y="25146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29B8A-5936-E74D-B112-6CEAEA787B61}"/>
              </a:ext>
            </a:extLst>
          </p:cNvPr>
          <p:cNvSpPr txBox="1"/>
          <p:nvPr/>
        </p:nvSpPr>
        <p:spPr>
          <a:xfrm>
            <a:off x="8651762" y="4262735"/>
            <a:ext cx="1034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21DF1-ECC0-DC45-82D3-E4DE1B4E9907}"/>
              </a:ext>
            </a:extLst>
          </p:cNvPr>
          <p:cNvSpPr txBox="1"/>
          <p:nvPr/>
        </p:nvSpPr>
        <p:spPr>
          <a:xfrm>
            <a:off x="7139370" y="2438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F4294-18B2-D943-9607-08937EACD0C2}"/>
              </a:ext>
            </a:extLst>
          </p:cNvPr>
          <p:cNvSpPr txBox="1"/>
          <p:nvPr/>
        </p:nvSpPr>
        <p:spPr>
          <a:xfrm>
            <a:off x="6799534" y="433893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B838FEBE-882D-5F40-90B4-6B7556F917CC}"/>
              </a:ext>
            </a:extLst>
          </p:cNvPr>
          <p:cNvSpPr/>
          <p:nvPr/>
        </p:nvSpPr>
        <p:spPr>
          <a:xfrm>
            <a:off x="8555213" y="1989668"/>
            <a:ext cx="287281" cy="151553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4143C4D-D2B8-D447-BD58-91FD4B716EB4}"/>
              </a:ext>
            </a:extLst>
          </p:cNvPr>
          <p:cNvSpPr/>
          <p:nvPr/>
        </p:nvSpPr>
        <p:spPr>
          <a:xfrm>
            <a:off x="8555213" y="3735801"/>
            <a:ext cx="287281" cy="151553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AE008-7A74-F743-BCFF-75E5E41B70A1}"/>
              </a:ext>
            </a:extLst>
          </p:cNvPr>
          <p:cNvSpPr txBox="1"/>
          <p:nvPr/>
        </p:nvSpPr>
        <p:spPr>
          <a:xfrm>
            <a:off x="10363200" y="1163137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681983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7643644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pass a </a:t>
            </a:r>
            <a:r>
              <a:rPr lang="en-US" b="1" dirty="0"/>
              <a:t>char array</a:t>
            </a:r>
            <a:r>
              <a:rPr lang="en-US" dirty="0"/>
              <a:t> as a parameter, C makes a </a:t>
            </a:r>
            <a:r>
              <a:rPr lang="en-US" i="1" dirty="0"/>
              <a:t>copy of the address of the first array element</a:t>
            </a:r>
            <a:r>
              <a:rPr lang="en-US" dirty="0"/>
              <a:t>, and passes it (as a </a:t>
            </a:r>
            <a:r>
              <a:rPr lang="en-US" b="1" dirty="0"/>
              <a:t>char *</a:t>
            </a:r>
            <a:r>
              <a:rPr lang="en-US" dirty="0"/>
              <a:t>) to the function.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[6] = 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160381"/>
              </p:ext>
            </p:extLst>
          </p:nvPr>
        </p:nvGraphicFramePr>
        <p:xfrm>
          <a:off x="9220200" y="1295400"/>
          <a:ext cx="27432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9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'l'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15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119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002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5618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375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8763000" y="44196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29B8A-5936-E74D-B112-6CEAEA787B61}"/>
              </a:ext>
            </a:extLst>
          </p:cNvPr>
          <p:cNvSpPr txBox="1"/>
          <p:nvPr/>
        </p:nvSpPr>
        <p:spPr>
          <a:xfrm>
            <a:off x="8651762" y="5862935"/>
            <a:ext cx="1034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21DF1-ECC0-DC45-82D3-E4DE1B4E9907}"/>
              </a:ext>
            </a:extLst>
          </p:cNvPr>
          <p:cNvSpPr txBox="1"/>
          <p:nvPr/>
        </p:nvSpPr>
        <p:spPr>
          <a:xfrm>
            <a:off x="7139370" y="34245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F4294-18B2-D943-9607-08937EACD0C2}"/>
              </a:ext>
            </a:extLst>
          </p:cNvPr>
          <p:cNvSpPr txBox="1"/>
          <p:nvPr/>
        </p:nvSpPr>
        <p:spPr>
          <a:xfrm>
            <a:off x="6799534" y="579520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4FFB757-415A-C049-80A5-BFF59ED75731}"/>
              </a:ext>
            </a:extLst>
          </p:cNvPr>
          <p:cNvSpPr/>
          <p:nvPr/>
        </p:nvSpPr>
        <p:spPr>
          <a:xfrm>
            <a:off x="9432606" y="2286000"/>
            <a:ext cx="457200" cy="2573866"/>
          </a:xfrm>
          <a:prstGeom prst="leftBrace">
            <a:avLst>
              <a:gd name="adj1" fmla="val 8333"/>
              <a:gd name="adj2" fmla="val 924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64DC6AB8-4D3C-DD4D-BAE8-6BE87B723C95}"/>
              </a:ext>
            </a:extLst>
          </p:cNvPr>
          <p:cNvSpPr/>
          <p:nvPr/>
        </p:nvSpPr>
        <p:spPr>
          <a:xfrm>
            <a:off x="8364481" y="1790699"/>
            <a:ext cx="287281" cy="34671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36048F7-9593-7A4A-8FF2-A86E4E1AA948}"/>
              </a:ext>
            </a:extLst>
          </p:cNvPr>
          <p:cNvSpPr/>
          <p:nvPr/>
        </p:nvSpPr>
        <p:spPr>
          <a:xfrm>
            <a:off x="8364481" y="5486400"/>
            <a:ext cx="287281" cy="12192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103DE2-2A1B-D04E-B540-20968E0505B3}"/>
              </a:ext>
            </a:extLst>
          </p:cNvPr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C809E29-5D01-2F47-A3AC-72951380A02F}"/>
              </a:ext>
            </a:extLst>
          </p:cNvPr>
          <p:cNvSpPr/>
          <p:nvPr/>
        </p:nvSpPr>
        <p:spPr>
          <a:xfrm>
            <a:off x="10504613" y="4822371"/>
            <a:ext cx="457301" cy="1251858"/>
          </a:xfrm>
          <a:custGeom>
            <a:avLst/>
            <a:gdLst>
              <a:gd name="connsiteX0" fmla="*/ 424644 w 457301"/>
              <a:gd name="connsiteY0" fmla="*/ 1251858 h 1251858"/>
              <a:gd name="connsiteX1" fmla="*/ 101 w 457301"/>
              <a:gd name="connsiteY1" fmla="*/ 424543 h 1251858"/>
              <a:gd name="connsiteX2" fmla="*/ 457301 w 457301"/>
              <a:gd name="connsiteY2" fmla="*/ 0 h 125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301" h="1251858">
                <a:moveTo>
                  <a:pt x="424644" y="1251858"/>
                </a:moveTo>
                <a:cubicBezTo>
                  <a:pt x="209651" y="942522"/>
                  <a:pt x="-5342" y="633186"/>
                  <a:pt x="101" y="424543"/>
                </a:cubicBezTo>
                <a:cubicBezTo>
                  <a:pt x="5544" y="215900"/>
                  <a:pt x="231422" y="107950"/>
                  <a:pt x="457301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828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7643644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pass a </a:t>
            </a:r>
            <a:r>
              <a:rPr lang="en-US" b="1" dirty="0"/>
              <a:t>char array</a:t>
            </a:r>
            <a:r>
              <a:rPr lang="en-US" dirty="0"/>
              <a:t> as a parameter, C makes a </a:t>
            </a:r>
            <a:r>
              <a:rPr lang="en-US" i="1" dirty="0"/>
              <a:t>copy of the address of the first array element</a:t>
            </a:r>
            <a:r>
              <a:rPr lang="en-US" dirty="0"/>
              <a:t>, and passes it (as a </a:t>
            </a:r>
            <a:r>
              <a:rPr lang="en-US" b="1" dirty="0"/>
              <a:t>char *</a:t>
            </a:r>
            <a:r>
              <a:rPr lang="en-US" dirty="0"/>
              <a:t>) to the function.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[6] = 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equivalent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arrPtr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arrPtr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609229"/>
              </p:ext>
            </p:extLst>
          </p:nvPr>
        </p:nvGraphicFramePr>
        <p:xfrm>
          <a:off x="9220200" y="1295400"/>
          <a:ext cx="27432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9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'l'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15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119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002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5618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375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8763000" y="44196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29B8A-5936-E74D-B112-6CEAEA787B61}"/>
              </a:ext>
            </a:extLst>
          </p:cNvPr>
          <p:cNvSpPr txBox="1"/>
          <p:nvPr/>
        </p:nvSpPr>
        <p:spPr>
          <a:xfrm>
            <a:off x="8651762" y="5862935"/>
            <a:ext cx="1034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21DF1-ECC0-DC45-82D3-E4DE1B4E9907}"/>
              </a:ext>
            </a:extLst>
          </p:cNvPr>
          <p:cNvSpPr txBox="1"/>
          <p:nvPr/>
        </p:nvSpPr>
        <p:spPr>
          <a:xfrm>
            <a:off x="7139370" y="34245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F4294-18B2-D943-9607-08937EACD0C2}"/>
              </a:ext>
            </a:extLst>
          </p:cNvPr>
          <p:cNvSpPr txBox="1"/>
          <p:nvPr/>
        </p:nvSpPr>
        <p:spPr>
          <a:xfrm>
            <a:off x="6799534" y="579520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4FFB757-415A-C049-80A5-BFF59ED75731}"/>
              </a:ext>
            </a:extLst>
          </p:cNvPr>
          <p:cNvSpPr/>
          <p:nvPr/>
        </p:nvSpPr>
        <p:spPr>
          <a:xfrm>
            <a:off x="9432606" y="2286000"/>
            <a:ext cx="457200" cy="2573866"/>
          </a:xfrm>
          <a:prstGeom prst="leftBrace">
            <a:avLst>
              <a:gd name="adj1" fmla="val 8333"/>
              <a:gd name="adj2" fmla="val 924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64DC6AB8-4D3C-DD4D-BAE8-6BE87B723C95}"/>
              </a:ext>
            </a:extLst>
          </p:cNvPr>
          <p:cNvSpPr/>
          <p:nvPr/>
        </p:nvSpPr>
        <p:spPr>
          <a:xfrm>
            <a:off x="8364481" y="1790699"/>
            <a:ext cx="287281" cy="34671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36048F7-9593-7A4A-8FF2-A86E4E1AA948}"/>
              </a:ext>
            </a:extLst>
          </p:cNvPr>
          <p:cNvSpPr/>
          <p:nvPr/>
        </p:nvSpPr>
        <p:spPr>
          <a:xfrm>
            <a:off x="8364481" y="5486400"/>
            <a:ext cx="287281" cy="12192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103DE2-2A1B-D04E-B540-20968E0505B3}"/>
              </a:ext>
            </a:extLst>
          </p:cNvPr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2A871BE-AC09-A649-839D-5EFB1F896E84}"/>
              </a:ext>
            </a:extLst>
          </p:cNvPr>
          <p:cNvSpPr/>
          <p:nvPr/>
        </p:nvSpPr>
        <p:spPr>
          <a:xfrm>
            <a:off x="10504613" y="4822371"/>
            <a:ext cx="457301" cy="1251858"/>
          </a:xfrm>
          <a:custGeom>
            <a:avLst/>
            <a:gdLst>
              <a:gd name="connsiteX0" fmla="*/ 424644 w 457301"/>
              <a:gd name="connsiteY0" fmla="*/ 1251858 h 1251858"/>
              <a:gd name="connsiteX1" fmla="*/ 101 w 457301"/>
              <a:gd name="connsiteY1" fmla="*/ 424543 h 1251858"/>
              <a:gd name="connsiteX2" fmla="*/ 457301 w 457301"/>
              <a:gd name="connsiteY2" fmla="*/ 0 h 125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301" h="1251858">
                <a:moveTo>
                  <a:pt x="424644" y="1251858"/>
                </a:moveTo>
                <a:cubicBezTo>
                  <a:pt x="209651" y="942522"/>
                  <a:pt x="-5342" y="633186"/>
                  <a:pt x="101" y="424543"/>
                </a:cubicBezTo>
                <a:cubicBezTo>
                  <a:pt x="5544" y="215900"/>
                  <a:pt x="231422" y="107950"/>
                  <a:pt x="457301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888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means if you modify characters in </a:t>
            </a:r>
            <a:r>
              <a:rPr lang="en-US" b="1" dirty="0" err="1"/>
              <a:t>myFunc</a:t>
            </a:r>
            <a:r>
              <a:rPr lang="en-US" dirty="0"/>
              <a:t>, the changes will persist back in </a:t>
            </a:r>
            <a:r>
              <a:rPr lang="en-US" b="1" dirty="0"/>
              <a:t>main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[4] = 'y';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[6] = 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apply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455331"/>
              </p:ext>
            </p:extLst>
          </p:nvPr>
        </p:nvGraphicFramePr>
        <p:xfrm>
          <a:off x="9220200" y="1295400"/>
          <a:ext cx="27432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9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'l'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15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119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002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5618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375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8763000" y="44196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29B8A-5936-E74D-B112-6CEAEA787B61}"/>
              </a:ext>
            </a:extLst>
          </p:cNvPr>
          <p:cNvSpPr txBox="1"/>
          <p:nvPr/>
        </p:nvSpPr>
        <p:spPr>
          <a:xfrm>
            <a:off x="8651762" y="5862935"/>
            <a:ext cx="1034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21DF1-ECC0-DC45-82D3-E4DE1B4E9907}"/>
              </a:ext>
            </a:extLst>
          </p:cNvPr>
          <p:cNvSpPr txBox="1"/>
          <p:nvPr/>
        </p:nvSpPr>
        <p:spPr>
          <a:xfrm>
            <a:off x="7139370" y="34245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F4294-18B2-D943-9607-08937EACD0C2}"/>
              </a:ext>
            </a:extLst>
          </p:cNvPr>
          <p:cNvSpPr txBox="1"/>
          <p:nvPr/>
        </p:nvSpPr>
        <p:spPr>
          <a:xfrm>
            <a:off x="6799534" y="579520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4FFB757-415A-C049-80A5-BFF59ED75731}"/>
              </a:ext>
            </a:extLst>
          </p:cNvPr>
          <p:cNvSpPr/>
          <p:nvPr/>
        </p:nvSpPr>
        <p:spPr>
          <a:xfrm>
            <a:off x="9432606" y="2286000"/>
            <a:ext cx="457200" cy="2573866"/>
          </a:xfrm>
          <a:prstGeom prst="leftBrace">
            <a:avLst>
              <a:gd name="adj1" fmla="val 8333"/>
              <a:gd name="adj2" fmla="val 924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64DC6AB8-4D3C-DD4D-BAE8-6BE87B723C95}"/>
              </a:ext>
            </a:extLst>
          </p:cNvPr>
          <p:cNvSpPr/>
          <p:nvPr/>
        </p:nvSpPr>
        <p:spPr>
          <a:xfrm>
            <a:off x="8364481" y="1790699"/>
            <a:ext cx="287281" cy="34671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36048F7-9593-7A4A-8FF2-A86E4E1AA948}"/>
              </a:ext>
            </a:extLst>
          </p:cNvPr>
          <p:cNvSpPr/>
          <p:nvPr/>
        </p:nvSpPr>
        <p:spPr>
          <a:xfrm>
            <a:off x="8364481" y="5486400"/>
            <a:ext cx="287281" cy="12192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1BD87-C565-3C4B-B028-454F779E8134}"/>
              </a:ext>
            </a:extLst>
          </p:cNvPr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02C7183-19D9-244E-9253-5DFF160011CA}"/>
              </a:ext>
            </a:extLst>
          </p:cNvPr>
          <p:cNvSpPr/>
          <p:nvPr/>
        </p:nvSpPr>
        <p:spPr>
          <a:xfrm>
            <a:off x="10504613" y="4822371"/>
            <a:ext cx="457301" cy="1251858"/>
          </a:xfrm>
          <a:custGeom>
            <a:avLst/>
            <a:gdLst>
              <a:gd name="connsiteX0" fmla="*/ 424644 w 457301"/>
              <a:gd name="connsiteY0" fmla="*/ 1251858 h 1251858"/>
              <a:gd name="connsiteX1" fmla="*/ 101 w 457301"/>
              <a:gd name="connsiteY1" fmla="*/ 424543 h 1251858"/>
              <a:gd name="connsiteX2" fmla="*/ 457301 w 457301"/>
              <a:gd name="connsiteY2" fmla="*/ 0 h 125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301" h="1251858">
                <a:moveTo>
                  <a:pt x="424644" y="1251858"/>
                </a:moveTo>
                <a:cubicBezTo>
                  <a:pt x="209651" y="942522"/>
                  <a:pt x="-5342" y="633186"/>
                  <a:pt x="101" y="424543"/>
                </a:cubicBezTo>
                <a:cubicBezTo>
                  <a:pt x="5544" y="215900"/>
                  <a:pt x="231422" y="107950"/>
                  <a:pt x="457301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46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means if you modify characters in </a:t>
            </a:r>
            <a:r>
              <a:rPr lang="en-US" b="1" dirty="0" err="1"/>
              <a:t>myFunc</a:t>
            </a:r>
            <a:r>
              <a:rPr lang="en-US" dirty="0"/>
              <a:t>, the changes will persist back in </a:t>
            </a:r>
            <a:r>
              <a:rPr lang="en-US" b="1" dirty="0"/>
              <a:t>main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[4] = 'y';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[6] = 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apply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473686"/>
              </p:ext>
            </p:extLst>
          </p:nvPr>
        </p:nvGraphicFramePr>
        <p:xfrm>
          <a:off x="9220200" y="1295400"/>
          <a:ext cx="27432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'y'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9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'l'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15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119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002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5618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375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8763000" y="44196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29B8A-5936-E74D-B112-6CEAEA787B61}"/>
              </a:ext>
            </a:extLst>
          </p:cNvPr>
          <p:cNvSpPr txBox="1"/>
          <p:nvPr/>
        </p:nvSpPr>
        <p:spPr>
          <a:xfrm>
            <a:off x="8651762" y="5862935"/>
            <a:ext cx="1034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21DF1-ECC0-DC45-82D3-E4DE1B4E9907}"/>
              </a:ext>
            </a:extLst>
          </p:cNvPr>
          <p:cNvSpPr txBox="1"/>
          <p:nvPr/>
        </p:nvSpPr>
        <p:spPr>
          <a:xfrm>
            <a:off x="7139370" y="34245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F4294-18B2-D943-9607-08937EACD0C2}"/>
              </a:ext>
            </a:extLst>
          </p:cNvPr>
          <p:cNvSpPr txBox="1"/>
          <p:nvPr/>
        </p:nvSpPr>
        <p:spPr>
          <a:xfrm>
            <a:off x="6799534" y="579520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4FFB757-415A-C049-80A5-BFF59ED75731}"/>
              </a:ext>
            </a:extLst>
          </p:cNvPr>
          <p:cNvSpPr/>
          <p:nvPr/>
        </p:nvSpPr>
        <p:spPr>
          <a:xfrm>
            <a:off x="9432606" y="2286000"/>
            <a:ext cx="457200" cy="2573866"/>
          </a:xfrm>
          <a:prstGeom prst="leftBrace">
            <a:avLst>
              <a:gd name="adj1" fmla="val 8333"/>
              <a:gd name="adj2" fmla="val 924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64DC6AB8-4D3C-DD4D-BAE8-6BE87B723C95}"/>
              </a:ext>
            </a:extLst>
          </p:cNvPr>
          <p:cNvSpPr/>
          <p:nvPr/>
        </p:nvSpPr>
        <p:spPr>
          <a:xfrm>
            <a:off x="8364481" y="1790699"/>
            <a:ext cx="287281" cy="34671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36048F7-9593-7A4A-8FF2-A86E4E1AA948}"/>
              </a:ext>
            </a:extLst>
          </p:cNvPr>
          <p:cNvSpPr/>
          <p:nvPr/>
        </p:nvSpPr>
        <p:spPr>
          <a:xfrm>
            <a:off x="8364481" y="5486400"/>
            <a:ext cx="287281" cy="12192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A4088-2F40-DC4A-A31B-451209877DF7}"/>
              </a:ext>
            </a:extLst>
          </p:cNvPr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93AF8E6-584E-E144-96E5-A8B37E648505}"/>
              </a:ext>
            </a:extLst>
          </p:cNvPr>
          <p:cNvSpPr/>
          <p:nvPr/>
        </p:nvSpPr>
        <p:spPr>
          <a:xfrm>
            <a:off x="10504613" y="4822371"/>
            <a:ext cx="457301" cy="1251858"/>
          </a:xfrm>
          <a:custGeom>
            <a:avLst/>
            <a:gdLst>
              <a:gd name="connsiteX0" fmla="*/ 424644 w 457301"/>
              <a:gd name="connsiteY0" fmla="*/ 1251858 h 1251858"/>
              <a:gd name="connsiteX1" fmla="*/ 101 w 457301"/>
              <a:gd name="connsiteY1" fmla="*/ 424543 h 1251858"/>
              <a:gd name="connsiteX2" fmla="*/ 457301 w 457301"/>
              <a:gd name="connsiteY2" fmla="*/ 0 h 125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301" h="1251858">
                <a:moveTo>
                  <a:pt x="424644" y="1251858"/>
                </a:moveTo>
                <a:cubicBezTo>
                  <a:pt x="209651" y="942522"/>
                  <a:pt x="-5342" y="633186"/>
                  <a:pt x="101" y="424543"/>
                </a:cubicBezTo>
                <a:cubicBezTo>
                  <a:pt x="5544" y="215900"/>
                  <a:pt x="231422" y="107950"/>
                  <a:pt x="457301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3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782-44F5-864E-B622-1CA9F00B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8D2-A2A1-044E-9E7F-08D84341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95400"/>
            <a:ext cx="6966035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also means we can no longer get the full size of the array using </a:t>
            </a:r>
            <a:r>
              <a:rPr lang="en-US" b="1" dirty="0" err="1"/>
              <a:t>sizeof</a:t>
            </a:r>
            <a:r>
              <a:rPr lang="en-US" dirty="0"/>
              <a:t>, because now it is just a regular </a:t>
            </a:r>
            <a:r>
              <a:rPr lang="en-US" b="1" dirty="0"/>
              <a:t>char *</a:t>
            </a:r>
            <a:r>
              <a:rPr lang="en-US" dirty="0"/>
              <a:t> pointer.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[6] = </a:t>
            </a:r>
            <a:r>
              <a:rPr 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6D6446-4380-B44A-9BDD-306570797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248047"/>
              </p:ext>
            </p:extLst>
          </p:nvPr>
        </p:nvGraphicFramePr>
        <p:xfrm>
          <a:off x="9220200" y="1295400"/>
          <a:ext cx="27432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653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9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'l'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158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119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'p'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002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5618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6842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375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12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72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ED27C1-3609-3B4E-8677-8ED6987A46C0}"/>
              </a:ext>
            </a:extLst>
          </p:cNvPr>
          <p:cNvSpPr txBox="1"/>
          <p:nvPr/>
        </p:nvSpPr>
        <p:spPr>
          <a:xfrm>
            <a:off x="8763000" y="44196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29B8A-5936-E74D-B112-6CEAEA787B61}"/>
              </a:ext>
            </a:extLst>
          </p:cNvPr>
          <p:cNvSpPr txBox="1"/>
          <p:nvPr/>
        </p:nvSpPr>
        <p:spPr>
          <a:xfrm>
            <a:off x="8651762" y="5862935"/>
            <a:ext cx="1034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21DF1-ECC0-DC45-82D3-E4DE1B4E9907}"/>
              </a:ext>
            </a:extLst>
          </p:cNvPr>
          <p:cNvSpPr txBox="1"/>
          <p:nvPr/>
        </p:nvSpPr>
        <p:spPr>
          <a:xfrm>
            <a:off x="7139370" y="34245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F4294-18B2-D943-9607-08937EACD0C2}"/>
              </a:ext>
            </a:extLst>
          </p:cNvPr>
          <p:cNvSpPr txBox="1"/>
          <p:nvPr/>
        </p:nvSpPr>
        <p:spPr>
          <a:xfrm>
            <a:off x="6799534" y="579520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4FFB757-415A-C049-80A5-BFF59ED75731}"/>
              </a:ext>
            </a:extLst>
          </p:cNvPr>
          <p:cNvSpPr/>
          <p:nvPr/>
        </p:nvSpPr>
        <p:spPr>
          <a:xfrm>
            <a:off x="9432606" y="2286000"/>
            <a:ext cx="457200" cy="2573866"/>
          </a:xfrm>
          <a:prstGeom prst="leftBrace">
            <a:avLst>
              <a:gd name="adj1" fmla="val 8333"/>
              <a:gd name="adj2" fmla="val 924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64DC6AB8-4D3C-DD4D-BAE8-6BE87B723C95}"/>
              </a:ext>
            </a:extLst>
          </p:cNvPr>
          <p:cNvSpPr/>
          <p:nvPr/>
        </p:nvSpPr>
        <p:spPr>
          <a:xfrm>
            <a:off x="8364481" y="1790699"/>
            <a:ext cx="287281" cy="34671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36048F7-9593-7A4A-8FF2-A86E4E1AA948}"/>
              </a:ext>
            </a:extLst>
          </p:cNvPr>
          <p:cNvSpPr/>
          <p:nvPr/>
        </p:nvSpPr>
        <p:spPr>
          <a:xfrm>
            <a:off x="8364481" y="5486400"/>
            <a:ext cx="287281" cy="12192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46C3C-0E41-8447-A76D-90A3A7AC3CE5}"/>
              </a:ext>
            </a:extLst>
          </p:cNvPr>
          <p:cNvSpPr txBox="1"/>
          <p:nvPr/>
        </p:nvSpPr>
        <p:spPr>
          <a:xfrm>
            <a:off x="10340612" y="1143000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256CA25-359B-A540-9592-AE6BA909183D}"/>
              </a:ext>
            </a:extLst>
          </p:cNvPr>
          <p:cNvSpPr/>
          <p:nvPr/>
        </p:nvSpPr>
        <p:spPr>
          <a:xfrm>
            <a:off x="10504613" y="4822371"/>
            <a:ext cx="457301" cy="1251858"/>
          </a:xfrm>
          <a:custGeom>
            <a:avLst/>
            <a:gdLst>
              <a:gd name="connsiteX0" fmla="*/ 424644 w 457301"/>
              <a:gd name="connsiteY0" fmla="*/ 1251858 h 1251858"/>
              <a:gd name="connsiteX1" fmla="*/ 101 w 457301"/>
              <a:gd name="connsiteY1" fmla="*/ 424543 h 1251858"/>
              <a:gd name="connsiteX2" fmla="*/ 457301 w 457301"/>
              <a:gd name="connsiteY2" fmla="*/ 0 h 125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301" h="1251858">
                <a:moveTo>
                  <a:pt x="424644" y="1251858"/>
                </a:moveTo>
                <a:cubicBezTo>
                  <a:pt x="209651" y="942522"/>
                  <a:pt x="-5342" y="633186"/>
                  <a:pt x="101" y="424543"/>
                </a:cubicBezTo>
                <a:cubicBezTo>
                  <a:pt x="5544" y="215900"/>
                  <a:pt x="231422" y="107950"/>
                  <a:pt x="457301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5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EFD9-D188-3A47-9E5A-3298D2E1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0C2F-3315-A448-A695-C5B91B84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pass a string as a parameter, it is passed as a </a:t>
            </a:r>
            <a:r>
              <a:rPr lang="en-US" b="1" dirty="0"/>
              <a:t>char *</a:t>
            </a:r>
            <a:r>
              <a:rPr lang="en-US" dirty="0"/>
              <a:t>. </a:t>
            </a:r>
            <a:r>
              <a:rPr lang="en-US" dirty="0">
                <a:cs typeface="Courier New" panose="02070309020205020404" pitchFamily="49" charset="0"/>
              </a:rPr>
              <a:t>You can still operate on the string the same way as with a char[]. </a:t>
            </a:r>
            <a:r>
              <a:rPr lang="en-US" dirty="0"/>
              <a:t>(</a:t>
            </a:r>
            <a:r>
              <a:rPr lang="en-US" i="1" dirty="0"/>
              <a:t>We’ll see how today!)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secondChar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can also write this, but it is really a pointer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 { ...</a:t>
            </a:r>
          </a:p>
        </p:txBody>
      </p:sp>
    </p:spTree>
    <p:extLst>
      <p:ext uri="{BB962C8B-B14F-4D97-AF65-F5344CB8AC3E}">
        <p14:creationId xmlns:p14="http://schemas.microsoft.com/office/powerpoint/2010/main" val="3240071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F6B-B524-BC4B-9CE7-3D313F70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AC64-20E9-3A43-AB36-C31BA153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memory behaviors explain why strings behave the way they do: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make a variable to store a string literal that is a </a:t>
            </a:r>
            <a:r>
              <a:rPr lang="en-US" b="1" dirty="0"/>
              <a:t>char[]</a:t>
            </a:r>
            <a:r>
              <a:rPr lang="en-US" dirty="0"/>
              <a:t>, we can modify the characters because its memory lives in our stack space.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make a variable to store a string literal that is a</a:t>
            </a:r>
            <a:r>
              <a:rPr lang="en-US" b="1" dirty="0"/>
              <a:t> char *</a:t>
            </a:r>
            <a:r>
              <a:rPr lang="en-US" dirty="0"/>
              <a:t>, we cannot modify the characters because its memory lives in the data segment.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can set a </a:t>
            </a:r>
            <a:r>
              <a:rPr lang="en-US" b="1" dirty="0"/>
              <a:t>char*</a:t>
            </a:r>
            <a:r>
              <a:rPr lang="en-US" dirty="0"/>
              <a:t> equal to another value, because it is just a pointer.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cannot set a </a:t>
            </a:r>
            <a:r>
              <a:rPr lang="en-US" b="1" dirty="0"/>
              <a:t>char[] </a:t>
            </a:r>
            <a:r>
              <a:rPr lang="en-US" dirty="0"/>
              <a:t>equal to another value, because it is not a pointer; it refers to the block of memory reserved for the original array.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change characters in a string passed to a function, these changes will persist outside of the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we pass a char array as a parameter, we can no longer use </a:t>
            </a:r>
            <a:r>
              <a:rPr lang="en-US" b="1" dirty="0" err="1"/>
              <a:t>sizeof</a:t>
            </a:r>
            <a:r>
              <a:rPr lang="en-US" dirty="0"/>
              <a:t> to get its full size.</a:t>
            </a:r>
          </a:p>
        </p:txBody>
      </p:sp>
    </p:spTree>
    <p:extLst>
      <p:ext uri="{BB962C8B-B14F-4D97-AF65-F5344CB8AC3E}">
        <p14:creationId xmlns:p14="http://schemas.microsoft.com/office/powerpoint/2010/main" val="177212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Recap:</a:t>
            </a:r>
            <a:r>
              <a:rPr lang="en-US" dirty="0"/>
              <a:t> String Operations</a:t>
            </a:r>
          </a:p>
          <a:p>
            <a:r>
              <a:rPr lang="en-US" b="1" dirty="0"/>
              <a:t>Demo:</a:t>
            </a:r>
            <a:r>
              <a:rPr lang="en-US" dirty="0"/>
              <a:t> Buffer Overflow and </a:t>
            </a:r>
            <a:r>
              <a:rPr lang="en-US" dirty="0" err="1"/>
              <a:t>Valgrind</a:t>
            </a:r>
            <a:endParaRPr lang="en-US" dirty="0"/>
          </a:p>
          <a:p>
            <a:r>
              <a:rPr lang="en-US" dirty="0"/>
              <a:t>Arrays of Strings</a:t>
            </a:r>
          </a:p>
          <a:p>
            <a:r>
              <a:rPr lang="en-US" b="1" dirty="0"/>
              <a:t>Practice:</a:t>
            </a:r>
            <a:r>
              <a:rPr lang="en-US" dirty="0"/>
              <a:t> Password Verification</a:t>
            </a:r>
          </a:p>
          <a:p>
            <a:r>
              <a:rPr lang="en-US" dirty="0"/>
              <a:t>Pointers</a:t>
            </a:r>
          </a:p>
          <a:p>
            <a:r>
              <a:rPr lang="en-US" b="1" dirty="0"/>
              <a:t>Announcements</a:t>
            </a:r>
          </a:p>
          <a:p>
            <a:r>
              <a:rPr lang="en-US" dirty="0"/>
              <a:t>Strings in Memory</a:t>
            </a:r>
          </a:p>
          <a:p>
            <a:endParaRPr lang="en-US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time: </a:t>
            </a:r>
            <a:r>
              <a:rPr lang="en-US" dirty="0"/>
              <a:t>Arrays and Pointers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773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C717-73CA-2E46-8058-46EB2CDF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B5F2-A574-324C-99F1-7A24153D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your responsibility to ensure that memory operations you perform don’t improperly read or write memory.</a:t>
            </a:r>
          </a:p>
          <a:p>
            <a:pPr lvl="1"/>
            <a:r>
              <a:rPr lang="en-US" dirty="0"/>
              <a:t>E.g. don’t copy a string into a space that is too small!</a:t>
            </a:r>
          </a:p>
          <a:p>
            <a:pPr lvl="1"/>
            <a:r>
              <a:rPr lang="en-US" dirty="0"/>
              <a:t>E.g. don’t ask for the string length of an uninitialized string!</a:t>
            </a:r>
          </a:p>
          <a:p>
            <a:r>
              <a:rPr lang="en-US" dirty="0"/>
              <a:t>The </a:t>
            </a:r>
            <a:r>
              <a:rPr lang="en-US" b="1" dirty="0" err="1"/>
              <a:t>Valgrind</a:t>
            </a:r>
            <a:r>
              <a:rPr lang="en-US" dirty="0"/>
              <a:t> tool may be able to help track down memory-related issues.</a:t>
            </a:r>
          </a:p>
          <a:p>
            <a:pPr lvl="1"/>
            <a:r>
              <a:rPr lang="en-US" dirty="0"/>
              <a:t>See cs107.stanford.edu/resources/</a:t>
            </a:r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en-US" dirty="0"/>
              <a:t>We’ll talk about </a:t>
            </a:r>
            <a:r>
              <a:rPr lang="en-US" dirty="0" err="1"/>
              <a:t>Valgrind</a:t>
            </a:r>
            <a:r>
              <a:rPr lang="en-US" dirty="0"/>
              <a:t> more when we talk about dynamically-allocated memory.</a:t>
            </a:r>
          </a:p>
        </p:txBody>
      </p:sp>
    </p:spTree>
    <p:extLst>
      <p:ext uri="{BB962C8B-B14F-4D97-AF65-F5344CB8AC3E}">
        <p14:creationId xmlns:p14="http://schemas.microsoft.com/office/powerpoint/2010/main" val="346523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46BFB-AF33-574D-BD03-E122E7F8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Memory Errors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A7B04C4C-B20E-B241-ACBE-DE7B19342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2861" y="4586422"/>
            <a:ext cx="1506277" cy="15062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565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Recap: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String Operations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Demo: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Buffer Overflow and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Valgrind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Arrays of Strings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Password Verification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Announcements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Strings in Memory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Pointers to Strings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388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11206</TotalTime>
  <Words>2972</Words>
  <Application>Microsoft Macintosh PowerPoint</Application>
  <PresentationFormat>Widescreen</PresentationFormat>
  <Paragraphs>1176</Paragraphs>
  <Slides>61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Andale Mono</vt:lpstr>
      <vt:lpstr>Arial</vt:lpstr>
      <vt:lpstr>Calibri</vt:lpstr>
      <vt:lpstr>Consolas</vt:lpstr>
      <vt:lpstr>Tahoma</vt:lpstr>
      <vt:lpstr>Verdana</vt:lpstr>
      <vt:lpstr>Default Design</vt:lpstr>
      <vt:lpstr>CS107 Spring 2019, Lecture 5  More C Strings</vt:lpstr>
      <vt:lpstr>Plan For Today</vt:lpstr>
      <vt:lpstr>Plan For Today</vt:lpstr>
      <vt:lpstr>C Strings</vt:lpstr>
      <vt:lpstr>Common string.h Functions</vt:lpstr>
      <vt:lpstr>C Strings As Parameters</vt:lpstr>
      <vt:lpstr>Buffer Overflows</vt:lpstr>
      <vt:lpstr>Demo: Memory Errors</vt:lpstr>
      <vt:lpstr>Plan For Today</vt:lpstr>
      <vt:lpstr>Arrays of Strings</vt:lpstr>
      <vt:lpstr>Arrays of Strings</vt:lpstr>
      <vt:lpstr>Practice: Password Verification</vt:lpstr>
      <vt:lpstr>Practice: Password Verification</vt:lpstr>
      <vt:lpstr>Practice: Password Verification</vt:lpstr>
      <vt:lpstr>Plan For Today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Plan For Today</vt:lpstr>
      <vt:lpstr>Announcements</vt:lpstr>
      <vt:lpstr>Plan For Today</vt:lpstr>
      <vt:lpstr>Character Arrays</vt:lpstr>
      <vt:lpstr>Character Arrays</vt:lpstr>
      <vt:lpstr>char *</vt:lpstr>
      <vt:lpstr>char *</vt:lpstr>
      <vt:lpstr>char *</vt:lpstr>
      <vt:lpstr>Arrays and Pointers</vt:lpstr>
      <vt:lpstr>Arrays and Pointers</vt:lpstr>
      <vt:lpstr>sizeof</vt:lpstr>
      <vt:lpstr>Pointer Arithmetic</vt:lpstr>
      <vt:lpstr>Pointer Arithmetic</vt:lpstr>
      <vt:lpstr>char *</vt:lpstr>
      <vt:lpstr>Strings as Parameters</vt:lpstr>
      <vt:lpstr>Strings as Parameters</vt:lpstr>
      <vt:lpstr>Strings as Parameters</vt:lpstr>
      <vt:lpstr>Strings as Parameters</vt:lpstr>
      <vt:lpstr>Strings as Parameters</vt:lpstr>
      <vt:lpstr>Strings as Parameters</vt:lpstr>
      <vt:lpstr>Strings and Memory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Nicholas Paul Troccoli</cp:lastModifiedBy>
  <cp:revision>1027</cp:revision>
  <cp:lastPrinted>2019-04-15T19:26:42Z</cp:lastPrinted>
  <dcterms:created xsi:type="dcterms:W3CDTF">2008-06-28T20:57:21Z</dcterms:created>
  <dcterms:modified xsi:type="dcterms:W3CDTF">2019-04-16T00:55:13Z</dcterms:modified>
</cp:coreProperties>
</file>