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handoutMasterIdLst>
    <p:handoutMasterId r:id="rId85"/>
  </p:handoutMasterIdLst>
  <p:sldIdLst>
    <p:sldId id="256" r:id="rId2"/>
    <p:sldId id="433" r:id="rId3"/>
    <p:sldId id="257" r:id="rId4"/>
    <p:sldId id="535" r:id="rId5"/>
    <p:sldId id="407" r:id="rId6"/>
    <p:sldId id="614" r:id="rId7"/>
    <p:sldId id="616" r:id="rId8"/>
    <p:sldId id="409" r:id="rId9"/>
    <p:sldId id="420" r:id="rId10"/>
    <p:sldId id="423" r:id="rId11"/>
    <p:sldId id="421" r:id="rId12"/>
    <p:sldId id="508" r:id="rId13"/>
    <p:sldId id="509" r:id="rId14"/>
    <p:sldId id="510" r:id="rId15"/>
    <p:sldId id="511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96" r:id="rId27"/>
    <p:sldId id="488" r:id="rId28"/>
    <p:sldId id="490" r:id="rId29"/>
    <p:sldId id="491" r:id="rId30"/>
    <p:sldId id="492" r:id="rId31"/>
    <p:sldId id="493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36" r:id="rId40"/>
    <p:sldId id="400" r:id="rId41"/>
    <p:sldId id="438" r:id="rId42"/>
    <p:sldId id="444" r:id="rId43"/>
    <p:sldId id="505" r:id="rId44"/>
    <p:sldId id="506" r:id="rId45"/>
    <p:sldId id="401" r:id="rId46"/>
    <p:sldId id="504" r:id="rId47"/>
    <p:sldId id="507" r:id="rId48"/>
    <p:sldId id="538" r:id="rId49"/>
    <p:sldId id="517" r:id="rId50"/>
    <p:sldId id="518" r:id="rId51"/>
    <p:sldId id="519" r:id="rId52"/>
    <p:sldId id="539" r:id="rId53"/>
    <p:sldId id="477" r:id="rId54"/>
    <p:sldId id="542" r:id="rId55"/>
    <p:sldId id="540" r:id="rId56"/>
    <p:sldId id="434" r:id="rId57"/>
    <p:sldId id="435" r:id="rId58"/>
    <p:sldId id="516" r:id="rId59"/>
    <p:sldId id="406" r:id="rId60"/>
    <p:sldId id="515" r:id="rId61"/>
    <p:sldId id="512" r:id="rId62"/>
    <p:sldId id="513" r:id="rId63"/>
    <p:sldId id="514" r:id="rId64"/>
    <p:sldId id="615" r:id="rId65"/>
    <p:sldId id="524" r:id="rId66"/>
    <p:sldId id="525" r:id="rId67"/>
    <p:sldId id="526" r:id="rId68"/>
    <p:sldId id="527" r:id="rId69"/>
    <p:sldId id="528" r:id="rId70"/>
    <p:sldId id="529" r:id="rId71"/>
    <p:sldId id="285" r:id="rId72"/>
    <p:sldId id="520" r:id="rId73"/>
    <p:sldId id="521" r:id="rId74"/>
    <p:sldId id="522" r:id="rId75"/>
    <p:sldId id="613" r:id="rId76"/>
    <p:sldId id="612" r:id="rId77"/>
    <p:sldId id="533" r:id="rId78"/>
    <p:sldId id="530" r:id="rId79"/>
    <p:sldId id="531" r:id="rId80"/>
    <p:sldId id="532" r:id="rId81"/>
    <p:sldId id="534" r:id="rId82"/>
    <p:sldId id="541" r:id="rId83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FAF66-3620-A943-86AF-4D54BAB3C1D0}">
          <p14:sldIdLst>
            <p14:sldId id="256"/>
            <p14:sldId id="433"/>
            <p14:sldId id="257"/>
          </p14:sldIdLst>
        </p14:section>
        <p14:section name="Recap" id="{509FF919-21CD-EF43-AE53-6AEA6BAB18FF}">
          <p14:sldIdLst/>
        </p14:section>
        <p14:section name="Pointers" id="{275C324B-0DA5-A74C-A540-CA984D8847F2}">
          <p14:sldIdLst>
            <p14:sldId id="535"/>
            <p14:sldId id="407"/>
            <p14:sldId id="614"/>
            <p14:sldId id="616"/>
            <p14:sldId id="409"/>
            <p14:sldId id="420"/>
            <p14:sldId id="423"/>
            <p14:sldId id="421"/>
            <p14:sldId id="508"/>
            <p14:sldId id="509"/>
            <p14:sldId id="510"/>
            <p14:sldId id="511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96"/>
            <p14:sldId id="488"/>
            <p14:sldId id="490"/>
            <p14:sldId id="491"/>
            <p14:sldId id="492"/>
            <p14:sldId id="493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Memory" id="{C37725D5-3F6E-F248-9434-BD6B115BCC6C}">
          <p14:sldIdLst>
            <p14:sldId id="536"/>
            <p14:sldId id="400"/>
            <p14:sldId id="438"/>
            <p14:sldId id="444"/>
            <p14:sldId id="505"/>
            <p14:sldId id="506"/>
            <p14:sldId id="401"/>
            <p14:sldId id="504"/>
            <p14:sldId id="507"/>
          </p14:sldIdLst>
        </p14:section>
        <p14:section name="Arrays of Ptrs" id="{034B1012-7E95-BC40-ACC7-B5EA1890C673}">
          <p14:sldIdLst>
            <p14:sldId id="538"/>
            <p14:sldId id="517"/>
            <p14:sldId id="518"/>
            <p14:sldId id="519"/>
          </p14:sldIdLst>
        </p14:section>
        <p14:section name="Announcements" id="{1708AA2D-FA56-2F4D-B0D6-A9DFC6032D90}">
          <p14:sldIdLst>
            <p14:sldId id="539"/>
            <p14:sldId id="477"/>
            <p14:sldId id="542"/>
          </p14:sldIdLst>
        </p14:section>
        <p14:section name="Pointer Arithmetic" id="{B3DF0405-1A0B-B34C-B542-C4E9C6555F80}">
          <p14:sldIdLst>
            <p14:sldId id="540"/>
            <p14:sldId id="434"/>
            <p14:sldId id="435"/>
            <p14:sldId id="516"/>
            <p14:sldId id="406"/>
            <p14:sldId id="515"/>
            <p14:sldId id="512"/>
            <p14:sldId id="513"/>
            <p14:sldId id="514"/>
          </p14:sldIdLst>
        </p14:section>
        <p14:section name="Const" id="{479E0551-0B27-8942-84E1-B292829D7885}">
          <p14:sldIdLst>
            <p14:sldId id="615"/>
            <p14:sldId id="524"/>
            <p14:sldId id="525"/>
            <p14:sldId id="526"/>
            <p14:sldId id="527"/>
            <p14:sldId id="528"/>
            <p14:sldId id="529"/>
          </p14:sldIdLst>
        </p14:section>
        <p14:section name="Struct" id="{6313BADE-FDF7-134A-B15B-54A8BE0951E1}">
          <p14:sldIdLst>
            <p14:sldId id="285"/>
            <p14:sldId id="520"/>
            <p14:sldId id="521"/>
            <p14:sldId id="522"/>
            <p14:sldId id="613"/>
            <p14:sldId id="612"/>
            <p14:sldId id="533"/>
            <p14:sldId id="530"/>
            <p14:sldId id="531"/>
            <p14:sldId id="532"/>
          </p14:sldIdLst>
        </p14:section>
        <p14:section name="Ternary" id="{86AC879A-7894-8640-93C2-D102651DC607}">
          <p14:sldIdLst>
            <p14:sldId id="534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000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86581" autoAdjust="0"/>
  </p:normalViewPr>
  <p:slideViewPr>
    <p:cSldViewPr>
      <p:cViewPr varScale="1">
        <p:scale>
          <a:sx n="117" d="100"/>
          <a:sy n="117" d="100"/>
        </p:scale>
        <p:origin x="132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95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4567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4915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061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116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20min</a:t>
            </a:r>
          </a:p>
          <a:p>
            <a:r>
              <a:rPr lang="en-US" dirty="0"/>
              <a:t>25min</a:t>
            </a:r>
          </a:p>
          <a:p>
            <a:r>
              <a:rPr lang="en-US" dirty="0"/>
              <a:t>10min</a:t>
            </a:r>
          </a:p>
          <a:p>
            <a:r>
              <a:rPr lang="en-US" dirty="0"/>
              <a:t>10min</a:t>
            </a:r>
          </a:p>
          <a:p>
            <a:r>
              <a:rPr lang="en-US" dirty="0"/>
              <a:t>15min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187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744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strPtr</a:t>
            </a:r>
            <a:r>
              <a:rPr lang="en-US" dirty="0"/>
              <a:t> gets first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12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420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segment stores string literals to potentially reduce duplicate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184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698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904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CD5DE72-E8AC-D645-BD88-5BA018B04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 dirty="0">
                <a:latin typeface="Calibri" charset="0"/>
              </a:rPr>
              <a:t>This document is copyright (C) Stanford Computer Science and Nick Troccoli, licensed under Creative Commons Attribution 2.5 License.  All rights reserved.</a:t>
            </a:r>
            <a:br>
              <a:rPr lang="en-US" altLang="x-none" sz="800" dirty="0">
                <a:latin typeface="Calibri" charset="0"/>
              </a:rPr>
            </a:br>
            <a:r>
              <a:rPr lang="en-US" altLang="x-none" sz="800" dirty="0">
                <a:latin typeface="Calibri" charset="0"/>
              </a:rPr>
              <a:t>Based on slides created by Marty Stepp, Cynthia Lee, Chris Gregg, and others.</a:t>
            </a:r>
          </a:p>
        </p:txBody>
      </p:sp>
    </p:spTree>
    <p:extLst>
      <p:ext uri="{BB962C8B-B14F-4D97-AF65-F5344CB8AC3E}">
        <p14:creationId xmlns:p14="http://schemas.microsoft.com/office/powerpoint/2010/main" val="21131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3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7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A9953C-E887-5F4C-9DD0-4F1077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DC236-00E5-2A48-8790-05E2F171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1095851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8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E12E-CDB2-DA48-B93C-F340374A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 Spring 2019, Lecture 6</a:t>
            </a:r>
            <a:br>
              <a:rPr lang="en-US" dirty="0"/>
            </a:br>
            <a:r>
              <a:rPr lang="en-US" sz="3400" dirty="0"/>
              <a:t>More Pointers and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70DCAE-2B81-B74E-A534-6E46C769C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Reading: K&amp;R (5.2-5.5) or Essential C section 6</a:t>
            </a:r>
          </a:p>
        </p:txBody>
      </p:sp>
    </p:spTree>
    <p:extLst>
      <p:ext uri="{BB962C8B-B14F-4D97-AF65-F5344CB8AC3E}">
        <p14:creationId xmlns:p14="http://schemas.microsoft.com/office/powerpoint/2010/main" val="3057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pointer is a variable that stores a memory address!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446529"/>
              </p:ext>
            </p:extLst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22860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601"/>
            <a:ext cx="287281" cy="6096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BA7C4-B4F9-D049-BC2B-06BA2DC4206E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35489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pointer is just a variable that stores a memory address!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44162"/>
              </p:ext>
            </p:extLst>
          </p:nvPr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4143C4D-D2B8-D447-BD58-91FD4B716EB4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26E5C7E-A262-F74D-B256-71E2EAFC3F6F}"/>
              </a:ext>
            </a:extLst>
          </p:cNvPr>
          <p:cNvSpPr/>
          <p:nvPr/>
        </p:nvSpPr>
        <p:spPr>
          <a:xfrm>
            <a:off x="10685947" y="2438401"/>
            <a:ext cx="354586" cy="990600"/>
          </a:xfrm>
          <a:custGeom>
            <a:avLst/>
            <a:gdLst>
              <a:gd name="connsiteX0" fmla="*/ 609784 w 609784"/>
              <a:gd name="connsiteY0" fmla="*/ 1490134 h 1490134"/>
              <a:gd name="connsiteX1" fmla="*/ 184 w 609784"/>
              <a:gd name="connsiteY1" fmla="*/ 931334 h 1490134"/>
              <a:gd name="connsiteX2" fmla="*/ 558984 w 609784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84" h="1490134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60CE0-3F5C-1A49-9B24-F7D0AD95A286}"/>
              </a:ext>
            </a:extLst>
          </p:cNvPr>
          <p:cNvSpPr txBox="1"/>
          <p:nvPr/>
        </p:nvSpPr>
        <p:spPr>
          <a:xfrm>
            <a:off x="7139370" y="22860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72391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pointer is just a variable that stores a memory address!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/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4143C4D-D2B8-D447-BD58-91FD4B716EB4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26E5C7E-A262-F74D-B256-71E2EAFC3F6F}"/>
              </a:ext>
            </a:extLst>
          </p:cNvPr>
          <p:cNvSpPr/>
          <p:nvPr/>
        </p:nvSpPr>
        <p:spPr>
          <a:xfrm>
            <a:off x="10685947" y="2438401"/>
            <a:ext cx="354586" cy="990600"/>
          </a:xfrm>
          <a:custGeom>
            <a:avLst/>
            <a:gdLst>
              <a:gd name="connsiteX0" fmla="*/ 609784 w 609784"/>
              <a:gd name="connsiteY0" fmla="*/ 1490134 h 1490134"/>
              <a:gd name="connsiteX1" fmla="*/ 184 w 609784"/>
              <a:gd name="connsiteY1" fmla="*/ 931334 h 1490134"/>
              <a:gd name="connsiteX2" fmla="*/ 558984 w 609784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84" h="1490134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488AA-C82B-6045-BF13-585944099E35}"/>
              </a:ext>
            </a:extLst>
          </p:cNvPr>
          <p:cNvSpPr txBox="1"/>
          <p:nvPr/>
        </p:nvSpPr>
        <p:spPr>
          <a:xfrm>
            <a:off x="7139370" y="22860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24041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pointer is just a variable that stores a memory address!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392412"/>
              </p:ext>
            </p:extLst>
          </p:nvPr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4143C4D-D2B8-D447-BD58-91FD4B716EB4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26E5C7E-A262-F74D-B256-71E2EAFC3F6F}"/>
              </a:ext>
            </a:extLst>
          </p:cNvPr>
          <p:cNvSpPr/>
          <p:nvPr/>
        </p:nvSpPr>
        <p:spPr>
          <a:xfrm>
            <a:off x="10685947" y="2438401"/>
            <a:ext cx="354586" cy="990600"/>
          </a:xfrm>
          <a:custGeom>
            <a:avLst/>
            <a:gdLst>
              <a:gd name="connsiteX0" fmla="*/ 609784 w 609784"/>
              <a:gd name="connsiteY0" fmla="*/ 1490134 h 1490134"/>
              <a:gd name="connsiteX1" fmla="*/ 184 w 609784"/>
              <a:gd name="connsiteY1" fmla="*/ 931334 h 1490134"/>
              <a:gd name="connsiteX2" fmla="*/ 558984 w 609784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84" h="1490134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9E2D8-E3A1-FB44-91C9-0AD21505905A}"/>
              </a:ext>
            </a:extLst>
          </p:cNvPr>
          <p:cNvSpPr txBox="1"/>
          <p:nvPr/>
        </p:nvSpPr>
        <p:spPr>
          <a:xfrm>
            <a:off x="7139370" y="22860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1532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pointer is just a variable that stores a memory address!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187334"/>
              </p:ext>
            </p:extLst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A9507-4CA4-3044-93D9-0C0891852D09}"/>
              </a:ext>
            </a:extLst>
          </p:cNvPr>
          <p:cNvSpPr txBox="1"/>
          <p:nvPr/>
        </p:nvSpPr>
        <p:spPr>
          <a:xfrm>
            <a:off x="7139370" y="22860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5858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pointer is just a variable that stores a memory address!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x);	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/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FFCDA-E7EB-924E-9090-A18565FC6F85}"/>
              </a:ext>
            </a:extLst>
          </p:cNvPr>
          <p:cNvSpPr txBox="1"/>
          <p:nvPr/>
        </p:nvSpPr>
        <p:spPr>
          <a:xfrm>
            <a:off x="7139370" y="22860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66080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3FEC-703E-5546-9A8C-FB547148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6F31-1F59-6945-984E-1724E7C7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pass a value as a parameter, C passes a copy of that value.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passes copy of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3FEC-703E-5546-9A8C-FB547148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6F31-1F59-6945-984E-1724E7C7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pass a value as a parameter, C passes a copy of that value.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passes copy of e.g. 0xffed63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3FEC-703E-5546-9A8C-FB547148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6F31-1F59-6945-984E-1724E7C7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pass a value as a parameter, C passes a copy of that value.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passes copy of 'e'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E85E-DC16-6A49-86C5-A0BDB820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614A-BBDF-3440-9806-BAE65A7E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performing an operation with some input and do not care about any changes to the input, pass the data type itself.</a:t>
            </a:r>
          </a:p>
        </p:txBody>
      </p:sp>
    </p:spTree>
    <p:extLst>
      <p:ext uri="{BB962C8B-B14F-4D97-AF65-F5344CB8AC3E}">
        <p14:creationId xmlns:p14="http://schemas.microsoft.com/office/powerpoint/2010/main" val="428647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CD580-B2C6-7244-909F-1578D0A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362200"/>
            <a:ext cx="10958512" cy="2852737"/>
          </a:xfrm>
        </p:spPr>
        <p:txBody>
          <a:bodyPr/>
          <a:lstStyle/>
          <a:p>
            <a:r>
              <a:rPr lang="en-US" u="sng" dirty="0"/>
              <a:t>CS107 Topic 3</a:t>
            </a:r>
            <a:r>
              <a:rPr lang="en-US" dirty="0"/>
              <a:t>: How can we effectively manage all types of memory in our programs?</a:t>
            </a:r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2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E85E-DC16-6A49-86C5-A0BDB820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614A-BBDF-3440-9806-BAE65A7E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performing an operation with some input and do not care about any changes to the input, pass the data type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"%c"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'e'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61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E85E-DC16-6A49-86C5-A0BDB820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614A-BBDF-3440-9806-BAE65A7E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performing an operation with some input and do not care about any changes to the input, pass the data type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23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FD7A-B254-C94F-9AA7-C3C08CB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C45-F472-C34B-89A0-EB598341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modifying a specific instance of some value, pass the </a:t>
            </a:r>
            <a:r>
              <a:rPr lang="en-US" i="1" dirty="0"/>
              <a:t>location</a:t>
            </a:r>
            <a:r>
              <a:rPr lang="en-US" dirty="0"/>
              <a:t> of what you would like to modify.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/>
              <a:t>Do I care about modifying </a:t>
            </a:r>
            <a:r>
              <a:rPr lang="en-US" sz="4500" i="1" dirty="0"/>
              <a:t>this</a:t>
            </a:r>
            <a:r>
              <a:rPr lang="en-US" sz="4500" dirty="0"/>
              <a:t> instance of my data?  If so, I need to pass where that instance lives as a parameter so it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16073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F33B-174F-C544-85BB-8690885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EDBD-25A7-9C43-AF15-529BF023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are modifying a specific instance of some value, pass the </a:t>
            </a:r>
            <a:r>
              <a:rPr lang="en-US" i="1" dirty="0"/>
              <a:t>location</a:t>
            </a:r>
            <a:r>
              <a:rPr lang="en-US" dirty="0"/>
              <a:t> of what you would like to modify.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capitalize(char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modifies what is at the address stored in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letter = 'h';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We don’t want to capitalize any instance of 'h'.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* We want to capitalize *this* instance of 'h'! */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capitalize(&amp;letter);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"%c"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letter);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to print 'H';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1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F33B-174F-C544-85BB-8690885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EDBD-25A7-9C43-AF15-529BF023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are modifying a specific instance of some value, pass the </a:t>
            </a:r>
            <a:r>
              <a:rPr lang="en-US" i="1" dirty="0"/>
              <a:t>location</a:t>
            </a:r>
            <a:r>
              <a:rPr lang="en-US" dirty="0"/>
              <a:t> of what you would like to modify.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modifies what is at the address stored in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We don’t want to double any instance of 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* We want to double *this* instance of 2! */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to print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3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F33B-174F-C544-85BB-8690885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EDBD-25A7-9C43-AF15-529BF023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function takes an address (pointer) as a parameter, it can </a:t>
            </a:r>
            <a:r>
              <a:rPr lang="en-US" i="1" dirty="0"/>
              <a:t>go to</a:t>
            </a:r>
            <a:r>
              <a:rPr lang="en-US" dirty="0"/>
              <a:t> that address if it needs the actual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capitalize(char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*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the character stored at address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ch.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*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goes to address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puts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newChar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87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F33B-174F-C544-85BB-8690885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EDBD-25A7-9C43-AF15-529BF023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function takes an address (pointer) as a parameter, it can </a:t>
            </a:r>
            <a:r>
              <a:rPr lang="en-US" i="1" dirty="0"/>
              <a:t>go to</a:t>
            </a:r>
            <a:r>
              <a:rPr lang="en-US" dirty="0"/>
              <a:t> that address if it needs the actual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capitalize(char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go to address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put the capitalized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* of what is at address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there.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071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F33B-174F-C544-85BB-8690885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EDBD-25A7-9C43-AF15-529BF023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function takes an address (pointer) as a parameter, it can </a:t>
            </a:r>
            <a:r>
              <a:rPr lang="en-US" i="1" dirty="0"/>
              <a:t>go to</a:t>
            </a:r>
            <a:r>
              <a:rPr lang="en-US" dirty="0"/>
              <a:t> that address if it needs the actual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capitalize(char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this capitalizes the address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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this stores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newChar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an address!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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103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6AC-63D2-2340-9215-DB5784D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1DA-9CF6-BC4C-9C51-68AB50EF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write a function that prints out the square of a number.  What should go in each of the blanks?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square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square);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should print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3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6AC-63D2-2340-9215-DB5784D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1DA-9CF6-BC4C-9C51-68AB50EF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write a function that prints out the square of a number.  What should go in each of the blanks?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square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square);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should print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ACB3D-3861-6240-B8BE-4126461ED8A7}"/>
              </a:ext>
            </a:extLst>
          </p:cNvPr>
          <p:cNvSpPr/>
          <p:nvPr/>
        </p:nvSpPr>
        <p:spPr bwMode="auto">
          <a:xfrm>
            <a:off x="6119446" y="2337818"/>
            <a:ext cx="5675313" cy="17007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66700" dist="342900" dir="2760000" sx="95000" sy="95000" algn="ctr" rotWithShape="0">
              <a:schemeClr val="bg2">
                <a:lumMod val="90000"/>
                <a:alpha val="63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dirty="0"/>
              <a:t>We are performing a calculation with some input and do not care about any changes to the input, so we pass the data type itself.</a:t>
            </a:r>
          </a:p>
          <a:p>
            <a:pPr algn="l" eaLnBrk="1" hangingPunct="1"/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Pointers and Parameters</a:t>
            </a:r>
          </a:p>
          <a:p>
            <a:r>
              <a:rPr lang="en-US" dirty="0"/>
              <a:t>Arrays in Memory</a:t>
            </a:r>
          </a:p>
          <a:p>
            <a:r>
              <a:rPr lang="en-US" dirty="0"/>
              <a:t>Arrays of Pointers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Pointer Arithmetic</a:t>
            </a:r>
          </a:p>
          <a:p>
            <a:r>
              <a:rPr lang="en-US" dirty="0"/>
              <a:t>Other topics: </a:t>
            </a:r>
            <a:r>
              <a:rPr lang="en-US" b="1" dirty="0" err="1"/>
              <a:t>const</a:t>
            </a:r>
            <a:r>
              <a:rPr lang="en-US" dirty="0"/>
              <a:t>, </a:t>
            </a:r>
            <a:r>
              <a:rPr lang="en-US" b="1" dirty="0"/>
              <a:t>struct</a:t>
            </a:r>
            <a:r>
              <a:rPr lang="en-US" dirty="0"/>
              <a:t> and ternary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4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6AC-63D2-2340-9215-DB5784D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1DA-9CF6-BC4C-9C51-68AB50EF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write a function that prints out the square of a number.  What should go in each of the blanks?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should print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D8704-914F-1C42-8C39-24D600D37BCA}"/>
              </a:ext>
            </a:extLst>
          </p:cNvPr>
          <p:cNvSpPr/>
          <p:nvPr/>
        </p:nvSpPr>
        <p:spPr bwMode="auto">
          <a:xfrm>
            <a:off x="6119446" y="2337818"/>
            <a:ext cx="5675313" cy="17007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66700" dist="342900" dir="2760000" sx="95000" sy="95000" algn="ctr" rotWithShape="0">
              <a:schemeClr val="bg2">
                <a:lumMod val="90000"/>
                <a:alpha val="63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dirty="0"/>
              <a:t>We are performing a calculation with some input and do not care about any changes to the input, so we pass the data type itself.</a:t>
            </a:r>
          </a:p>
          <a:p>
            <a:pPr algn="l" eaLnBrk="1" hangingPunct="1"/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00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6AC-63D2-2340-9215-DB5784D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1DA-9CF6-BC4C-9C51-68AB50EF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118110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write a function that flips the case of a letter.  What should go in each of the blanks?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flipCase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 else 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islower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__?__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'g';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flipCase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"%c"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this to print ‘G’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6AC-63D2-2340-9215-DB5784D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1DA-9CF6-BC4C-9C51-68AB50EF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118110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write a function that flips the case of a letter.  What should go in each of the blanks?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flipCase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*letter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*letter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*letter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(*letter)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 else 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islower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*letter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*letter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(*letter)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'g';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flipCase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"%c"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this to print ‘G’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B8D47-73C9-FA4F-AAC5-D868F0CC8F44}"/>
              </a:ext>
            </a:extLst>
          </p:cNvPr>
          <p:cNvSpPr/>
          <p:nvPr/>
        </p:nvSpPr>
        <p:spPr bwMode="auto">
          <a:xfrm>
            <a:off x="6858000" y="2337818"/>
            <a:ext cx="4936759" cy="17007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66700" dist="342900" dir="2760000" sx="95000" sy="95000" algn="ctr" rotWithShape="0">
              <a:schemeClr val="bg2">
                <a:lumMod val="90000"/>
                <a:alpha val="63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400" dirty="0"/>
              <a:t>We are modifying a specific instance of the letter, so we pass the </a:t>
            </a:r>
            <a:r>
              <a:rPr lang="en-US" sz="2400" i="1" dirty="0"/>
              <a:t>location</a:t>
            </a:r>
            <a:r>
              <a:rPr lang="en-US" sz="2400" dirty="0"/>
              <a:t> of the letter we would like to modify.</a:t>
            </a:r>
          </a:p>
        </p:txBody>
      </p:sp>
    </p:spTree>
    <p:extLst>
      <p:ext uri="{BB962C8B-B14F-4D97-AF65-F5344CB8AC3E}">
        <p14:creationId xmlns:p14="http://schemas.microsoft.com/office/powerpoint/2010/main" val="2144053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913-5C96-EB4E-ADBB-21DA6A71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754C-F21B-D145-8D4A-C0412B50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performing an operation with some input and do not care about any changes to the input, </a:t>
            </a:r>
            <a:r>
              <a:rPr lang="en-US" b="1" dirty="0"/>
              <a:t>pass the data type itself</a:t>
            </a:r>
            <a:r>
              <a:rPr lang="en-US" dirty="0"/>
              <a:t>.</a:t>
            </a:r>
          </a:p>
          <a:p>
            <a:r>
              <a:rPr lang="en-US" dirty="0"/>
              <a:t>If you are modifying a specific instance of some value, </a:t>
            </a:r>
            <a:r>
              <a:rPr lang="en-US" b="1" dirty="0"/>
              <a:t>pass the location </a:t>
            </a:r>
            <a:r>
              <a:rPr lang="en-US" dirty="0"/>
              <a:t>of what you would like to modify.</a:t>
            </a:r>
          </a:p>
          <a:p>
            <a:r>
              <a:rPr lang="en-US" dirty="0"/>
              <a:t>If a function takes an address (pointer) as a parameter, it can </a:t>
            </a:r>
            <a:r>
              <a:rPr lang="en-US" i="1" dirty="0"/>
              <a:t>go to</a:t>
            </a:r>
            <a:r>
              <a:rPr lang="en-US" dirty="0"/>
              <a:t> that address if it needs the actual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1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0C18-A015-A843-B0B1-BFADA62D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F229-604B-BB45-BEA4-4023CD422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r>
              <a:rPr lang="en-US" b="1" dirty="0"/>
              <a:t>Tip:</a:t>
            </a:r>
            <a:r>
              <a:rPr lang="en-US" dirty="0"/>
              <a:t> setting a function parameter equal to a new value usually doesn’t do what you want.  Remember that this is setting the function’s </a:t>
            </a:r>
            <a:r>
              <a:rPr lang="en-US" i="1" dirty="0"/>
              <a:t>own copy</a:t>
            </a:r>
            <a:r>
              <a:rPr lang="en-US" dirty="0"/>
              <a:t> of the parameter equal to some new value.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x = x * x;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modifies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doubleNum’s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own copy!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advanceStr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2;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modifies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advanceStr’s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own copy!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15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6AC-63D2-2340-9215-DB5784D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1DA-9CF6-BC4C-9C51-68AB50EF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write a function that advances a string pointer past any initial spaces.  What should go in each of the blanks?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strspn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hello"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__?__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should print "hello"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22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6AC-63D2-2340-9215-DB5784D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1DA-9CF6-BC4C-9C51-68AB50EF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write a function that advances a string pointer past any initial spaces.  What should go in each of the blanks?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strspn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hello"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should print "hello"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46234-2B4F-2E44-992C-B23B28E0562A}"/>
              </a:ext>
            </a:extLst>
          </p:cNvPr>
          <p:cNvSpPr/>
          <p:nvPr/>
        </p:nvSpPr>
        <p:spPr bwMode="auto">
          <a:xfrm>
            <a:off x="7026641" y="3581400"/>
            <a:ext cx="4936759" cy="17007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66700" dist="342900" dir="2760000" sx="95000" sy="95000" algn="ctr" rotWithShape="0">
              <a:schemeClr val="bg2">
                <a:lumMod val="90000"/>
                <a:alpha val="63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400" dirty="0"/>
              <a:t>We are modifying a specific instance of the string pointer, so we pass the </a:t>
            </a:r>
            <a:r>
              <a:rPr lang="en-US" sz="2400" i="1" dirty="0"/>
              <a:t>location</a:t>
            </a:r>
            <a:r>
              <a:rPr lang="en-US" sz="2400" dirty="0"/>
              <a:t> of the string pointer we would like to modify.</a:t>
            </a:r>
          </a:p>
        </p:txBody>
      </p:sp>
    </p:spTree>
    <p:extLst>
      <p:ext uri="{BB962C8B-B14F-4D97-AF65-F5344CB8AC3E}">
        <p14:creationId xmlns:p14="http://schemas.microsoft.com/office/powerpoint/2010/main" val="1663393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6AC-63D2-2340-9215-DB5784D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1DA-9CF6-BC4C-9C51-68AB50EF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write a function that advances a string pointer past any initial spaces.  What should go in each of the blanks?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strspn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hello"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should print "hello"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46234-2B4F-2E44-992C-B23B28E0562A}"/>
              </a:ext>
            </a:extLst>
          </p:cNvPr>
          <p:cNvSpPr/>
          <p:nvPr/>
        </p:nvSpPr>
        <p:spPr bwMode="auto">
          <a:xfrm>
            <a:off x="7026641" y="3581400"/>
            <a:ext cx="4936759" cy="1295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66700" dist="342900" dir="2760000" sx="95000" sy="95000" algn="ctr" rotWithShape="0">
              <a:schemeClr val="bg2">
                <a:lumMod val="90000"/>
                <a:alpha val="63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400" dirty="0"/>
              <a:t>This advances </a:t>
            </a:r>
            <a:r>
              <a:rPr lang="en-US" sz="2400" dirty="0" err="1"/>
              <a:t>skipSpace’s</a:t>
            </a:r>
            <a:r>
              <a:rPr lang="en-US" sz="2400" dirty="0"/>
              <a:t> own copy of the string pointer, not the instance in main.</a:t>
            </a:r>
          </a:p>
        </p:txBody>
      </p:sp>
    </p:spTree>
    <p:extLst>
      <p:ext uri="{BB962C8B-B14F-4D97-AF65-F5344CB8AC3E}">
        <p14:creationId xmlns:p14="http://schemas.microsoft.com/office/powerpoint/2010/main" val="2030227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SkipSpaces</a:t>
            </a:r>
            <a:endParaRPr lang="en-US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355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and Parameters</a:t>
            </a:r>
          </a:p>
          <a:p>
            <a:r>
              <a:rPr lang="en-US" dirty="0"/>
              <a:t>Arrays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 Arithmetic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topics: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ternary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7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Pointers and Parameters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 Arithmetic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Other topics: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ternary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98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8C1386-E3FC-384B-9BC5-70074634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656520"/>
              </p:ext>
            </p:extLst>
          </p:nvPr>
        </p:nvGraphicFramePr>
        <p:xfrm>
          <a:off x="9220200" y="1295400"/>
          <a:ext cx="2743200" cy="5181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When you declare an array, contiguous memory is allocated on the stack to store the contents of the entire array.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2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The array variable (e.g. </a:t>
            </a:r>
            <a:r>
              <a:rPr lang="en-US" b="1" dirty="0" err="1"/>
              <a:t>str</a:t>
            </a:r>
            <a:r>
              <a:rPr lang="en-US" dirty="0"/>
              <a:t>) is not a pointer; it refers to the entire array contents.  In fact, </a:t>
            </a:r>
            <a:r>
              <a:rPr lang="en-US" b="1" dirty="0" err="1"/>
              <a:t>sizeof</a:t>
            </a:r>
            <a:r>
              <a:rPr lang="en-US" dirty="0"/>
              <a:t> returns the size of the entire array!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6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AE4D2-8AA1-6042-828F-E02E052D1B6F}"/>
              </a:ext>
            </a:extLst>
          </p:cNvPr>
          <p:cNvSpPr txBox="1"/>
          <p:nvPr/>
        </p:nvSpPr>
        <p:spPr>
          <a:xfrm>
            <a:off x="8763000" y="54057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33455B-04E4-4D48-82C8-E82CD90F78DD}"/>
              </a:ext>
            </a:extLst>
          </p:cNvPr>
          <p:cNvSpPr/>
          <p:nvPr/>
        </p:nvSpPr>
        <p:spPr>
          <a:xfrm>
            <a:off x="9448800" y="2590800"/>
            <a:ext cx="457200" cy="3276600"/>
          </a:xfrm>
          <a:prstGeom prst="leftBrace">
            <a:avLst>
              <a:gd name="adj1" fmla="val 8333"/>
              <a:gd name="adj2" fmla="val 9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A0F6C-9311-4743-A257-17409A0DC8CB}"/>
              </a:ext>
            </a:extLst>
          </p:cNvPr>
          <p:cNvSpPr txBox="1"/>
          <p:nvPr/>
        </p:nvSpPr>
        <p:spPr>
          <a:xfrm>
            <a:off x="10363200" y="11684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7510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An array variable refers to an entire block of memory.  You cannot reassign an existing array to be equal to a new array.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{1, 2, 3};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nums2[] = {4, 5, 6, 7};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nums2;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allowed!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An array’s size cannot be changed once you create it; you must create another new array instead.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</p:spPr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7643644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pass an </a:t>
            </a:r>
            <a:r>
              <a:rPr lang="en-US" b="1" dirty="0"/>
              <a:t>array</a:t>
            </a:r>
            <a:r>
              <a:rPr lang="en-US" dirty="0"/>
              <a:t> as a parameter, C makes a </a:t>
            </a:r>
            <a:r>
              <a:rPr lang="en-US" i="1" dirty="0"/>
              <a:t>copy of the address of the first array element</a:t>
            </a:r>
            <a:r>
              <a:rPr lang="en-US" dirty="0"/>
              <a:t>, and passes it (a pointer) to the function.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07454FC9-8CA6-304A-964E-619AD56BF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234403"/>
              </p:ext>
            </p:extLst>
          </p:nvPr>
        </p:nvGraphicFramePr>
        <p:xfrm>
          <a:off x="9220200" y="1295400"/>
          <a:ext cx="2743200" cy="561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31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8114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948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4178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889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964F273-F24C-814B-ACD5-F186E4871263}"/>
              </a:ext>
            </a:extLst>
          </p:cNvPr>
          <p:cNvSpPr txBox="1"/>
          <p:nvPr/>
        </p:nvSpPr>
        <p:spPr>
          <a:xfrm>
            <a:off x="8763000" y="25908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424D6-EEA1-9943-8FC5-D3B848F8F76B}"/>
              </a:ext>
            </a:extLst>
          </p:cNvPr>
          <p:cNvSpPr txBox="1"/>
          <p:nvPr/>
        </p:nvSpPr>
        <p:spPr>
          <a:xfrm>
            <a:off x="9176541" y="6172200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07BF7-DC79-CE40-8F0F-A50D5AAEE51E}"/>
              </a:ext>
            </a:extLst>
          </p:cNvPr>
          <p:cNvSpPr txBox="1"/>
          <p:nvPr/>
        </p:nvSpPr>
        <p:spPr>
          <a:xfrm>
            <a:off x="7139370" y="25863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F975381-2501-0A41-BCCB-0640D6EAB23A}"/>
              </a:ext>
            </a:extLst>
          </p:cNvPr>
          <p:cNvSpPr/>
          <p:nvPr/>
        </p:nvSpPr>
        <p:spPr>
          <a:xfrm>
            <a:off x="9432606" y="1752600"/>
            <a:ext cx="457200" cy="1219200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40F68875-2075-534D-A228-7E12A7A62C9C}"/>
              </a:ext>
            </a:extLst>
          </p:cNvPr>
          <p:cNvSpPr/>
          <p:nvPr/>
        </p:nvSpPr>
        <p:spPr>
          <a:xfrm>
            <a:off x="8364481" y="1790699"/>
            <a:ext cx="169923" cy="11811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8F2CD-3FD0-494D-A607-C10533CFF4B7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7099824-C344-F44D-95C7-CA53B5670E90}"/>
              </a:ext>
            </a:extLst>
          </p:cNvPr>
          <p:cNvSpPr/>
          <p:nvPr/>
        </p:nvSpPr>
        <p:spPr>
          <a:xfrm flipH="1">
            <a:off x="11734794" y="2743200"/>
            <a:ext cx="457201" cy="1981199"/>
          </a:xfrm>
          <a:custGeom>
            <a:avLst/>
            <a:gdLst>
              <a:gd name="connsiteX0" fmla="*/ 141644 w 163416"/>
              <a:gd name="connsiteY0" fmla="*/ 413657 h 413657"/>
              <a:gd name="connsiteX1" fmla="*/ 130 w 163416"/>
              <a:gd name="connsiteY1" fmla="*/ 185057 h 413657"/>
              <a:gd name="connsiteX2" fmla="*/ 163416 w 163416"/>
              <a:gd name="connsiteY2" fmla="*/ 0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16" h="413657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94FDE-3144-A14F-B946-E046A248042A}"/>
              </a:ext>
            </a:extLst>
          </p:cNvPr>
          <p:cNvSpPr txBox="1"/>
          <p:nvPr/>
        </p:nvSpPr>
        <p:spPr>
          <a:xfrm>
            <a:off x="10668000" y="4618596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0x1f0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503615-2AFC-5444-8DB4-78041FED3ECB}"/>
              </a:ext>
            </a:extLst>
          </p:cNvPr>
          <p:cNvSpPr txBox="1"/>
          <p:nvPr/>
        </p:nvSpPr>
        <p:spPr>
          <a:xfrm>
            <a:off x="6799534" y="48006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B68484-B552-3F46-8036-ACB2923D488C}"/>
              </a:ext>
            </a:extLst>
          </p:cNvPr>
          <p:cNvSpPr/>
          <p:nvPr/>
        </p:nvSpPr>
        <p:spPr>
          <a:xfrm>
            <a:off x="8364481" y="3312466"/>
            <a:ext cx="261887" cy="3324554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8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7643644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pass an </a:t>
            </a:r>
            <a:r>
              <a:rPr lang="en-US" b="1" dirty="0"/>
              <a:t>array</a:t>
            </a:r>
            <a:r>
              <a:rPr lang="en-US" dirty="0"/>
              <a:t> as a parameter, C makes a </a:t>
            </a:r>
            <a:r>
              <a:rPr lang="en-US" i="1" dirty="0"/>
              <a:t>copy of the address of the first array element</a:t>
            </a:r>
            <a:r>
              <a:rPr lang="en-US" dirty="0"/>
              <a:t>, and passes it (a pointer) to the function.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equivalent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07454FC9-8CA6-304A-964E-619AD56BF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906471"/>
              </p:ext>
            </p:extLst>
          </p:nvPr>
        </p:nvGraphicFramePr>
        <p:xfrm>
          <a:off x="9220200" y="1295400"/>
          <a:ext cx="27432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964F273-F24C-814B-ACD5-F186E4871263}"/>
              </a:ext>
            </a:extLst>
          </p:cNvPr>
          <p:cNvSpPr txBox="1"/>
          <p:nvPr/>
        </p:nvSpPr>
        <p:spPr>
          <a:xfrm>
            <a:off x="8763000" y="26670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424D6-EEA1-9943-8FC5-D3B848F8F76B}"/>
              </a:ext>
            </a:extLst>
          </p:cNvPr>
          <p:cNvSpPr txBox="1"/>
          <p:nvPr/>
        </p:nvSpPr>
        <p:spPr>
          <a:xfrm>
            <a:off x="9067800" y="3810000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07BF7-DC79-CE40-8F0F-A50D5AAEE51E}"/>
              </a:ext>
            </a:extLst>
          </p:cNvPr>
          <p:cNvSpPr txBox="1"/>
          <p:nvPr/>
        </p:nvSpPr>
        <p:spPr>
          <a:xfrm>
            <a:off x="7139370" y="29718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F975381-2501-0A41-BCCB-0640D6EAB23A}"/>
              </a:ext>
            </a:extLst>
          </p:cNvPr>
          <p:cNvSpPr/>
          <p:nvPr/>
        </p:nvSpPr>
        <p:spPr>
          <a:xfrm>
            <a:off x="9432606" y="1752600"/>
            <a:ext cx="457200" cy="1295400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40F68875-2075-534D-A228-7E12A7A62C9C}"/>
              </a:ext>
            </a:extLst>
          </p:cNvPr>
          <p:cNvSpPr/>
          <p:nvPr/>
        </p:nvSpPr>
        <p:spPr>
          <a:xfrm>
            <a:off x="8364481" y="1790699"/>
            <a:ext cx="169923" cy="179293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8F2CD-3FD0-494D-A607-C10533CFF4B7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7099824-C344-F44D-95C7-CA53B5670E90}"/>
              </a:ext>
            </a:extLst>
          </p:cNvPr>
          <p:cNvSpPr/>
          <p:nvPr/>
        </p:nvSpPr>
        <p:spPr>
          <a:xfrm flipH="1">
            <a:off x="11734795" y="2895600"/>
            <a:ext cx="457201" cy="461665"/>
          </a:xfrm>
          <a:custGeom>
            <a:avLst/>
            <a:gdLst>
              <a:gd name="connsiteX0" fmla="*/ 141644 w 163416"/>
              <a:gd name="connsiteY0" fmla="*/ 413657 h 413657"/>
              <a:gd name="connsiteX1" fmla="*/ 130 w 163416"/>
              <a:gd name="connsiteY1" fmla="*/ 185057 h 413657"/>
              <a:gd name="connsiteX2" fmla="*/ 163416 w 163416"/>
              <a:gd name="connsiteY2" fmla="*/ 0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16" h="413657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34FB4-6925-6547-AC88-DD4C35EC5FB1}"/>
              </a:ext>
            </a:extLst>
          </p:cNvPr>
          <p:cNvSpPr txBox="1"/>
          <p:nvPr/>
        </p:nvSpPr>
        <p:spPr>
          <a:xfrm>
            <a:off x="8686800" y="312196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C4937-030F-7641-961B-5175F9ACBE74}"/>
              </a:ext>
            </a:extLst>
          </p:cNvPr>
          <p:cNvSpPr txBox="1"/>
          <p:nvPr/>
        </p:nvSpPr>
        <p:spPr>
          <a:xfrm>
            <a:off x="6799534" y="42672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CC017B24-37E8-0D47-AB57-D1A63007FAFA}"/>
              </a:ext>
            </a:extLst>
          </p:cNvPr>
          <p:cNvSpPr/>
          <p:nvPr/>
        </p:nvSpPr>
        <p:spPr>
          <a:xfrm>
            <a:off x="8364481" y="4038600"/>
            <a:ext cx="261887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2FA77E6-9765-D84D-AB0A-C21CA1E61F4D}"/>
              </a:ext>
            </a:extLst>
          </p:cNvPr>
          <p:cNvSpPr/>
          <p:nvPr/>
        </p:nvSpPr>
        <p:spPr>
          <a:xfrm flipH="1">
            <a:off x="11734799" y="2895600"/>
            <a:ext cx="457201" cy="1219200"/>
          </a:xfrm>
          <a:custGeom>
            <a:avLst/>
            <a:gdLst>
              <a:gd name="connsiteX0" fmla="*/ 141644 w 163416"/>
              <a:gd name="connsiteY0" fmla="*/ 413657 h 413657"/>
              <a:gd name="connsiteX1" fmla="*/ 130 w 163416"/>
              <a:gd name="connsiteY1" fmla="*/ 185057 h 413657"/>
              <a:gd name="connsiteX2" fmla="*/ 163416 w 163416"/>
              <a:gd name="connsiteY2" fmla="*/ 0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16" h="413657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</p:spPr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7643644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also means we can no longer get the full size of the array using </a:t>
            </a:r>
            <a:r>
              <a:rPr lang="en-US" b="1" dirty="0" err="1"/>
              <a:t>sizeof</a:t>
            </a:r>
            <a:r>
              <a:rPr lang="en-US" dirty="0"/>
              <a:t>, because now it is just a pointer.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07454FC9-8CA6-304A-964E-619AD56BF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461474"/>
              </p:ext>
            </p:extLst>
          </p:nvPr>
        </p:nvGraphicFramePr>
        <p:xfrm>
          <a:off x="9220200" y="1295400"/>
          <a:ext cx="2743200" cy="534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31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8114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948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41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964F273-F24C-814B-ACD5-F186E4871263}"/>
              </a:ext>
            </a:extLst>
          </p:cNvPr>
          <p:cNvSpPr txBox="1"/>
          <p:nvPr/>
        </p:nvSpPr>
        <p:spPr>
          <a:xfrm>
            <a:off x="8763000" y="25908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424D6-EEA1-9943-8FC5-D3B848F8F76B}"/>
              </a:ext>
            </a:extLst>
          </p:cNvPr>
          <p:cNvSpPr txBox="1"/>
          <p:nvPr/>
        </p:nvSpPr>
        <p:spPr>
          <a:xfrm>
            <a:off x="9176541" y="6172200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07BF7-DC79-CE40-8F0F-A50D5AAEE51E}"/>
              </a:ext>
            </a:extLst>
          </p:cNvPr>
          <p:cNvSpPr txBox="1"/>
          <p:nvPr/>
        </p:nvSpPr>
        <p:spPr>
          <a:xfrm>
            <a:off x="7139370" y="25863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F975381-2501-0A41-BCCB-0640D6EAB23A}"/>
              </a:ext>
            </a:extLst>
          </p:cNvPr>
          <p:cNvSpPr/>
          <p:nvPr/>
        </p:nvSpPr>
        <p:spPr>
          <a:xfrm>
            <a:off x="9432606" y="1752600"/>
            <a:ext cx="457200" cy="1219200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40F68875-2075-534D-A228-7E12A7A62C9C}"/>
              </a:ext>
            </a:extLst>
          </p:cNvPr>
          <p:cNvSpPr/>
          <p:nvPr/>
        </p:nvSpPr>
        <p:spPr>
          <a:xfrm>
            <a:off x="8364481" y="1790699"/>
            <a:ext cx="169923" cy="11811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8F2CD-3FD0-494D-A607-C10533CFF4B7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7099824-C344-F44D-95C7-CA53B5670E90}"/>
              </a:ext>
            </a:extLst>
          </p:cNvPr>
          <p:cNvSpPr/>
          <p:nvPr/>
        </p:nvSpPr>
        <p:spPr>
          <a:xfrm flipH="1">
            <a:off x="11734794" y="2743200"/>
            <a:ext cx="457201" cy="1981199"/>
          </a:xfrm>
          <a:custGeom>
            <a:avLst/>
            <a:gdLst>
              <a:gd name="connsiteX0" fmla="*/ 141644 w 163416"/>
              <a:gd name="connsiteY0" fmla="*/ 413657 h 413657"/>
              <a:gd name="connsiteX1" fmla="*/ 130 w 163416"/>
              <a:gd name="connsiteY1" fmla="*/ 185057 h 413657"/>
              <a:gd name="connsiteX2" fmla="*/ 163416 w 163416"/>
              <a:gd name="connsiteY2" fmla="*/ 0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16" h="413657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94FDE-3144-A14F-B946-E046A248042A}"/>
              </a:ext>
            </a:extLst>
          </p:cNvPr>
          <p:cNvSpPr txBox="1"/>
          <p:nvPr/>
        </p:nvSpPr>
        <p:spPr>
          <a:xfrm>
            <a:off x="10668000" y="4618596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0x1f0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503615-2AFC-5444-8DB4-78041FED3ECB}"/>
              </a:ext>
            </a:extLst>
          </p:cNvPr>
          <p:cNvSpPr txBox="1"/>
          <p:nvPr/>
        </p:nvSpPr>
        <p:spPr>
          <a:xfrm>
            <a:off x="6799534" y="48006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B68484-B552-3F46-8036-ACB2923D488C}"/>
              </a:ext>
            </a:extLst>
          </p:cNvPr>
          <p:cNvSpPr/>
          <p:nvPr/>
        </p:nvSpPr>
        <p:spPr>
          <a:xfrm>
            <a:off x="8364481" y="3312466"/>
            <a:ext cx="261887" cy="3324554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17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8C1386-E3FC-384B-9BC5-70074634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241425"/>
              </p:ext>
            </p:extLst>
          </p:nvPr>
        </p:nvGraphicFramePr>
        <p:xfrm>
          <a:off x="9372600" y="1066800"/>
          <a:ext cx="2590801" cy="555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288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58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530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599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017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3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7467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declare a char pointer equal to a string literal, the string literal is </a:t>
            </a:r>
            <a:r>
              <a:rPr lang="en-US" i="1" dirty="0"/>
              <a:t>not</a:t>
            </a:r>
            <a:r>
              <a:rPr lang="en-US" dirty="0"/>
              <a:t> stored on the stack.  Instead, it’s stored in a special area of memory called the “Data segment”.  You </a:t>
            </a:r>
            <a:r>
              <a:rPr lang="en-US" i="1" dirty="0"/>
              <a:t>cannot modify memory in this segment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pointer variable (e.g. </a:t>
            </a:r>
            <a:r>
              <a:rPr lang="en-US" b="1" dirty="0" err="1"/>
              <a:t>str</a:t>
            </a:r>
            <a:r>
              <a:rPr lang="en-US" dirty="0"/>
              <a:t>) refers to the </a:t>
            </a:r>
            <a:r>
              <a:rPr lang="en-US" i="1" dirty="0"/>
              <a:t>address of the first character of the string in the data segment</a:t>
            </a:r>
            <a:r>
              <a:rPr lang="en-US" dirty="0"/>
              <a:t>.  Since this variable is just a pointer, </a:t>
            </a:r>
            <a:r>
              <a:rPr lang="en-US" b="1" dirty="0" err="1"/>
              <a:t>sizeof</a:t>
            </a:r>
            <a:r>
              <a:rPr lang="en-US" dirty="0"/>
              <a:t> returns 8, no matter the total size of the string!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EE230-987A-F148-8FAD-C34BE040BD2C}"/>
              </a:ext>
            </a:extLst>
          </p:cNvPr>
          <p:cNvSpPr txBox="1"/>
          <p:nvPr/>
        </p:nvSpPr>
        <p:spPr>
          <a:xfrm>
            <a:off x="9278905" y="4385102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F0948-DD6D-5348-8AAA-33FCF54E8EB0}"/>
              </a:ext>
            </a:extLst>
          </p:cNvPr>
          <p:cNvSpPr txBox="1"/>
          <p:nvPr/>
        </p:nvSpPr>
        <p:spPr>
          <a:xfrm>
            <a:off x="7978412" y="2027366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01E5D-0A99-0442-8CEA-9E6C4B3CE62A}"/>
              </a:ext>
            </a:extLst>
          </p:cNvPr>
          <p:cNvSpPr txBox="1"/>
          <p:nvPr/>
        </p:nvSpPr>
        <p:spPr>
          <a:xfrm>
            <a:off x="7569096" y="5791522"/>
            <a:ext cx="19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BC22A707-5557-404C-B5E8-B479D4430F68}"/>
              </a:ext>
            </a:extLst>
          </p:cNvPr>
          <p:cNvSpPr/>
          <p:nvPr/>
        </p:nvSpPr>
        <p:spPr>
          <a:xfrm>
            <a:off x="8897882" y="1528004"/>
            <a:ext cx="161298" cy="32725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EC356721-01F9-294A-9DA9-C39F2CB1853F}"/>
              </a:ext>
            </a:extLst>
          </p:cNvPr>
          <p:cNvSpPr/>
          <p:nvPr/>
        </p:nvSpPr>
        <p:spPr>
          <a:xfrm>
            <a:off x="9583681" y="5105401"/>
            <a:ext cx="45719" cy="12192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9DD6F85-4D34-CC4C-84DC-D9AF923BEEBA}"/>
              </a:ext>
            </a:extLst>
          </p:cNvPr>
          <p:cNvSpPr/>
          <p:nvPr/>
        </p:nvSpPr>
        <p:spPr>
          <a:xfrm>
            <a:off x="11734800" y="3276600"/>
            <a:ext cx="392219" cy="2971800"/>
          </a:xfrm>
          <a:custGeom>
            <a:avLst/>
            <a:gdLst>
              <a:gd name="connsiteX0" fmla="*/ 0 w 261590"/>
              <a:gd name="connsiteY0" fmla="*/ 0 h 2318657"/>
              <a:gd name="connsiteX1" fmla="*/ 261257 w 261590"/>
              <a:gd name="connsiteY1" fmla="*/ 1774371 h 2318657"/>
              <a:gd name="connsiteX2" fmla="*/ 43542 w 261590"/>
              <a:gd name="connsiteY2" fmla="*/ 2318657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590" h="2318657">
                <a:moveTo>
                  <a:pt x="0" y="0"/>
                </a:moveTo>
                <a:cubicBezTo>
                  <a:pt x="127000" y="693964"/>
                  <a:pt x="254000" y="1387928"/>
                  <a:pt x="261257" y="1774371"/>
                </a:cubicBezTo>
                <a:cubicBezTo>
                  <a:pt x="268514" y="2160814"/>
                  <a:pt x="156028" y="2239735"/>
                  <a:pt x="43542" y="2318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1405A-D89C-9F4D-A0A1-38F4D4CBF1E6}"/>
              </a:ext>
            </a:extLst>
          </p:cNvPr>
          <p:cNvSpPr txBox="1"/>
          <p:nvPr/>
        </p:nvSpPr>
        <p:spPr>
          <a:xfrm>
            <a:off x="10778278" y="2741434"/>
            <a:ext cx="1313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</p:spTree>
    <p:extLst>
      <p:ext uri="{BB962C8B-B14F-4D97-AF65-F5344CB8AC3E}">
        <p14:creationId xmlns:p14="http://schemas.microsoft.com/office/powerpoint/2010/main" val="4863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You can also make a pointer equal to an array; it will point to the first element in that array.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271749"/>
              </p:ext>
            </p:extLst>
          </p:nvPr>
        </p:nvGraphicFramePr>
        <p:xfrm>
          <a:off x="9220200" y="1295400"/>
          <a:ext cx="2743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8114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948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8763000" y="26670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9194800" y="6320135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FFB757-415A-C049-80A5-BFF59ED75731}"/>
              </a:ext>
            </a:extLst>
          </p:cNvPr>
          <p:cNvSpPr/>
          <p:nvPr/>
        </p:nvSpPr>
        <p:spPr>
          <a:xfrm>
            <a:off x="9432606" y="1752600"/>
            <a:ext cx="457200" cy="1295400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4DC6AB8-4D3C-DD4D-BAE8-6BE87B723C95}"/>
              </a:ext>
            </a:extLst>
          </p:cNvPr>
          <p:cNvSpPr/>
          <p:nvPr/>
        </p:nvSpPr>
        <p:spPr>
          <a:xfrm>
            <a:off x="8364482" y="1790699"/>
            <a:ext cx="169922" cy="49911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6C3C-0E41-8447-A76D-90A3A7AC3CE5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526C56E-A240-E849-A0E1-1AB4AE7342B1}"/>
              </a:ext>
            </a:extLst>
          </p:cNvPr>
          <p:cNvSpPr/>
          <p:nvPr/>
        </p:nvSpPr>
        <p:spPr>
          <a:xfrm flipH="1">
            <a:off x="11734796" y="2895600"/>
            <a:ext cx="457201" cy="1828800"/>
          </a:xfrm>
          <a:custGeom>
            <a:avLst/>
            <a:gdLst>
              <a:gd name="connsiteX0" fmla="*/ 141644 w 163416"/>
              <a:gd name="connsiteY0" fmla="*/ 413657 h 413657"/>
              <a:gd name="connsiteX1" fmla="*/ 130 w 163416"/>
              <a:gd name="connsiteY1" fmla="*/ 185057 h 413657"/>
              <a:gd name="connsiteX2" fmla="*/ 163416 w 163416"/>
              <a:gd name="connsiteY2" fmla="*/ 0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16" h="413657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5A621-EB1A-CD4D-A216-C20A062DAFEC}"/>
              </a:ext>
            </a:extLst>
          </p:cNvPr>
          <p:cNvSpPr txBox="1"/>
          <p:nvPr/>
        </p:nvSpPr>
        <p:spPr>
          <a:xfrm>
            <a:off x="10668000" y="4618596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0x1f0</a:t>
            </a:r>
          </a:p>
        </p:txBody>
      </p:sp>
    </p:spTree>
    <p:extLst>
      <p:ext uri="{BB962C8B-B14F-4D97-AF65-F5344CB8AC3E}">
        <p14:creationId xmlns:p14="http://schemas.microsoft.com/office/powerpoint/2010/main" val="3140803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You can also make a pointer equal to an array; it will point to the first element in that array.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equivalent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equivalent, but avoid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220200" y="1295400"/>
          <a:ext cx="2743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8114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948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0x1e8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8763000" y="26670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9194800" y="6320135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FFB757-415A-C049-80A5-BFF59ED75731}"/>
              </a:ext>
            </a:extLst>
          </p:cNvPr>
          <p:cNvSpPr/>
          <p:nvPr/>
        </p:nvSpPr>
        <p:spPr>
          <a:xfrm>
            <a:off x="9432606" y="1752600"/>
            <a:ext cx="457200" cy="1295400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4DC6AB8-4D3C-DD4D-BAE8-6BE87B723C95}"/>
              </a:ext>
            </a:extLst>
          </p:cNvPr>
          <p:cNvSpPr/>
          <p:nvPr/>
        </p:nvSpPr>
        <p:spPr>
          <a:xfrm>
            <a:off x="8364482" y="1790699"/>
            <a:ext cx="169922" cy="49149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6C3C-0E41-8447-A76D-90A3A7AC3CE5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526C56E-A240-E849-A0E1-1AB4AE7342B1}"/>
              </a:ext>
            </a:extLst>
          </p:cNvPr>
          <p:cNvSpPr/>
          <p:nvPr/>
        </p:nvSpPr>
        <p:spPr>
          <a:xfrm flipH="1">
            <a:off x="11734796" y="2895600"/>
            <a:ext cx="457201" cy="1828800"/>
          </a:xfrm>
          <a:custGeom>
            <a:avLst/>
            <a:gdLst>
              <a:gd name="connsiteX0" fmla="*/ 141644 w 163416"/>
              <a:gd name="connsiteY0" fmla="*/ 413657 h 413657"/>
              <a:gd name="connsiteX1" fmla="*/ 130 w 163416"/>
              <a:gd name="connsiteY1" fmla="*/ 185057 h 413657"/>
              <a:gd name="connsiteX2" fmla="*/ 163416 w 163416"/>
              <a:gd name="connsiteY2" fmla="*/ 0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16" h="413657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5A621-EB1A-CD4D-A216-C20A062DAFEC}"/>
              </a:ext>
            </a:extLst>
          </p:cNvPr>
          <p:cNvSpPr txBox="1"/>
          <p:nvPr/>
        </p:nvSpPr>
        <p:spPr>
          <a:xfrm>
            <a:off x="10668000" y="4618596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0x1f0</a:t>
            </a:r>
          </a:p>
        </p:txBody>
      </p:sp>
    </p:spTree>
    <p:extLst>
      <p:ext uri="{BB962C8B-B14F-4D97-AF65-F5344CB8AC3E}">
        <p14:creationId xmlns:p14="http://schemas.microsoft.com/office/powerpoint/2010/main" val="3746152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and Parameters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in Memory</a:t>
            </a:r>
          </a:p>
          <a:p>
            <a:r>
              <a:rPr lang="en-US" dirty="0"/>
              <a:t>Arrays of 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 Arithmetic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topics: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ternary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2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115-424B-BB48-AAF4-54E7B1AF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AB4B-DD2A-C342-AEA3-EB484662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make an array of pointers to e.g. group multiple strings together: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space to store 5 char *s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stores 5 </a:t>
            </a:r>
            <a:r>
              <a:rPr lang="en-US" b="1" dirty="0"/>
              <a:t>char *s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all of the characters for 5 strings!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first char *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8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667D-5C82-894B-A912-D00B9EE5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8F42-A66D-4C44-998F-FE87AA90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stores a memory address.</a:t>
            </a:r>
          </a:p>
          <a:p>
            <a:r>
              <a:rPr lang="en-US" dirty="0"/>
              <a:t>Because there is no pass-by-reference in C like in C++, pointers let us pass around the address of one instance of memory, instead of making many copies.</a:t>
            </a:r>
          </a:p>
          <a:p>
            <a:r>
              <a:rPr lang="en-US" dirty="0"/>
              <a:t>One (8 byte) pointer can refer to any size memory location!</a:t>
            </a:r>
          </a:p>
          <a:p>
            <a:r>
              <a:rPr lang="en-US" dirty="0"/>
              <a:t>Pointers are also essential for allocating memory on the heap, which we will cover later.</a:t>
            </a:r>
          </a:p>
          <a:p>
            <a:r>
              <a:rPr lang="en-US" dirty="0"/>
              <a:t>Pointers also let us refer to memory generically, which we will cover later.</a:t>
            </a:r>
          </a:p>
        </p:txBody>
      </p:sp>
    </p:spTree>
    <p:extLst>
      <p:ext uri="{BB962C8B-B14F-4D97-AF65-F5344CB8AC3E}">
        <p14:creationId xmlns:p14="http://schemas.microsoft.com/office/powerpoint/2010/main" val="11674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D44D-7D43-4240-84F9-EAAE0FFF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4" name="./swapwords apple banana orange peach pear">
            <a:extLst>
              <a:ext uri="{FF2B5EF4-FFF2-40B4-BE49-F238E27FC236}">
                <a16:creationId xmlns:a16="http://schemas.microsoft.com/office/drawing/2014/main" id="{83F0C153-5D27-0F4C-83CE-901B23D8AE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295400"/>
            <a:ext cx="7239161" cy="414472"/>
          </a:xfrm>
          <a:prstGeom prst="rect">
            <a:avLst/>
          </a:prstGeom>
          <a:ln w="38100">
            <a:solidFill>
              <a:srgbClr val="7F0325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1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marL="0" indent="0">
              <a:buNone/>
            </a:pPr>
            <a:r>
              <a:rPr sz="2200" dirty="0"/>
              <a:t>./</a:t>
            </a:r>
            <a:r>
              <a:rPr sz="2200" dirty="0" err="1"/>
              <a:t>swapwords</a:t>
            </a:r>
            <a:r>
              <a:rPr sz="2200" dirty="0"/>
              <a:t> apple banana orange peach pear</a:t>
            </a:r>
          </a:p>
        </p:txBody>
      </p:sp>
      <p:pic>
        <p:nvPicPr>
          <p:cNvPr id="92" name="Picture 91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312C38B5-A323-744C-84A6-9258A505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62272"/>
            <a:ext cx="7696121" cy="49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65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D44D-7D43-4240-84F9-EAAE0FFF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4" name="./swapwords apple banana orange peach pear">
            <a:extLst>
              <a:ext uri="{FF2B5EF4-FFF2-40B4-BE49-F238E27FC236}">
                <a16:creationId xmlns:a16="http://schemas.microsoft.com/office/drawing/2014/main" id="{83F0C153-5D27-0F4C-83CE-901B23D8AE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295400"/>
            <a:ext cx="7239161" cy="414472"/>
          </a:xfrm>
          <a:prstGeom prst="rect">
            <a:avLst/>
          </a:prstGeom>
          <a:ln w="38100">
            <a:solidFill>
              <a:srgbClr val="7F0325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1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marL="0" indent="0">
              <a:buNone/>
            </a:pPr>
            <a:r>
              <a:rPr sz="2200" dirty="0"/>
              <a:t>./</a:t>
            </a:r>
            <a:r>
              <a:rPr sz="2200" dirty="0" err="1"/>
              <a:t>swapwords</a:t>
            </a:r>
            <a:r>
              <a:rPr sz="2200" dirty="0"/>
              <a:t> apple banana orange peach pear</a:t>
            </a:r>
          </a:p>
        </p:txBody>
      </p:sp>
      <p:pic>
        <p:nvPicPr>
          <p:cNvPr id="92" name="Picture 91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312C38B5-A323-744C-84A6-9258A505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62272"/>
            <a:ext cx="7696121" cy="49957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3476D9-8C34-E946-AEF4-D5A279C55DC1}"/>
              </a:ext>
            </a:extLst>
          </p:cNvPr>
          <p:cNvSpPr/>
          <p:nvPr/>
        </p:nvSpPr>
        <p:spPr bwMode="auto">
          <a:xfrm>
            <a:off x="274821" y="2659354"/>
            <a:ext cx="2468380" cy="1303046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66700" dist="342900" dir="2760000" sx="95000" sy="95000" algn="ctr" rotWithShape="0">
              <a:schemeClr val="bg2">
                <a:lumMod val="90000"/>
                <a:alpha val="63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400" dirty="0"/>
              <a:t>What is the value of </a:t>
            </a:r>
            <a:r>
              <a:rPr lang="en-US" sz="2400" dirty="0" err="1"/>
              <a:t>argv</a:t>
            </a:r>
            <a:r>
              <a:rPr lang="en-US" sz="2400" dirty="0"/>
              <a:t>[2]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2007028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and Parameters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Pointers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 Arithmetic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topics: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ternary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86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DA7F-9564-6145-A8B8-F87FAEB9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272D-FECF-C84D-BFFA-AB8D3702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  <a:p>
            <a:r>
              <a:rPr lang="en-US" dirty="0"/>
              <a:t>GPS Rollover Event</a:t>
            </a:r>
          </a:p>
        </p:txBody>
      </p:sp>
    </p:spTree>
    <p:extLst>
      <p:ext uri="{BB962C8B-B14F-4D97-AF65-F5344CB8AC3E}">
        <p14:creationId xmlns:p14="http://schemas.microsoft.com/office/powerpoint/2010/main" val="287977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DC7F-974B-CD4E-9B1A-4772725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Rollover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C00F-A116-9648-B422-FB2AF231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 is linked to the US Naval Observatory clock for timekeeping by tracking the number of weeks since the beginning of August 21, 1999</a:t>
            </a:r>
          </a:p>
          <a:p>
            <a:r>
              <a:rPr lang="en-US" dirty="0"/>
              <a:t>The “week number” counter is 10 bits long</a:t>
            </a:r>
          </a:p>
          <a:p>
            <a:r>
              <a:rPr lang="en-US" dirty="0"/>
              <a:t>On April 6, 2019, it overflowed to 0!</a:t>
            </a:r>
          </a:p>
          <a:p>
            <a:r>
              <a:rPr lang="en-US" dirty="0"/>
              <a:t>Not the first time this has happened – it happens every 1,024 weeks</a:t>
            </a:r>
          </a:p>
          <a:p>
            <a:r>
              <a:rPr lang="en-US" dirty="0"/>
              <a:t>Most newer GPS receivers are programmed to handle this overflow, but old ones were not.  Also, other old un-updated systems such as cell networks, electrical utilities, etc. use GPS receivers for timing.  Uh oh!</a:t>
            </a:r>
          </a:p>
          <a:p>
            <a:r>
              <a:rPr lang="en-US" dirty="0"/>
              <a:t>Modernization plan: increase the week counter to 13 bits (157.5 year max)</a:t>
            </a:r>
          </a:p>
          <a:p>
            <a:r>
              <a:rPr lang="en-US" dirty="0"/>
              <a:t>More info: https://</a:t>
            </a:r>
            <a:r>
              <a:rPr lang="en-US" dirty="0" err="1"/>
              <a:t>arstechnica.com</a:t>
            </a:r>
            <a:r>
              <a:rPr lang="en-US" dirty="0"/>
              <a:t>/information-technology/2019/04/gps-rollover-event-on-april-6-could-have-some-side-effects/</a:t>
            </a:r>
          </a:p>
        </p:txBody>
      </p:sp>
    </p:spTree>
    <p:extLst>
      <p:ext uri="{BB962C8B-B14F-4D97-AF65-F5344CB8AC3E}">
        <p14:creationId xmlns:p14="http://schemas.microsoft.com/office/powerpoint/2010/main" val="2339651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and Parameters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/>
              <a:t>Pointer Arithmetic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topics: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ternary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44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7696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When you do pointer arithmetic, you are adjusting the pointer by a certain </a:t>
            </a:r>
            <a:r>
              <a:rPr lang="en-US" i="1" dirty="0"/>
              <a:t>number of places</a:t>
            </a:r>
            <a:r>
              <a:rPr lang="en-US" dirty="0"/>
              <a:t> (e.g. characters).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+ 3;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0xff3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apple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str1);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pple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str3);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946484C-436E-9E41-92F1-00135FB8C71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220200" y="1930400"/>
          <a:ext cx="2743200" cy="45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05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A496F6-F0CD-9E43-95F5-82B5BFDAE5D9}"/>
              </a:ext>
            </a:extLst>
          </p:cNvPr>
          <p:cNvSpPr txBox="1"/>
          <p:nvPr/>
        </p:nvSpPr>
        <p:spPr>
          <a:xfrm>
            <a:off x="9776122" y="1561068"/>
            <a:ext cx="19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</p:spTree>
    <p:extLst>
      <p:ext uri="{BB962C8B-B14F-4D97-AF65-F5344CB8AC3E}">
        <p14:creationId xmlns:p14="http://schemas.microsoft.com/office/powerpoint/2010/main" val="35999331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7696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Pointer arithmetic does </a:t>
            </a:r>
            <a:r>
              <a:rPr lang="en-US" i="1" dirty="0"/>
              <a:t>not</a:t>
            </a:r>
            <a:r>
              <a:rPr lang="en-US" dirty="0"/>
              <a:t> work in bytes.  Instead, it works in the </a:t>
            </a:r>
            <a:r>
              <a:rPr lang="en-US" i="1" dirty="0"/>
              <a:t>size of the type it points to</a:t>
            </a:r>
            <a:r>
              <a:rPr lang="en-US" dirty="0"/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to an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…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*nums1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0xff4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*nums3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+ 3;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0xffc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*nums1);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*nums3);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34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946484C-436E-9E41-92F1-00135FB8C71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220200" y="1930400"/>
          <a:ext cx="2743200" cy="45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05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A496F6-F0CD-9E43-95F5-82B5BFDAE5D9}"/>
              </a:ext>
            </a:extLst>
          </p:cNvPr>
          <p:cNvSpPr txBox="1"/>
          <p:nvPr/>
        </p:nvSpPr>
        <p:spPr>
          <a:xfrm>
            <a:off x="10387531" y="1578262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383B33-6CDA-0149-9D37-80DB442A09BA}"/>
              </a:ext>
            </a:extLst>
          </p:cNvPr>
          <p:cNvCxnSpPr/>
          <p:nvPr/>
        </p:nvCxnSpPr>
        <p:spPr>
          <a:xfrm flipH="1">
            <a:off x="10744200" y="5867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5B743-A905-DF48-8C59-D94D4C80F0B1}"/>
              </a:ext>
            </a:extLst>
          </p:cNvPr>
          <p:cNvCxnSpPr/>
          <p:nvPr/>
        </p:nvCxnSpPr>
        <p:spPr>
          <a:xfrm flipH="1">
            <a:off x="10744200" y="5715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6B2C6-26BA-E542-BB23-E0F516F018A6}"/>
              </a:ext>
            </a:extLst>
          </p:cNvPr>
          <p:cNvCxnSpPr/>
          <p:nvPr/>
        </p:nvCxnSpPr>
        <p:spPr>
          <a:xfrm flipH="1">
            <a:off x="10744200" y="5562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2D3D0-308E-FA4C-9CE0-46B8712F4564}"/>
              </a:ext>
            </a:extLst>
          </p:cNvPr>
          <p:cNvCxnSpPr/>
          <p:nvPr/>
        </p:nvCxnSpPr>
        <p:spPr>
          <a:xfrm flipH="1">
            <a:off x="10744200" y="5334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E9282-DD9D-8846-9ACD-0ECB5F92C3DF}"/>
              </a:ext>
            </a:extLst>
          </p:cNvPr>
          <p:cNvCxnSpPr/>
          <p:nvPr/>
        </p:nvCxnSpPr>
        <p:spPr>
          <a:xfrm flipH="1">
            <a:off x="10744200" y="5181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39E5A6-E5E6-C743-8108-FA1B4ABA531A}"/>
              </a:ext>
            </a:extLst>
          </p:cNvPr>
          <p:cNvCxnSpPr/>
          <p:nvPr/>
        </p:nvCxnSpPr>
        <p:spPr>
          <a:xfrm flipH="1">
            <a:off x="107442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F0114B-1985-0A49-B030-2BF68B19715A}"/>
              </a:ext>
            </a:extLst>
          </p:cNvPr>
          <p:cNvCxnSpPr/>
          <p:nvPr/>
        </p:nvCxnSpPr>
        <p:spPr>
          <a:xfrm flipH="1">
            <a:off x="10744200" y="4876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E7C56-05D7-7C43-A345-0146DE43BA9D}"/>
              </a:ext>
            </a:extLst>
          </p:cNvPr>
          <p:cNvCxnSpPr/>
          <p:nvPr/>
        </p:nvCxnSpPr>
        <p:spPr>
          <a:xfrm flipH="1">
            <a:off x="10744200" y="4724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783B-4887-2E40-8264-3FE61357D809}"/>
              </a:ext>
            </a:extLst>
          </p:cNvPr>
          <p:cNvCxnSpPr/>
          <p:nvPr/>
        </p:nvCxnSpPr>
        <p:spPr>
          <a:xfrm flipH="1">
            <a:off x="10744200" y="4572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39B9D8-7324-5F49-94CE-239254E31B90}"/>
              </a:ext>
            </a:extLst>
          </p:cNvPr>
          <p:cNvCxnSpPr/>
          <p:nvPr/>
        </p:nvCxnSpPr>
        <p:spPr>
          <a:xfrm flipH="1">
            <a:off x="10744200" y="4343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3CD196-243D-A046-84C8-04594D9A22A9}"/>
              </a:ext>
            </a:extLst>
          </p:cNvPr>
          <p:cNvCxnSpPr/>
          <p:nvPr/>
        </p:nvCxnSpPr>
        <p:spPr>
          <a:xfrm flipH="1">
            <a:off x="10744200" y="4191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CC668B-738E-634B-BBBD-8E20AD8B4AC0}"/>
              </a:ext>
            </a:extLst>
          </p:cNvPr>
          <p:cNvCxnSpPr/>
          <p:nvPr/>
        </p:nvCxnSpPr>
        <p:spPr>
          <a:xfrm flipH="1">
            <a:off x="10744200" y="4038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F32DBC-2FFD-4D48-88C4-10B8CBC670F3}"/>
              </a:ext>
            </a:extLst>
          </p:cNvPr>
          <p:cNvCxnSpPr/>
          <p:nvPr/>
        </p:nvCxnSpPr>
        <p:spPr>
          <a:xfrm flipH="1">
            <a:off x="10744200" y="3810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4DAF1-8B6B-5948-992C-7513C85F0AF1}"/>
              </a:ext>
            </a:extLst>
          </p:cNvPr>
          <p:cNvCxnSpPr/>
          <p:nvPr/>
        </p:nvCxnSpPr>
        <p:spPr>
          <a:xfrm flipH="1">
            <a:off x="10744200" y="3657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A576CF-CF49-8E45-BDB3-F19459C0114B}"/>
              </a:ext>
            </a:extLst>
          </p:cNvPr>
          <p:cNvCxnSpPr/>
          <p:nvPr/>
        </p:nvCxnSpPr>
        <p:spPr>
          <a:xfrm flipH="1">
            <a:off x="10744200" y="3505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7C1A5C-A2E4-554D-9856-8FDA9BDCB972}"/>
              </a:ext>
            </a:extLst>
          </p:cNvPr>
          <p:cNvCxnSpPr/>
          <p:nvPr/>
        </p:nvCxnSpPr>
        <p:spPr>
          <a:xfrm flipH="1">
            <a:off x="10744200" y="3352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63AD73-153F-1540-AB98-603E686AD8A7}"/>
              </a:ext>
            </a:extLst>
          </p:cNvPr>
          <p:cNvCxnSpPr/>
          <p:nvPr/>
        </p:nvCxnSpPr>
        <p:spPr>
          <a:xfrm flipH="1">
            <a:off x="10744200" y="3200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A292B5-FD45-F54B-AFA4-1867F18C4DF4}"/>
              </a:ext>
            </a:extLst>
          </p:cNvPr>
          <p:cNvCxnSpPr/>
          <p:nvPr/>
        </p:nvCxnSpPr>
        <p:spPr>
          <a:xfrm flipH="1">
            <a:off x="10744200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46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7696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Pointer arithmetic does </a:t>
            </a:r>
            <a:r>
              <a:rPr lang="en-US" i="1" dirty="0"/>
              <a:t>not</a:t>
            </a:r>
            <a:r>
              <a:rPr lang="en-US" dirty="0"/>
              <a:t> work in bytes.  Instead, it works in the </a:t>
            </a:r>
            <a:r>
              <a:rPr lang="en-US" i="1" dirty="0"/>
              <a:t>size of the type it points to</a:t>
            </a:r>
            <a:r>
              <a:rPr lang="en-US" dirty="0"/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to an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…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*nums3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+ 3;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0xffc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*nums2 = nums3 - 1;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0xff8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*nums2);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*nums3);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34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946484C-436E-9E41-92F1-00135FB8C71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220200" y="1930400"/>
          <a:ext cx="2743200" cy="45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05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A496F6-F0CD-9E43-95F5-82B5BFDAE5D9}"/>
              </a:ext>
            </a:extLst>
          </p:cNvPr>
          <p:cNvSpPr txBox="1"/>
          <p:nvPr/>
        </p:nvSpPr>
        <p:spPr>
          <a:xfrm>
            <a:off x="10387531" y="1578262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383B33-6CDA-0149-9D37-80DB442A09BA}"/>
              </a:ext>
            </a:extLst>
          </p:cNvPr>
          <p:cNvCxnSpPr/>
          <p:nvPr/>
        </p:nvCxnSpPr>
        <p:spPr>
          <a:xfrm flipH="1">
            <a:off x="10744200" y="5867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5B743-A905-DF48-8C59-D94D4C80F0B1}"/>
              </a:ext>
            </a:extLst>
          </p:cNvPr>
          <p:cNvCxnSpPr/>
          <p:nvPr/>
        </p:nvCxnSpPr>
        <p:spPr>
          <a:xfrm flipH="1">
            <a:off x="10744200" y="5715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6B2C6-26BA-E542-BB23-E0F516F018A6}"/>
              </a:ext>
            </a:extLst>
          </p:cNvPr>
          <p:cNvCxnSpPr/>
          <p:nvPr/>
        </p:nvCxnSpPr>
        <p:spPr>
          <a:xfrm flipH="1">
            <a:off x="10744200" y="5562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2D3D0-308E-FA4C-9CE0-46B8712F4564}"/>
              </a:ext>
            </a:extLst>
          </p:cNvPr>
          <p:cNvCxnSpPr/>
          <p:nvPr/>
        </p:nvCxnSpPr>
        <p:spPr>
          <a:xfrm flipH="1">
            <a:off x="10744200" y="5334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E9282-DD9D-8846-9ACD-0ECB5F92C3DF}"/>
              </a:ext>
            </a:extLst>
          </p:cNvPr>
          <p:cNvCxnSpPr/>
          <p:nvPr/>
        </p:nvCxnSpPr>
        <p:spPr>
          <a:xfrm flipH="1">
            <a:off x="10744200" y="5181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39E5A6-E5E6-C743-8108-FA1B4ABA531A}"/>
              </a:ext>
            </a:extLst>
          </p:cNvPr>
          <p:cNvCxnSpPr/>
          <p:nvPr/>
        </p:nvCxnSpPr>
        <p:spPr>
          <a:xfrm flipH="1">
            <a:off x="107442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F0114B-1985-0A49-B030-2BF68B19715A}"/>
              </a:ext>
            </a:extLst>
          </p:cNvPr>
          <p:cNvCxnSpPr/>
          <p:nvPr/>
        </p:nvCxnSpPr>
        <p:spPr>
          <a:xfrm flipH="1">
            <a:off x="10744200" y="4876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E7C56-05D7-7C43-A345-0146DE43BA9D}"/>
              </a:ext>
            </a:extLst>
          </p:cNvPr>
          <p:cNvCxnSpPr/>
          <p:nvPr/>
        </p:nvCxnSpPr>
        <p:spPr>
          <a:xfrm flipH="1">
            <a:off x="10744200" y="4724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783B-4887-2E40-8264-3FE61357D809}"/>
              </a:ext>
            </a:extLst>
          </p:cNvPr>
          <p:cNvCxnSpPr/>
          <p:nvPr/>
        </p:nvCxnSpPr>
        <p:spPr>
          <a:xfrm flipH="1">
            <a:off x="10744200" y="4572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39B9D8-7324-5F49-94CE-239254E31B90}"/>
              </a:ext>
            </a:extLst>
          </p:cNvPr>
          <p:cNvCxnSpPr/>
          <p:nvPr/>
        </p:nvCxnSpPr>
        <p:spPr>
          <a:xfrm flipH="1">
            <a:off x="10744200" y="4343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3CD196-243D-A046-84C8-04594D9A22A9}"/>
              </a:ext>
            </a:extLst>
          </p:cNvPr>
          <p:cNvCxnSpPr/>
          <p:nvPr/>
        </p:nvCxnSpPr>
        <p:spPr>
          <a:xfrm flipH="1">
            <a:off x="10744200" y="4191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CC668B-738E-634B-BBBD-8E20AD8B4AC0}"/>
              </a:ext>
            </a:extLst>
          </p:cNvPr>
          <p:cNvCxnSpPr/>
          <p:nvPr/>
        </p:nvCxnSpPr>
        <p:spPr>
          <a:xfrm flipH="1">
            <a:off x="10744200" y="4038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F32DBC-2FFD-4D48-88C4-10B8CBC670F3}"/>
              </a:ext>
            </a:extLst>
          </p:cNvPr>
          <p:cNvCxnSpPr/>
          <p:nvPr/>
        </p:nvCxnSpPr>
        <p:spPr>
          <a:xfrm flipH="1">
            <a:off x="10744200" y="3810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4DAF1-8B6B-5948-992C-7513C85F0AF1}"/>
              </a:ext>
            </a:extLst>
          </p:cNvPr>
          <p:cNvCxnSpPr/>
          <p:nvPr/>
        </p:nvCxnSpPr>
        <p:spPr>
          <a:xfrm flipH="1">
            <a:off x="10744200" y="3657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A576CF-CF49-8E45-BDB3-F19459C0114B}"/>
              </a:ext>
            </a:extLst>
          </p:cNvPr>
          <p:cNvCxnSpPr/>
          <p:nvPr/>
        </p:nvCxnSpPr>
        <p:spPr>
          <a:xfrm flipH="1">
            <a:off x="10744200" y="3505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7C1A5C-A2E4-554D-9856-8FDA9BDCB972}"/>
              </a:ext>
            </a:extLst>
          </p:cNvPr>
          <p:cNvCxnSpPr/>
          <p:nvPr/>
        </p:nvCxnSpPr>
        <p:spPr>
          <a:xfrm flipH="1">
            <a:off x="10744200" y="3352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63AD73-153F-1540-AB98-603E686AD8A7}"/>
              </a:ext>
            </a:extLst>
          </p:cNvPr>
          <p:cNvCxnSpPr/>
          <p:nvPr/>
        </p:nvCxnSpPr>
        <p:spPr>
          <a:xfrm flipH="1">
            <a:off x="10744200" y="3200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A292B5-FD45-F54B-AFA4-1867F18C4DF4}"/>
              </a:ext>
            </a:extLst>
          </p:cNvPr>
          <p:cNvCxnSpPr/>
          <p:nvPr/>
        </p:nvCxnSpPr>
        <p:spPr>
          <a:xfrm flipH="1">
            <a:off x="10744200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33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When you use bracket notation with a pointer, you are actually </a:t>
            </a:r>
            <a:r>
              <a:rPr lang="en-US" i="1" dirty="0"/>
              <a:t>performing pointer arithmetic and dereferencing</a:t>
            </a:r>
            <a:r>
              <a:rPr lang="en-US" dirty="0"/>
              <a:t>: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of these add two places to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then dereference to get the char there.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get memory at 0xff2.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thirdLetter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'p'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thirdLetter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+ 2);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'p'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B0005C3-04ED-8E46-A856-14C8FF9E7E3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220200" y="1930400"/>
          <a:ext cx="2743200" cy="45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05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15B66A-2926-0F4E-B80E-F93B83F6AD81}"/>
              </a:ext>
            </a:extLst>
          </p:cNvPr>
          <p:cNvSpPr txBox="1"/>
          <p:nvPr/>
        </p:nvSpPr>
        <p:spPr>
          <a:xfrm>
            <a:off x="9776122" y="1561068"/>
            <a:ext cx="19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</p:spTree>
    <p:extLst>
      <p:ext uri="{BB962C8B-B14F-4D97-AF65-F5344CB8AC3E}">
        <p14:creationId xmlns:p14="http://schemas.microsoft.com/office/powerpoint/2010/main" val="130766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CE3A-7C46-8D4A-9F25-CD2D9136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6CE-BCA2-2C46-94B4-29C93F82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077200" cy="5181600"/>
          </a:xfrm>
        </p:spPr>
        <p:txBody>
          <a:bodyPr/>
          <a:lstStyle/>
          <a:p>
            <a:r>
              <a:rPr lang="en-US" dirty="0"/>
              <a:t>Memory is a big array of bytes.</a:t>
            </a:r>
          </a:p>
          <a:p>
            <a:r>
              <a:rPr lang="en-US" dirty="0"/>
              <a:t>Each byte has a unique numeric index that is commonly written in hexadecimal.</a:t>
            </a:r>
          </a:p>
          <a:p>
            <a:r>
              <a:rPr lang="en-US" dirty="0"/>
              <a:t>A pointer stores one of these memory addresses.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F3C4C7-994F-D14B-AA5C-97D61ED5A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165466"/>
              </p:ext>
            </p:extLst>
          </p:nvPr>
        </p:nvGraphicFramePr>
        <p:xfrm>
          <a:off x="8534400" y="1295400"/>
          <a:ext cx="2743200" cy="5181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3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8839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Pointer arithmetic with two pointers does </a:t>
            </a:r>
            <a:r>
              <a:rPr lang="en-US" i="1" dirty="0"/>
              <a:t>not</a:t>
            </a:r>
            <a:r>
              <a:rPr lang="en-US" dirty="0"/>
              <a:t> give the byte difference.  Instead, it gives the number of </a:t>
            </a:r>
            <a:r>
              <a:rPr lang="en-US" i="1" dirty="0"/>
              <a:t>places</a:t>
            </a:r>
            <a:r>
              <a:rPr lang="en-US" dirty="0"/>
              <a:t> they differ by.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to an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…	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*nums3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+ 3;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0xffc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diff = nums3 -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 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946484C-436E-9E41-92F1-00135FB8C71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220200" y="1930400"/>
          <a:ext cx="2743200" cy="45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05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A496F6-F0CD-9E43-95F5-82B5BFDAE5D9}"/>
              </a:ext>
            </a:extLst>
          </p:cNvPr>
          <p:cNvSpPr txBox="1"/>
          <p:nvPr/>
        </p:nvSpPr>
        <p:spPr>
          <a:xfrm>
            <a:off x="10387531" y="1578262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383B33-6CDA-0149-9D37-80DB442A09BA}"/>
              </a:ext>
            </a:extLst>
          </p:cNvPr>
          <p:cNvCxnSpPr/>
          <p:nvPr/>
        </p:nvCxnSpPr>
        <p:spPr>
          <a:xfrm flipH="1">
            <a:off x="10744200" y="5867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5B743-A905-DF48-8C59-D94D4C80F0B1}"/>
              </a:ext>
            </a:extLst>
          </p:cNvPr>
          <p:cNvCxnSpPr/>
          <p:nvPr/>
        </p:nvCxnSpPr>
        <p:spPr>
          <a:xfrm flipH="1">
            <a:off x="10744200" y="5715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6B2C6-26BA-E542-BB23-E0F516F018A6}"/>
              </a:ext>
            </a:extLst>
          </p:cNvPr>
          <p:cNvCxnSpPr/>
          <p:nvPr/>
        </p:nvCxnSpPr>
        <p:spPr>
          <a:xfrm flipH="1">
            <a:off x="10744200" y="5562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2D3D0-308E-FA4C-9CE0-46B8712F4564}"/>
              </a:ext>
            </a:extLst>
          </p:cNvPr>
          <p:cNvCxnSpPr/>
          <p:nvPr/>
        </p:nvCxnSpPr>
        <p:spPr>
          <a:xfrm flipH="1">
            <a:off x="10744200" y="5334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E9282-DD9D-8846-9ACD-0ECB5F92C3DF}"/>
              </a:ext>
            </a:extLst>
          </p:cNvPr>
          <p:cNvCxnSpPr/>
          <p:nvPr/>
        </p:nvCxnSpPr>
        <p:spPr>
          <a:xfrm flipH="1">
            <a:off x="10744200" y="5181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39E5A6-E5E6-C743-8108-FA1B4ABA531A}"/>
              </a:ext>
            </a:extLst>
          </p:cNvPr>
          <p:cNvCxnSpPr/>
          <p:nvPr/>
        </p:nvCxnSpPr>
        <p:spPr>
          <a:xfrm flipH="1">
            <a:off x="107442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F0114B-1985-0A49-B030-2BF68B19715A}"/>
              </a:ext>
            </a:extLst>
          </p:cNvPr>
          <p:cNvCxnSpPr/>
          <p:nvPr/>
        </p:nvCxnSpPr>
        <p:spPr>
          <a:xfrm flipH="1">
            <a:off x="10744200" y="4876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E7C56-05D7-7C43-A345-0146DE43BA9D}"/>
              </a:ext>
            </a:extLst>
          </p:cNvPr>
          <p:cNvCxnSpPr/>
          <p:nvPr/>
        </p:nvCxnSpPr>
        <p:spPr>
          <a:xfrm flipH="1">
            <a:off x="10744200" y="4724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783B-4887-2E40-8264-3FE61357D809}"/>
              </a:ext>
            </a:extLst>
          </p:cNvPr>
          <p:cNvCxnSpPr/>
          <p:nvPr/>
        </p:nvCxnSpPr>
        <p:spPr>
          <a:xfrm flipH="1">
            <a:off x="10744200" y="4572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39B9D8-7324-5F49-94CE-239254E31B90}"/>
              </a:ext>
            </a:extLst>
          </p:cNvPr>
          <p:cNvCxnSpPr/>
          <p:nvPr/>
        </p:nvCxnSpPr>
        <p:spPr>
          <a:xfrm flipH="1">
            <a:off x="10744200" y="4343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3CD196-243D-A046-84C8-04594D9A22A9}"/>
              </a:ext>
            </a:extLst>
          </p:cNvPr>
          <p:cNvCxnSpPr/>
          <p:nvPr/>
        </p:nvCxnSpPr>
        <p:spPr>
          <a:xfrm flipH="1">
            <a:off x="10744200" y="4191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CC668B-738E-634B-BBBD-8E20AD8B4AC0}"/>
              </a:ext>
            </a:extLst>
          </p:cNvPr>
          <p:cNvCxnSpPr/>
          <p:nvPr/>
        </p:nvCxnSpPr>
        <p:spPr>
          <a:xfrm flipH="1">
            <a:off x="10744200" y="4038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F32DBC-2FFD-4D48-88C4-10B8CBC670F3}"/>
              </a:ext>
            </a:extLst>
          </p:cNvPr>
          <p:cNvCxnSpPr/>
          <p:nvPr/>
        </p:nvCxnSpPr>
        <p:spPr>
          <a:xfrm flipH="1">
            <a:off x="10744200" y="3810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4DAF1-8B6B-5948-992C-7513C85F0AF1}"/>
              </a:ext>
            </a:extLst>
          </p:cNvPr>
          <p:cNvCxnSpPr/>
          <p:nvPr/>
        </p:nvCxnSpPr>
        <p:spPr>
          <a:xfrm flipH="1">
            <a:off x="10744200" y="3657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A576CF-CF49-8E45-BDB3-F19459C0114B}"/>
              </a:ext>
            </a:extLst>
          </p:cNvPr>
          <p:cNvCxnSpPr/>
          <p:nvPr/>
        </p:nvCxnSpPr>
        <p:spPr>
          <a:xfrm flipH="1">
            <a:off x="10744200" y="3505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7C1A5C-A2E4-554D-9856-8FDA9BDCB972}"/>
              </a:ext>
            </a:extLst>
          </p:cNvPr>
          <p:cNvCxnSpPr/>
          <p:nvPr/>
        </p:nvCxnSpPr>
        <p:spPr>
          <a:xfrm flipH="1">
            <a:off x="10744200" y="3352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63AD73-153F-1540-AB98-603E686AD8A7}"/>
              </a:ext>
            </a:extLst>
          </p:cNvPr>
          <p:cNvCxnSpPr/>
          <p:nvPr/>
        </p:nvCxnSpPr>
        <p:spPr>
          <a:xfrm flipH="1">
            <a:off x="10744200" y="3200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A292B5-FD45-F54B-AFA4-1867F18C4DF4}"/>
              </a:ext>
            </a:extLst>
          </p:cNvPr>
          <p:cNvCxnSpPr/>
          <p:nvPr/>
        </p:nvCxnSpPr>
        <p:spPr>
          <a:xfrm flipH="1">
            <a:off x="10744200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05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7B26-C659-4E43-8C43-172314F7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the code know how many bytes it should look at once it visits an address?</a:t>
            </a:r>
          </a:p>
          <a:p>
            <a:endParaRPr lang="en-US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&amp;x;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does it know to print out just the 4 bytes at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1745F0-B36B-2443-8729-BB9BB2F2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</p:spPr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110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7B26-C659-4E43-8C43-172314F7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the code know how many bytes it should add when performing pointer arithmetic?</a:t>
            </a:r>
          </a:p>
          <a:p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{1, 2, 3};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does it know to add 4 bytes here?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"CS107"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does it know to add 1 byte here?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514E7F-3FBF-7642-8E95-050E17DD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</p:spPr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35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FE82-12AF-1540-8285-91F51DD1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compile time, C can figure out the sizes of different data types, and the sizes of what they point to.</a:t>
            </a:r>
          </a:p>
          <a:p>
            <a:r>
              <a:rPr lang="en-US" dirty="0"/>
              <a:t>For this reason, when the program runs, it knows the correct number of bytes to address or add/subtract for each data type.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61EB15-4D8C-9B48-9051-42B4009D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</p:spPr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12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and Parameters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Pointer Arithmetic</a:t>
            </a:r>
          </a:p>
          <a:p>
            <a:r>
              <a:rPr lang="en-US" dirty="0"/>
              <a:t>Other topics: </a:t>
            </a:r>
            <a:r>
              <a:rPr lang="en-US" b="1" dirty="0" err="1"/>
              <a:t>const</a:t>
            </a:r>
            <a:r>
              <a:rPr lang="en-US" dirty="0"/>
              <a:t>, </a:t>
            </a:r>
            <a:r>
              <a:rPr lang="en-US" b="1" dirty="0"/>
              <a:t>struct</a:t>
            </a:r>
            <a:r>
              <a:rPr lang="en-US" dirty="0"/>
              <a:t> and ternary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52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2390-555B-5E41-B109-6302D1F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59ED-346E-8743-BAC3-4F03C47C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const</a:t>
            </a:r>
            <a:r>
              <a:rPr lang="en-US" dirty="0"/>
              <a:t> to declare global constants in your program.  This indicates the variable cannot change after being created.</a:t>
            </a:r>
          </a:p>
          <a:p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double PI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3.1415;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DAYS_IN_WEEK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7;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(x == DAYS_IN_WEEK)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2390-555B-5E41-B109-6302D1F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59ED-346E-8743-BAC3-4F03C47C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const</a:t>
            </a:r>
            <a:r>
              <a:rPr lang="en-US" dirty="0"/>
              <a:t> with pointers to indicate that the data that is pointed to cannot change.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"Hello";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char *s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Cannot use s to change characters it points to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s[0] = 'h';</a:t>
            </a:r>
          </a:p>
        </p:txBody>
      </p:sp>
    </p:spTree>
    <p:extLst>
      <p:ext uri="{BB962C8B-B14F-4D97-AF65-F5344CB8AC3E}">
        <p14:creationId xmlns:p14="http://schemas.microsoft.com/office/powerpoint/2010/main" val="1206208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2390-555B-5E41-B109-6302D1F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59ED-346E-8743-BAC3-4F03C47C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we use </a:t>
            </a:r>
            <a:r>
              <a:rPr lang="en-US" b="1" dirty="0" err="1"/>
              <a:t>const</a:t>
            </a:r>
            <a:r>
              <a:rPr lang="en-US" dirty="0"/>
              <a:t> with pointer parameters to indicate that the function will not / should not change what it points to.  The actual pointer can be changed, however.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function promises to not change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str’s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characters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countUppercase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count;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0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9B2-C91F-3340-A85B-FE06A42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9CFC-2F00-1746-93A4-0683926B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definition, C gets upset when you set a </a:t>
            </a:r>
            <a:r>
              <a:rPr lang="en-US" b="1" dirty="0"/>
              <a:t>non-</a:t>
            </a:r>
            <a:r>
              <a:rPr lang="en-US" b="1" dirty="0" err="1"/>
              <a:t>const</a:t>
            </a:r>
            <a:r>
              <a:rPr lang="en-US" dirty="0"/>
              <a:t> pointer equal to a </a:t>
            </a:r>
            <a:r>
              <a:rPr lang="en-US" b="1" dirty="0" err="1"/>
              <a:t>const</a:t>
            </a:r>
            <a:r>
              <a:rPr lang="en-US" dirty="0"/>
              <a:t> pointer.  You need to be consistent with </a:t>
            </a:r>
            <a:r>
              <a:rPr lang="en-US" b="1" dirty="0" err="1"/>
              <a:t>const</a:t>
            </a:r>
            <a:r>
              <a:rPr lang="en-US" dirty="0"/>
              <a:t> to reflect what you cannot modify.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function promises to not change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str’s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characters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countUppercase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// compiler warning and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strToModify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strToModify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…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335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9B2-C91F-3340-A85B-FE06A42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9CFC-2F00-1746-93A4-0683926B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definition, C gets upset when you set a </a:t>
            </a:r>
            <a:r>
              <a:rPr lang="en-US" b="1" dirty="0"/>
              <a:t>non-</a:t>
            </a:r>
            <a:r>
              <a:rPr lang="en-US" b="1" dirty="0" err="1"/>
              <a:t>const</a:t>
            </a:r>
            <a:r>
              <a:rPr lang="en-US" dirty="0"/>
              <a:t> pointer equal to a </a:t>
            </a:r>
            <a:r>
              <a:rPr lang="en-US" b="1" dirty="0" err="1"/>
              <a:t>const</a:t>
            </a:r>
            <a:r>
              <a:rPr lang="en-US" dirty="0"/>
              <a:t> pointer.  You need to be consistent with </a:t>
            </a:r>
            <a:r>
              <a:rPr lang="en-US" b="1" dirty="0" err="1"/>
              <a:t>const</a:t>
            </a:r>
            <a:r>
              <a:rPr lang="en-US" dirty="0"/>
              <a:t> to reflect what you cannot modify.  </a:t>
            </a:r>
            <a:r>
              <a:rPr lang="en-US" b="1" dirty="0"/>
              <a:t>Think of </a:t>
            </a:r>
            <a:r>
              <a:rPr lang="en-US" b="1" dirty="0" err="1"/>
              <a:t>const</a:t>
            </a:r>
            <a:r>
              <a:rPr lang="en-US" b="1" dirty="0"/>
              <a:t> as part of the variable 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function promises to not change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str’s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characters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countUppercase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strToModify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strToModify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…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1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CE3A-7C46-8D4A-9F25-CD2D9136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6CE-BCA2-2C46-94B4-29C93F82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077200" cy="5181600"/>
          </a:xfrm>
        </p:spPr>
        <p:txBody>
          <a:bodyPr/>
          <a:lstStyle/>
          <a:p>
            <a:r>
              <a:rPr lang="en-US" dirty="0"/>
              <a:t>Memory is a big array of bytes.</a:t>
            </a:r>
          </a:p>
          <a:p>
            <a:r>
              <a:rPr lang="en-US" dirty="0"/>
              <a:t>Each byte has a unique numeric index that is commonly written in hexadecimal.</a:t>
            </a:r>
          </a:p>
          <a:p>
            <a:r>
              <a:rPr lang="en-US" dirty="0"/>
              <a:t>A pointer stores one of these memory addresses.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F3C4C7-994F-D14B-AA5C-97D61ED5A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930713"/>
              </p:ext>
            </p:extLst>
          </p:nvPr>
        </p:nvGraphicFramePr>
        <p:xfrm>
          <a:off x="8534400" y="1295400"/>
          <a:ext cx="2743200" cy="5181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559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9B2-C91F-3340-A85B-FE06A42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9CFC-2F00-1746-93A4-0683926B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can be confusing to interpret in some variable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cannot modify this char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 c = 'h';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cannot modify chars pointed to by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…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cannot modify chars pointed to by *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…	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99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83EF649C-19C9-FA41-9942-C3F9D796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27F1403-F2EF-F649-9C8D-59FE84F60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</a:t>
            </a:r>
            <a:r>
              <a:rPr lang="en-US" altLang="en-US" i="1" dirty="0"/>
              <a:t>struct</a:t>
            </a:r>
            <a:r>
              <a:rPr lang="en-US" altLang="en-US" dirty="0"/>
              <a:t> is a way to define a new variable type that is a group of other variables.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date {		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declaring a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day;		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of each date structure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date today;	               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 structure instances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today.month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today.day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28;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{12, 31};   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25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83EF649C-19C9-FA41-9942-C3F9D796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27F1403-F2EF-F649-9C8D-59FE84F60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Wrap the struct definition in a </a:t>
            </a:r>
            <a:r>
              <a:rPr lang="en-US" altLang="en-US" b="1" dirty="0"/>
              <a:t>typedef </a:t>
            </a:r>
            <a:r>
              <a:rPr lang="en-US" altLang="en-US" dirty="0"/>
              <a:t>to avoid having to include the word </a:t>
            </a:r>
            <a:r>
              <a:rPr lang="en-US" altLang="en-US" b="1" dirty="0"/>
              <a:t>struct</a:t>
            </a:r>
            <a:r>
              <a:rPr lang="en-US" altLang="en-US" dirty="0"/>
              <a:t> every time you make a new variable of that type.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struct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date {		</a:t>
            </a:r>
            <a:endParaRPr lang="en-US" alt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day;		</a:t>
            </a:r>
            <a:endParaRPr lang="en-US" alt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today;	</a:t>
            </a:r>
            <a:endParaRPr lang="en-US" alt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today.month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today.day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28;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{12, 31};   </a:t>
            </a:r>
            <a:endParaRPr lang="en-US" alt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18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83EF649C-19C9-FA41-9942-C3F9D796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27F1403-F2EF-F649-9C8D-59FE84F60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118110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If you pass a struct as a parameter, like for other parameters, C passes a </a:t>
            </a:r>
            <a:r>
              <a:rPr lang="en-US" altLang="en-US" b="1" dirty="0"/>
              <a:t>copy</a:t>
            </a:r>
            <a:r>
              <a:rPr lang="en-US" altLang="en-US" dirty="0"/>
              <a:t> of the entire struct. 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void </a:t>
            </a:r>
            <a:r>
              <a:rPr lang="en-US" altLang="en-US" sz="2400" dirty="0" err="1">
                <a:latin typeface="Consolas" panose="020B0609020204030204" pitchFamily="49" charset="0"/>
              </a:rPr>
              <a:t>advance_day</a:t>
            </a:r>
            <a:r>
              <a:rPr lang="en-US" altLang="en-US" sz="2400" dirty="0">
                <a:latin typeface="Consolas" panose="020B0609020204030204" pitchFamily="49" charset="0"/>
              </a:rPr>
              <a:t>(date 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d.day</a:t>
            </a:r>
            <a:r>
              <a:rPr lang="en-US" alt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main(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argc</a:t>
            </a:r>
            <a:r>
              <a:rPr lang="en-US" altLang="en-US" sz="2400" dirty="0">
                <a:latin typeface="Consolas" panose="020B0609020204030204" pitchFamily="49" charset="0"/>
              </a:rPr>
              <a:t>, char *</a:t>
            </a:r>
            <a:r>
              <a:rPr lang="en-US" altLang="en-US" sz="2400" dirty="0" err="1">
                <a:latin typeface="Consolas" panose="020B0609020204030204" pitchFamily="49" charset="0"/>
              </a:rPr>
              <a:t>argv</a:t>
            </a:r>
            <a:r>
              <a:rPr lang="en-US" altLang="en-US" sz="2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date </a:t>
            </a:r>
            <a:r>
              <a:rPr lang="en-US" altLang="en-US" sz="2400" dirty="0" err="1">
                <a:latin typeface="Consolas" panose="020B0609020204030204" pitchFamily="49" charset="0"/>
              </a:rPr>
              <a:t>my_date</a:t>
            </a:r>
            <a:r>
              <a:rPr lang="en-US" altLang="en-US" sz="2400" dirty="0">
                <a:latin typeface="Consolas" panose="020B0609020204030204" pitchFamily="49" charset="0"/>
              </a:rPr>
              <a:t> = {1, 28};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advance_day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my_date</a:t>
            </a:r>
            <a:r>
              <a:rPr lang="en-US" alt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432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my_date.day</a:t>
            </a:r>
            <a:r>
              <a:rPr lang="en-US" altLang="en-US" sz="2400" dirty="0">
                <a:latin typeface="Consolas" panose="020B0609020204030204" pitchFamily="49" charset="0"/>
              </a:rPr>
              <a:t>);	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28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5510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83EF649C-19C9-FA41-9942-C3F9D796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27F1403-F2EF-F649-9C8D-59FE84F60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If you pass a struct as a parameter, like for other parameters, C passes a </a:t>
            </a:r>
            <a:r>
              <a:rPr lang="en-US" altLang="en-US" b="1" dirty="0"/>
              <a:t>copy</a:t>
            </a:r>
            <a:r>
              <a:rPr lang="en-US" altLang="en-US" dirty="0"/>
              <a:t> of the entire struct.   </a:t>
            </a:r>
            <a:r>
              <a:rPr lang="en-US" altLang="en-US" b="1" dirty="0"/>
              <a:t>Use a pointer to modify a specific instance.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void </a:t>
            </a:r>
            <a:r>
              <a:rPr lang="en-US" altLang="en-US" sz="2400" dirty="0" err="1">
                <a:latin typeface="Consolas" panose="020B0609020204030204" pitchFamily="49" charset="0"/>
              </a:rPr>
              <a:t>advance_day</a:t>
            </a:r>
            <a:r>
              <a:rPr lang="en-US" altLang="en-US" sz="2400" dirty="0">
                <a:latin typeface="Consolas" panose="020B0609020204030204" pitchFamily="49" charset="0"/>
              </a:rPr>
              <a:t>(date *d)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(*d).day++;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main(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argc</a:t>
            </a:r>
            <a:r>
              <a:rPr lang="en-US" altLang="en-US" sz="2400" dirty="0">
                <a:latin typeface="Consolas" panose="020B0609020204030204" pitchFamily="49" charset="0"/>
              </a:rPr>
              <a:t>, char *</a:t>
            </a:r>
            <a:r>
              <a:rPr lang="en-US" altLang="en-US" sz="2400" dirty="0" err="1">
                <a:latin typeface="Consolas" panose="020B0609020204030204" pitchFamily="49" charset="0"/>
              </a:rPr>
              <a:t>argv</a:t>
            </a:r>
            <a:r>
              <a:rPr lang="en-US" altLang="en-US" sz="2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date </a:t>
            </a:r>
            <a:r>
              <a:rPr lang="en-US" altLang="en-US" sz="2400" dirty="0" err="1">
                <a:latin typeface="Consolas" panose="020B0609020204030204" pitchFamily="49" charset="0"/>
              </a:rPr>
              <a:t>my_date</a:t>
            </a:r>
            <a:r>
              <a:rPr lang="en-US" altLang="en-US" sz="2400" dirty="0">
                <a:latin typeface="Consolas" panose="020B0609020204030204" pitchFamily="49" charset="0"/>
              </a:rPr>
              <a:t> = {1, 28};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advance_day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my_date</a:t>
            </a:r>
            <a:r>
              <a:rPr lang="en-US" alt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432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my_date.day</a:t>
            </a:r>
            <a:r>
              <a:rPr lang="en-US" altLang="en-US" sz="2400" dirty="0">
                <a:latin typeface="Consolas" panose="020B0609020204030204" pitchFamily="49" charset="0"/>
              </a:rPr>
              <a:t>);	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29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2591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83EF649C-19C9-FA41-9942-C3F9D796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27F1403-F2EF-F649-9C8D-59FE84F60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b="1" dirty="0"/>
              <a:t>arrow</a:t>
            </a:r>
            <a:r>
              <a:rPr lang="en-US" altLang="en-US" dirty="0"/>
              <a:t> operator lets you access the field of a struct pointed to by a pointer.</a:t>
            </a:r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void </a:t>
            </a:r>
            <a:r>
              <a:rPr lang="en-US" altLang="en-US" sz="2400" dirty="0" err="1">
                <a:latin typeface="Consolas" panose="020B0609020204030204" pitchFamily="49" charset="0"/>
              </a:rPr>
              <a:t>advance_day</a:t>
            </a:r>
            <a:r>
              <a:rPr lang="en-US" altLang="en-US" sz="2400" dirty="0">
                <a:latin typeface="Consolas" panose="020B0609020204030204" pitchFamily="49" charset="0"/>
              </a:rPr>
              <a:t>(date *d)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d-&gt;day++;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main(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argc</a:t>
            </a:r>
            <a:r>
              <a:rPr lang="en-US" altLang="en-US" sz="2400" dirty="0">
                <a:latin typeface="Consolas" panose="020B0609020204030204" pitchFamily="49" charset="0"/>
              </a:rPr>
              <a:t>, char *</a:t>
            </a:r>
            <a:r>
              <a:rPr lang="en-US" altLang="en-US" sz="2400" dirty="0" err="1">
                <a:latin typeface="Consolas" panose="020B0609020204030204" pitchFamily="49" charset="0"/>
              </a:rPr>
              <a:t>argv</a:t>
            </a:r>
            <a:r>
              <a:rPr lang="en-US" altLang="en-US" sz="2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date </a:t>
            </a:r>
            <a:r>
              <a:rPr lang="en-US" altLang="en-US" sz="2400" dirty="0" err="1">
                <a:latin typeface="Consolas" panose="020B0609020204030204" pitchFamily="49" charset="0"/>
              </a:rPr>
              <a:t>my_date</a:t>
            </a:r>
            <a:r>
              <a:rPr lang="en-US" altLang="en-US" sz="2400" dirty="0">
                <a:latin typeface="Consolas" panose="020B0609020204030204" pitchFamily="49" charset="0"/>
              </a:rPr>
              <a:t> = {1, 28};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advance_day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my_date</a:t>
            </a:r>
            <a:r>
              <a:rPr lang="en-US" alt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432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my_date.day</a:t>
            </a:r>
            <a:r>
              <a:rPr lang="en-US" altLang="en-US" sz="2400" dirty="0">
                <a:latin typeface="Consolas" panose="020B0609020204030204" pitchFamily="49" charset="0"/>
              </a:rPr>
              <a:t>);	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29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644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83EF649C-19C9-FA41-9942-C3F9D796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27F1403-F2EF-F649-9C8D-59FE84F60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C allows you to return structs from functions as well.  It returns whatever is contained within the struct. </a:t>
            </a:r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date </a:t>
            </a:r>
            <a:r>
              <a:rPr lang="en-US" altLang="en-US" sz="2400" dirty="0" err="1">
                <a:latin typeface="Consolas" panose="020B0609020204030204" pitchFamily="49" charset="0"/>
              </a:rPr>
              <a:t>create_new_years_date</a:t>
            </a:r>
            <a:r>
              <a:rPr lang="en-US" alt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date d = {1, 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 return d;		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or </a:t>
            </a:r>
            <a:r>
              <a:rPr lang="en-US" alt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 (date){1, 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main(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argc</a:t>
            </a:r>
            <a:r>
              <a:rPr lang="en-US" altLang="en-US" sz="2400" dirty="0">
                <a:latin typeface="Consolas" panose="020B0609020204030204" pitchFamily="49" charset="0"/>
              </a:rPr>
              <a:t>, char *</a:t>
            </a:r>
            <a:r>
              <a:rPr lang="en-US" altLang="en-US" sz="2400" dirty="0" err="1">
                <a:latin typeface="Consolas" panose="020B0609020204030204" pitchFamily="49" charset="0"/>
              </a:rPr>
              <a:t>argv</a:t>
            </a:r>
            <a:r>
              <a:rPr lang="en-US" altLang="en-US" sz="2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date </a:t>
            </a:r>
            <a:r>
              <a:rPr lang="en-US" altLang="en-US" sz="2400" dirty="0" err="1">
                <a:latin typeface="Consolas" panose="020B0609020204030204" pitchFamily="49" charset="0"/>
              </a:rPr>
              <a:t>my_date</a:t>
            </a:r>
            <a:r>
              <a:rPr lang="en-US" altLang="en-US" sz="2400" dirty="0"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latin typeface="Consolas" panose="020B0609020204030204" pitchFamily="49" charset="0"/>
              </a:rPr>
              <a:t>create_new_years_date</a:t>
            </a:r>
            <a:r>
              <a:rPr lang="en-US" alt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	</a:t>
            </a:r>
            <a:r>
              <a:rPr lang="en-US" altLang="en-US" sz="2400" dirty="0" err="1"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432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my_date.day</a:t>
            </a:r>
            <a:r>
              <a:rPr lang="en-US" altLang="en-US" sz="2400" dirty="0">
                <a:latin typeface="Consolas" panose="020B0609020204030204" pitchFamily="49" charset="0"/>
              </a:rPr>
              <a:t>);	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7413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83EF649C-19C9-FA41-9942-C3F9D796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27F1403-F2EF-F649-9C8D-59FE84F60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118110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err="1"/>
              <a:t>sizeof</a:t>
            </a:r>
            <a:r>
              <a:rPr lang="en-US" altLang="en-US" dirty="0"/>
              <a:t> gives you the entire size of a struct, which is the sum of the sizes of all its contents.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nsolas" panose="020B0609020204030204" pitchFamily="49" charset="0"/>
              </a:rPr>
              <a:t>typedef struct</a:t>
            </a:r>
            <a:r>
              <a:rPr lang="en-US" altLang="en-US" sz="2400" dirty="0">
                <a:latin typeface="Consolas" panose="020B0609020204030204" pitchFamily="49" charset="0"/>
              </a:rPr>
              <a:t> date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    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month;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    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day;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} date;</a:t>
            </a:r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main(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argc</a:t>
            </a:r>
            <a:r>
              <a:rPr lang="en-US" altLang="en-US" sz="2400" dirty="0">
                <a:latin typeface="Consolas" panose="020B0609020204030204" pitchFamily="49" charset="0"/>
              </a:rPr>
              <a:t>, char *</a:t>
            </a:r>
            <a:r>
              <a:rPr lang="en-US" altLang="en-US" sz="2400" dirty="0" err="1">
                <a:latin typeface="Consolas" panose="020B0609020204030204" pitchFamily="49" charset="0"/>
              </a:rPr>
              <a:t>argv</a:t>
            </a:r>
            <a:r>
              <a:rPr lang="en-US" altLang="en-US" sz="2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size = </a:t>
            </a:r>
            <a:r>
              <a:rPr lang="en-US" altLang="en-US" sz="2400" dirty="0" err="1">
                <a:latin typeface="Consolas" panose="020B0609020204030204" pitchFamily="49" charset="0"/>
              </a:rPr>
              <a:t>sizeof</a:t>
            </a:r>
            <a:r>
              <a:rPr lang="en-US" altLang="en-US" sz="2400" dirty="0">
                <a:latin typeface="Consolas" panose="020B0609020204030204" pitchFamily="49" charset="0"/>
              </a:rPr>
              <a:t>(date);	</a:t>
            </a: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8	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    	</a:t>
            </a:r>
            <a:r>
              <a:rPr lang="en-US" altLang="en-US" sz="2400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5803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7D6-2C60-C146-9D89-191E4C4F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07F1-FF95-2B48-A98F-A2CF8795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arrays of structs just like any other variable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array_of_structs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1728288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7D6-2C60-C146-9D89-191E4C4F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07F1-FF95-2B48-A98F-A2CF8795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initialize an entry of the array, you must use this special syntax to confirm the type to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array_of_structs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array_of_structs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){0, 'A'};</a:t>
            </a:r>
          </a:p>
        </p:txBody>
      </p:sp>
    </p:spTree>
    <p:extLst>
      <p:ext uri="{BB962C8B-B14F-4D97-AF65-F5344CB8AC3E}">
        <p14:creationId xmlns:p14="http://schemas.microsoft.com/office/powerpoint/2010/main" val="115176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5692-3D9F-524E-8319-F57B1D8D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4C0E-1619-F741-B575-EB075C3E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 pointer that stores the </a:t>
            </a:r>
            <a: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x.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(&amp; means "address of")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Dereference the pointer to get the data it points to.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(* means "dereference")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2</a:t>
            </a:r>
          </a:p>
        </p:txBody>
      </p:sp>
    </p:spTree>
    <p:extLst>
      <p:ext uri="{BB962C8B-B14F-4D97-AF65-F5344CB8AC3E}">
        <p14:creationId xmlns:p14="http://schemas.microsoft.com/office/powerpoint/2010/main" val="36462587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7D6-2C60-C146-9D89-191E4C4F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07F1-FF95-2B48-A98F-A2CF8795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also set each field individually.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array_of_structs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array_of_structs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[0].x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array_of_structs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[0].c = 'A';</a:t>
            </a:r>
          </a:p>
        </p:txBody>
      </p:sp>
    </p:spTree>
    <p:extLst>
      <p:ext uri="{BB962C8B-B14F-4D97-AF65-F5344CB8AC3E}">
        <p14:creationId xmlns:p14="http://schemas.microsoft.com/office/powerpoint/2010/main" val="509714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10BB-A2A6-9C44-B06B-954A74C3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A597-3CC7-3240-AC03-57BEC6389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ternary operator is a shorthand for using if/else to evaluate to a value.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condition ?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expressionIfTrue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expressionIfFalse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x = 50;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equivalent 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1 ? 50 : 0;</a:t>
            </a:r>
          </a:p>
        </p:txBody>
      </p:sp>
    </p:spTree>
    <p:extLst>
      <p:ext uri="{BB962C8B-B14F-4D97-AF65-F5344CB8AC3E}">
        <p14:creationId xmlns:p14="http://schemas.microsoft.com/office/powerpoint/2010/main" val="28327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Pointers and Parameters</a:t>
            </a:r>
          </a:p>
          <a:p>
            <a:r>
              <a:rPr lang="en-US" dirty="0"/>
              <a:t>Arrays in Memory</a:t>
            </a:r>
          </a:p>
          <a:p>
            <a:r>
              <a:rPr lang="en-US" dirty="0"/>
              <a:t>Arrays of Pointers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Pointer Arithmetic</a:t>
            </a:r>
          </a:p>
          <a:p>
            <a:r>
              <a:rPr lang="en-US" dirty="0"/>
              <a:t>Other topics: </a:t>
            </a:r>
            <a:r>
              <a:rPr lang="en-US" b="1" dirty="0" err="1"/>
              <a:t>const</a:t>
            </a:r>
            <a:r>
              <a:rPr lang="en-US" dirty="0"/>
              <a:t>, </a:t>
            </a:r>
            <a:r>
              <a:rPr lang="en-US" b="1" dirty="0"/>
              <a:t>struct</a:t>
            </a:r>
            <a:r>
              <a:rPr lang="en-US" dirty="0"/>
              <a:t> and ternary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time: </a:t>
            </a:r>
            <a:r>
              <a:rPr lang="en-US" dirty="0"/>
              <a:t>dynamically allocated memory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5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pointer is a variable that stores a memory address!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B08B3-3B58-C040-B543-70DD533F7047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A9C7A70-A20C-6840-9E42-567971CAD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125792"/>
              </p:ext>
            </p:extLst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661569C-18A7-164E-A123-38BB831155ED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BBC82-758A-924F-84C2-70B730387BC9}"/>
              </a:ext>
            </a:extLst>
          </p:cNvPr>
          <p:cNvSpPr txBox="1"/>
          <p:nvPr/>
        </p:nvSpPr>
        <p:spPr>
          <a:xfrm>
            <a:off x="7139370" y="22860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7A75255D-E862-F14D-92A8-CF651C86745F}"/>
              </a:ext>
            </a:extLst>
          </p:cNvPr>
          <p:cNvSpPr/>
          <p:nvPr/>
        </p:nvSpPr>
        <p:spPr>
          <a:xfrm>
            <a:off x="8555213" y="2133600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2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11070</TotalTime>
  <Words>3528</Words>
  <Application>Microsoft Macintosh PowerPoint</Application>
  <PresentationFormat>Widescreen</PresentationFormat>
  <Paragraphs>1173</Paragraphs>
  <Slides>82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Andale Mono</vt:lpstr>
      <vt:lpstr>Arial</vt:lpstr>
      <vt:lpstr>Calibri</vt:lpstr>
      <vt:lpstr>Consolas</vt:lpstr>
      <vt:lpstr>Courier</vt:lpstr>
      <vt:lpstr>Courier New</vt:lpstr>
      <vt:lpstr>Tahoma</vt:lpstr>
      <vt:lpstr>Verdana</vt:lpstr>
      <vt:lpstr>Default Design</vt:lpstr>
      <vt:lpstr>CS107 Spring 2019, Lecture 6 More Pointers and Arrays</vt:lpstr>
      <vt:lpstr>CS107 Topic 3: How can we effectively manage all types of memory in our programs? </vt:lpstr>
      <vt:lpstr>Plan For Today</vt:lpstr>
      <vt:lpstr>Plan For Today</vt:lpstr>
      <vt:lpstr>Pointers</vt:lpstr>
      <vt:lpstr>Memory</vt:lpstr>
      <vt:lpstr>Memory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C Parameters</vt:lpstr>
      <vt:lpstr>C Parameters</vt:lpstr>
      <vt:lpstr>C Parameters</vt:lpstr>
      <vt:lpstr>C Parameters</vt:lpstr>
      <vt:lpstr>C Parameters</vt:lpstr>
      <vt:lpstr>C Parameters</vt:lpstr>
      <vt:lpstr>C Parameters</vt:lpstr>
      <vt:lpstr>Pointers</vt:lpstr>
      <vt:lpstr>Pointers</vt:lpstr>
      <vt:lpstr>Pointers</vt:lpstr>
      <vt:lpstr>Pointers</vt:lpstr>
      <vt:lpstr>Pointers</vt:lpstr>
      <vt:lpstr>Exercise 1</vt:lpstr>
      <vt:lpstr>Exercise 1</vt:lpstr>
      <vt:lpstr>Exercise 1</vt:lpstr>
      <vt:lpstr>Exercise 2</vt:lpstr>
      <vt:lpstr>Exercise 2</vt:lpstr>
      <vt:lpstr>Pointers Summary</vt:lpstr>
      <vt:lpstr>Pointers Summary</vt:lpstr>
      <vt:lpstr>Exercise 3</vt:lpstr>
      <vt:lpstr>Exercise 3</vt:lpstr>
      <vt:lpstr>Exercise 3</vt:lpstr>
      <vt:lpstr>Demo: SkipSpaces</vt:lpstr>
      <vt:lpstr>Plan For Today</vt:lpstr>
      <vt:lpstr>Arrays</vt:lpstr>
      <vt:lpstr>Arrays</vt:lpstr>
      <vt:lpstr>Arrays as Parameters</vt:lpstr>
      <vt:lpstr>Arrays as Parameters</vt:lpstr>
      <vt:lpstr>Arrays as Parameters</vt:lpstr>
      <vt:lpstr>char *</vt:lpstr>
      <vt:lpstr>Arrays and Pointers</vt:lpstr>
      <vt:lpstr>Arrays and Pointers</vt:lpstr>
      <vt:lpstr>Plan For Today</vt:lpstr>
      <vt:lpstr>Arrays Of Pointers</vt:lpstr>
      <vt:lpstr>Arrays Of Pointers</vt:lpstr>
      <vt:lpstr>Arrays Of Pointers</vt:lpstr>
      <vt:lpstr>Plan For Today</vt:lpstr>
      <vt:lpstr>Announcements</vt:lpstr>
      <vt:lpstr>GPS Rollover</vt:lpstr>
      <vt:lpstr>Plan For Today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Plan For Today</vt:lpstr>
      <vt:lpstr>Const</vt:lpstr>
      <vt:lpstr>Const</vt:lpstr>
      <vt:lpstr>Const</vt:lpstr>
      <vt:lpstr>Const</vt:lpstr>
      <vt:lpstr>Const</vt:lpstr>
      <vt:lpstr>Const</vt:lpstr>
      <vt:lpstr>Structs</vt:lpstr>
      <vt:lpstr>Structs</vt:lpstr>
      <vt:lpstr>Structs</vt:lpstr>
      <vt:lpstr>Structs</vt:lpstr>
      <vt:lpstr>Structs</vt:lpstr>
      <vt:lpstr>Structs</vt:lpstr>
      <vt:lpstr>Structs</vt:lpstr>
      <vt:lpstr>Arrays of Structs</vt:lpstr>
      <vt:lpstr>Arrays of Structs</vt:lpstr>
      <vt:lpstr>Arrays of Structs</vt:lpstr>
      <vt:lpstr>Ternary Operator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Nicholas Paul Troccoli</cp:lastModifiedBy>
  <cp:revision>1155</cp:revision>
  <cp:lastPrinted>2019-04-19T18:45:19Z</cp:lastPrinted>
  <dcterms:created xsi:type="dcterms:W3CDTF">2008-06-28T20:57:21Z</dcterms:created>
  <dcterms:modified xsi:type="dcterms:W3CDTF">2019-04-19T19:06:23Z</dcterms:modified>
</cp:coreProperties>
</file>