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2"/>
  </p:notesMasterIdLst>
  <p:handoutMasterIdLst>
    <p:handoutMasterId r:id="rId103"/>
  </p:handoutMasterIdLst>
  <p:sldIdLst>
    <p:sldId id="256" r:id="rId2"/>
    <p:sldId id="541" r:id="rId3"/>
    <p:sldId id="635" r:id="rId4"/>
    <p:sldId id="524" r:id="rId5"/>
    <p:sldId id="525" r:id="rId6"/>
    <p:sldId id="526" r:id="rId7"/>
    <p:sldId id="527" r:id="rId8"/>
    <p:sldId id="528" r:id="rId9"/>
    <p:sldId id="529" r:id="rId10"/>
    <p:sldId id="285" r:id="rId11"/>
    <p:sldId id="520" r:id="rId12"/>
    <p:sldId id="521" r:id="rId13"/>
    <p:sldId id="522" r:id="rId14"/>
    <p:sldId id="613" r:id="rId15"/>
    <p:sldId id="612" r:id="rId16"/>
    <p:sldId id="533" r:id="rId17"/>
    <p:sldId id="530" r:id="rId18"/>
    <p:sldId id="531" r:id="rId19"/>
    <p:sldId id="532" r:id="rId20"/>
    <p:sldId id="534" r:id="rId21"/>
    <p:sldId id="636" r:id="rId22"/>
    <p:sldId id="622" r:id="rId23"/>
    <p:sldId id="544" r:id="rId24"/>
    <p:sldId id="545" r:id="rId25"/>
    <p:sldId id="546" r:id="rId26"/>
    <p:sldId id="547" r:id="rId27"/>
    <p:sldId id="548" r:id="rId28"/>
    <p:sldId id="549" r:id="rId29"/>
    <p:sldId id="551" r:id="rId30"/>
    <p:sldId id="550" r:id="rId31"/>
    <p:sldId id="552" r:id="rId32"/>
    <p:sldId id="554" r:id="rId33"/>
    <p:sldId id="555" r:id="rId34"/>
    <p:sldId id="553" r:id="rId35"/>
    <p:sldId id="557" r:id="rId36"/>
    <p:sldId id="556" r:id="rId37"/>
    <p:sldId id="559" r:id="rId38"/>
    <p:sldId id="560" r:id="rId39"/>
    <p:sldId id="561" r:id="rId40"/>
    <p:sldId id="563" r:id="rId41"/>
    <p:sldId id="565" r:id="rId42"/>
    <p:sldId id="564" r:id="rId43"/>
    <p:sldId id="569" r:id="rId44"/>
    <p:sldId id="566" r:id="rId45"/>
    <p:sldId id="571" r:id="rId46"/>
    <p:sldId id="570" r:id="rId47"/>
    <p:sldId id="573" r:id="rId48"/>
    <p:sldId id="572" r:id="rId49"/>
    <p:sldId id="574" r:id="rId50"/>
    <p:sldId id="575" r:id="rId51"/>
    <p:sldId id="576" r:id="rId52"/>
    <p:sldId id="577" r:id="rId53"/>
    <p:sldId id="578" r:id="rId54"/>
    <p:sldId id="579" r:id="rId55"/>
    <p:sldId id="580" r:id="rId56"/>
    <p:sldId id="582" r:id="rId57"/>
    <p:sldId id="583" r:id="rId58"/>
    <p:sldId id="584" r:id="rId59"/>
    <p:sldId id="585" r:id="rId60"/>
    <p:sldId id="586" r:id="rId61"/>
    <p:sldId id="587" r:id="rId62"/>
    <p:sldId id="588" r:id="rId63"/>
    <p:sldId id="589" r:id="rId64"/>
    <p:sldId id="590" r:id="rId65"/>
    <p:sldId id="591" r:id="rId66"/>
    <p:sldId id="592" r:id="rId67"/>
    <p:sldId id="637" r:id="rId68"/>
    <p:sldId id="594" r:id="rId69"/>
    <p:sldId id="614" r:id="rId70"/>
    <p:sldId id="596" r:id="rId71"/>
    <p:sldId id="597" r:id="rId72"/>
    <p:sldId id="598" r:id="rId73"/>
    <p:sldId id="600" r:id="rId74"/>
    <p:sldId id="601" r:id="rId75"/>
    <p:sldId id="602" r:id="rId76"/>
    <p:sldId id="603" r:id="rId77"/>
    <p:sldId id="604" r:id="rId78"/>
    <p:sldId id="605" r:id="rId79"/>
    <p:sldId id="606" r:id="rId80"/>
    <p:sldId id="615" r:id="rId81"/>
    <p:sldId id="627" r:id="rId82"/>
    <p:sldId id="607" r:id="rId83"/>
    <p:sldId id="608" r:id="rId84"/>
    <p:sldId id="609" r:id="rId85"/>
    <p:sldId id="616" r:id="rId86"/>
    <p:sldId id="611" r:id="rId87"/>
    <p:sldId id="631" r:id="rId88"/>
    <p:sldId id="503" r:id="rId89"/>
    <p:sldId id="638" r:id="rId90"/>
    <p:sldId id="633" r:id="rId91"/>
    <p:sldId id="634" r:id="rId92"/>
    <p:sldId id="639" r:id="rId93"/>
    <p:sldId id="610" r:id="rId94"/>
    <p:sldId id="617" r:id="rId95"/>
    <p:sldId id="618" r:id="rId96"/>
    <p:sldId id="628" r:id="rId97"/>
    <p:sldId id="632" r:id="rId98"/>
    <p:sldId id="629" r:id="rId99"/>
    <p:sldId id="630" r:id="rId100"/>
    <p:sldId id="640" r:id="rId101"/>
  </p:sldIdLst>
  <p:sldSz cx="12192000" cy="6858000"/>
  <p:notesSz cx="7315200" cy="96012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92FAF66-3620-A943-86AF-4D54BAB3C1D0}">
          <p14:sldIdLst>
            <p14:sldId id="256"/>
            <p14:sldId id="541"/>
          </p14:sldIdLst>
        </p14:section>
        <p14:section name="Const" id="{479E0551-0B27-8942-84E1-B292829D7885}">
          <p14:sldIdLst>
            <p14:sldId id="635"/>
            <p14:sldId id="524"/>
            <p14:sldId id="525"/>
            <p14:sldId id="526"/>
            <p14:sldId id="527"/>
            <p14:sldId id="528"/>
            <p14:sldId id="529"/>
          </p14:sldIdLst>
        </p14:section>
        <p14:section name="Struct" id="{6313BADE-FDF7-134A-B15B-54A8BE0951E1}">
          <p14:sldIdLst>
            <p14:sldId id="285"/>
            <p14:sldId id="520"/>
            <p14:sldId id="521"/>
            <p14:sldId id="522"/>
            <p14:sldId id="613"/>
            <p14:sldId id="612"/>
            <p14:sldId id="533"/>
            <p14:sldId id="530"/>
            <p14:sldId id="531"/>
            <p14:sldId id="532"/>
          </p14:sldIdLst>
        </p14:section>
        <p14:section name="Ternary" id="{86AC879A-7894-8640-93C2-D102651DC607}">
          <p14:sldIdLst>
            <p14:sldId id="534"/>
          </p14:sldIdLst>
        </p14:section>
        <p14:section name="Stack" id="{546B7A1F-9230-1944-8FB3-084572DE803F}">
          <p14:sldIdLst>
            <p14:sldId id="636"/>
            <p14:sldId id="622"/>
            <p14:sldId id="544"/>
            <p14:sldId id="545"/>
            <p14:sldId id="546"/>
            <p14:sldId id="547"/>
            <p14:sldId id="548"/>
            <p14:sldId id="549"/>
            <p14:sldId id="551"/>
            <p14:sldId id="550"/>
            <p14:sldId id="552"/>
            <p14:sldId id="554"/>
            <p14:sldId id="555"/>
            <p14:sldId id="553"/>
            <p14:sldId id="557"/>
            <p14:sldId id="556"/>
            <p14:sldId id="559"/>
            <p14:sldId id="560"/>
            <p14:sldId id="561"/>
            <p14:sldId id="563"/>
            <p14:sldId id="565"/>
            <p14:sldId id="564"/>
            <p14:sldId id="569"/>
            <p14:sldId id="566"/>
            <p14:sldId id="571"/>
            <p14:sldId id="570"/>
            <p14:sldId id="573"/>
            <p14:sldId id="572"/>
            <p14:sldId id="574"/>
            <p14:sldId id="575"/>
            <p14:sldId id="576"/>
            <p14:sldId id="577"/>
            <p14:sldId id="578"/>
            <p14:sldId id="579"/>
            <p14:sldId id="580"/>
            <p14:sldId id="582"/>
            <p14:sldId id="583"/>
            <p14:sldId id="584"/>
            <p14:sldId id="585"/>
            <p14:sldId id="586"/>
            <p14:sldId id="587"/>
            <p14:sldId id="588"/>
            <p14:sldId id="589"/>
            <p14:sldId id="590"/>
            <p14:sldId id="591"/>
            <p14:sldId id="592"/>
          </p14:sldIdLst>
        </p14:section>
        <p14:section name="Heap" id="{EE875222-34FC-2445-9B2E-0830FF3E9880}">
          <p14:sldIdLst>
            <p14:sldId id="637"/>
            <p14:sldId id="594"/>
            <p14:sldId id="614"/>
            <p14:sldId id="596"/>
            <p14:sldId id="597"/>
            <p14:sldId id="598"/>
            <p14:sldId id="600"/>
            <p14:sldId id="601"/>
            <p14:sldId id="602"/>
            <p14:sldId id="603"/>
            <p14:sldId id="604"/>
            <p14:sldId id="605"/>
            <p14:sldId id="606"/>
            <p14:sldId id="615"/>
            <p14:sldId id="627"/>
            <p14:sldId id="607"/>
            <p14:sldId id="608"/>
            <p14:sldId id="609"/>
            <p14:sldId id="616"/>
            <p14:sldId id="611"/>
            <p14:sldId id="631"/>
            <p14:sldId id="503"/>
            <p14:sldId id="638"/>
            <p14:sldId id="633"/>
            <p14:sldId id="634"/>
          </p14:sldIdLst>
        </p14:section>
        <p14:section name="realloc" id="{FA0785C8-8379-D246-8BB2-CC0BD52BBA92}">
          <p14:sldIdLst>
            <p14:sldId id="639"/>
            <p14:sldId id="610"/>
            <p14:sldId id="617"/>
            <p14:sldId id="618"/>
            <p14:sldId id="628"/>
            <p14:sldId id="632"/>
            <p14:sldId id="629"/>
            <p14:sldId id="630"/>
            <p14:sldId id="6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D27BD6"/>
    <a:srgbClr val="D62ED6"/>
    <a:srgbClr val="942092"/>
    <a:srgbClr val="FF9999"/>
    <a:srgbClr val="008000"/>
    <a:srgbClr val="FF9300"/>
    <a:srgbClr val="DDDDDD"/>
    <a:srgbClr val="F8F8F8"/>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autoAdjust="0"/>
    <p:restoredTop sz="86568" autoAdjust="0"/>
  </p:normalViewPr>
  <p:slideViewPr>
    <p:cSldViewPr>
      <p:cViewPr varScale="1">
        <p:scale>
          <a:sx n="90" d="100"/>
          <a:sy n="90" d="100"/>
        </p:scale>
        <p:origin x="232" y="328"/>
      </p:cViewPr>
      <p:guideLst>
        <p:guide orient="horz" pos="2160"/>
        <p:guide pos="3840"/>
      </p:guideLst>
    </p:cSldViewPr>
  </p:slideViewPr>
  <p:outlineViewPr>
    <p:cViewPr>
      <p:scale>
        <a:sx n="33" d="100"/>
        <a:sy n="33" d="100"/>
      </p:scale>
      <p:origin x="0" y="-2554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9" d="100"/>
          <a:sy n="109" d="100"/>
        </p:scale>
        <p:origin x="-274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14131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14131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defTabSz="966788">
              <a:defRPr sz="1300"/>
            </a:lvl1pPr>
          </a:lstStyle>
          <a:p>
            <a:fld id="{AC6EEC9E-87D7-B849-9C36-242A317D52C0}"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51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x-none"/>
          </a:p>
        </p:txBody>
      </p:sp>
      <p:sp>
        <p:nvSpPr>
          <p:cNvPr id="512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61" tIns="48331" rIns="96661" bIns="48331" numCol="1" anchor="b" anchorCtr="0" compatLnSpc="1">
            <a:prstTxWarp prst="textNoShape">
              <a:avLst/>
            </a:prstTxWarp>
          </a:bodyPr>
          <a:lstStyle>
            <a:lvl1pPr defTabSz="966788">
              <a:defRPr sz="1300"/>
            </a:lvl1pPr>
          </a:lstStyle>
          <a:p>
            <a:fld id="{AA742258-FB98-3F4C-92C7-D00F89B753B5}"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a:t>
            </a:fld>
            <a:endParaRPr lang="en-US" altLang="x-none"/>
          </a:p>
        </p:txBody>
      </p:sp>
    </p:spTree>
    <p:extLst>
      <p:ext uri="{BB962C8B-B14F-4D97-AF65-F5344CB8AC3E}">
        <p14:creationId xmlns:p14="http://schemas.microsoft.com/office/powerpoint/2010/main" val="186095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88</a:t>
            </a:fld>
            <a:endParaRPr lang="en-US" altLang="x-none"/>
          </a:p>
        </p:txBody>
      </p:sp>
    </p:spTree>
    <p:extLst>
      <p:ext uri="{BB962C8B-B14F-4D97-AF65-F5344CB8AC3E}">
        <p14:creationId xmlns:p14="http://schemas.microsoft.com/office/powerpoint/2010/main" val="86007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97</a:t>
            </a:fld>
            <a:endParaRPr lang="en-US" altLang="x-none"/>
          </a:p>
        </p:txBody>
      </p:sp>
    </p:spTree>
    <p:extLst>
      <p:ext uri="{BB962C8B-B14F-4D97-AF65-F5344CB8AC3E}">
        <p14:creationId xmlns:p14="http://schemas.microsoft.com/office/powerpoint/2010/main" val="206482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78340356-4F82-7642-8E61-31438DC79571}"/>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Calibri" charset="0"/>
              <a:ea typeface="Arial" charset="0"/>
              <a:cs typeface="Arial" charset="0"/>
            </a:endParaRPr>
          </a:p>
        </p:txBody>
      </p:sp>
      <p:sp>
        <p:nvSpPr>
          <p:cNvPr id="10" name="Rectangle 3">
            <a:extLst>
              <a:ext uri="{FF2B5EF4-FFF2-40B4-BE49-F238E27FC236}">
                <a16:creationId xmlns:a16="http://schemas.microsoft.com/office/drawing/2014/main" id="{F175B182-7757-2B4B-B49F-0C8D09282976}"/>
              </a:ext>
            </a:extLst>
          </p:cNvPr>
          <p:cNvSpPr>
            <a:spLocks noGrp="1" noChangeArrowheads="1"/>
          </p:cNvSpPr>
          <p:nvPr>
            <p:ph type="ctrTitle"/>
          </p:nvPr>
        </p:nvSpPr>
        <p:spPr>
          <a:xfrm>
            <a:off x="914400" y="1600200"/>
            <a:ext cx="10363200" cy="2057400"/>
          </a:xfrm>
          <a:prstGeom prst="rect">
            <a:avLst/>
          </a:prstGeom>
        </p:spPr>
        <p:txBody>
          <a:bodyPr anchor="ctr"/>
          <a:lstStyle>
            <a:lvl1pPr algn="ctr">
              <a:defRPr b="1">
                <a:solidFill>
                  <a:schemeClr val="tx1"/>
                </a:solidFill>
                <a:latin typeface="Calibri" charset="0"/>
              </a:defRPr>
            </a:lvl1pPr>
          </a:lstStyle>
          <a:p>
            <a:pPr lvl="0"/>
            <a:endParaRPr lang="x-none" altLang="x-none" noProof="0"/>
          </a:p>
        </p:txBody>
      </p:sp>
      <p:sp>
        <p:nvSpPr>
          <p:cNvPr id="11" name="Rectangle 4">
            <a:extLst>
              <a:ext uri="{FF2B5EF4-FFF2-40B4-BE49-F238E27FC236}">
                <a16:creationId xmlns:a16="http://schemas.microsoft.com/office/drawing/2014/main" id="{5481B511-27D1-E445-A6E2-A51E87B26D65}"/>
              </a:ext>
            </a:extLst>
          </p:cNvPr>
          <p:cNvSpPr>
            <a:spLocks noGrp="1" noChangeArrowheads="1"/>
          </p:cNvSpPr>
          <p:nvPr>
            <p:ph type="subTitle" idx="1"/>
          </p:nvPr>
        </p:nvSpPr>
        <p:spPr>
          <a:xfrm>
            <a:off x="2895600" y="4114800"/>
            <a:ext cx="6400800" cy="1524000"/>
          </a:xfrm>
        </p:spPr>
        <p:txBody>
          <a:bodyPr/>
          <a:lstStyle>
            <a:lvl1pPr marL="0" indent="0" algn="ctr">
              <a:buFontTx/>
              <a:buNone/>
              <a:defRPr sz="2400"/>
            </a:lvl1pPr>
          </a:lstStyle>
          <a:p>
            <a:pPr lvl="0"/>
            <a:r>
              <a:rPr lang="en-US" altLang="x-none" noProof="0" dirty="0"/>
              <a:t>Click to edit Master subtitle style</a:t>
            </a:r>
          </a:p>
        </p:txBody>
      </p:sp>
      <p:sp>
        <p:nvSpPr>
          <p:cNvPr id="12" name="Text Box 11">
            <a:extLst>
              <a:ext uri="{FF2B5EF4-FFF2-40B4-BE49-F238E27FC236}">
                <a16:creationId xmlns:a16="http://schemas.microsoft.com/office/drawing/2014/main" id="{2CD5DE72-E8AC-D645-BD88-5BA018B04863}"/>
              </a:ext>
            </a:extLst>
          </p:cNvPr>
          <p:cNvSpPr txBox="1">
            <a:spLocks noChangeArrowheads="1"/>
          </p:cNvSpPr>
          <p:nvPr userDrawn="1"/>
        </p:nvSpPr>
        <p:spPr bwMode="auto">
          <a:xfrm>
            <a:off x="2209800" y="6306297"/>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dirty="0">
                <a:latin typeface="Calibri" charset="0"/>
              </a:rPr>
              <a:t>This document is copyright (C) Stanford Computer Science and Nick Troccoli, licensed under Creative Commons Attribution 2.5 License.  All rights reserved.</a:t>
            </a:r>
            <a:br>
              <a:rPr lang="en-US" altLang="x-none" sz="800" dirty="0">
                <a:latin typeface="Calibri" charset="0"/>
              </a:rPr>
            </a:br>
            <a:r>
              <a:rPr lang="en-US" altLang="x-none" sz="800" dirty="0">
                <a:latin typeface="Calibri" charset="0"/>
              </a:rPr>
              <a:t>Based on slides created by Marty Stepp, Cynthia Lee, Chris Gregg, and others.</a:t>
            </a:r>
          </a:p>
        </p:txBody>
      </p:sp>
    </p:spTree>
    <p:extLst>
      <p:ext uri="{BB962C8B-B14F-4D97-AF65-F5344CB8AC3E}">
        <p14:creationId xmlns:p14="http://schemas.microsoft.com/office/powerpoint/2010/main" val="211310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4EB059-4C62-3143-8431-5E430186071C}"/>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Vertical Text Placeholder 2">
            <a:extLst>
              <a:ext uri="{FF2B5EF4-FFF2-40B4-BE49-F238E27FC236}">
                <a16:creationId xmlns:a16="http://schemas.microsoft.com/office/drawing/2014/main" id="{59AEACB6-59D2-4E47-BE1E-F7C225C461AA}"/>
              </a:ext>
            </a:extLst>
          </p:cNvPr>
          <p:cNvSpPr>
            <a:spLocks noGrp="1"/>
          </p:cNvSpPr>
          <p:nvPr>
            <p:ph type="body" orient="vert" idx="1"/>
          </p:nvPr>
        </p:nvSpPr>
        <p:spPr>
          <a:xfrm>
            <a:off x="152400" y="1295400"/>
            <a:ext cx="118110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3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B736492-65D5-7A4F-80A3-31C72A12AB1B}"/>
              </a:ext>
            </a:extLst>
          </p:cNvPr>
          <p:cNvSpPr>
            <a:spLocks noGrp="1"/>
          </p:cNvSpPr>
          <p:nvPr>
            <p:ph type="title"/>
          </p:nvPr>
        </p:nvSpPr>
        <p:spPr>
          <a:xfrm>
            <a:off x="457200" y="0"/>
            <a:ext cx="11277600" cy="1143000"/>
          </a:xfrm>
          <a:prstGeom prst="rect">
            <a:avLst/>
          </a:prstGeom>
        </p:spPr>
        <p:txBody>
          <a:bodyPr anchor="ctr"/>
          <a:lstStyle>
            <a:lvl1pPr algn="ctr">
              <a:defRPr b="1"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Content Placeholder 2">
            <a:extLst>
              <a:ext uri="{FF2B5EF4-FFF2-40B4-BE49-F238E27FC236}">
                <a16:creationId xmlns:a16="http://schemas.microsoft.com/office/drawing/2014/main" id="{B7C47DD1-735B-0D4F-9D32-27E3EDDC71FA}"/>
              </a:ext>
            </a:extLst>
          </p:cNvPr>
          <p:cNvSpPr>
            <a:spLocks noGrp="1"/>
          </p:cNvSpPr>
          <p:nvPr>
            <p:ph idx="1"/>
          </p:nvPr>
        </p:nvSpPr>
        <p:spPr>
          <a:xfrm>
            <a:off x="152400" y="1295400"/>
            <a:ext cx="11811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677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BA9953C-E887-5F4C-9DD0-4F107760DE90}"/>
              </a:ext>
            </a:extLst>
          </p:cNvPr>
          <p:cNvSpPr>
            <a:spLocks noGrp="1"/>
          </p:cNvSpPr>
          <p:nvPr>
            <p:ph type="title"/>
          </p:nvPr>
        </p:nvSpPr>
        <p:spPr>
          <a:xfrm>
            <a:off x="623888" y="1736730"/>
            <a:ext cx="10958512" cy="2852737"/>
          </a:xfrm>
          <a:prstGeom prst="rect">
            <a:avLst/>
          </a:prstGeom>
        </p:spPr>
        <p:txBody>
          <a:bodyPr anchor="ctr"/>
          <a:lstStyle>
            <a:lvl1pPr algn="ct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id="{75DDC236-00E5-2A48-8790-05E2F1718C51}"/>
              </a:ext>
            </a:extLst>
          </p:cNvPr>
          <p:cNvSpPr>
            <a:spLocks noGrp="1"/>
          </p:cNvSpPr>
          <p:nvPr>
            <p:ph type="body" idx="1"/>
          </p:nvPr>
        </p:nvSpPr>
        <p:spPr>
          <a:xfrm>
            <a:off x="623888" y="4589467"/>
            <a:ext cx="1095851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21540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A560C6-A739-2049-B91E-DFEB262D8051}"/>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66053172-13CE-2343-B369-1A8A92D7D9A6}"/>
              </a:ext>
            </a:extLst>
          </p:cNvPr>
          <p:cNvSpPr>
            <a:spLocks noGrp="1"/>
          </p:cNvSpPr>
          <p:nvPr>
            <p:ph sz="half" idx="1"/>
          </p:nvPr>
        </p:nvSpPr>
        <p:spPr>
          <a:xfrm>
            <a:off x="152400" y="1295400"/>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2D86B485-66BF-7341-A676-CCAF29FCB1DA}"/>
              </a:ext>
            </a:extLst>
          </p:cNvPr>
          <p:cNvSpPr>
            <a:spLocks noGrp="1"/>
          </p:cNvSpPr>
          <p:nvPr>
            <p:ph sz="half" idx="10"/>
          </p:nvPr>
        </p:nvSpPr>
        <p:spPr>
          <a:xfrm>
            <a:off x="6172200" y="1299882"/>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3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8FD81F-A890-1E4F-B50C-FA58B0FE31DB}"/>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2EA21BD5-23D0-9A4C-8FB5-C2A851AD2CD3}"/>
              </a:ext>
            </a:extLst>
          </p:cNvPr>
          <p:cNvSpPr>
            <a:spLocks noGrp="1"/>
          </p:cNvSpPr>
          <p:nvPr>
            <p:ph sz="half" idx="1"/>
          </p:nvPr>
        </p:nvSpPr>
        <p:spPr>
          <a:xfrm>
            <a:off x="152400" y="2316956"/>
            <a:ext cx="5833872" cy="4160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5FAFCA5F-2182-4F49-BA8A-15432F96A26B}"/>
              </a:ext>
            </a:extLst>
          </p:cNvPr>
          <p:cNvSpPr>
            <a:spLocks noGrp="1"/>
          </p:cNvSpPr>
          <p:nvPr>
            <p:ph sz="half" idx="10"/>
          </p:nvPr>
        </p:nvSpPr>
        <p:spPr>
          <a:xfrm>
            <a:off x="6172200" y="2316956"/>
            <a:ext cx="5833872" cy="416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22B291DF-3599-8746-A039-AF3E6FA7DB5C}"/>
              </a:ext>
            </a:extLst>
          </p:cNvPr>
          <p:cNvSpPr>
            <a:spLocks noGrp="1"/>
          </p:cNvSpPr>
          <p:nvPr>
            <p:ph type="body" idx="11"/>
          </p:nvPr>
        </p:nvSpPr>
        <p:spPr>
          <a:xfrm>
            <a:off x="1524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2">
            <a:extLst>
              <a:ext uri="{FF2B5EF4-FFF2-40B4-BE49-F238E27FC236}">
                <a16:creationId xmlns:a16="http://schemas.microsoft.com/office/drawing/2014/main" id="{D0D46F08-21FE-D846-93BD-BD73EF536E36}"/>
              </a:ext>
            </a:extLst>
          </p:cNvPr>
          <p:cNvSpPr>
            <a:spLocks noGrp="1"/>
          </p:cNvSpPr>
          <p:nvPr>
            <p:ph type="body" idx="12"/>
          </p:nvPr>
        </p:nvSpPr>
        <p:spPr>
          <a:xfrm>
            <a:off x="61722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04998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15EFE8-1D4D-3341-ABA9-3C476C845AB6}"/>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5880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7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5AFA63-4AC5-A544-B0C8-BCA9F9986FF7}"/>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595D5EC6-7C9A-704C-B040-4E8BFC2DC90C}"/>
              </a:ext>
            </a:extLst>
          </p:cNvPr>
          <p:cNvSpPr>
            <a:spLocks noGrp="1"/>
          </p:cNvSpPr>
          <p:nvPr>
            <p:ph idx="1"/>
          </p:nvPr>
        </p:nvSpPr>
        <p:spPr>
          <a:xfrm>
            <a:off x="4343400" y="1524000"/>
            <a:ext cx="76009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4F2C3107-306B-114F-B302-3E7C93CBDAAE}"/>
              </a:ext>
            </a:extLst>
          </p:cNvPr>
          <p:cNvSpPr>
            <a:spLocks noGrp="1"/>
          </p:cNvSpPr>
          <p:nvPr>
            <p:ph type="body" sz="half" idx="2"/>
          </p:nvPr>
        </p:nvSpPr>
        <p:spPr>
          <a:xfrm>
            <a:off x="152400" y="1523999"/>
            <a:ext cx="41910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50104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E60B452-E427-004F-BA7B-F57002120B68}"/>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DCBBB664-6680-4947-9DFB-6AAFC2FF45B1}"/>
              </a:ext>
            </a:extLst>
          </p:cNvPr>
          <p:cNvSpPr>
            <a:spLocks noGrp="1"/>
          </p:cNvSpPr>
          <p:nvPr>
            <p:ph type="body" sz="half" idx="2"/>
          </p:nvPr>
        </p:nvSpPr>
        <p:spPr>
          <a:xfrm>
            <a:off x="228600" y="1523999"/>
            <a:ext cx="41148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Picture Placeholder 2">
            <a:extLst>
              <a:ext uri="{FF2B5EF4-FFF2-40B4-BE49-F238E27FC236}">
                <a16:creationId xmlns:a16="http://schemas.microsoft.com/office/drawing/2014/main" id="{70EBC0EC-CB7F-8E41-B709-6B10FCE8C4AA}"/>
              </a:ext>
            </a:extLst>
          </p:cNvPr>
          <p:cNvSpPr>
            <a:spLocks noGrp="1"/>
          </p:cNvSpPr>
          <p:nvPr>
            <p:ph type="pic" idx="1"/>
          </p:nvPr>
        </p:nvSpPr>
        <p:spPr>
          <a:xfrm>
            <a:off x="4343400" y="1523999"/>
            <a:ext cx="76200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03675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BAC2715-7B69-034F-ADD4-FCB4F1C9EE1C}"/>
              </a:ext>
            </a:extLst>
          </p:cNvPr>
          <p:cNvSpPr txBox="1">
            <a:spLocks noGrp="1"/>
          </p:cNvSpPr>
          <p:nvPr userDrawn="1"/>
        </p:nvSpPr>
        <p:spPr>
          <a:xfrm>
            <a:off x="10972800" y="6356355"/>
            <a:ext cx="1016000" cy="365125"/>
          </a:xfrm>
          <a:prstGeom prst="rect">
            <a:avLst/>
          </a:prstGeom>
          <a:noFill/>
        </p:spPr>
        <p:txBody>
          <a:bodyPr lIns="0" tIns="0" rIns="0" bIns="0" anchor="b"/>
          <a:lstStyle/>
          <a:p>
            <a:pPr>
              <a:spcBef>
                <a:spcPts val="500"/>
              </a:spcBef>
            </a:pPr>
            <a:fld id="{6B0F97DD-C0E0-384C-93CD-7A62F824A3DE}" type="slidenum">
              <a:rPr lang="en-US" altLang="x-none" sz="1200">
                <a:solidFill>
                  <a:srgbClr val="424242"/>
                </a:solidFill>
                <a:latin typeface="Verdana" charset="0"/>
              </a:rPr>
              <a:pPr>
                <a:spcBef>
                  <a:spcPts val="500"/>
                </a:spcBef>
              </a:pPr>
              <a:t>‹#›</a:t>
            </a:fld>
            <a:endParaRPr lang="en-US" altLang="x-none"/>
          </a:p>
        </p:txBody>
      </p:sp>
      <p:sp>
        <p:nvSpPr>
          <p:cNvPr id="8" name="AutoShape 3">
            <a:extLst>
              <a:ext uri="{FF2B5EF4-FFF2-40B4-BE49-F238E27FC236}">
                <a16:creationId xmlns:a16="http://schemas.microsoft.com/office/drawing/2014/main" id="{85DF6712-59E7-BE4D-938E-10F7141D2A47}"/>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Tahoma" charset="0"/>
              <a:ea typeface="Arial" charset="0"/>
              <a:cs typeface="Arial" charset="0"/>
            </a:endParaRPr>
          </a:p>
        </p:txBody>
      </p:sp>
      <p:sp>
        <p:nvSpPr>
          <p:cNvPr id="9" name="Rectangle 3">
            <a:extLst>
              <a:ext uri="{FF2B5EF4-FFF2-40B4-BE49-F238E27FC236}">
                <a16:creationId xmlns:a16="http://schemas.microsoft.com/office/drawing/2014/main" id="{6DCD2242-3A48-6A44-9897-F959BCA692CF}"/>
              </a:ext>
            </a:extLst>
          </p:cNvPr>
          <p:cNvSpPr>
            <a:spLocks noGrp="1" noChangeArrowheads="1"/>
          </p:cNvSpPr>
          <p:nvPr>
            <p:ph type="body" idx="1"/>
          </p:nvPr>
        </p:nvSpPr>
        <p:spPr bwMode="auto">
          <a:xfrm>
            <a:off x="152400" y="1295400"/>
            <a:ext cx="11836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Tree>
    <p:extLst>
      <p:ext uri="{BB962C8B-B14F-4D97-AF65-F5344CB8AC3E}">
        <p14:creationId xmlns:p14="http://schemas.microsoft.com/office/powerpoint/2010/main" val="1908888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12E-CDB2-DA48-B93C-F340374AA4AA}"/>
              </a:ext>
            </a:extLst>
          </p:cNvPr>
          <p:cNvSpPr>
            <a:spLocks noGrp="1"/>
          </p:cNvSpPr>
          <p:nvPr>
            <p:ph type="ctrTitle"/>
          </p:nvPr>
        </p:nvSpPr>
        <p:spPr/>
        <p:txBody>
          <a:bodyPr/>
          <a:lstStyle/>
          <a:p>
            <a:r>
              <a:rPr lang="en-US" dirty="0"/>
              <a:t>CS107 Spring 2019, Lecture 7</a:t>
            </a:r>
            <a:br>
              <a:rPr lang="en-US" dirty="0"/>
            </a:br>
            <a:r>
              <a:rPr lang="en-US" sz="3400" dirty="0"/>
              <a:t>Stack and Heap</a:t>
            </a:r>
          </a:p>
        </p:txBody>
      </p:sp>
      <p:sp>
        <p:nvSpPr>
          <p:cNvPr id="5" name="Subtitle 4">
            <a:extLst>
              <a:ext uri="{FF2B5EF4-FFF2-40B4-BE49-F238E27FC236}">
                <a16:creationId xmlns:a16="http://schemas.microsoft.com/office/drawing/2014/main" id="{3970DCAE-2B81-B74E-A534-6E46C769C62D}"/>
              </a:ext>
            </a:extLst>
          </p:cNvPr>
          <p:cNvSpPr>
            <a:spLocks noGrp="1"/>
          </p:cNvSpPr>
          <p:nvPr>
            <p:ph type="subTitle" idx="1"/>
          </p:nvPr>
        </p:nvSpPr>
        <p:spPr/>
        <p:txBody>
          <a:bodyPr/>
          <a:lstStyle/>
          <a:p>
            <a:r>
              <a:rPr lang="en-US" dirty="0"/>
              <a:t>Reading: K&amp;R 5.6-5.9 or Essential C section 6 on the heap</a:t>
            </a:r>
          </a:p>
        </p:txBody>
      </p:sp>
    </p:spTree>
    <p:extLst>
      <p:ext uri="{BB962C8B-B14F-4D97-AF65-F5344CB8AC3E}">
        <p14:creationId xmlns:p14="http://schemas.microsoft.com/office/powerpoint/2010/main" val="30578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3EF649C-19C9-FA41-9942-C3F9D796B73A}"/>
              </a:ext>
            </a:extLst>
          </p:cNvPr>
          <p:cNvSpPr>
            <a:spLocks noGrp="1" noChangeArrowheads="1"/>
          </p:cNvSpPr>
          <p:nvPr>
            <p:ph type="title"/>
          </p:nvPr>
        </p:nvSpPr>
        <p:spPr/>
        <p:txBody>
          <a:bodyPr/>
          <a:lstStyle/>
          <a:p>
            <a:r>
              <a:rPr lang="en-US" altLang="en-US" dirty="0"/>
              <a:t>Structs</a:t>
            </a:r>
          </a:p>
        </p:txBody>
      </p:sp>
      <p:sp>
        <p:nvSpPr>
          <p:cNvPr id="395267" name="Rectangle 3">
            <a:extLst>
              <a:ext uri="{FF2B5EF4-FFF2-40B4-BE49-F238E27FC236}">
                <a16:creationId xmlns:a16="http://schemas.microsoft.com/office/drawing/2014/main" id="{127F1403-F2EF-F649-9C8D-59FE84F60B5B}"/>
              </a:ext>
            </a:extLst>
          </p:cNvPr>
          <p:cNvSpPr>
            <a:spLocks noGrp="1" noChangeArrowheads="1"/>
          </p:cNvSpPr>
          <p:nvPr>
            <p:ph type="body" idx="1"/>
          </p:nvPr>
        </p:nvSpPr>
        <p:spPr/>
        <p:txBody>
          <a:bodyPr/>
          <a:lstStyle/>
          <a:p>
            <a:pPr marL="0" indent="0">
              <a:buNone/>
            </a:pPr>
            <a:r>
              <a:rPr lang="en-US" altLang="en-US" dirty="0"/>
              <a:t>A </a:t>
            </a:r>
            <a:r>
              <a:rPr lang="en-US" altLang="en-US" i="1" dirty="0"/>
              <a:t>struct</a:t>
            </a:r>
            <a:r>
              <a:rPr lang="en-US" altLang="en-US" dirty="0"/>
              <a:t> is a way to define a new variable type that is a group of other variables.</a:t>
            </a:r>
          </a:p>
          <a:p>
            <a:pPr marL="0" indent="0">
              <a:buNone/>
            </a:pPr>
            <a:endParaRPr lang="en-US" altLang="en-US" dirty="0"/>
          </a:p>
          <a:p>
            <a:pPr marL="0" indent="0">
              <a:spcBef>
                <a:spcPts val="0"/>
              </a:spcBef>
              <a:buNone/>
            </a:pPr>
            <a:r>
              <a:rPr lang="en-US" altLang="en-US" sz="2400" b="1" dirty="0">
                <a:latin typeface="Consolas" panose="020B0609020204030204" pitchFamily="49" charset="0"/>
                <a:cs typeface="Consolas" panose="020B0609020204030204" pitchFamily="49" charset="0"/>
              </a:rPr>
              <a:t>struct</a:t>
            </a:r>
            <a:r>
              <a:rPr lang="en-US" altLang="en-US" sz="2400" dirty="0">
                <a:latin typeface="Consolas" panose="020B0609020204030204" pitchFamily="49" charset="0"/>
                <a:cs typeface="Consolas" panose="020B0609020204030204" pitchFamily="49" charset="0"/>
              </a:rPr>
              <a:t> date {		</a:t>
            </a:r>
            <a:r>
              <a:rPr lang="en-US" altLang="en-US" sz="2400" dirty="0">
                <a:solidFill>
                  <a:srgbClr val="00B050"/>
                </a:solidFill>
                <a:latin typeface="Consolas" panose="020B0609020204030204" pitchFamily="49" charset="0"/>
                <a:cs typeface="Consolas" panose="020B0609020204030204" pitchFamily="49" charset="0"/>
              </a:rPr>
              <a:t>// declaring a struct type</a:t>
            </a:r>
          </a:p>
          <a:p>
            <a:pPr marL="0" indent="0">
              <a:spcBef>
                <a:spcPts val="0"/>
              </a:spcBef>
              <a:buNone/>
            </a:pPr>
            <a:r>
              <a:rPr lang="en-US" altLang="en-US" sz="2400" b="1" dirty="0">
                <a:latin typeface="Consolas" panose="020B0609020204030204" pitchFamily="49" charset="0"/>
                <a:cs typeface="Consolas" panose="020B0609020204030204" pitchFamily="49" charset="0"/>
              </a:rPr>
              <a:t>    </a:t>
            </a:r>
            <a:r>
              <a:rPr lang="en-US" altLang="en-US" sz="2400" dirty="0" err="1">
                <a:latin typeface="Consolas" panose="020B0609020204030204" pitchFamily="49" charset="0"/>
                <a:cs typeface="Consolas" panose="020B0609020204030204" pitchFamily="49" charset="0"/>
              </a:rPr>
              <a:t>int</a:t>
            </a:r>
            <a:r>
              <a:rPr lang="en-US" altLang="en-US" sz="2400" dirty="0">
                <a:latin typeface="Consolas" panose="020B0609020204030204" pitchFamily="49" charset="0"/>
                <a:cs typeface="Consolas" panose="020B0609020204030204" pitchFamily="49" charset="0"/>
              </a:rPr>
              <a:t> month;</a:t>
            </a:r>
          </a:p>
          <a:p>
            <a:pPr marL="0" indent="0">
              <a:spcBef>
                <a:spcPts val="0"/>
              </a:spcBef>
              <a:buNone/>
            </a:pPr>
            <a:r>
              <a:rPr lang="en-US" altLang="en-US" sz="2400" b="1" dirty="0">
                <a:latin typeface="Consolas" panose="020B0609020204030204" pitchFamily="49" charset="0"/>
                <a:cs typeface="Consolas" panose="020B0609020204030204" pitchFamily="49" charset="0"/>
              </a:rPr>
              <a:t>    </a:t>
            </a:r>
            <a:r>
              <a:rPr lang="en-US" altLang="en-US" sz="2400" dirty="0" err="1">
                <a:latin typeface="Consolas" panose="020B0609020204030204" pitchFamily="49" charset="0"/>
                <a:cs typeface="Consolas" panose="020B0609020204030204" pitchFamily="49" charset="0"/>
              </a:rPr>
              <a:t>int</a:t>
            </a:r>
            <a:r>
              <a:rPr lang="en-US" altLang="en-US" sz="2400" dirty="0">
                <a:latin typeface="Consolas" panose="020B0609020204030204" pitchFamily="49" charset="0"/>
                <a:cs typeface="Consolas" panose="020B0609020204030204" pitchFamily="49" charset="0"/>
              </a:rPr>
              <a:t> day;		</a:t>
            </a:r>
            <a:r>
              <a:rPr lang="en-US" altLang="en-US" sz="2400" dirty="0">
                <a:solidFill>
                  <a:srgbClr val="00B050"/>
                </a:solidFill>
                <a:latin typeface="Consolas" panose="020B0609020204030204" pitchFamily="49" charset="0"/>
                <a:cs typeface="Consolas" panose="020B0609020204030204" pitchFamily="49" charset="0"/>
              </a:rPr>
              <a:t>// members of each date structure</a:t>
            </a:r>
          </a:p>
          <a:p>
            <a:pPr marL="0" indent="0">
              <a:spcBef>
                <a:spcPts val="0"/>
              </a:spcBef>
              <a:buNone/>
            </a:pPr>
            <a:r>
              <a:rPr lang="en-US" altLang="en-US" sz="2400" dirty="0">
                <a:latin typeface="Consolas" panose="020B0609020204030204" pitchFamily="49" charset="0"/>
                <a:cs typeface="Consolas" panose="020B0609020204030204" pitchFamily="49" charset="0"/>
              </a:rPr>
              <a:t>};</a:t>
            </a:r>
          </a:p>
          <a:p>
            <a:pPr marL="0" indent="0">
              <a:spcBef>
                <a:spcPts val="0"/>
              </a:spcBef>
              <a:buNone/>
            </a:pPr>
            <a:r>
              <a:rPr lang="en-US" altLang="en-US" sz="2400" dirty="0">
                <a:latin typeface="Consolas" panose="020B0609020204030204" pitchFamily="49" charset="0"/>
                <a:cs typeface="Consolas" panose="020B0609020204030204" pitchFamily="49" charset="0"/>
              </a:rPr>
              <a:t>…</a:t>
            </a:r>
          </a:p>
          <a:p>
            <a:pPr marL="0" indent="0">
              <a:spcBef>
                <a:spcPts val="0"/>
              </a:spcBef>
              <a:buNone/>
            </a:pPr>
            <a:endParaRPr lang="en-US" altLang="en-US" sz="2400" dirty="0">
              <a:latin typeface="Consolas" panose="020B0609020204030204" pitchFamily="49" charset="0"/>
              <a:cs typeface="Consolas" panose="020B0609020204030204" pitchFamily="49" charset="0"/>
            </a:endParaRPr>
          </a:p>
          <a:p>
            <a:pPr marL="0" indent="0">
              <a:spcBef>
                <a:spcPts val="0"/>
              </a:spcBef>
              <a:buNone/>
            </a:pPr>
            <a:r>
              <a:rPr lang="en-US" altLang="en-US" sz="2400" dirty="0">
                <a:latin typeface="Consolas" panose="020B0609020204030204" pitchFamily="49" charset="0"/>
                <a:cs typeface="Consolas" panose="020B0609020204030204" pitchFamily="49" charset="0"/>
              </a:rPr>
              <a:t>struct date today;	               </a:t>
            </a:r>
            <a:r>
              <a:rPr lang="en-US" altLang="en-US" sz="2400" dirty="0">
                <a:solidFill>
                  <a:srgbClr val="00B050"/>
                </a:solidFill>
                <a:latin typeface="Consolas" panose="020B0609020204030204" pitchFamily="49" charset="0"/>
                <a:cs typeface="Consolas" panose="020B0609020204030204" pitchFamily="49" charset="0"/>
              </a:rPr>
              <a:t>// construct structure instances</a:t>
            </a:r>
          </a:p>
          <a:p>
            <a:pPr marL="0" indent="0">
              <a:spcBef>
                <a:spcPts val="0"/>
              </a:spcBef>
              <a:buNone/>
            </a:pPr>
            <a:r>
              <a:rPr lang="en-US" altLang="en-US" sz="2400" dirty="0" err="1">
                <a:latin typeface="Consolas" panose="020B0609020204030204" pitchFamily="49" charset="0"/>
                <a:cs typeface="Consolas" panose="020B0609020204030204" pitchFamily="49" charset="0"/>
              </a:rPr>
              <a:t>today.month</a:t>
            </a:r>
            <a:r>
              <a:rPr lang="en-US" altLang="en-US" sz="2400" dirty="0">
                <a:latin typeface="Consolas" panose="020B0609020204030204" pitchFamily="49" charset="0"/>
                <a:cs typeface="Consolas" panose="020B0609020204030204" pitchFamily="49" charset="0"/>
              </a:rPr>
              <a:t> = 1;</a:t>
            </a:r>
          </a:p>
          <a:p>
            <a:pPr marL="0" indent="0">
              <a:spcBef>
                <a:spcPts val="0"/>
              </a:spcBef>
              <a:buNone/>
            </a:pPr>
            <a:r>
              <a:rPr lang="en-US" altLang="en-US" sz="2400" dirty="0" err="1">
                <a:latin typeface="Consolas" panose="020B0609020204030204" pitchFamily="49" charset="0"/>
                <a:cs typeface="Consolas" panose="020B0609020204030204" pitchFamily="49" charset="0"/>
              </a:rPr>
              <a:t>today.day</a:t>
            </a:r>
            <a:r>
              <a:rPr lang="en-US" altLang="en-US" sz="2400" dirty="0">
                <a:latin typeface="Consolas" panose="020B0609020204030204" pitchFamily="49" charset="0"/>
                <a:cs typeface="Consolas" panose="020B0609020204030204" pitchFamily="49" charset="0"/>
              </a:rPr>
              <a:t> = 28;</a:t>
            </a:r>
          </a:p>
          <a:p>
            <a:pPr marL="0" indent="0">
              <a:spcBef>
                <a:spcPts val="0"/>
              </a:spcBef>
              <a:buNone/>
            </a:pPr>
            <a:endParaRPr lang="en-US" altLang="en-US" sz="2400" dirty="0">
              <a:latin typeface="Consolas" panose="020B0609020204030204" pitchFamily="49" charset="0"/>
              <a:cs typeface="Consolas" panose="020B0609020204030204" pitchFamily="49" charset="0"/>
            </a:endParaRPr>
          </a:p>
          <a:p>
            <a:pPr marL="0" indent="0">
              <a:spcBef>
                <a:spcPts val="0"/>
              </a:spcBef>
              <a:buNone/>
            </a:pPr>
            <a:r>
              <a:rPr lang="en-US" altLang="en-US" sz="2400" dirty="0">
                <a:latin typeface="Consolas" panose="020B0609020204030204" pitchFamily="49" charset="0"/>
                <a:cs typeface="Consolas" panose="020B0609020204030204" pitchFamily="49" charset="0"/>
              </a:rPr>
              <a:t>struct date </a:t>
            </a:r>
            <a:r>
              <a:rPr lang="en-US" altLang="en-US" sz="2400" dirty="0" err="1">
                <a:latin typeface="Consolas" panose="020B0609020204030204" pitchFamily="49" charset="0"/>
                <a:cs typeface="Consolas" panose="020B0609020204030204" pitchFamily="49" charset="0"/>
              </a:rPr>
              <a:t>new_years_eve</a:t>
            </a:r>
            <a:r>
              <a:rPr lang="en-US" altLang="en-US" sz="2400" dirty="0">
                <a:latin typeface="Consolas" panose="020B0609020204030204" pitchFamily="49" charset="0"/>
                <a:cs typeface="Consolas" panose="020B0609020204030204" pitchFamily="49" charset="0"/>
              </a:rPr>
              <a:t> = {12, 31};   </a:t>
            </a:r>
            <a:r>
              <a:rPr lang="en-US" altLang="en-US" sz="2400" dirty="0">
                <a:solidFill>
                  <a:srgbClr val="00B050"/>
                </a:solidFill>
                <a:latin typeface="Consolas" panose="020B0609020204030204" pitchFamily="49" charset="0"/>
                <a:cs typeface="Consolas" panose="020B0609020204030204" pitchFamily="49" charset="0"/>
              </a:rPr>
              <a:t>// shorter initializer syntax</a:t>
            </a:r>
            <a:endParaRPr lang="en-US" altLang="en-US" sz="2000" dirty="0">
              <a:solidFill>
                <a:srgbClr val="00B050"/>
              </a:solidFill>
              <a:latin typeface="Consolas" panose="020B0609020204030204" pitchFamily="49" charset="0"/>
            </a:endParaRPr>
          </a:p>
          <a:p>
            <a:pPr lvl="1">
              <a:lnSpc>
                <a:spcPct val="80000"/>
              </a:lnSpc>
              <a:buFontTx/>
              <a:buNone/>
            </a:pPr>
            <a:r>
              <a:rPr lang="en-US" altLang="en-US" sz="2000" dirty="0">
                <a:latin typeface="Consolas" panose="020B0609020204030204" pitchFamily="49" charset="0"/>
              </a:rPr>
              <a:t>	</a:t>
            </a:r>
            <a:endParaRPr lang="en-US" altLang="en-US" sz="200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12022766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Miscellaneous Useful Topics</a:t>
            </a:r>
          </a:p>
          <a:p>
            <a:r>
              <a:rPr lang="en-US" dirty="0"/>
              <a:t>The Stack</a:t>
            </a:r>
          </a:p>
          <a:p>
            <a:r>
              <a:rPr lang="en-US" dirty="0"/>
              <a:t>The Heap and Dynamic Memory</a:t>
            </a:r>
          </a:p>
          <a:p>
            <a:r>
              <a:rPr lang="en-US" b="1" dirty="0"/>
              <a:t>Practice: </a:t>
            </a:r>
            <a:r>
              <a:rPr lang="en-US" dirty="0"/>
              <a:t>Pig Latin</a:t>
            </a:r>
          </a:p>
          <a:p>
            <a:r>
              <a:rPr lang="en-US" dirty="0"/>
              <a:t>Announcements</a:t>
            </a:r>
          </a:p>
          <a:p>
            <a:r>
              <a:rPr lang="en-US" dirty="0" err="1">
                <a:latin typeface="Consolas" panose="020B0609020204030204" pitchFamily="49" charset="0"/>
                <a:cs typeface="Consolas" panose="020B0609020204030204" pitchFamily="49" charset="0"/>
              </a:rPr>
              <a:t>Realloc</a:t>
            </a:r>
            <a:endParaRPr lang="en-US" dirty="0">
              <a:latin typeface="Consolas" panose="020B0609020204030204" pitchFamily="49" charset="0"/>
              <a:cs typeface="Consolas" panose="020B0609020204030204" pitchFamily="49" charset="0"/>
            </a:endParaRPr>
          </a:p>
          <a:p>
            <a:r>
              <a:rPr lang="en-US" b="1" dirty="0"/>
              <a:t>Practice: </a:t>
            </a:r>
            <a:r>
              <a:rPr lang="en-US" dirty="0"/>
              <a:t>Pig Latin Part 2</a:t>
            </a:r>
          </a:p>
          <a:p>
            <a:endParaRPr lang="en-US" b="1" dirty="0"/>
          </a:p>
          <a:p>
            <a:pPr marL="0" indent="0">
              <a:buNone/>
            </a:pPr>
            <a:r>
              <a:rPr lang="en-US" b="1" dirty="0"/>
              <a:t>Next time: </a:t>
            </a:r>
            <a:r>
              <a:rPr lang="en-US" dirty="0"/>
              <a:t>C Generics</a:t>
            </a:r>
            <a:endParaRPr lang="en-US" b="1" dirty="0"/>
          </a:p>
        </p:txBody>
      </p:sp>
    </p:spTree>
    <p:extLst>
      <p:ext uri="{BB962C8B-B14F-4D97-AF65-F5344CB8AC3E}">
        <p14:creationId xmlns:p14="http://schemas.microsoft.com/office/powerpoint/2010/main" val="416184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3EF649C-19C9-FA41-9942-C3F9D796B73A}"/>
              </a:ext>
            </a:extLst>
          </p:cNvPr>
          <p:cNvSpPr>
            <a:spLocks noGrp="1" noChangeArrowheads="1"/>
          </p:cNvSpPr>
          <p:nvPr>
            <p:ph type="title"/>
          </p:nvPr>
        </p:nvSpPr>
        <p:spPr/>
        <p:txBody>
          <a:bodyPr/>
          <a:lstStyle/>
          <a:p>
            <a:r>
              <a:rPr lang="en-US" altLang="en-US" dirty="0"/>
              <a:t>Structs</a:t>
            </a:r>
          </a:p>
        </p:txBody>
      </p:sp>
      <p:sp>
        <p:nvSpPr>
          <p:cNvPr id="395267" name="Rectangle 3">
            <a:extLst>
              <a:ext uri="{FF2B5EF4-FFF2-40B4-BE49-F238E27FC236}">
                <a16:creationId xmlns:a16="http://schemas.microsoft.com/office/drawing/2014/main" id="{127F1403-F2EF-F649-9C8D-59FE84F60B5B}"/>
              </a:ext>
            </a:extLst>
          </p:cNvPr>
          <p:cNvSpPr>
            <a:spLocks noGrp="1" noChangeArrowheads="1"/>
          </p:cNvSpPr>
          <p:nvPr>
            <p:ph type="body" idx="1"/>
          </p:nvPr>
        </p:nvSpPr>
        <p:spPr/>
        <p:txBody>
          <a:bodyPr/>
          <a:lstStyle/>
          <a:p>
            <a:pPr marL="0" indent="0">
              <a:buNone/>
            </a:pPr>
            <a:r>
              <a:rPr lang="en-US" altLang="en-US" dirty="0"/>
              <a:t>Wrap the struct definition in a </a:t>
            </a:r>
            <a:r>
              <a:rPr lang="en-US" altLang="en-US" b="1" dirty="0"/>
              <a:t>typedef </a:t>
            </a:r>
            <a:r>
              <a:rPr lang="en-US" altLang="en-US" dirty="0"/>
              <a:t>to avoid having to include the word </a:t>
            </a:r>
            <a:r>
              <a:rPr lang="en-US" altLang="en-US" b="1" dirty="0"/>
              <a:t>struct</a:t>
            </a:r>
            <a:r>
              <a:rPr lang="en-US" altLang="en-US" dirty="0"/>
              <a:t> every time you make a new variable of that type.</a:t>
            </a:r>
          </a:p>
          <a:p>
            <a:pPr marL="0" indent="0">
              <a:buNone/>
            </a:pPr>
            <a:endParaRPr lang="en-US" altLang="en-US" dirty="0"/>
          </a:p>
          <a:p>
            <a:pPr marL="0" indent="0">
              <a:spcBef>
                <a:spcPts val="0"/>
              </a:spcBef>
              <a:buNone/>
            </a:pPr>
            <a:r>
              <a:rPr lang="en-US" altLang="en-US" sz="2400" b="1" dirty="0">
                <a:solidFill>
                  <a:srgbClr val="FF0000"/>
                </a:solidFill>
                <a:latin typeface="Consolas" panose="020B0609020204030204" pitchFamily="49" charset="0"/>
                <a:cs typeface="Consolas" panose="020B0609020204030204" pitchFamily="49" charset="0"/>
              </a:rPr>
              <a:t>typedef</a:t>
            </a:r>
            <a:r>
              <a:rPr lang="en-US" altLang="en-US" sz="2400" b="1" dirty="0">
                <a:latin typeface="Consolas" panose="020B0609020204030204" pitchFamily="49" charset="0"/>
                <a:cs typeface="Consolas" panose="020B0609020204030204" pitchFamily="49" charset="0"/>
              </a:rPr>
              <a:t> struct</a:t>
            </a:r>
            <a:r>
              <a:rPr lang="en-US" altLang="en-US" sz="2400" dirty="0">
                <a:latin typeface="Consolas" panose="020B0609020204030204" pitchFamily="49" charset="0"/>
                <a:cs typeface="Consolas" panose="020B0609020204030204" pitchFamily="49" charset="0"/>
              </a:rPr>
              <a:t> date {		</a:t>
            </a:r>
            <a:endParaRPr lang="en-US" altLang="en-US" sz="24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US" altLang="en-US" sz="2400" b="1" dirty="0">
                <a:latin typeface="Consolas" panose="020B0609020204030204" pitchFamily="49" charset="0"/>
                <a:cs typeface="Consolas" panose="020B0609020204030204" pitchFamily="49" charset="0"/>
              </a:rPr>
              <a:t>    </a:t>
            </a:r>
            <a:r>
              <a:rPr lang="en-US" altLang="en-US" sz="2400" dirty="0" err="1">
                <a:latin typeface="Consolas" panose="020B0609020204030204" pitchFamily="49" charset="0"/>
                <a:cs typeface="Consolas" panose="020B0609020204030204" pitchFamily="49" charset="0"/>
              </a:rPr>
              <a:t>int</a:t>
            </a:r>
            <a:r>
              <a:rPr lang="en-US" altLang="en-US" sz="2400" dirty="0">
                <a:latin typeface="Consolas" panose="020B0609020204030204" pitchFamily="49" charset="0"/>
                <a:cs typeface="Consolas" panose="020B0609020204030204" pitchFamily="49" charset="0"/>
              </a:rPr>
              <a:t> month;</a:t>
            </a:r>
          </a:p>
          <a:p>
            <a:pPr marL="0" indent="0">
              <a:spcBef>
                <a:spcPts val="0"/>
              </a:spcBef>
              <a:buNone/>
            </a:pPr>
            <a:r>
              <a:rPr lang="en-US" altLang="en-US" sz="2400" b="1" dirty="0">
                <a:latin typeface="Consolas" panose="020B0609020204030204" pitchFamily="49" charset="0"/>
                <a:cs typeface="Consolas" panose="020B0609020204030204" pitchFamily="49" charset="0"/>
              </a:rPr>
              <a:t>    </a:t>
            </a:r>
            <a:r>
              <a:rPr lang="en-US" altLang="en-US" sz="2400" dirty="0" err="1">
                <a:latin typeface="Consolas" panose="020B0609020204030204" pitchFamily="49" charset="0"/>
                <a:cs typeface="Consolas" panose="020B0609020204030204" pitchFamily="49" charset="0"/>
              </a:rPr>
              <a:t>int</a:t>
            </a:r>
            <a:r>
              <a:rPr lang="en-US" altLang="en-US" sz="2400" dirty="0">
                <a:latin typeface="Consolas" panose="020B0609020204030204" pitchFamily="49" charset="0"/>
                <a:cs typeface="Consolas" panose="020B0609020204030204" pitchFamily="49" charset="0"/>
              </a:rPr>
              <a:t> day;		</a:t>
            </a:r>
            <a:endParaRPr lang="en-US" altLang="en-US" sz="24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US" altLang="en-US" sz="2400" dirty="0">
                <a:latin typeface="Consolas" panose="020B0609020204030204" pitchFamily="49" charset="0"/>
                <a:cs typeface="Consolas" panose="020B0609020204030204" pitchFamily="49" charset="0"/>
              </a:rPr>
              <a:t>} </a:t>
            </a:r>
            <a:r>
              <a:rPr lang="en-US" altLang="en-US" sz="2400" dirty="0">
                <a:solidFill>
                  <a:srgbClr val="FF0000"/>
                </a:solidFill>
                <a:latin typeface="Consolas" panose="020B0609020204030204" pitchFamily="49" charset="0"/>
                <a:cs typeface="Consolas" panose="020B0609020204030204" pitchFamily="49" charset="0"/>
              </a:rPr>
              <a:t>date</a:t>
            </a:r>
            <a:r>
              <a:rPr lang="en-US" altLang="en-US" sz="2400" dirty="0">
                <a:latin typeface="Consolas" panose="020B0609020204030204" pitchFamily="49" charset="0"/>
                <a:cs typeface="Consolas" panose="020B0609020204030204" pitchFamily="49" charset="0"/>
              </a:rPr>
              <a:t>;</a:t>
            </a:r>
          </a:p>
          <a:p>
            <a:pPr marL="0" indent="0">
              <a:spcBef>
                <a:spcPts val="0"/>
              </a:spcBef>
              <a:buNone/>
            </a:pPr>
            <a:r>
              <a:rPr lang="en-US" altLang="en-US" sz="2400" dirty="0">
                <a:latin typeface="Consolas" panose="020B0609020204030204" pitchFamily="49" charset="0"/>
                <a:cs typeface="Consolas" panose="020B0609020204030204" pitchFamily="49" charset="0"/>
              </a:rPr>
              <a:t>…</a:t>
            </a:r>
          </a:p>
          <a:p>
            <a:pPr marL="0" indent="0">
              <a:spcBef>
                <a:spcPts val="0"/>
              </a:spcBef>
              <a:buNone/>
            </a:pPr>
            <a:endParaRPr lang="en-US" altLang="en-US" sz="2400" dirty="0">
              <a:latin typeface="Consolas" panose="020B0609020204030204" pitchFamily="49" charset="0"/>
              <a:cs typeface="Consolas" panose="020B0609020204030204" pitchFamily="49" charset="0"/>
            </a:endParaRPr>
          </a:p>
          <a:p>
            <a:pPr marL="0" indent="0">
              <a:spcBef>
                <a:spcPts val="0"/>
              </a:spcBef>
              <a:buNone/>
            </a:pPr>
            <a:r>
              <a:rPr lang="en-US" altLang="en-US" sz="2400" dirty="0">
                <a:solidFill>
                  <a:srgbClr val="FF0000"/>
                </a:solidFill>
                <a:latin typeface="Consolas" panose="020B0609020204030204" pitchFamily="49" charset="0"/>
                <a:cs typeface="Consolas" panose="020B0609020204030204" pitchFamily="49" charset="0"/>
              </a:rPr>
              <a:t>date</a:t>
            </a:r>
            <a:r>
              <a:rPr lang="en-US" altLang="en-US" sz="2400" dirty="0">
                <a:latin typeface="Consolas" panose="020B0609020204030204" pitchFamily="49" charset="0"/>
                <a:cs typeface="Consolas" panose="020B0609020204030204" pitchFamily="49" charset="0"/>
              </a:rPr>
              <a:t> today;	</a:t>
            </a:r>
            <a:endParaRPr lang="en-US" altLang="en-US" sz="24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US" altLang="en-US" sz="2400" dirty="0" err="1">
                <a:latin typeface="Consolas" panose="020B0609020204030204" pitchFamily="49" charset="0"/>
                <a:cs typeface="Consolas" panose="020B0609020204030204" pitchFamily="49" charset="0"/>
              </a:rPr>
              <a:t>today.month</a:t>
            </a:r>
            <a:r>
              <a:rPr lang="en-US" altLang="en-US" sz="2400" dirty="0">
                <a:latin typeface="Consolas" panose="020B0609020204030204" pitchFamily="49" charset="0"/>
                <a:cs typeface="Consolas" panose="020B0609020204030204" pitchFamily="49" charset="0"/>
              </a:rPr>
              <a:t> = 1;</a:t>
            </a:r>
          </a:p>
          <a:p>
            <a:pPr marL="0" indent="0">
              <a:spcBef>
                <a:spcPts val="0"/>
              </a:spcBef>
              <a:buNone/>
            </a:pPr>
            <a:r>
              <a:rPr lang="en-US" altLang="en-US" sz="2400" dirty="0" err="1">
                <a:latin typeface="Consolas" panose="020B0609020204030204" pitchFamily="49" charset="0"/>
                <a:cs typeface="Consolas" panose="020B0609020204030204" pitchFamily="49" charset="0"/>
              </a:rPr>
              <a:t>today.day</a:t>
            </a:r>
            <a:r>
              <a:rPr lang="en-US" altLang="en-US" sz="2400" dirty="0">
                <a:latin typeface="Consolas" panose="020B0609020204030204" pitchFamily="49" charset="0"/>
                <a:cs typeface="Consolas" panose="020B0609020204030204" pitchFamily="49" charset="0"/>
              </a:rPr>
              <a:t> = 28;</a:t>
            </a:r>
          </a:p>
          <a:p>
            <a:pPr marL="0" indent="0">
              <a:spcBef>
                <a:spcPts val="0"/>
              </a:spcBef>
              <a:buNone/>
            </a:pPr>
            <a:endParaRPr lang="en-US" altLang="en-US" sz="2400" dirty="0">
              <a:latin typeface="Consolas" panose="020B0609020204030204" pitchFamily="49" charset="0"/>
              <a:cs typeface="Consolas" panose="020B0609020204030204" pitchFamily="49" charset="0"/>
            </a:endParaRPr>
          </a:p>
          <a:p>
            <a:pPr marL="0" indent="0">
              <a:spcBef>
                <a:spcPts val="0"/>
              </a:spcBef>
              <a:buNone/>
            </a:pPr>
            <a:r>
              <a:rPr lang="en-US" altLang="en-US" sz="2400" dirty="0">
                <a:solidFill>
                  <a:srgbClr val="FF0000"/>
                </a:solidFill>
                <a:latin typeface="Consolas" panose="020B0609020204030204" pitchFamily="49" charset="0"/>
                <a:cs typeface="Consolas" panose="020B0609020204030204" pitchFamily="49" charset="0"/>
              </a:rPr>
              <a:t>date </a:t>
            </a:r>
            <a:r>
              <a:rPr lang="en-US" altLang="en-US" sz="2400" dirty="0" err="1">
                <a:latin typeface="Consolas" panose="020B0609020204030204" pitchFamily="49" charset="0"/>
                <a:cs typeface="Consolas" panose="020B0609020204030204" pitchFamily="49" charset="0"/>
              </a:rPr>
              <a:t>new_years_eve</a:t>
            </a:r>
            <a:r>
              <a:rPr lang="en-US" altLang="en-US" sz="2400" dirty="0">
                <a:latin typeface="Consolas" panose="020B0609020204030204" pitchFamily="49" charset="0"/>
                <a:cs typeface="Consolas" panose="020B0609020204030204" pitchFamily="49" charset="0"/>
              </a:rPr>
              <a:t> = {12, 31};   </a:t>
            </a:r>
            <a:endParaRPr lang="en-US" altLang="en-US" sz="24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400512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3EF649C-19C9-FA41-9942-C3F9D796B73A}"/>
              </a:ext>
            </a:extLst>
          </p:cNvPr>
          <p:cNvSpPr>
            <a:spLocks noGrp="1" noChangeArrowheads="1"/>
          </p:cNvSpPr>
          <p:nvPr>
            <p:ph type="title"/>
          </p:nvPr>
        </p:nvSpPr>
        <p:spPr/>
        <p:txBody>
          <a:bodyPr/>
          <a:lstStyle/>
          <a:p>
            <a:r>
              <a:rPr lang="en-US" altLang="en-US" dirty="0"/>
              <a:t>Structs</a:t>
            </a:r>
          </a:p>
        </p:txBody>
      </p:sp>
      <p:sp>
        <p:nvSpPr>
          <p:cNvPr id="395267" name="Rectangle 3">
            <a:extLst>
              <a:ext uri="{FF2B5EF4-FFF2-40B4-BE49-F238E27FC236}">
                <a16:creationId xmlns:a16="http://schemas.microsoft.com/office/drawing/2014/main" id="{127F1403-F2EF-F649-9C8D-59FE84F60B5B}"/>
              </a:ext>
            </a:extLst>
          </p:cNvPr>
          <p:cNvSpPr>
            <a:spLocks noGrp="1" noChangeArrowheads="1"/>
          </p:cNvSpPr>
          <p:nvPr>
            <p:ph type="body" idx="1"/>
          </p:nvPr>
        </p:nvSpPr>
        <p:spPr>
          <a:xfrm>
            <a:off x="152400" y="1295400"/>
            <a:ext cx="11811000" cy="5410200"/>
          </a:xfrm>
        </p:spPr>
        <p:txBody>
          <a:bodyPr/>
          <a:lstStyle/>
          <a:p>
            <a:pPr marL="0" indent="0">
              <a:buNone/>
            </a:pPr>
            <a:r>
              <a:rPr lang="en-US" altLang="en-US" dirty="0"/>
              <a:t>If you pass a struct as a parameter, like for other parameters, C passes a </a:t>
            </a:r>
            <a:r>
              <a:rPr lang="en-US" altLang="en-US" b="1" dirty="0"/>
              <a:t>copy</a:t>
            </a:r>
            <a:r>
              <a:rPr lang="en-US" altLang="en-US" dirty="0"/>
              <a:t> of the entire struct. </a:t>
            </a:r>
            <a:endParaRPr lang="en-US" altLang="en-US" sz="2400" dirty="0"/>
          </a:p>
          <a:p>
            <a:pPr marL="0" indent="0">
              <a:buNone/>
            </a:pPr>
            <a:endParaRPr lang="en-US" altLang="en-US" sz="2400" dirty="0">
              <a:latin typeface="Consolas" panose="020B0609020204030204" pitchFamily="49" charset="0"/>
            </a:endParaRPr>
          </a:p>
          <a:p>
            <a:pPr marL="0" indent="0">
              <a:spcBef>
                <a:spcPts val="0"/>
              </a:spcBef>
              <a:buNone/>
            </a:pPr>
            <a:r>
              <a:rPr lang="en-US" altLang="en-US" sz="2400" dirty="0">
                <a:latin typeface="Consolas" panose="020B0609020204030204" pitchFamily="49" charset="0"/>
              </a:rPr>
              <a:t>void </a:t>
            </a:r>
            <a:r>
              <a:rPr lang="en-US" altLang="en-US" sz="2400" dirty="0" err="1">
                <a:latin typeface="Consolas" panose="020B0609020204030204" pitchFamily="49" charset="0"/>
              </a:rPr>
              <a:t>advance_day</a:t>
            </a:r>
            <a:r>
              <a:rPr lang="en-US" altLang="en-US" sz="2400" dirty="0">
                <a:latin typeface="Consolas" panose="020B0609020204030204" pitchFamily="49" charset="0"/>
              </a:rPr>
              <a:t>(date d) {</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d.day</a:t>
            </a:r>
            <a:r>
              <a:rPr lang="en-US" altLang="en-US" sz="2400" dirty="0">
                <a:latin typeface="Consolas" panose="020B0609020204030204" pitchFamily="49" charset="0"/>
              </a:rPr>
              <a:t>++;</a:t>
            </a:r>
          </a:p>
          <a:p>
            <a:pPr marL="0" indent="0">
              <a:spcBef>
                <a:spcPts val="0"/>
              </a:spcBef>
              <a:buNone/>
            </a:pPr>
            <a:r>
              <a:rPr lang="en-US" altLang="en-US" sz="2400" dirty="0">
                <a:latin typeface="Consolas" panose="020B0609020204030204" pitchFamily="49" charset="0"/>
              </a:rPr>
              <a:t>}</a:t>
            </a:r>
          </a:p>
          <a:p>
            <a:pPr marL="0" indent="0">
              <a:spcBef>
                <a:spcPts val="0"/>
              </a:spcBef>
              <a:buNone/>
            </a:pPr>
            <a:endParaRPr lang="en-US" altLang="en-US" sz="2400" dirty="0">
              <a:latin typeface="Consolas" panose="020B0609020204030204" pitchFamily="49" charset="0"/>
            </a:endParaRPr>
          </a:p>
          <a:p>
            <a:pPr marL="0" indent="0">
              <a:spcBef>
                <a:spcPts val="0"/>
              </a:spcBef>
              <a:buNone/>
            </a:pPr>
            <a:r>
              <a:rPr lang="en-US" altLang="en-US" sz="2400" dirty="0" err="1">
                <a:latin typeface="Consolas" panose="020B0609020204030204" pitchFamily="49" charset="0"/>
              </a:rPr>
              <a:t>int</a:t>
            </a:r>
            <a:r>
              <a:rPr lang="en-US" altLang="en-US" sz="2400" dirty="0">
                <a:latin typeface="Consolas" panose="020B0609020204030204" pitchFamily="49" charset="0"/>
              </a:rPr>
              <a:t> main(</a:t>
            </a:r>
            <a:r>
              <a:rPr lang="en-US" altLang="en-US" sz="2400" dirty="0" err="1">
                <a:latin typeface="Consolas" panose="020B0609020204030204" pitchFamily="49" charset="0"/>
              </a:rPr>
              <a:t>int</a:t>
            </a:r>
            <a:r>
              <a:rPr lang="en-US" altLang="en-US" sz="2400" dirty="0">
                <a:latin typeface="Consolas" panose="020B0609020204030204" pitchFamily="49" charset="0"/>
              </a:rPr>
              <a:t> </a:t>
            </a:r>
            <a:r>
              <a:rPr lang="en-US" altLang="en-US" sz="2400" dirty="0" err="1">
                <a:latin typeface="Consolas" panose="020B0609020204030204" pitchFamily="49" charset="0"/>
              </a:rPr>
              <a:t>argc</a:t>
            </a:r>
            <a:r>
              <a:rPr lang="en-US" altLang="en-US" sz="2400" dirty="0">
                <a:latin typeface="Consolas" panose="020B0609020204030204" pitchFamily="49" charset="0"/>
              </a:rPr>
              <a:t>, char *</a:t>
            </a:r>
            <a:r>
              <a:rPr lang="en-US" altLang="en-US" sz="2400" dirty="0" err="1">
                <a:latin typeface="Consolas" panose="020B0609020204030204" pitchFamily="49" charset="0"/>
              </a:rPr>
              <a:t>argv</a:t>
            </a:r>
            <a:r>
              <a:rPr lang="en-US" altLang="en-US" sz="2400" dirty="0">
                <a:latin typeface="Consolas" panose="020B0609020204030204" pitchFamily="49" charset="0"/>
              </a:rPr>
              <a:t>[]) {</a:t>
            </a:r>
          </a:p>
          <a:p>
            <a:pPr marL="0" indent="0">
              <a:spcBef>
                <a:spcPts val="0"/>
              </a:spcBef>
              <a:buNone/>
            </a:pPr>
            <a:r>
              <a:rPr lang="en-US" altLang="en-US" sz="2400" dirty="0">
                <a:latin typeface="Consolas" panose="020B0609020204030204" pitchFamily="49" charset="0"/>
              </a:rPr>
              <a:t>	date </a:t>
            </a:r>
            <a:r>
              <a:rPr lang="en-US" altLang="en-US" sz="2400" dirty="0" err="1">
                <a:latin typeface="Consolas" panose="020B0609020204030204" pitchFamily="49" charset="0"/>
              </a:rPr>
              <a:t>my_date</a:t>
            </a:r>
            <a:r>
              <a:rPr lang="en-US" altLang="en-US" sz="2400" dirty="0">
                <a:latin typeface="Consolas" panose="020B0609020204030204" pitchFamily="49" charset="0"/>
              </a:rPr>
              <a:t> = {1, 28};</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advance_day</a:t>
            </a:r>
            <a:r>
              <a:rPr lang="en-US" altLang="en-US" sz="2400" dirty="0">
                <a:latin typeface="Consolas" panose="020B0609020204030204" pitchFamily="49" charset="0"/>
              </a:rPr>
              <a:t>(</a:t>
            </a:r>
            <a:r>
              <a:rPr lang="en-US" altLang="en-US" sz="2400" dirty="0" err="1">
                <a:latin typeface="Consolas" panose="020B0609020204030204" pitchFamily="49" charset="0"/>
              </a:rPr>
              <a:t>my_date</a:t>
            </a:r>
            <a:r>
              <a:rPr lang="en-US" altLang="en-US" sz="2400" dirty="0">
                <a:latin typeface="Consolas" panose="020B0609020204030204" pitchFamily="49" charset="0"/>
              </a:rPr>
              <a:t>);</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printf</a:t>
            </a:r>
            <a:r>
              <a:rPr lang="en-US" altLang="en-US" sz="2400" dirty="0">
                <a:latin typeface="Consolas" panose="020B0609020204030204" pitchFamily="49" charset="0"/>
              </a:rPr>
              <a:t>(</a:t>
            </a:r>
            <a:r>
              <a:rPr lang="en-US" altLang="en-US" sz="2400" dirty="0">
                <a:solidFill>
                  <a:srgbClr val="0432FF"/>
                </a:solidFill>
                <a:latin typeface="Consolas" panose="020B0609020204030204" pitchFamily="49" charset="0"/>
              </a:rPr>
              <a:t>"%d"</a:t>
            </a:r>
            <a:r>
              <a:rPr lang="en-US" altLang="en-US" sz="2400" dirty="0">
                <a:latin typeface="Consolas" panose="020B0609020204030204" pitchFamily="49" charset="0"/>
              </a:rPr>
              <a:t>, </a:t>
            </a:r>
            <a:r>
              <a:rPr lang="en-US" altLang="en-US" sz="2400" dirty="0" err="1">
                <a:latin typeface="Consolas" panose="020B0609020204030204" pitchFamily="49" charset="0"/>
              </a:rPr>
              <a:t>my_date.day</a:t>
            </a:r>
            <a:r>
              <a:rPr lang="en-US" altLang="en-US" sz="2400" dirty="0">
                <a:latin typeface="Consolas" panose="020B0609020204030204" pitchFamily="49" charset="0"/>
              </a:rPr>
              <a:t>);	</a:t>
            </a:r>
            <a:r>
              <a:rPr lang="en-US" altLang="en-US" sz="2400" dirty="0">
                <a:solidFill>
                  <a:srgbClr val="00B050"/>
                </a:solidFill>
                <a:latin typeface="Consolas" panose="020B0609020204030204" pitchFamily="49" charset="0"/>
              </a:rPr>
              <a:t>// 28</a:t>
            </a:r>
          </a:p>
          <a:p>
            <a:pPr marL="0" indent="0">
              <a:spcBef>
                <a:spcPts val="0"/>
              </a:spcBef>
              <a:buNone/>
            </a:pPr>
            <a:r>
              <a:rPr lang="en-US" altLang="en-US" sz="2400" dirty="0">
                <a:latin typeface="Consolas" panose="020B0609020204030204" pitchFamily="49" charset="0"/>
              </a:rPr>
              <a:t>	return 0;</a:t>
            </a:r>
          </a:p>
          <a:p>
            <a:pPr marL="0" indent="0">
              <a:spcBef>
                <a:spcPts val="0"/>
              </a:spcBef>
              <a:buNone/>
            </a:pPr>
            <a:r>
              <a:rPr lang="en-US" altLang="en-US" sz="2400" dirty="0">
                <a:latin typeface="Consolas" panose="020B0609020204030204" pitchFamily="49" charset="0"/>
              </a:rPr>
              <a:t>}</a:t>
            </a:r>
          </a:p>
        </p:txBody>
      </p:sp>
    </p:spTree>
    <p:extLst>
      <p:ext uri="{BB962C8B-B14F-4D97-AF65-F5344CB8AC3E}">
        <p14:creationId xmlns:p14="http://schemas.microsoft.com/office/powerpoint/2010/main" val="220104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3EF649C-19C9-FA41-9942-C3F9D796B73A}"/>
              </a:ext>
            </a:extLst>
          </p:cNvPr>
          <p:cNvSpPr>
            <a:spLocks noGrp="1" noChangeArrowheads="1"/>
          </p:cNvSpPr>
          <p:nvPr>
            <p:ph type="title"/>
          </p:nvPr>
        </p:nvSpPr>
        <p:spPr/>
        <p:txBody>
          <a:bodyPr/>
          <a:lstStyle/>
          <a:p>
            <a:r>
              <a:rPr lang="en-US" altLang="en-US" dirty="0"/>
              <a:t>Structs</a:t>
            </a:r>
          </a:p>
        </p:txBody>
      </p:sp>
      <p:sp>
        <p:nvSpPr>
          <p:cNvPr id="395267" name="Rectangle 3">
            <a:extLst>
              <a:ext uri="{FF2B5EF4-FFF2-40B4-BE49-F238E27FC236}">
                <a16:creationId xmlns:a16="http://schemas.microsoft.com/office/drawing/2014/main" id="{127F1403-F2EF-F649-9C8D-59FE84F60B5B}"/>
              </a:ext>
            </a:extLst>
          </p:cNvPr>
          <p:cNvSpPr>
            <a:spLocks noGrp="1" noChangeArrowheads="1"/>
          </p:cNvSpPr>
          <p:nvPr>
            <p:ph type="body" idx="1"/>
          </p:nvPr>
        </p:nvSpPr>
        <p:spPr>
          <a:xfrm>
            <a:off x="152400" y="1295400"/>
            <a:ext cx="11811000" cy="5562600"/>
          </a:xfrm>
        </p:spPr>
        <p:txBody>
          <a:bodyPr/>
          <a:lstStyle/>
          <a:p>
            <a:pPr marL="0" indent="0">
              <a:buNone/>
            </a:pPr>
            <a:r>
              <a:rPr lang="en-US" altLang="en-US" dirty="0"/>
              <a:t>If you pass a struct as a parameter, like for other parameters, C passes a </a:t>
            </a:r>
            <a:r>
              <a:rPr lang="en-US" altLang="en-US" b="1" dirty="0"/>
              <a:t>copy</a:t>
            </a:r>
            <a:r>
              <a:rPr lang="en-US" altLang="en-US" dirty="0"/>
              <a:t> of the entire struct.   </a:t>
            </a:r>
            <a:r>
              <a:rPr lang="en-US" altLang="en-US" b="1" dirty="0"/>
              <a:t>Use a pointer to modify a specific instance.</a:t>
            </a:r>
            <a:endParaRPr lang="en-US" altLang="en-US" sz="2400" dirty="0"/>
          </a:p>
          <a:p>
            <a:pPr marL="0" indent="0">
              <a:buNone/>
            </a:pPr>
            <a:endParaRPr lang="en-US" altLang="en-US" sz="2400" dirty="0">
              <a:latin typeface="Consolas" panose="020B0609020204030204" pitchFamily="49" charset="0"/>
            </a:endParaRPr>
          </a:p>
          <a:p>
            <a:pPr marL="0" indent="0">
              <a:spcBef>
                <a:spcPts val="0"/>
              </a:spcBef>
              <a:buNone/>
            </a:pPr>
            <a:r>
              <a:rPr lang="en-US" altLang="en-US" sz="2400" dirty="0">
                <a:latin typeface="Consolas" panose="020B0609020204030204" pitchFamily="49" charset="0"/>
              </a:rPr>
              <a:t>void </a:t>
            </a:r>
            <a:r>
              <a:rPr lang="en-US" altLang="en-US" sz="2400" dirty="0" err="1">
                <a:latin typeface="Consolas" panose="020B0609020204030204" pitchFamily="49" charset="0"/>
              </a:rPr>
              <a:t>advance_day</a:t>
            </a:r>
            <a:r>
              <a:rPr lang="en-US" altLang="en-US" sz="2400" dirty="0">
                <a:latin typeface="Consolas" panose="020B0609020204030204" pitchFamily="49" charset="0"/>
              </a:rPr>
              <a:t>(date *d) {</a:t>
            </a:r>
          </a:p>
          <a:p>
            <a:pPr marL="0" indent="0">
              <a:spcBef>
                <a:spcPts val="0"/>
              </a:spcBef>
              <a:buNone/>
            </a:pPr>
            <a:r>
              <a:rPr lang="en-US" altLang="en-US" sz="2400" dirty="0">
                <a:latin typeface="Consolas" panose="020B0609020204030204" pitchFamily="49" charset="0"/>
              </a:rPr>
              <a:t>	(*d).day++;</a:t>
            </a:r>
          </a:p>
          <a:p>
            <a:pPr marL="0" indent="0">
              <a:spcBef>
                <a:spcPts val="0"/>
              </a:spcBef>
              <a:buNone/>
            </a:pPr>
            <a:r>
              <a:rPr lang="en-US" altLang="en-US" sz="2400" dirty="0">
                <a:latin typeface="Consolas" panose="020B0609020204030204" pitchFamily="49" charset="0"/>
              </a:rPr>
              <a:t>}</a:t>
            </a:r>
          </a:p>
          <a:p>
            <a:pPr marL="0" indent="0">
              <a:spcBef>
                <a:spcPts val="0"/>
              </a:spcBef>
              <a:buNone/>
            </a:pPr>
            <a:endParaRPr lang="en-US" altLang="en-US" sz="2400" dirty="0">
              <a:latin typeface="Consolas" panose="020B0609020204030204" pitchFamily="49" charset="0"/>
            </a:endParaRPr>
          </a:p>
          <a:p>
            <a:pPr marL="0" indent="0">
              <a:spcBef>
                <a:spcPts val="0"/>
              </a:spcBef>
              <a:buNone/>
            </a:pPr>
            <a:r>
              <a:rPr lang="en-US" altLang="en-US" sz="2400" dirty="0" err="1">
                <a:latin typeface="Consolas" panose="020B0609020204030204" pitchFamily="49" charset="0"/>
              </a:rPr>
              <a:t>int</a:t>
            </a:r>
            <a:r>
              <a:rPr lang="en-US" altLang="en-US" sz="2400" dirty="0">
                <a:latin typeface="Consolas" panose="020B0609020204030204" pitchFamily="49" charset="0"/>
              </a:rPr>
              <a:t> main(</a:t>
            </a:r>
            <a:r>
              <a:rPr lang="en-US" altLang="en-US" sz="2400" dirty="0" err="1">
                <a:latin typeface="Consolas" panose="020B0609020204030204" pitchFamily="49" charset="0"/>
              </a:rPr>
              <a:t>int</a:t>
            </a:r>
            <a:r>
              <a:rPr lang="en-US" altLang="en-US" sz="2400" dirty="0">
                <a:latin typeface="Consolas" panose="020B0609020204030204" pitchFamily="49" charset="0"/>
              </a:rPr>
              <a:t> </a:t>
            </a:r>
            <a:r>
              <a:rPr lang="en-US" altLang="en-US" sz="2400" dirty="0" err="1">
                <a:latin typeface="Consolas" panose="020B0609020204030204" pitchFamily="49" charset="0"/>
              </a:rPr>
              <a:t>argc</a:t>
            </a:r>
            <a:r>
              <a:rPr lang="en-US" altLang="en-US" sz="2400" dirty="0">
                <a:latin typeface="Consolas" panose="020B0609020204030204" pitchFamily="49" charset="0"/>
              </a:rPr>
              <a:t>, char *</a:t>
            </a:r>
            <a:r>
              <a:rPr lang="en-US" altLang="en-US" sz="2400" dirty="0" err="1">
                <a:latin typeface="Consolas" panose="020B0609020204030204" pitchFamily="49" charset="0"/>
              </a:rPr>
              <a:t>argv</a:t>
            </a:r>
            <a:r>
              <a:rPr lang="en-US" altLang="en-US" sz="2400" dirty="0">
                <a:latin typeface="Consolas" panose="020B0609020204030204" pitchFamily="49" charset="0"/>
              </a:rPr>
              <a:t>[]) {</a:t>
            </a:r>
          </a:p>
          <a:p>
            <a:pPr marL="0" indent="0">
              <a:spcBef>
                <a:spcPts val="0"/>
              </a:spcBef>
              <a:buNone/>
            </a:pPr>
            <a:r>
              <a:rPr lang="en-US" altLang="en-US" sz="2400" dirty="0">
                <a:latin typeface="Consolas" panose="020B0609020204030204" pitchFamily="49" charset="0"/>
              </a:rPr>
              <a:t>	date </a:t>
            </a:r>
            <a:r>
              <a:rPr lang="en-US" altLang="en-US" sz="2400" dirty="0" err="1">
                <a:latin typeface="Consolas" panose="020B0609020204030204" pitchFamily="49" charset="0"/>
              </a:rPr>
              <a:t>my_date</a:t>
            </a:r>
            <a:r>
              <a:rPr lang="en-US" altLang="en-US" sz="2400" dirty="0">
                <a:latin typeface="Consolas" panose="020B0609020204030204" pitchFamily="49" charset="0"/>
              </a:rPr>
              <a:t> = {1, 28};</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advance_day</a:t>
            </a:r>
            <a:r>
              <a:rPr lang="en-US" altLang="en-US" sz="2400" dirty="0">
                <a:latin typeface="Consolas" panose="020B0609020204030204" pitchFamily="49" charset="0"/>
              </a:rPr>
              <a:t>(&amp;</a:t>
            </a:r>
            <a:r>
              <a:rPr lang="en-US" altLang="en-US" sz="2400" dirty="0" err="1">
                <a:latin typeface="Consolas" panose="020B0609020204030204" pitchFamily="49" charset="0"/>
              </a:rPr>
              <a:t>my_date</a:t>
            </a:r>
            <a:r>
              <a:rPr lang="en-US" altLang="en-US" sz="2400" dirty="0">
                <a:latin typeface="Consolas" panose="020B0609020204030204" pitchFamily="49" charset="0"/>
              </a:rPr>
              <a:t>);</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printf</a:t>
            </a:r>
            <a:r>
              <a:rPr lang="en-US" altLang="en-US" sz="2400" dirty="0">
                <a:latin typeface="Consolas" panose="020B0609020204030204" pitchFamily="49" charset="0"/>
              </a:rPr>
              <a:t>(</a:t>
            </a:r>
            <a:r>
              <a:rPr lang="en-US" altLang="en-US" sz="2400" dirty="0">
                <a:solidFill>
                  <a:srgbClr val="0432FF"/>
                </a:solidFill>
                <a:latin typeface="Consolas" panose="020B0609020204030204" pitchFamily="49" charset="0"/>
              </a:rPr>
              <a:t>"%d"</a:t>
            </a:r>
            <a:r>
              <a:rPr lang="en-US" altLang="en-US" sz="2400" dirty="0">
                <a:latin typeface="Consolas" panose="020B0609020204030204" pitchFamily="49" charset="0"/>
              </a:rPr>
              <a:t>, </a:t>
            </a:r>
            <a:r>
              <a:rPr lang="en-US" altLang="en-US" sz="2400" dirty="0" err="1">
                <a:latin typeface="Consolas" panose="020B0609020204030204" pitchFamily="49" charset="0"/>
              </a:rPr>
              <a:t>my_date.day</a:t>
            </a:r>
            <a:r>
              <a:rPr lang="en-US" altLang="en-US" sz="2400" dirty="0">
                <a:latin typeface="Consolas" panose="020B0609020204030204" pitchFamily="49" charset="0"/>
              </a:rPr>
              <a:t>);	</a:t>
            </a:r>
            <a:r>
              <a:rPr lang="en-US" altLang="en-US" sz="2400" dirty="0">
                <a:solidFill>
                  <a:srgbClr val="00B050"/>
                </a:solidFill>
                <a:latin typeface="Consolas" panose="020B0609020204030204" pitchFamily="49" charset="0"/>
              </a:rPr>
              <a:t>// 29</a:t>
            </a:r>
          </a:p>
          <a:p>
            <a:pPr marL="0" indent="0">
              <a:spcBef>
                <a:spcPts val="0"/>
              </a:spcBef>
              <a:buNone/>
            </a:pPr>
            <a:r>
              <a:rPr lang="en-US" altLang="en-US" sz="2400" dirty="0">
                <a:latin typeface="Consolas" panose="020B0609020204030204" pitchFamily="49" charset="0"/>
              </a:rPr>
              <a:t>	return 0;</a:t>
            </a:r>
          </a:p>
          <a:p>
            <a:pPr marL="0" indent="0">
              <a:spcBef>
                <a:spcPts val="0"/>
              </a:spcBef>
              <a:buNone/>
            </a:pPr>
            <a:r>
              <a:rPr lang="en-US" altLang="en-US" sz="2400" dirty="0">
                <a:latin typeface="Consolas" panose="020B0609020204030204" pitchFamily="49" charset="0"/>
              </a:rPr>
              <a:t>}</a:t>
            </a:r>
          </a:p>
        </p:txBody>
      </p:sp>
    </p:spTree>
    <p:extLst>
      <p:ext uri="{BB962C8B-B14F-4D97-AF65-F5344CB8AC3E}">
        <p14:creationId xmlns:p14="http://schemas.microsoft.com/office/powerpoint/2010/main" val="218865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3EF649C-19C9-FA41-9942-C3F9D796B73A}"/>
              </a:ext>
            </a:extLst>
          </p:cNvPr>
          <p:cNvSpPr>
            <a:spLocks noGrp="1" noChangeArrowheads="1"/>
          </p:cNvSpPr>
          <p:nvPr>
            <p:ph type="title"/>
          </p:nvPr>
        </p:nvSpPr>
        <p:spPr/>
        <p:txBody>
          <a:bodyPr/>
          <a:lstStyle/>
          <a:p>
            <a:r>
              <a:rPr lang="en-US" altLang="en-US" dirty="0"/>
              <a:t>Structs</a:t>
            </a:r>
          </a:p>
        </p:txBody>
      </p:sp>
      <p:sp>
        <p:nvSpPr>
          <p:cNvPr id="395267" name="Rectangle 3">
            <a:extLst>
              <a:ext uri="{FF2B5EF4-FFF2-40B4-BE49-F238E27FC236}">
                <a16:creationId xmlns:a16="http://schemas.microsoft.com/office/drawing/2014/main" id="{127F1403-F2EF-F649-9C8D-59FE84F60B5B}"/>
              </a:ext>
            </a:extLst>
          </p:cNvPr>
          <p:cNvSpPr>
            <a:spLocks noGrp="1" noChangeArrowheads="1"/>
          </p:cNvSpPr>
          <p:nvPr>
            <p:ph type="body" idx="1"/>
          </p:nvPr>
        </p:nvSpPr>
        <p:spPr>
          <a:xfrm>
            <a:off x="152400" y="1295400"/>
            <a:ext cx="11811000" cy="5562600"/>
          </a:xfrm>
        </p:spPr>
        <p:txBody>
          <a:bodyPr/>
          <a:lstStyle/>
          <a:p>
            <a:pPr marL="0" indent="0">
              <a:buNone/>
            </a:pPr>
            <a:r>
              <a:rPr lang="en-US" altLang="en-US" dirty="0"/>
              <a:t>The </a:t>
            </a:r>
            <a:r>
              <a:rPr lang="en-US" altLang="en-US" b="1" dirty="0"/>
              <a:t>arrow</a:t>
            </a:r>
            <a:r>
              <a:rPr lang="en-US" altLang="en-US" dirty="0"/>
              <a:t> operator lets you access the field of a struct pointed to by a pointer.</a:t>
            </a:r>
          </a:p>
          <a:p>
            <a:pPr marL="0" indent="0">
              <a:buNone/>
            </a:pPr>
            <a:endParaRPr lang="en-US" altLang="en-US" sz="2400" dirty="0">
              <a:latin typeface="Consolas" panose="020B0609020204030204" pitchFamily="49" charset="0"/>
            </a:endParaRPr>
          </a:p>
          <a:p>
            <a:pPr marL="0" indent="0">
              <a:spcBef>
                <a:spcPts val="0"/>
              </a:spcBef>
              <a:buNone/>
            </a:pPr>
            <a:r>
              <a:rPr lang="en-US" altLang="en-US" sz="2400" dirty="0">
                <a:latin typeface="Consolas" panose="020B0609020204030204" pitchFamily="49" charset="0"/>
              </a:rPr>
              <a:t>void </a:t>
            </a:r>
            <a:r>
              <a:rPr lang="en-US" altLang="en-US" sz="2400" dirty="0" err="1">
                <a:latin typeface="Consolas" panose="020B0609020204030204" pitchFamily="49" charset="0"/>
              </a:rPr>
              <a:t>advance_day</a:t>
            </a:r>
            <a:r>
              <a:rPr lang="en-US" altLang="en-US" sz="2400" dirty="0">
                <a:latin typeface="Consolas" panose="020B0609020204030204" pitchFamily="49" charset="0"/>
              </a:rPr>
              <a:t>(date *d) {</a:t>
            </a:r>
          </a:p>
          <a:p>
            <a:pPr marL="0" indent="0">
              <a:spcBef>
                <a:spcPts val="0"/>
              </a:spcBef>
              <a:buNone/>
            </a:pPr>
            <a:r>
              <a:rPr lang="en-US" altLang="en-US" sz="2400" dirty="0">
                <a:latin typeface="Consolas" panose="020B0609020204030204" pitchFamily="49" charset="0"/>
              </a:rPr>
              <a:t>	</a:t>
            </a:r>
            <a:r>
              <a:rPr lang="en-US" altLang="en-US" sz="2400" dirty="0">
                <a:solidFill>
                  <a:srgbClr val="FF0000"/>
                </a:solidFill>
                <a:latin typeface="Consolas" panose="020B0609020204030204" pitchFamily="49" charset="0"/>
              </a:rPr>
              <a:t>d-&gt;day++;</a:t>
            </a:r>
          </a:p>
          <a:p>
            <a:pPr marL="0" indent="0">
              <a:spcBef>
                <a:spcPts val="0"/>
              </a:spcBef>
              <a:buNone/>
            </a:pPr>
            <a:r>
              <a:rPr lang="en-US" altLang="en-US" sz="2400" dirty="0">
                <a:latin typeface="Consolas" panose="020B0609020204030204" pitchFamily="49" charset="0"/>
              </a:rPr>
              <a:t>}</a:t>
            </a:r>
          </a:p>
          <a:p>
            <a:pPr marL="0" indent="0">
              <a:spcBef>
                <a:spcPts val="0"/>
              </a:spcBef>
              <a:buNone/>
            </a:pPr>
            <a:endParaRPr lang="en-US" altLang="en-US" sz="2400" dirty="0">
              <a:latin typeface="Consolas" panose="020B0609020204030204" pitchFamily="49" charset="0"/>
            </a:endParaRPr>
          </a:p>
          <a:p>
            <a:pPr marL="0" indent="0">
              <a:spcBef>
                <a:spcPts val="0"/>
              </a:spcBef>
              <a:buNone/>
            </a:pPr>
            <a:r>
              <a:rPr lang="en-US" altLang="en-US" sz="2400" dirty="0" err="1">
                <a:latin typeface="Consolas" panose="020B0609020204030204" pitchFamily="49" charset="0"/>
              </a:rPr>
              <a:t>int</a:t>
            </a:r>
            <a:r>
              <a:rPr lang="en-US" altLang="en-US" sz="2400" dirty="0">
                <a:latin typeface="Consolas" panose="020B0609020204030204" pitchFamily="49" charset="0"/>
              </a:rPr>
              <a:t> main(</a:t>
            </a:r>
            <a:r>
              <a:rPr lang="en-US" altLang="en-US" sz="2400" dirty="0" err="1">
                <a:latin typeface="Consolas" panose="020B0609020204030204" pitchFamily="49" charset="0"/>
              </a:rPr>
              <a:t>int</a:t>
            </a:r>
            <a:r>
              <a:rPr lang="en-US" altLang="en-US" sz="2400" dirty="0">
                <a:latin typeface="Consolas" panose="020B0609020204030204" pitchFamily="49" charset="0"/>
              </a:rPr>
              <a:t> </a:t>
            </a:r>
            <a:r>
              <a:rPr lang="en-US" altLang="en-US" sz="2400" dirty="0" err="1">
                <a:latin typeface="Consolas" panose="020B0609020204030204" pitchFamily="49" charset="0"/>
              </a:rPr>
              <a:t>argc</a:t>
            </a:r>
            <a:r>
              <a:rPr lang="en-US" altLang="en-US" sz="2400" dirty="0">
                <a:latin typeface="Consolas" panose="020B0609020204030204" pitchFamily="49" charset="0"/>
              </a:rPr>
              <a:t>, char *</a:t>
            </a:r>
            <a:r>
              <a:rPr lang="en-US" altLang="en-US" sz="2400" dirty="0" err="1">
                <a:latin typeface="Consolas" panose="020B0609020204030204" pitchFamily="49" charset="0"/>
              </a:rPr>
              <a:t>argv</a:t>
            </a:r>
            <a:r>
              <a:rPr lang="en-US" altLang="en-US" sz="2400" dirty="0">
                <a:latin typeface="Consolas" panose="020B0609020204030204" pitchFamily="49" charset="0"/>
              </a:rPr>
              <a:t>[]) {</a:t>
            </a:r>
          </a:p>
          <a:p>
            <a:pPr marL="0" indent="0">
              <a:spcBef>
                <a:spcPts val="0"/>
              </a:spcBef>
              <a:buNone/>
            </a:pPr>
            <a:r>
              <a:rPr lang="en-US" altLang="en-US" sz="2400" dirty="0">
                <a:latin typeface="Consolas" panose="020B0609020204030204" pitchFamily="49" charset="0"/>
              </a:rPr>
              <a:t>	date </a:t>
            </a:r>
            <a:r>
              <a:rPr lang="en-US" altLang="en-US" sz="2400" dirty="0" err="1">
                <a:latin typeface="Consolas" panose="020B0609020204030204" pitchFamily="49" charset="0"/>
              </a:rPr>
              <a:t>my_date</a:t>
            </a:r>
            <a:r>
              <a:rPr lang="en-US" altLang="en-US" sz="2400" dirty="0">
                <a:latin typeface="Consolas" panose="020B0609020204030204" pitchFamily="49" charset="0"/>
              </a:rPr>
              <a:t> = {1, 28};</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advance_day</a:t>
            </a:r>
            <a:r>
              <a:rPr lang="en-US" altLang="en-US" sz="2400" dirty="0">
                <a:latin typeface="Consolas" panose="020B0609020204030204" pitchFamily="49" charset="0"/>
              </a:rPr>
              <a:t>(&amp;</a:t>
            </a:r>
            <a:r>
              <a:rPr lang="en-US" altLang="en-US" sz="2400" dirty="0" err="1">
                <a:latin typeface="Consolas" panose="020B0609020204030204" pitchFamily="49" charset="0"/>
              </a:rPr>
              <a:t>my_date</a:t>
            </a:r>
            <a:r>
              <a:rPr lang="en-US" altLang="en-US" sz="2400" dirty="0">
                <a:latin typeface="Consolas" panose="020B0609020204030204" pitchFamily="49" charset="0"/>
              </a:rPr>
              <a:t>);</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printf</a:t>
            </a:r>
            <a:r>
              <a:rPr lang="en-US" altLang="en-US" sz="2400" dirty="0">
                <a:latin typeface="Consolas" panose="020B0609020204030204" pitchFamily="49" charset="0"/>
              </a:rPr>
              <a:t>(</a:t>
            </a:r>
            <a:r>
              <a:rPr lang="en-US" altLang="en-US" sz="2400" dirty="0">
                <a:solidFill>
                  <a:srgbClr val="0432FF"/>
                </a:solidFill>
                <a:latin typeface="Consolas" panose="020B0609020204030204" pitchFamily="49" charset="0"/>
              </a:rPr>
              <a:t>"%d"</a:t>
            </a:r>
            <a:r>
              <a:rPr lang="en-US" altLang="en-US" sz="2400" dirty="0">
                <a:latin typeface="Consolas" panose="020B0609020204030204" pitchFamily="49" charset="0"/>
              </a:rPr>
              <a:t>, </a:t>
            </a:r>
            <a:r>
              <a:rPr lang="en-US" altLang="en-US" sz="2400" dirty="0" err="1">
                <a:latin typeface="Consolas" panose="020B0609020204030204" pitchFamily="49" charset="0"/>
              </a:rPr>
              <a:t>my_date.day</a:t>
            </a:r>
            <a:r>
              <a:rPr lang="en-US" altLang="en-US" sz="2400" dirty="0">
                <a:latin typeface="Consolas" panose="020B0609020204030204" pitchFamily="49" charset="0"/>
              </a:rPr>
              <a:t>);	</a:t>
            </a:r>
            <a:r>
              <a:rPr lang="en-US" altLang="en-US" sz="2400" dirty="0">
                <a:solidFill>
                  <a:srgbClr val="00B050"/>
                </a:solidFill>
                <a:latin typeface="Consolas" panose="020B0609020204030204" pitchFamily="49" charset="0"/>
              </a:rPr>
              <a:t>// 29</a:t>
            </a:r>
          </a:p>
          <a:p>
            <a:pPr marL="0" indent="0">
              <a:spcBef>
                <a:spcPts val="0"/>
              </a:spcBef>
              <a:buNone/>
            </a:pPr>
            <a:r>
              <a:rPr lang="en-US" altLang="en-US" sz="2400" dirty="0">
                <a:latin typeface="Consolas" panose="020B0609020204030204" pitchFamily="49" charset="0"/>
              </a:rPr>
              <a:t>	return 0;</a:t>
            </a:r>
          </a:p>
          <a:p>
            <a:pPr marL="0" indent="0">
              <a:spcBef>
                <a:spcPts val="0"/>
              </a:spcBef>
              <a:buNone/>
            </a:pPr>
            <a:r>
              <a:rPr lang="en-US" altLang="en-US" sz="2400" dirty="0">
                <a:latin typeface="Consolas" panose="020B0609020204030204" pitchFamily="49" charset="0"/>
              </a:rPr>
              <a:t>}</a:t>
            </a:r>
          </a:p>
          <a:p>
            <a:pPr marL="0" indent="0">
              <a:spcBef>
                <a:spcPts val="0"/>
              </a:spcBef>
              <a:buNone/>
            </a:pPr>
            <a:endParaRPr lang="en-US" altLang="en-US" sz="2400" dirty="0">
              <a:latin typeface="Consolas" panose="020B0609020204030204" pitchFamily="49" charset="0"/>
            </a:endParaRPr>
          </a:p>
        </p:txBody>
      </p:sp>
    </p:spTree>
    <p:extLst>
      <p:ext uri="{BB962C8B-B14F-4D97-AF65-F5344CB8AC3E}">
        <p14:creationId xmlns:p14="http://schemas.microsoft.com/office/powerpoint/2010/main" val="331251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3EF649C-19C9-FA41-9942-C3F9D796B73A}"/>
              </a:ext>
            </a:extLst>
          </p:cNvPr>
          <p:cNvSpPr>
            <a:spLocks noGrp="1" noChangeArrowheads="1"/>
          </p:cNvSpPr>
          <p:nvPr>
            <p:ph type="title"/>
          </p:nvPr>
        </p:nvSpPr>
        <p:spPr/>
        <p:txBody>
          <a:bodyPr/>
          <a:lstStyle/>
          <a:p>
            <a:r>
              <a:rPr lang="en-US" altLang="en-US" dirty="0"/>
              <a:t>Structs</a:t>
            </a:r>
          </a:p>
        </p:txBody>
      </p:sp>
      <p:sp>
        <p:nvSpPr>
          <p:cNvPr id="395267" name="Rectangle 3">
            <a:extLst>
              <a:ext uri="{FF2B5EF4-FFF2-40B4-BE49-F238E27FC236}">
                <a16:creationId xmlns:a16="http://schemas.microsoft.com/office/drawing/2014/main" id="{127F1403-F2EF-F649-9C8D-59FE84F60B5B}"/>
              </a:ext>
            </a:extLst>
          </p:cNvPr>
          <p:cNvSpPr>
            <a:spLocks noGrp="1" noChangeArrowheads="1"/>
          </p:cNvSpPr>
          <p:nvPr>
            <p:ph type="body" idx="1"/>
          </p:nvPr>
        </p:nvSpPr>
        <p:spPr>
          <a:xfrm>
            <a:off x="152400" y="1295400"/>
            <a:ext cx="11811000" cy="5562600"/>
          </a:xfrm>
        </p:spPr>
        <p:txBody>
          <a:bodyPr/>
          <a:lstStyle/>
          <a:p>
            <a:pPr marL="0" indent="0">
              <a:buNone/>
            </a:pPr>
            <a:r>
              <a:rPr lang="en-US" altLang="en-US" dirty="0"/>
              <a:t>C allows you to return structs from functions as well.  It returns whatever is contained within the struct. </a:t>
            </a:r>
          </a:p>
          <a:p>
            <a:pPr marL="0" indent="0">
              <a:buNone/>
            </a:pPr>
            <a:endParaRPr lang="en-US" altLang="en-US" sz="2400" dirty="0">
              <a:latin typeface="Consolas" panose="020B0609020204030204" pitchFamily="49" charset="0"/>
            </a:endParaRPr>
          </a:p>
          <a:p>
            <a:pPr marL="0" indent="0">
              <a:spcBef>
                <a:spcPts val="0"/>
              </a:spcBef>
              <a:buNone/>
            </a:pPr>
            <a:r>
              <a:rPr lang="en-US" altLang="en-US" sz="2400" dirty="0">
                <a:latin typeface="Consolas" panose="020B0609020204030204" pitchFamily="49" charset="0"/>
              </a:rPr>
              <a:t>date </a:t>
            </a:r>
            <a:r>
              <a:rPr lang="en-US" altLang="en-US" sz="2400" dirty="0" err="1">
                <a:latin typeface="Consolas" panose="020B0609020204030204" pitchFamily="49" charset="0"/>
              </a:rPr>
              <a:t>create_new_years_date</a:t>
            </a:r>
            <a:r>
              <a:rPr lang="en-US" altLang="en-US" sz="2400" dirty="0">
                <a:latin typeface="Consolas" panose="020B0609020204030204" pitchFamily="49" charset="0"/>
              </a:rPr>
              <a:t>() {</a:t>
            </a:r>
          </a:p>
          <a:p>
            <a:pPr marL="0" indent="0">
              <a:spcBef>
                <a:spcPts val="0"/>
              </a:spcBef>
              <a:buNone/>
            </a:pPr>
            <a:r>
              <a:rPr lang="en-US" altLang="en-US" sz="2400" dirty="0">
                <a:latin typeface="Consolas" panose="020B0609020204030204" pitchFamily="49" charset="0"/>
              </a:rPr>
              <a:t>	date d = {1, 1};</a:t>
            </a:r>
          </a:p>
          <a:p>
            <a:pPr marL="0" indent="0">
              <a:spcBef>
                <a:spcPts val="0"/>
              </a:spcBef>
              <a:buNone/>
            </a:pPr>
            <a:r>
              <a:rPr lang="en-US" altLang="en-US" sz="2400" dirty="0">
                <a:latin typeface="Consolas" panose="020B0609020204030204" pitchFamily="49" charset="0"/>
              </a:rPr>
              <a:t>     return d;		</a:t>
            </a:r>
            <a:r>
              <a:rPr lang="en-US" altLang="en-US" sz="2400" dirty="0">
                <a:solidFill>
                  <a:srgbClr val="00B050"/>
                </a:solidFill>
                <a:latin typeface="Consolas" panose="020B0609020204030204" pitchFamily="49" charset="0"/>
              </a:rPr>
              <a:t>// or </a:t>
            </a:r>
            <a:r>
              <a:rPr lang="en-US" altLang="en-US" sz="2400" b="1" dirty="0">
                <a:solidFill>
                  <a:srgbClr val="00B050"/>
                </a:solidFill>
                <a:latin typeface="Consolas" panose="020B0609020204030204" pitchFamily="49" charset="0"/>
              </a:rPr>
              <a:t>return (date){1, 1};</a:t>
            </a:r>
          </a:p>
          <a:p>
            <a:pPr marL="0" indent="0">
              <a:spcBef>
                <a:spcPts val="0"/>
              </a:spcBef>
              <a:buNone/>
            </a:pPr>
            <a:r>
              <a:rPr lang="en-US" altLang="en-US" sz="2400" dirty="0">
                <a:latin typeface="Consolas" panose="020B0609020204030204" pitchFamily="49" charset="0"/>
              </a:rPr>
              <a:t>}</a:t>
            </a:r>
          </a:p>
          <a:p>
            <a:pPr marL="0" indent="0">
              <a:spcBef>
                <a:spcPts val="0"/>
              </a:spcBef>
              <a:buNone/>
            </a:pPr>
            <a:endParaRPr lang="en-US" altLang="en-US" sz="2400" dirty="0">
              <a:latin typeface="Consolas" panose="020B0609020204030204" pitchFamily="49" charset="0"/>
            </a:endParaRPr>
          </a:p>
          <a:p>
            <a:pPr marL="0" indent="0">
              <a:spcBef>
                <a:spcPts val="0"/>
              </a:spcBef>
              <a:buNone/>
            </a:pPr>
            <a:r>
              <a:rPr lang="en-US" altLang="en-US" sz="2400" dirty="0" err="1">
                <a:latin typeface="Consolas" panose="020B0609020204030204" pitchFamily="49" charset="0"/>
              </a:rPr>
              <a:t>int</a:t>
            </a:r>
            <a:r>
              <a:rPr lang="en-US" altLang="en-US" sz="2400" dirty="0">
                <a:latin typeface="Consolas" panose="020B0609020204030204" pitchFamily="49" charset="0"/>
              </a:rPr>
              <a:t> main(</a:t>
            </a:r>
            <a:r>
              <a:rPr lang="en-US" altLang="en-US" sz="2400" dirty="0" err="1">
                <a:latin typeface="Consolas" panose="020B0609020204030204" pitchFamily="49" charset="0"/>
              </a:rPr>
              <a:t>int</a:t>
            </a:r>
            <a:r>
              <a:rPr lang="en-US" altLang="en-US" sz="2400" dirty="0">
                <a:latin typeface="Consolas" panose="020B0609020204030204" pitchFamily="49" charset="0"/>
              </a:rPr>
              <a:t> </a:t>
            </a:r>
            <a:r>
              <a:rPr lang="en-US" altLang="en-US" sz="2400" dirty="0" err="1">
                <a:latin typeface="Consolas" panose="020B0609020204030204" pitchFamily="49" charset="0"/>
              </a:rPr>
              <a:t>argc</a:t>
            </a:r>
            <a:r>
              <a:rPr lang="en-US" altLang="en-US" sz="2400" dirty="0">
                <a:latin typeface="Consolas" panose="020B0609020204030204" pitchFamily="49" charset="0"/>
              </a:rPr>
              <a:t>, char *</a:t>
            </a:r>
            <a:r>
              <a:rPr lang="en-US" altLang="en-US" sz="2400" dirty="0" err="1">
                <a:latin typeface="Consolas" panose="020B0609020204030204" pitchFamily="49" charset="0"/>
              </a:rPr>
              <a:t>argv</a:t>
            </a:r>
            <a:r>
              <a:rPr lang="en-US" altLang="en-US" sz="2400" dirty="0">
                <a:latin typeface="Consolas" panose="020B0609020204030204" pitchFamily="49" charset="0"/>
              </a:rPr>
              <a:t>[]) {</a:t>
            </a:r>
          </a:p>
          <a:p>
            <a:pPr marL="0" indent="0">
              <a:spcBef>
                <a:spcPts val="0"/>
              </a:spcBef>
              <a:buNone/>
            </a:pPr>
            <a:r>
              <a:rPr lang="en-US" altLang="en-US" sz="2400" dirty="0">
                <a:latin typeface="Consolas" panose="020B0609020204030204" pitchFamily="49" charset="0"/>
              </a:rPr>
              <a:t>	date </a:t>
            </a:r>
            <a:r>
              <a:rPr lang="en-US" altLang="en-US" sz="2400" dirty="0" err="1">
                <a:latin typeface="Consolas" panose="020B0609020204030204" pitchFamily="49" charset="0"/>
              </a:rPr>
              <a:t>my_date</a:t>
            </a:r>
            <a:r>
              <a:rPr lang="en-US" altLang="en-US" sz="2400" dirty="0">
                <a:latin typeface="Consolas" panose="020B0609020204030204" pitchFamily="49" charset="0"/>
              </a:rPr>
              <a:t> = </a:t>
            </a:r>
            <a:r>
              <a:rPr lang="en-US" altLang="en-US" sz="2400" dirty="0" err="1">
                <a:latin typeface="Consolas" panose="020B0609020204030204" pitchFamily="49" charset="0"/>
              </a:rPr>
              <a:t>create_new_years_date</a:t>
            </a:r>
            <a:r>
              <a:rPr lang="en-US" altLang="en-US" sz="2400" dirty="0">
                <a:latin typeface="Consolas" panose="020B0609020204030204" pitchFamily="49" charset="0"/>
              </a:rPr>
              <a:t>();</a:t>
            </a:r>
          </a:p>
          <a:p>
            <a:pPr marL="0" indent="0">
              <a:spcBef>
                <a:spcPts val="0"/>
              </a:spcBef>
              <a:buNone/>
            </a:pPr>
            <a:r>
              <a:rPr lang="en-US" altLang="en-US" sz="2400" dirty="0">
                <a:latin typeface="Consolas" panose="020B0609020204030204" pitchFamily="49" charset="0"/>
              </a:rPr>
              <a:t> 	</a:t>
            </a:r>
            <a:r>
              <a:rPr lang="en-US" altLang="en-US" sz="2400" dirty="0" err="1">
                <a:latin typeface="Consolas" panose="020B0609020204030204" pitchFamily="49" charset="0"/>
              </a:rPr>
              <a:t>printf</a:t>
            </a:r>
            <a:r>
              <a:rPr lang="en-US" altLang="en-US" sz="2400" dirty="0">
                <a:latin typeface="Consolas" panose="020B0609020204030204" pitchFamily="49" charset="0"/>
              </a:rPr>
              <a:t>(</a:t>
            </a:r>
            <a:r>
              <a:rPr lang="en-US" altLang="en-US" sz="2400" dirty="0">
                <a:solidFill>
                  <a:srgbClr val="0432FF"/>
                </a:solidFill>
                <a:latin typeface="Consolas" panose="020B0609020204030204" pitchFamily="49" charset="0"/>
              </a:rPr>
              <a:t>"%d"</a:t>
            </a:r>
            <a:r>
              <a:rPr lang="en-US" altLang="en-US" sz="2400" dirty="0">
                <a:latin typeface="Consolas" panose="020B0609020204030204" pitchFamily="49" charset="0"/>
              </a:rPr>
              <a:t>, </a:t>
            </a:r>
            <a:r>
              <a:rPr lang="en-US" altLang="en-US" sz="2400" dirty="0" err="1">
                <a:latin typeface="Consolas" panose="020B0609020204030204" pitchFamily="49" charset="0"/>
              </a:rPr>
              <a:t>my_date.day</a:t>
            </a:r>
            <a:r>
              <a:rPr lang="en-US" altLang="en-US" sz="2400" dirty="0">
                <a:latin typeface="Consolas" panose="020B0609020204030204" pitchFamily="49" charset="0"/>
              </a:rPr>
              <a:t>);	</a:t>
            </a:r>
            <a:r>
              <a:rPr lang="en-US" altLang="en-US" sz="2400" dirty="0">
                <a:solidFill>
                  <a:srgbClr val="00B050"/>
                </a:solidFill>
                <a:latin typeface="Consolas" panose="020B0609020204030204" pitchFamily="49" charset="0"/>
              </a:rPr>
              <a:t>// 1</a:t>
            </a:r>
          </a:p>
          <a:p>
            <a:pPr marL="0" indent="0">
              <a:spcBef>
                <a:spcPts val="0"/>
              </a:spcBef>
              <a:buNone/>
            </a:pPr>
            <a:r>
              <a:rPr lang="en-US" altLang="en-US" sz="2400" dirty="0">
                <a:latin typeface="Consolas" panose="020B0609020204030204" pitchFamily="49" charset="0"/>
              </a:rPr>
              <a:t>	return 0;</a:t>
            </a:r>
          </a:p>
          <a:p>
            <a:pPr marL="0" indent="0">
              <a:spcBef>
                <a:spcPts val="0"/>
              </a:spcBef>
              <a:buNone/>
            </a:pPr>
            <a:r>
              <a:rPr lang="en-US" altLang="en-US" sz="2400" dirty="0">
                <a:latin typeface="Consolas" panose="020B0609020204030204" pitchFamily="49" charset="0"/>
              </a:rPr>
              <a:t>}</a:t>
            </a:r>
          </a:p>
        </p:txBody>
      </p:sp>
    </p:spTree>
    <p:extLst>
      <p:ext uri="{BB962C8B-B14F-4D97-AF65-F5344CB8AC3E}">
        <p14:creationId xmlns:p14="http://schemas.microsoft.com/office/powerpoint/2010/main" val="197034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3EF649C-19C9-FA41-9942-C3F9D796B73A}"/>
              </a:ext>
            </a:extLst>
          </p:cNvPr>
          <p:cNvSpPr>
            <a:spLocks noGrp="1" noChangeArrowheads="1"/>
          </p:cNvSpPr>
          <p:nvPr>
            <p:ph type="title"/>
          </p:nvPr>
        </p:nvSpPr>
        <p:spPr/>
        <p:txBody>
          <a:bodyPr/>
          <a:lstStyle/>
          <a:p>
            <a:r>
              <a:rPr lang="en-US" altLang="en-US" dirty="0"/>
              <a:t>Structs</a:t>
            </a:r>
          </a:p>
        </p:txBody>
      </p:sp>
      <p:sp>
        <p:nvSpPr>
          <p:cNvPr id="395267" name="Rectangle 3">
            <a:extLst>
              <a:ext uri="{FF2B5EF4-FFF2-40B4-BE49-F238E27FC236}">
                <a16:creationId xmlns:a16="http://schemas.microsoft.com/office/drawing/2014/main" id="{127F1403-F2EF-F649-9C8D-59FE84F60B5B}"/>
              </a:ext>
            </a:extLst>
          </p:cNvPr>
          <p:cNvSpPr>
            <a:spLocks noGrp="1" noChangeArrowheads="1"/>
          </p:cNvSpPr>
          <p:nvPr>
            <p:ph type="body" idx="1"/>
          </p:nvPr>
        </p:nvSpPr>
        <p:spPr>
          <a:xfrm>
            <a:off x="152400" y="1295400"/>
            <a:ext cx="11811000" cy="5410200"/>
          </a:xfrm>
        </p:spPr>
        <p:txBody>
          <a:bodyPr/>
          <a:lstStyle/>
          <a:p>
            <a:pPr marL="0" indent="0">
              <a:buNone/>
            </a:pPr>
            <a:r>
              <a:rPr lang="en-US" altLang="en-US" b="1" dirty="0" err="1"/>
              <a:t>sizeof</a:t>
            </a:r>
            <a:r>
              <a:rPr lang="en-US" altLang="en-US" dirty="0"/>
              <a:t> gives you the entire size of a struct, which is the sum of the sizes of all its contents.</a:t>
            </a:r>
          </a:p>
          <a:p>
            <a:pPr marL="0" indent="0">
              <a:buNone/>
            </a:pPr>
            <a:endParaRPr lang="en-US" altLang="en-US" dirty="0"/>
          </a:p>
          <a:p>
            <a:pPr>
              <a:lnSpc>
                <a:spcPct val="80000"/>
              </a:lnSpc>
              <a:buNone/>
            </a:pPr>
            <a:r>
              <a:rPr lang="en-US" altLang="en-US" sz="2400" b="1" dirty="0">
                <a:latin typeface="Consolas" panose="020B0609020204030204" pitchFamily="49" charset="0"/>
              </a:rPr>
              <a:t>typedef struct</a:t>
            </a:r>
            <a:r>
              <a:rPr lang="en-US" altLang="en-US" sz="2400" dirty="0">
                <a:latin typeface="Consolas" panose="020B0609020204030204" pitchFamily="49" charset="0"/>
              </a:rPr>
              <a:t> date {</a:t>
            </a:r>
          </a:p>
          <a:p>
            <a:pPr>
              <a:lnSpc>
                <a:spcPct val="80000"/>
              </a:lnSpc>
              <a:buNone/>
            </a:pPr>
            <a:r>
              <a:rPr lang="en-US" altLang="en-US" sz="2400" dirty="0">
                <a:latin typeface="Consolas" panose="020B0609020204030204" pitchFamily="49" charset="0"/>
              </a:rPr>
              <a:t>	    </a:t>
            </a:r>
            <a:r>
              <a:rPr lang="en-US" altLang="en-US" sz="2400" dirty="0" err="1">
                <a:latin typeface="Consolas" panose="020B0609020204030204" pitchFamily="49" charset="0"/>
              </a:rPr>
              <a:t>int</a:t>
            </a:r>
            <a:r>
              <a:rPr lang="en-US" altLang="en-US" sz="2400" dirty="0">
                <a:latin typeface="Consolas" panose="020B0609020204030204" pitchFamily="49" charset="0"/>
              </a:rPr>
              <a:t> month;</a:t>
            </a:r>
          </a:p>
          <a:p>
            <a:pPr>
              <a:lnSpc>
                <a:spcPct val="80000"/>
              </a:lnSpc>
              <a:buNone/>
            </a:pPr>
            <a:r>
              <a:rPr lang="en-US" altLang="en-US" sz="2400" dirty="0">
                <a:latin typeface="Consolas" panose="020B0609020204030204" pitchFamily="49" charset="0"/>
              </a:rPr>
              <a:t>	    </a:t>
            </a:r>
            <a:r>
              <a:rPr lang="en-US" altLang="en-US" sz="2400" dirty="0" err="1">
                <a:latin typeface="Consolas" panose="020B0609020204030204" pitchFamily="49" charset="0"/>
              </a:rPr>
              <a:t>int</a:t>
            </a:r>
            <a:r>
              <a:rPr lang="en-US" altLang="en-US" sz="2400" dirty="0">
                <a:latin typeface="Consolas" panose="020B0609020204030204" pitchFamily="49" charset="0"/>
              </a:rPr>
              <a:t> day;       </a:t>
            </a:r>
          </a:p>
          <a:p>
            <a:pPr>
              <a:lnSpc>
                <a:spcPct val="80000"/>
              </a:lnSpc>
              <a:buNone/>
            </a:pPr>
            <a:r>
              <a:rPr lang="en-US" altLang="en-US" sz="2400" dirty="0">
                <a:latin typeface="Consolas" panose="020B0609020204030204" pitchFamily="49" charset="0"/>
              </a:rPr>
              <a:t>	} date;</a:t>
            </a:r>
          </a:p>
          <a:p>
            <a:pPr marL="0" indent="0">
              <a:buNone/>
            </a:pPr>
            <a:endParaRPr lang="en-US" altLang="en-US" sz="2400" dirty="0">
              <a:latin typeface="Consolas" panose="020B0609020204030204" pitchFamily="49" charset="0"/>
            </a:endParaRPr>
          </a:p>
          <a:p>
            <a:pPr marL="0" indent="0">
              <a:buNone/>
            </a:pPr>
            <a:r>
              <a:rPr lang="en-US" altLang="en-US" sz="2400" dirty="0" err="1">
                <a:latin typeface="Consolas" panose="020B0609020204030204" pitchFamily="49" charset="0"/>
              </a:rPr>
              <a:t>int</a:t>
            </a:r>
            <a:r>
              <a:rPr lang="en-US" altLang="en-US" sz="2400" dirty="0">
                <a:latin typeface="Consolas" panose="020B0609020204030204" pitchFamily="49" charset="0"/>
              </a:rPr>
              <a:t> main(</a:t>
            </a:r>
            <a:r>
              <a:rPr lang="en-US" altLang="en-US" sz="2400" dirty="0" err="1">
                <a:latin typeface="Consolas" panose="020B0609020204030204" pitchFamily="49" charset="0"/>
              </a:rPr>
              <a:t>int</a:t>
            </a:r>
            <a:r>
              <a:rPr lang="en-US" altLang="en-US" sz="2400" dirty="0">
                <a:latin typeface="Consolas" panose="020B0609020204030204" pitchFamily="49" charset="0"/>
              </a:rPr>
              <a:t> </a:t>
            </a:r>
            <a:r>
              <a:rPr lang="en-US" altLang="en-US" sz="2400" dirty="0" err="1">
                <a:latin typeface="Consolas" panose="020B0609020204030204" pitchFamily="49" charset="0"/>
              </a:rPr>
              <a:t>argc</a:t>
            </a:r>
            <a:r>
              <a:rPr lang="en-US" altLang="en-US" sz="2400" dirty="0">
                <a:latin typeface="Consolas" panose="020B0609020204030204" pitchFamily="49" charset="0"/>
              </a:rPr>
              <a:t>, char *</a:t>
            </a:r>
            <a:r>
              <a:rPr lang="en-US" altLang="en-US" sz="2400" dirty="0" err="1">
                <a:latin typeface="Consolas" panose="020B0609020204030204" pitchFamily="49" charset="0"/>
              </a:rPr>
              <a:t>argv</a:t>
            </a:r>
            <a:r>
              <a:rPr lang="en-US" altLang="en-US" sz="2400" dirty="0">
                <a:latin typeface="Consolas" panose="020B0609020204030204" pitchFamily="49" charset="0"/>
              </a:rPr>
              <a:t>[]) {</a:t>
            </a:r>
          </a:p>
          <a:p>
            <a:pPr marL="0" indent="0">
              <a:buNone/>
            </a:pPr>
            <a:r>
              <a:rPr lang="en-US" altLang="en-US" sz="2400" dirty="0">
                <a:latin typeface="Consolas" panose="020B0609020204030204" pitchFamily="49" charset="0"/>
              </a:rPr>
              <a:t>	</a:t>
            </a:r>
            <a:r>
              <a:rPr lang="en-US" altLang="en-US" sz="2400" dirty="0" err="1">
                <a:latin typeface="Consolas" panose="020B0609020204030204" pitchFamily="49" charset="0"/>
              </a:rPr>
              <a:t>int</a:t>
            </a:r>
            <a:r>
              <a:rPr lang="en-US" altLang="en-US" sz="2400" dirty="0">
                <a:latin typeface="Consolas" panose="020B0609020204030204" pitchFamily="49" charset="0"/>
              </a:rPr>
              <a:t> size = </a:t>
            </a:r>
            <a:r>
              <a:rPr lang="en-US" altLang="en-US" sz="2400" dirty="0" err="1">
                <a:latin typeface="Consolas" panose="020B0609020204030204" pitchFamily="49" charset="0"/>
              </a:rPr>
              <a:t>sizeof</a:t>
            </a:r>
            <a:r>
              <a:rPr lang="en-US" altLang="en-US" sz="2400" dirty="0">
                <a:latin typeface="Consolas" panose="020B0609020204030204" pitchFamily="49" charset="0"/>
              </a:rPr>
              <a:t>(date);	</a:t>
            </a:r>
            <a:r>
              <a:rPr lang="en-US" altLang="en-US" sz="2400" dirty="0">
                <a:solidFill>
                  <a:srgbClr val="00B050"/>
                </a:solidFill>
                <a:latin typeface="Consolas" panose="020B0609020204030204" pitchFamily="49" charset="0"/>
              </a:rPr>
              <a:t>// 8	</a:t>
            </a:r>
          </a:p>
          <a:p>
            <a:pPr marL="0" indent="0">
              <a:buNone/>
            </a:pPr>
            <a:r>
              <a:rPr lang="en-US" altLang="en-US" sz="2400" dirty="0">
                <a:solidFill>
                  <a:srgbClr val="00B050"/>
                </a:solidFill>
                <a:latin typeface="Consolas" panose="020B0609020204030204" pitchFamily="49" charset="0"/>
              </a:rPr>
              <a:t>     	</a:t>
            </a:r>
            <a:r>
              <a:rPr lang="en-US" altLang="en-US" sz="2400" dirty="0">
                <a:latin typeface="Consolas" panose="020B0609020204030204" pitchFamily="49" charset="0"/>
              </a:rPr>
              <a:t>return 0;</a:t>
            </a:r>
          </a:p>
          <a:p>
            <a:pPr marL="0" indent="0">
              <a:buNone/>
            </a:pPr>
            <a:r>
              <a:rPr lang="en-US" altLang="en-US" sz="2400" dirty="0">
                <a:latin typeface="Consolas" panose="020B0609020204030204" pitchFamily="49" charset="0"/>
              </a:rPr>
              <a:t>}</a:t>
            </a:r>
          </a:p>
        </p:txBody>
      </p:sp>
    </p:spTree>
    <p:extLst>
      <p:ext uri="{BB962C8B-B14F-4D97-AF65-F5344CB8AC3E}">
        <p14:creationId xmlns:p14="http://schemas.microsoft.com/office/powerpoint/2010/main" val="107634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57D6-2C60-C146-9D89-191E4C4F25D0}"/>
              </a:ext>
            </a:extLst>
          </p:cNvPr>
          <p:cNvSpPr>
            <a:spLocks noGrp="1"/>
          </p:cNvSpPr>
          <p:nvPr>
            <p:ph type="title"/>
          </p:nvPr>
        </p:nvSpPr>
        <p:spPr/>
        <p:txBody>
          <a:bodyPr/>
          <a:lstStyle/>
          <a:p>
            <a:r>
              <a:rPr lang="en-US" dirty="0"/>
              <a:t>Arrays of Structs</a:t>
            </a:r>
          </a:p>
        </p:txBody>
      </p:sp>
      <p:sp>
        <p:nvSpPr>
          <p:cNvPr id="3" name="Content Placeholder 2">
            <a:extLst>
              <a:ext uri="{FF2B5EF4-FFF2-40B4-BE49-F238E27FC236}">
                <a16:creationId xmlns:a16="http://schemas.microsoft.com/office/drawing/2014/main" id="{860F07F1-FF95-2B48-A98F-A2CF8795FDD5}"/>
              </a:ext>
            </a:extLst>
          </p:cNvPr>
          <p:cNvSpPr>
            <a:spLocks noGrp="1"/>
          </p:cNvSpPr>
          <p:nvPr>
            <p:ph idx="1"/>
          </p:nvPr>
        </p:nvSpPr>
        <p:spPr/>
        <p:txBody>
          <a:bodyPr/>
          <a:lstStyle/>
          <a:p>
            <a:pPr marL="0" indent="0">
              <a:buNone/>
            </a:pPr>
            <a:r>
              <a:rPr lang="en-US" dirty="0"/>
              <a:t>You can create arrays of structs just like any other variable type.</a:t>
            </a:r>
          </a:p>
          <a:p>
            <a:pPr marL="0" indent="0">
              <a:buNone/>
            </a:pPr>
            <a:endParaRPr lang="en-US" dirty="0"/>
          </a:p>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a:t>
            </a:r>
          </a:p>
          <a:p>
            <a:pPr marL="0" indent="0">
              <a:spcBef>
                <a:spcPts val="0"/>
              </a:spcBef>
              <a:buNone/>
            </a:pPr>
            <a:r>
              <a:rPr lang="en-US" dirty="0">
                <a:latin typeface="Consolas" panose="020B0609020204030204" pitchFamily="49" charset="0"/>
                <a:cs typeface="Consolas" panose="020B0609020204030204" pitchFamily="49" charset="0"/>
              </a:rPr>
              <a:t>	char c;</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array_of_structs</a:t>
            </a:r>
            <a:r>
              <a:rPr lang="en-US" dirty="0">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1502576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57D6-2C60-C146-9D89-191E4C4F25D0}"/>
              </a:ext>
            </a:extLst>
          </p:cNvPr>
          <p:cNvSpPr>
            <a:spLocks noGrp="1"/>
          </p:cNvSpPr>
          <p:nvPr>
            <p:ph type="title"/>
          </p:nvPr>
        </p:nvSpPr>
        <p:spPr/>
        <p:txBody>
          <a:bodyPr/>
          <a:lstStyle/>
          <a:p>
            <a:r>
              <a:rPr lang="en-US" dirty="0"/>
              <a:t>Arrays of Structs</a:t>
            </a:r>
          </a:p>
        </p:txBody>
      </p:sp>
      <p:sp>
        <p:nvSpPr>
          <p:cNvPr id="3" name="Content Placeholder 2">
            <a:extLst>
              <a:ext uri="{FF2B5EF4-FFF2-40B4-BE49-F238E27FC236}">
                <a16:creationId xmlns:a16="http://schemas.microsoft.com/office/drawing/2014/main" id="{860F07F1-FF95-2B48-A98F-A2CF8795FDD5}"/>
              </a:ext>
            </a:extLst>
          </p:cNvPr>
          <p:cNvSpPr>
            <a:spLocks noGrp="1"/>
          </p:cNvSpPr>
          <p:nvPr>
            <p:ph idx="1"/>
          </p:nvPr>
        </p:nvSpPr>
        <p:spPr/>
        <p:txBody>
          <a:bodyPr/>
          <a:lstStyle/>
          <a:p>
            <a:pPr marL="0" indent="0">
              <a:buNone/>
            </a:pPr>
            <a:r>
              <a:rPr lang="en-US" dirty="0"/>
              <a:t>To initialize an entry of the array using short syntax, you must add a cast to confirm the type to C.</a:t>
            </a:r>
          </a:p>
          <a:p>
            <a:pPr marL="0" indent="0">
              <a:buNone/>
            </a:pPr>
            <a:endParaRPr lang="en-US" dirty="0"/>
          </a:p>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a:t>
            </a:r>
          </a:p>
          <a:p>
            <a:pPr marL="0" indent="0">
              <a:spcBef>
                <a:spcPts val="0"/>
              </a:spcBef>
              <a:buNone/>
            </a:pPr>
            <a:r>
              <a:rPr lang="en-US" dirty="0">
                <a:latin typeface="Consolas" panose="020B0609020204030204" pitchFamily="49" charset="0"/>
                <a:cs typeface="Consolas" panose="020B0609020204030204" pitchFamily="49" charset="0"/>
              </a:rPr>
              <a:t>	char c;</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array_of_structs</a:t>
            </a:r>
            <a:r>
              <a:rPr lang="en-US" dirty="0">
                <a:latin typeface="Consolas" panose="020B0609020204030204" pitchFamily="49" charset="0"/>
                <a:cs typeface="Consolas" panose="020B0609020204030204" pitchFamily="49" charset="0"/>
              </a:rPr>
              <a:t>[5];</a:t>
            </a:r>
          </a:p>
          <a:p>
            <a:pPr marL="0" indent="0">
              <a:spcBef>
                <a:spcPts val="0"/>
              </a:spcBef>
              <a:buNone/>
            </a:pPr>
            <a:r>
              <a:rPr lang="en-US" dirty="0" err="1">
                <a:latin typeface="Consolas" panose="020B0609020204030204" pitchFamily="49" charset="0"/>
                <a:cs typeface="Consolas" panose="020B0609020204030204" pitchFamily="49" charset="0"/>
              </a:rPr>
              <a:t>array_of_structs</a:t>
            </a:r>
            <a:r>
              <a:rPr lang="en-US" dirty="0">
                <a:latin typeface="Consolas" panose="020B0609020204030204" pitchFamily="49" charset="0"/>
                <a:cs typeface="Consolas" panose="020B0609020204030204" pitchFamily="49" charset="0"/>
              </a:rPr>
              <a:t>[0] = (</a:t>
            </a: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){0, 'A'};</a:t>
            </a:r>
          </a:p>
        </p:txBody>
      </p:sp>
    </p:spTree>
    <p:extLst>
      <p:ext uri="{BB962C8B-B14F-4D97-AF65-F5344CB8AC3E}">
        <p14:creationId xmlns:p14="http://schemas.microsoft.com/office/powerpoint/2010/main" val="29151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57D6-2C60-C146-9D89-191E4C4F25D0}"/>
              </a:ext>
            </a:extLst>
          </p:cNvPr>
          <p:cNvSpPr>
            <a:spLocks noGrp="1"/>
          </p:cNvSpPr>
          <p:nvPr>
            <p:ph type="title"/>
          </p:nvPr>
        </p:nvSpPr>
        <p:spPr/>
        <p:txBody>
          <a:bodyPr/>
          <a:lstStyle/>
          <a:p>
            <a:r>
              <a:rPr lang="en-US" dirty="0"/>
              <a:t>Arrays of Structs</a:t>
            </a:r>
          </a:p>
        </p:txBody>
      </p:sp>
      <p:sp>
        <p:nvSpPr>
          <p:cNvPr id="3" name="Content Placeholder 2">
            <a:extLst>
              <a:ext uri="{FF2B5EF4-FFF2-40B4-BE49-F238E27FC236}">
                <a16:creationId xmlns:a16="http://schemas.microsoft.com/office/drawing/2014/main" id="{860F07F1-FF95-2B48-A98F-A2CF8795FDD5}"/>
              </a:ext>
            </a:extLst>
          </p:cNvPr>
          <p:cNvSpPr>
            <a:spLocks noGrp="1"/>
          </p:cNvSpPr>
          <p:nvPr>
            <p:ph idx="1"/>
          </p:nvPr>
        </p:nvSpPr>
        <p:spPr/>
        <p:txBody>
          <a:bodyPr/>
          <a:lstStyle/>
          <a:p>
            <a:pPr marL="0" indent="0">
              <a:buNone/>
            </a:pPr>
            <a:r>
              <a:rPr lang="en-US" dirty="0"/>
              <a:t>You can also set each field individually.</a:t>
            </a:r>
          </a:p>
          <a:p>
            <a:pPr marL="0" indent="0">
              <a:buNone/>
            </a:pPr>
            <a:endParaRPr lang="en-US" dirty="0"/>
          </a:p>
          <a:p>
            <a:pPr marL="0" indent="0">
              <a:spcBef>
                <a:spcPts val="0"/>
              </a:spcBef>
              <a:buNone/>
            </a:pPr>
            <a:r>
              <a:rPr lang="en-US" b="1" dirty="0">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a:t>
            </a:r>
          </a:p>
          <a:p>
            <a:pPr marL="0" indent="0">
              <a:spcBef>
                <a:spcPts val="0"/>
              </a:spcBef>
              <a:buNone/>
            </a:pPr>
            <a:r>
              <a:rPr lang="en-US" dirty="0">
                <a:latin typeface="Consolas" panose="020B0609020204030204" pitchFamily="49" charset="0"/>
                <a:cs typeface="Consolas" panose="020B0609020204030204" pitchFamily="49" charset="0"/>
              </a:rPr>
              <a:t>	char c;</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a:t>
            </a:r>
          </a:p>
          <a:p>
            <a:pPr marL="0" indent="0">
              <a:spcBef>
                <a:spcPts val="0"/>
              </a:spcBef>
              <a:buNone/>
            </a:pPr>
            <a:r>
              <a:rPr lang="en-US" dirty="0" err="1">
                <a:latin typeface="Consolas" panose="020B0609020204030204" pitchFamily="49" charset="0"/>
                <a:cs typeface="Consolas" panose="020B0609020204030204" pitchFamily="49" charset="0"/>
              </a:rPr>
              <a:t>my_struct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array_of_structs</a:t>
            </a:r>
            <a:r>
              <a:rPr lang="en-US" dirty="0">
                <a:latin typeface="Consolas" panose="020B0609020204030204" pitchFamily="49" charset="0"/>
                <a:cs typeface="Consolas" panose="020B0609020204030204" pitchFamily="49" charset="0"/>
              </a:rPr>
              <a:t>[5];</a:t>
            </a:r>
          </a:p>
          <a:p>
            <a:pPr marL="0" indent="0">
              <a:spcBef>
                <a:spcPts val="0"/>
              </a:spcBef>
              <a:buNone/>
            </a:pPr>
            <a:r>
              <a:rPr lang="en-US" dirty="0" err="1">
                <a:latin typeface="Consolas" panose="020B0609020204030204" pitchFamily="49" charset="0"/>
                <a:cs typeface="Consolas" panose="020B0609020204030204" pitchFamily="49" charset="0"/>
              </a:rPr>
              <a:t>array_of_structs</a:t>
            </a:r>
            <a:r>
              <a:rPr lang="en-US" dirty="0">
                <a:latin typeface="Consolas" panose="020B0609020204030204" pitchFamily="49" charset="0"/>
                <a:cs typeface="Consolas" panose="020B0609020204030204" pitchFamily="49" charset="0"/>
              </a:rPr>
              <a:t>[0].x = 2;</a:t>
            </a:r>
          </a:p>
          <a:p>
            <a:pPr marL="0" indent="0">
              <a:spcBef>
                <a:spcPts val="0"/>
              </a:spcBef>
              <a:buNone/>
            </a:pPr>
            <a:r>
              <a:rPr lang="en-US" dirty="0" err="1">
                <a:latin typeface="Consolas" panose="020B0609020204030204" pitchFamily="49" charset="0"/>
                <a:cs typeface="Consolas" panose="020B0609020204030204" pitchFamily="49" charset="0"/>
              </a:rPr>
              <a:t>array_of_structs</a:t>
            </a:r>
            <a:r>
              <a:rPr lang="en-US" dirty="0">
                <a:latin typeface="Consolas" panose="020B0609020204030204" pitchFamily="49" charset="0"/>
                <a:cs typeface="Consolas" panose="020B0609020204030204" pitchFamily="49" charset="0"/>
              </a:rPr>
              <a:t>[0].c = 'A';</a:t>
            </a:r>
          </a:p>
        </p:txBody>
      </p:sp>
    </p:spTree>
    <p:extLst>
      <p:ext uri="{BB962C8B-B14F-4D97-AF65-F5344CB8AC3E}">
        <p14:creationId xmlns:p14="http://schemas.microsoft.com/office/powerpoint/2010/main" val="94386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Miscellaneous Useful Topics</a:t>
            </a:r>
          </a:p>
          <a:p>
            <a:pPr lvl="1"/>
            <a:r>
              <a:rPr lang="en-US" b="1" dirty="0" err="1"/>
              <a:t>const</a:t>
            </a:r>
            <a:endParaRPr lang="en-US" b="1" dirty="0"/>
          </a:p>
          <a:p>
            <a:pPr lvl="1"/>
            <a:r>
              <a:rPr lang="en-US" dirty="0"/>
              <a:t>Structs</a:t>
            </a:r>
          </a:p>
          <a:p>
            <a:pPr lvl="1"/>
            <a:r>
              <a:rPr lang="en-US" dirty="0"/>
              <a:t>Ternary</a:t>
            </a:r>
          </a:p>
          <a:p>
            <a:r>
              <a:rPr lang="en-US" dirty="0"/>
              <a:t>The Stack</a:t>
            </a:r>
          </a:p>
          <a:p>
            <a:r>
              <a:rPr lang="en-US" dirty="0"/>
              <a:t>The Heap and Dynamic Memory</a:t>
            </a:r>
          </a:p>
          <a:p>
            <a:r>
              <a:rPr lang="en-US" b="1" dirty="0"/>
              <a:t>Practice: </a:t>
            </a:r>
            <a:r>
              <a:rPr lang="en-US" dirty="0"/>
              <a:t>Pig Latin</a:t>
            </a:r>
          </a:p>
          <a:p>
            <a:r>
              <a:rPr lang="en-US" dirty="0"/>
              <a:t>Announcements</a:t>
            </a:r>
          </a:p>
          <a:p>
            <a:r>
              <a:rPr lang="en-US" dirty="0" err="1">
                <a:latin typeface="Consolas" panose="020B0609020204030204" pitchFamily="49" charset="0"/>
                <a:cs typeface="Consolas" panose="020B0609020204030204" pitchFamily="49" charset="0"/>
              </a:rPr>
              <a:t>Realloc</a:t>
            </a:r>
            <a:endParaRPr lang="en-US" dirty="0">
              <a:latin typeface="Consolas" panose="020B0609020204030204" pitchFamily="49" charset="0"/>
              <a:cs typeface="Consolas" panose="020B0609020204030204" pitchFamily="49" charset="0"/>
            </a:endParaRPr>
          </a:p>
          <a:p>
            <a:r>
              <a:rPr lang="en-US" b="1" dirty="0"/>
              <a:t>Practice: </a:t>
            </a:r>
            <a:r>
              <a:rPr lang="en-US" dirty="0"/>
              <a:t>Pig Latin Part 2</a:t>
            </a:r>
          </a:p>
          <a:p>
            <a:endParaRPr lang="en-US" b="1" dirty="0"/>
          </a:p>
          <a:p>
            <a:endParaRPr lang="en-US" dirty="0"/>
          </a:p>
        </p:txBody>
      </p:sp>
    </p:spTree>
    <p:extLst>
      <p:ext uri="{BB962C8B-B14F-4D97-AF65-F5344CB8AC3E}">
        <p14:creationId xmlns:p14="http://schemas.microsoft.com/office/powerpoint/2010/main" val="317923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10BB-A2A6-9C44-B06B-954A74C390EB}"/>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0BB8A597-3CC7-3240-AC03-57BEC63893E2}"/>
              </a:ext>
            </a:extLst>
          </p:cNvPr>
          <p:cNvSpPr>
            <a:spLocks noGrp="1"/>
          </p:cNvSpPr>
          <p:nvPr>
            <p:ph idx="1"/>
          </p:nvPr>
        </p:nvSpPr>
        <p:spPr>
          <a:xfrm>
            <a:off x="152400" y="1295400"/>
            <a:ext cx="11811000" cy="5562600"/>
          </a:xfrm>
        </p:spPr>
        <p:txBody>
          <a:bodyPr/>
          <a:lstStyle/>
          <a:p>
            <a:pPr marL="0" indent="0">
              <a:buNone/>
            </a:pPr>
            <a:r>
              <a:rPr lang="en-US" dirty="0"/>
              <a:t>The ternary operator is a shorthand for using if/else to evaluate to a value.</a:t>
            </a:r>
          </a:p>
          <a:p>
            <a:pPr marL="0" indent="0">
              <a:buNone/>
            </a:pPr>
            <a:endParaRPr lang="en-US" dirty="0"/>
          </a:p>
          <a:p>
            <a:pPr marL="0" indent="0" algn="ctr">
              <a:buNone/>
            </a:pPr>
            <a:r>
              <a:rPr lang="en-US" b="1" dirty="0">
                <a:latin typeface="Consolas" panose="020B0609020204030204" pitchFamily="49" charset="0"/>
                <a:cs typeface="Consolas" panose="020B0609020204030204" pitchFamily="49" charset="0"/>
              </a:rPr>
              <a:t>condition ? </a:t>
            </a:r>
            <a:r>
              <a:rPr lang="en-US" b="1" dirty="0" err="1">
                <a:latin typeface="Consolas" panose="020B0609020204030204" pitchFamily="49" charset="0"/>
                <a:cs typeface="Consolas" panose="020B0609020204030204" pitchFamily="49" charset="0"/>
              </a:rPr>
              <a:t>expressionIfTrue</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expressionIfFalse</a:t>
            </a:r>
            <a:endParaRPr lang="en-US" b="1" dirty="0">
              <a:latin typeface="Consolas" panose="020B0609020204030204" pitchFamily="49" charset="0"/>
              <a:cs typeface="Consolas" panose="020B0609020204030204" pitchFamily="49" charset="0"/>
            </a:endParaRPr>
          </a:p>
          <a:p>
            <a:pPr marL="0" indent="0">
              <a:buNone/>
            </a:pP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a:t>
            </a:r>
          </a:p>
          <a:p>
            <a:pPr marL="0" indent="0">
              <a:spcBef>
                <a:spcPts val="0"/>
              </a:spcBef>
              <a:buNone/>
            </a:pPr>
            <a:r>
              <a:rPr lang="en-US" dirty="0">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&gt; 1) {</a:t>
            </a:r>
          </a:p>
          <a:p>
            <a:pPr marL="0" indent="0">
              <a:spcBef>
                <a:spcPts val="0"/>
              </a:spcBef>
              <a:buNone/>
            </a:pPr>
            <a:r>
              <a:rPr lang="en-US" dirty="0">
                <a:latin typeface="Consolas" panose="020B0609020204030204" pitchFamily="49" charset="0"/>
                <a:cs typeface="Consolas" panose="020B0609020204030204" pitchFamily="49" charset="0"/>
              </a:rPr>
              <a:t>	x = 50;</a:t>
            </a:r>
          </a:p>
          <a:p>
            <a:pPr marL="0" indent="0">
              <a:spcBef>
                <a:spcPts val="0"/>
              </a:spcBef>
              <a:buNone/>
            </a:pPr>
            <a:r>
              <a:rPr lang="en-US" dirty="0">
                <a:latin typeface="Consolas" panose="020B0609020204030204" pitchFamily="49" charset="0"/>
                <a:cs typeface="Consolas" panose="020B0609020204030204" pitchFamily="49" charset="0"/>
              </a:rPr>
              <a:t>} else {</a:t>
            </a:r>
          </a:p>
          <a:p>
            <a:pPr marL="0" indent="0">
              <a:spcBef>
                <a:spcPts val="0"/>
              </a:spcBef>
              <a:buNone/>
            </a:pPr>
            <a:r>
              <a:rPr lang="en-US" dirty="0">
                <a:latin typeface="Consolas" panose="020B0609020204030204" pitchFamily="49" charset="0"/>
                <a:cs typeface="Consolas" panose="020B0609020204030204" pitchFamily="49" charset="0"/>
              </a:rPr>
              <a:t>	x = 0;</a:t>
            </a:r>
          </a:p>
          <a:p>
            <a:pPr marL="0" indent="0">
              <a:spcBef>
                <a:spcPts val="0"/>
              </a:spcBef>
              <a:buNone/>
            </a:pP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equivalent to</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&gt; 1 ? 50 : 0;</a:t>
            </a:r>
          </a:p>
        </p:txBody>
      </p:sp>
    </p:spTree>
    <p:extLst>
      <p:ext uri="{BB962C8B-B14F-4D97-AF65-F5344CB8AC3E}">
        <p14:creationId xmlns:p14="http://schemas.microsoft.com/office/powerpoint/2010/main" val="241273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Miscellaneous Useful Topics</a:t>
            </a:r>
          </a:p>
          <a:p>
            <a:pPr lvl="1"/>
            <a:r>
              <a:rPr lang="en-US" b="1" dirty="0" err="1"/>
              <a:t>const</a:t>
            </a:r>
            <a:endParaRPr lang="en-US" b="1" dirty="0"/>
          </a:p>
          <a:p>
            <a:pPr lvl="1"/>
            <a:r>
              <a:rPr lang="en-US" dirty="0"/>
              <a:t>Structs</a:t>
            </a:r>
          </a:p>
          <a:p>
            <a:pPr lvl="1"/>
            <a:r>
              <a:rPr lang="en-US" dirty="0"/>
              <a:t>Ternary</a:t>
            </a:r>
          </a:p>
          <a:p>
            <a:r>
              <a:rPr lang="en-US" b="1" dirty="0">
                <a:solidFill>
                  <a:srgbClr val="C00000"/>
                </a:solidFill>
              </a:rPr>
              <a:t>The Stack</a:t>
            </a:r>
          </a:p>
          <a:p>
            <a:r>
              <a:rPr lang="en-US" dirty="0"/>
              <a:t>The Heap and Dynamic Memory</a:t>
            </a:r>
          </a:p>
          <a:p>
            <a:r>
              <a:rPr lang="en-US" b="1" dirty="0"/>
              <a:t>Practice: </a:t>
            </a:r>
            <a:r>
              <a:rPr lang="en-US" dirty="0"/>
              <a:t>Pig Latin</a:t>
            </a:r>
          </a:p>
          <a:p>
            <a:r>
              <a:rPr lang="en-US" dirty="0"/>
              <a:t>Announcements</a:t>
            </a:r>
          </a:p>
          <a:p>
            <a:r>
              <a:rPr lang="en-US" dirty="0" err="1">
                <a:latin typeface="Consolas" panose="020B0609020204030204" pitchFamily="49" charset="0"/>
                <a:cs typeface="Consolas" panose="020B0609020204030204" pitchFamily="49" charset="0"/>
              </a:rPr>
              <a:t>Realloc</a:t>
            </a:r>
            <a:endParaRPr lang="en-US" dirty="0">
              <a:latin typeface="Consolas" panose="020B0609020204030204" pitchFamily="49" charset="0"/>
              <a:cs typeface="Consolas" panose="020B0609020204030204" pitchFamily="49" charset="0"/>
            </a:endParaRPr>
          </a:p>
          <a:p>
            <a:r>
              <a:rPr lang="en-US" b="1" dirty="0"/>
              <a:t>Practice: </a:t>
            </a:r>
            <a:r>
              <a:rPr lang="en-US" dirty="0"/>
              <a:t>Pig Latin Part 2</a:t>
            </a:r>
          </a:p>
          <a:p>
            <a:endParaRPr lang="en-US" b="1" dirty="0"/>
          </a:p>
          <a:p>
            <a:endParaRPr lang="en-US" dirty="0"/>
          </a:p>
        </p:txBody>
      </p:sp>
    </p:spTree>
    <p:extLst>
      <p:ext uri="{BB962C8B-B14F-4D97-AF65-F5344CB8AC3E}">
        <p14:creationId xmlns:p14="http://schemas.microsoft.com/office/powerpoint/2010/main" val="269796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AA2-ED41-564C-B7EA-73F700A62EDC}"/>
              </a:ext>
            </a:extLst>
          </p:cNvPr>
          <p:cNvSpPr>
            <a:spLocks noGrp="1"/>
          </p:cNvSpPr>
          <p:nvPr>
            <p:ph type="title"/>
          </p:nvPr>
        </p:nvSpPr>
        <p:spPr/>
        <p:txBody>
          <a:bodyPr/>
          <a:lstStyle/>
          <a:p>
            <a:r>
              <a:rPr lang="en-US" dirty="0"/>
              <a:t>Memory Layout</a:t>
            </a:r>
          </a:p>
        </p:txBody>
      </p:sp>
      <p:pic>
        <p:nvPicPr>
          <p:cNvPr id="31" name="Content Placeholder 30" descr="A screenshot of a cell phone&#13;&#10;&#13;&#10;Description automatically generated">
            <a:extLst>
              <a:ext uri="{FF2B5EF4-FFF2-40B4-BE49-F238E27FC236}">
                <a16:creationId xmlns:a16="http://schemas.microsoft.com/office/drawing/2014/main" id="{7114982A-2E5B-154C-98E6-C1D69F291589}"/>
              </a:ext>
            </a:extLst>
          </p:cNvPr>
          <p:cNvPicPr>
            <a:picLocks noGrp="1" noChangeAspect="1"/>
          </p:cNvPicPr>
          <p:nvPr>
            <p:ph idx="1"/>
          </p:nvPr>
        </p:nvPicPr>
        <p:blipFill>
          <a:blip r:embed="rId2"/>
          <a:stretch>
            <a:fillRect/>
          </a:stretch>
        </p:blipFill>
        <p:spPr>
          <a:xfrm>
            <a:off x="8991600" y="1371600"/>
            <a:ext cx="2631664" cy="5181600"/>
          </a:xfrm>
        </p:spPr>
      </p:pic>
      <p:sp>
        <p:nvSpPr>
          <p:cNvPr id="32" name="Content Placeholder 2">
            <a:extLst>
              <a:ext uri="{FF2B5EF4-FFF2-40B4-BE49-F238E27FC236}">
                <a16:creationId xmlns:a16="http://schemas.microsoft.com/office/drawing/2014/main" id="{B6053DC0-A802-9641-AFB2-D56637D7920F}"/>
              </a:ext>
            </a:extLst>
          </p:cNvPr>
          <p:cNvSpPr txBox="1">
            <a:spLocks/>
          </p:cNvSpPr>
          <p:nvPr/>
        </p:nvSpPr>
        <p:spPr bwMode="auto">
          <a:xfrm>
            <a:off x="152400" y="12954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We are going to dive deeper into different areas of memory used by our programs.</a:t>
            </a:r>
          </a:p>
          <a:p>
            <a:pPr fontAlgn="auto">
              <a:spcAft>
                <a:spcPts val="0"/>
              </a:spcAft>
            </a:pPr>
            <a:r>
              <a:rPr lang="en-US" dirty="0">
                <a:cs typeface="Courier New" panose="02070309020205020404" pitchFamily="49" charset="0"/>
              </a:rPr>
              <a:t>The </a:t>
            </a:r>
            <a:r>
              <a:rPr lang="en-US" b="1" dirty="0">
                <a:cs typeface="Courier New" panose="02070309020205020404" pitchFamily="49" charset="0"/>
              </a:rPr>
              <a:t>stack</a:t>
            </a:r>
            <a:r>
              <a:rPr lang="en-US" dirty="0">
                <a:cs typeface="Courier New" panose="02070309020205020404" pitchFamily="49" charset="0"/>
              </a:rPr>
              <a:t> is the place where all local variables and parameters live for each function.  A function’s stack “frame” goes away when the function returns.</a:t>
            </a:r>
          </a:p>
          <a:p>
            <a:pPr fontAlgn="auto">
              <a:spcAft>
                <a:spcPts val="0"/>
              </a:spcAft>
            </a:pPr>
            <a:r>
              <a:rPr lang="en-US" dirty="0"/>
              <a:t>The stack grows </a:t>
            </a:r>
            <a:r>
              <a:rPr lang="en-US" b="1" dirty="0"/>
              <a:t>downwards</a:t>
            </a:r>
            <a:r>
              <a:rPr lang="en-US" dirty="0"/>
              <a:t> when a new function is called, and shrinks </a:t>
            </a:r>
            <a:r>
              <a:rPr lang="en-US" b="1" dirty="0"/>
              <a:t>upwards</a:t>
            </a:r>
            <a:r>
              <a:rPr lang="en-US" dirty="0"/>
              <a:t> when the function is finished.</a:t>
            </a:r>
          </a:p>
        </p:txBody>
      </p:sp>
    </p:spTree>
    <p:extLst>
      <p:ext uri="{BB962C8B-B14F-4D97-AF65-F5344CB8AC3E}">
        <p14:creationId xmlns:p14="http://schemas.microsoft.com/office/powerpoint/2010/main" val="26173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06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a:t>
            </a:r>
            <a:r>
              <a:rPr lang="en-US" altLang="en-US" sz="2000" b="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860934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func1</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solidFill>
                  <a:srgbClr val="FF0000"/>
                </a:solidFill>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solidFill>
                  <a:srgbClr val="C00000"/>
                </a:solidFill>
              </a:rPr>
              <a:t>Miscellaneous Useful Topics</a:t>
            </a:r>
          </a:p>
          <a:p>
            <a:pPr lvl="1"/>
            <a:r>
              <a:rPr lang="en-US" b="1" dirty="0" err="1">
                <a:solidFill>
                  <a:srgbClr val="C00000"/>
                </a:solidFill>
              </a:rPr>
              <a:t>const</a:t>
            </a:r>
            <a:endParaRPr lang="en-US" b="1" dirty="0">
              <a:solidFill>
                <a:srgbClr val="C00000"/>
              </a:solidFill>
            </a:endParaRPr>
          </a:p>
          <a:p>
            <a:pPr lvl="1"/>
            <a:r>
              <a:rPr lang="en-US" b="1" dirty="0">
                <a:solidFill>
                  <a:srgbClr val="C00000"/>
                </a:solidFill>
              </a:rPr>
              <a:t>Structs</a:t>
            </a:r>
          </a:p>
          <a:p>
            <a:pPr lvl="1"/>
            <a:r>
              <a:rPr lang="en-US" b="1" dirty="0">
                <a:solidFill>
                  <a:srgbClr val="C00000"/>
                </a:solidFill>
              </a:rPr>
              <a:t>Ternary</a:t>
            </a:r>
          </a:p>
          <a:p>
            <a:r>
              <a:rPr lang="en-US" dirty="0"/>
              <a:t>The Stack</a:t>
            </a:r>
          </a:p>
          <a:p>
            <a:r>
              <a:rPr lang="en-US" dirty="0"/>
              <a:t>The Heap and Dynamic Memory</a:t>
            </a:r>
          </a:p>
          <a:p>
            <a:r>
              <a:rPr lang="en-US" b="1" dirty="0"/>
              <a:t>Practice: </a:t>
            </a:r>
            <a:r>
              <a:rPr lang="en-US" dirty="0"/>
              <a:t>Pig Latin</a:t>
            </a:r>
          </a:p>
          <a:p>
            <a:r>
              <a:rPr lang="en-US" dirty="0"/>
              <a:t>Announcements</a:t>
            </a:r>
          </a:p>
          <a:p>
            <a:r>
              <a:rPr lang="en-US" dirty="0" err="1">
                <a:latin typeface="Consolas" panose="020B0609020204030204" pitchFamily="49" charset="0"/>
                <a:cs typeface="Consolas" panose="020B0609020204030204" pitchFamily="49" charset="0"/>
              </a:rPr>
              <a:t>Realloc</a:t>
            </a:r>
            <a:endParaRPr lang="en-US" dirty="0">
              <a:latin typeface="Consolas" panose="020B0609020204030204" pitchFamily="49" charset="0"/>
              <a:cs typeface="Consolas" panose="020B0609020204030204" pitchFamily="49" charset="0"/>
            </a:endParaRPr>
          </a:p>
          <a:p>
            <a:r>
              <a:rPr lang="en-US" b="1" dirty="0"/>
              <a:t>Practice: </a:t>
            </a:r>
            <a:r>
              <a:rPr lang="en-US" dirty="0"/>
              <a:t>Pig Latin Part 2</a:t>
            </a:r>
          </a:p>
          <a:p>
            <a:endParaRPr lang="en-US" b="1" dirty="0"/>
          </a:p>
          <a:p>
            <a:endParaRPr lang="en-US" dirty="0"/>
          </a:p>
        </p:txBody>
      </p:sp>
    </p:spTree>
    <p:extLst>
      <p:ext uri="{BB962C8B-B14F-4D97-AF65-F5344CB8AC3E}">
        <p14:creationId xmlns:p14="http://schemas.microsoft.com/office/powerpoint/2010/main" val="109179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func2</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func2</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func2</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d:</a:t>
            </a:r>
          </a:p>
          <a:p>
            <a:pPr algn="l"/>
            <a:r>
              <a:rPr lang="en-US" b="0" dirty="0">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solidFill>
                  <a:srgbClr val="FF0000"/>
                </a:solidFill>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func2</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d:</a:t>
            </a:r>
          </a:p>
          <a:p>
            <a:pPr algn="l"/>
            <a:r>
              <a:rPr lang="en-US" b="0" dirty="0">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solidFill>
                  <a:srgbClr val="FF0000"/>
                </a:solidFill>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44624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25355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380972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683180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8445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04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429572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func1</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c = 99;</a:t>
            </a:r>
          </a:p>
          <a:p>
            <a:pPr lvl="1">
              <a:lnSpc>
                <a:spcPct val="70000"/>
              </a:lnSpc>
              <a:buFontTx/>
              <a:buNone/>
            </a:pPr>
            <a:r>
              <a:rPr lang="en-US" altLang="en-US" sz="2000" b="0" dirty="0">
                <a:latin typeface="Consolas" panose="020B0609020204030204" pitchFamily="49" charset="0"/>
              </a:rPr>
              <a:t>    func2();</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a:t>
            </a:r>
            <a:r>
              <a:rPr lang="en-US" altLang="en-US" sz="2000" b="0" dirty="0">
                <a:latin typeface="Consolas" panose="020B0609020204030204" pitchFamily="49" charset="0"/>
              </a:rPr>
              <a:t> </a:t>
            </a:r>
            <a:r>
              <a:rPr lang="en-US" altLang="en-US" sz="2000" b="1" dirty="0">
                <a:latin typeface="Consolas" panose="020B0609020204030204" pitchFamily="49" charset="0"/>
              </a:rPr>
              <a:t>func2</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d = 0;</a:t>
            </a:r>
          </a:p>
          <a:p>
            <a:pPr lvl="1">
              <a:lnSpc>
                <a:spcPct val="70000"/>
              </a:lnSpc>
              <a:buFontTx/>
              <a:buNone/>
            </a:pPr>
            <a:r>
              <a:rPr lang="en-US" altLang="en-US" sz="2000" b="0" dirty="0">
                <a:latin typeface="Consolas" panose="020B0609020204030204" pitchFamily="49" charset="0"/>
              </a:rPr>
              <a:t>}</a:t>
            </a:r>
          </a:p>
        </p:txBody>
      </p:sp>
    </p:spTree>
    <p:extLst>
      <p:ext uri="{BB962C8B-B14F-4D97-AF65-F5344CB8AC3E}">
        <p14:creationId xmlns:p14="http://schemas.microsoft.com/office/powerpoint/2010/main" val="188022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2390-555B-5E41-B109-6302D1FE0D80}"/>
              </a:ext>
            </a:extLst>
          </p:cNvPr>
          <p:cNvSpPr>
            <a:spLocks noGrp="1"/>
          </p:cNvSpPr>
          <p:nvPr>
            <p:ph type="title"/>
          </p:nvPr>
        </p:nvSpPr>
        <p:spPr/>
        <p:txBody>
          <a:bodyPr/>
          <a:lstStyle/>
          <a:p>
            <a:r>
              <a:rPr lang="en-US" dirty="0" err="1"/>
              <a:t>Const</a:t>
            </a:r>
            <a:endParaRPr lang="en-US" dirty="0"/>
          </a:p>
        </p:txBody>
      </p:sp>
      <p:sp>
        <p:nvSpPr>
          <p:cNvPr id="3" name="Content Placeholder 2">
            <a:extLst>
              <a:ext uri="{FF2B5EF4-FFF2-40B4-BE49-F238E27FC236}">
                <a16:creationId xmlns:a16="http://schemas.microsoft.com/office/drawing/2014/main" id="{DB1E59ED-346E-8743-BAC3-4F03C47CBC4F}"/>
              </a:ext>
            </a:extLst>
          </p:cNvPr>
          <p:cNvSpPr>
            <a:spLocks noGrp="1"/>
          </p:cNvSpPr>
          <p:nvPr>
            <p:ph idx="1"/>
          </p:nvPr>
        </p:nvSpPr>
        <p:spPr/>
        <p:txBody>
          <a:bodyPr/>
          <a:lstStyle/>
          <a:p>
            <a:r>
              <a:rPr lang="en-US" dirty="0"/>
              <a:t>Use </a:t>
            </a:r>
            <a:r>
              <a:rPr lang="en-US" b="1" dirty="0" err="1"/>
              <a:t>const</a:t>
            </a:r>
            <a:r>
              <a:rPr lang="en-US" dirty="0"/>
              <a:t> to declare global constants in your program.  This indicates the variable cannot change after being created.</a:t>
            </a:r>
          </a:p>
          <a:p>
            <a:endParaRPr lang="en-US" dirty="0"/>
          </a:p>
          <a:p>
            <a:pPr marL="0" indent="0" fontAlgn="auto">
              <a:spcBef>
                <a:spcPts val="0"/>
              </a:spcBef>
              <a:spcAft>
                <a:spcPts val="0"/>
              </a:spcAft>
              <a:buNone/>
            </a:pPr>
            <a:r>
              <a:rPr lang="en-US" b="1" dirty="0" err="1">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double PI = </a:t>
            </a:r>
            <a:r>
              <a:rPr lang="en-US" dirty="0">
                <a:latin typeface="Consolas" panose="020B0609020204030204" pitchFamily="49" charset="0"/>
                <a:cs typeface="Consolas" panose="020B0609020204030204" pitchFamily="49" charset="0"/>
              </a:rPr>
              <a:t>3.1415;</a:t>
            </a:r>
          </a:p>
          <a:p>
            <a:pPr marL="0" indent="0" fontAlgn="auto">
              <a:spcBef>
                <a:spcPts val="0"/>
              </a:spcBef>
              <a:spcAft>
                <a:spcPts val="0"/>
              </a:spcAft>
              <a:buNone/>
            </a:pPr>
            <a:r>
              <a:rPr lang="en-US" b="1" dirty="0" err="1">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DAYS_IN_WEEK </a:t>
            </a:r>
            <a:r>
              <a:rPr lang="en-US" dirty="0">
                <a:latin typeface="Consolas" panose="020B0609020204030204" pitchFamily="49" charset="0"/>
                <a:cs typeface="Consolas" panose="020B0609020204030204" pitchFamily="49" charset="0"/>
              </a:rPr>
              <a:t>= 7;</a:t>
            </a:r>
            <a:endParaRPr lang="en-US" b="1" dirty="0">
              <a:latin typeface="Consolas" panose="020B0609020204030204" pitchFamily="49" charset="0"/>
              <a:cs typeface="Consolas" panose="020B0609020204030204" pitchFamily="49" charset="0"/>
            </a:endParaRPr>
          </a:p>
          <a:p>
            <a:pPr marL="0" indent="0" fontAlgn="auto">
              <a:spcBef>
                <a:spcPts val="0"/>
              </a:spcBef>
              <a:spcAft>
                <a:spcPts val="0"/>
              </a:spcAft>
              <a:buNone/>
            </a:pPr>
            <a:endParaRPr lang="en-US"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marL="0" indent="0" fontAlgn="auto">
              <a:spcBef>
                <a:spcPts val="0"/>
              </a:spcBef>
              <a:spcAft>
                <a:spcPts val="0"/>
              </a:spcAft>
              <a:buNone/>
            </a:pPr>
            <a:r>
              <a:rPr lang="en-US" dirty="0">
                <a:latin typeface="Consolas" panose="020B0609020204030204" pitchFamily="49" charset="0"/>
                <a:cs typeface="Consolas" panose="020B0609020204030204" pitchFamily="49" charset="0"/>
              </a:rPr>
              <a:t>	…</a:t>
            </a:r>
          </a:p>
          <a:p>
            <a:pPr marL="0" indent="0" fontAlgn="auto">
              <a:spcBef>
                <a:spcPts val="0"/>
              </a:spcBef>
              <a:spcAft>
                <a:spcPts val="0"/>
              </a:spcAft>
              <a:buNone/>
            </a:pPr>
            <a:r>
              <a:rPr lang="en-US" dirty="0">
                <a:latin typeface="Consolas" panose="020B0609020204030204" pitchFamily="49" charset="0"/>
                <a:cs typeface="Consolas" panose="020B0609020204030204" pitchFamily="49" charset="0"/>
              </a:rPr>
              <a:t>	if (x == DAYS_IN_WEEK) {</a:t>
            </a:r>
          </a:p>
          <a:p>
            <a:pPr marL="0" indent="0" fontAlgn="auto">
              <a:spcBef>
                <a:spcPts val="0"/>
              </a:spcBef>
              <a:spcAft>
                <a:spcPts val="0"/>
              </a:spcAft>
              <a:buNone/>
            </a:pPr>
            <a:r>
              <a:rPr lang="en-US" dirty="0">
                <a:latin typeface="Consolas" panose="020B0609020204030204" pitchFamily="49" charset="0"/>
                <a:cs typeface="Consolas" panose="020B0609020204030204" pitchFamily="49" charset="0"/>
              </a:rPr>
              <a:t>		…</a:t>
            </a:r>
          </a:p>
          <a:p>
            <a:pPr marL="0" indent="0" fontAlgn="auto">
              <a:spcBef>
                <a:spcPts val="0"/>
              </a:spcBef>
              <a:spcAft>
                <a:spcPts val="0"/>
              </a:spcAft>
              <a:buNone/>
            </a:pPr>
            <a:r>
              <a:rPr lang="en-US" dirty="0">
                <a:latin typeface="Consolas" panose="020B0609020204030204" pitchFamily="49" charset="0"/>
                <a:cs typeface="Consolas" panose="020B0609020204030204" pitchFamily="49" charset="0"/>
              </a:rPr>
              <a:t>	}</a:t>
            </a:r>
          </a:p>
          <a:p>
            <a:pPr marL="0" indent="0" fontAlgn="auto">
              <a:spcBef>
                <a:spcPts val="0"/>
              </a:spcBef>
              <a:spcAft>
                <a:spcPts val="0"/>
              </a:spcAft>
              <a:buNone/>
            </a:pPr>
            <a:r>
              <a:rPr lang="en-US" dirty="0">
                <a:latin typeface="Consolas" panose="020B0609020204030204" pitchFamily="49" charset="0"/>
                <a:cs typeface="Consolas" panose="020B0609020204030204" pitchFamily="49" charset="0"/>
              </a:rPr>
              <a:t>	…</a:t>
            </a:r>
          </a:p>
          <a:p>
            <a:pPr marL="0" indent="0" fontAlgn="auto">
              <a:spcBef>
                <a:spcPts val="0"/>
              </a:spcBef>
              <a:spcAft>
                <a:spcPts val="0"/>
              </a:spcAft>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83628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a:t>
            </a:r>
            <a:r>
              <a:rPr lang="en-US" altLang="en-US" sz="2000" b="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factorial(</a:t>
            </a: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factorial(</a:t>
            </a: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factorial(</a:t>
            </a: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factorial(</a:t>
            </a:r>
            <a:r>
              <a:rPr lang="en-US" altLang="en-US" sz="2000" dirty="0" err="1">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chemeClr val="tx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chemeClr val="tx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Tree>
    <p:extLst>
      <p:ext uri="{BB962C8B-B14F-4D97-AF65-F5344CB8AC3E}">
        <p14:creationId xmlns:p14="http://schemas.microsoft.com/office/powerpoint/2010/main" val="5982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2390-555B-5E41-B109-6302D1FE0D80}"/>
              </a:ext>
            </a:extLst>
          </p:cNvPr>
          <p:cNvSpPr>
            <a:spLocks noGrp="1"/>
          </p:cNvSpPr>
          <p:nvPr>
            <p:ph type="title"/>
          </p:nvPr>
        </p:nvSpPr>
        <p:spPr/>
        <p:txBody>
          <a:bodyPr/>
          <a:lstStyle/>
          <a:p>
            <a:r>
              <a:rPr lang="en-US" dirty="0" err="1"/>
              <a:t>Const</a:t>
            </a:r>
            <a:endParaRPr lang="en-US" dirty="0"/>
          </a:p>
        </p:txBody>
      </p:sp>
      <p:sp>
        <p:nvSpPr>
          <p:cNvPr id="3" name="Content Placeholder 2">
            <a:extLst>
              <a:ext uri="{FF2B5EF4-FFF2-40B4-BE49-F238E27FC236}">
                <a16:creationId xmlns:a16="http://schemas.microsoft.com/office/drawing/2014/main" id="{DB1E59ED-346E-8743-BAC3-4F03C47CBC4F}"/>
              </a:ext>
            </a:extLst>
          </p:cNvPr>
          <p:cNvSpPr>
            <a:spLocks noGrp="1"/>
          </p:cNvSpPr>
          <p:nvPr>
            <p:ph idx="1"/>
          </p:nvPr>
        </p:nvSpPr>
        <p:spPr/>
        <p:txBody>
          <a:bodyPr/>
          <a:lstStyle/>
          <a:p>
            <a:r>
              <a:rPr lang="en-US" dirty="0"/>
              <a:t>Use </a:t>
            </a:r>
            <a:r>
              <a:rPr lang="en-US" b="1" dirty="0" err="1"/>
              <a:t>const</a:t>
            </a:r>
            <a:r>
              <a:rPr lang="en-US" dirty="0"/>
              <a:t> with pointers to indicate that the data that is pointed to cannot change.</a:t>
            </a:r>
          </a:p>
          <a:p>
            <a:endParaRPr lang="en-US" dirty="0"/>
          </a:p>
          <a:p>
            <a:pPr marL="0" indent="0">
              <a:buNone/>
            </a:pPr>
            <a:r>
              <a:rPr lang="en-US" dirty="0"/>
              <a:t>char </a:t>
            </a:r>
            <a:r>
              <a:rPr lang="en-US" dirty="0" err="1"/>
              <a:t>str</a:t>
            </a:r>
            <a:r>
              <a:rPr lang="en-US" dirty="0"/>
              <a:t>[] = "Hello";</a:t>
            </a:r>
          </a:p>
          <a:p>
            <a:pPr marL="0" indent="0" fontAlgn="auto">
              <a:spcBef>
                <a:spcPts val="0"/>
              </a:spcBef>
              <a:spcAft>
                <a:spcPts val="0"/>
              </a:spcAft>
              <a:buNone/>
            </a:pPr>
            <a:r>
              <a:rPr lang="en-US" b="1" dirty="0" err="1">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char *s = </a:t>
            </a:r>
            <a:r>
              <a:rPr lang="en-US" b="1" dirty="0" err="1">
                <a:latin typeface="Consolas" panose="020B0609020204030204" pitchFamily="49" charset="0"/>
                <a:cs typeface="Consolas" panose="020B0609020204030204" pitchFamily="49" charset="0"/>
              </a:rPr>
              <a:t>str</a:t>
            </a:r>
            <a:r>
              <a:rPr lang="en-US" b="1"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fontAlgn="auto">
              <a:spcBef>
                <a:spcPts val="0"/>
              </a:spcBef>
              <a:spcAft>
                <a:spcPts val="0"/>
              </a:spcAft>
              <a:buNone/>
            </a:pPr>
            <a:endParaRPr lang="en-US" b="1" dirty="0">
              <a:latin typeface="Consolas" panose="020B0609020204030204" pitchFamily="49" charset="0"/>
              <a:cs typeface="Consolas" panose="020B0609020204030204" pitchFamily="49" charset="0"/>
            </a:endParaRPr>
          </a:p>
          <a:p>
            <a:pPr marL="0" indent="0" fontAlgn="auto">
              <a:spcBef>
                <a:spcPts val="0"/>
              </a:spcBef>
              <a:spcAft>
                <a:spcPts val="0"/>
              </a:spcAft>
              <a:buNone/>
            </a:pPr>
            <a:r>
              <a:rPr lang="en-US" dirty="0">
                <a:solidFill>
                  <a:srgbClr val="00B050"/>
                </a:solidFill>
                <a:latin typeface="Consolas" panose="020B0609020204030204" pitchFamily="49" charset="0"/>
                <a:cs typeface="Consolas" panose="020B0609020204030204" pitchFamily="49" charset="0"/>
              </a:rPr>
              <a:t>// Cannot use s to change characters it points to</a:t>
            </a:r>
          </a:p>
          <a:p>
            <a:pPr marL="0" indent="0" fontAlgn="auto">
              <a:spcBef>
                <a:spcPts val="0"/>
              </a:spcBef>
              <a:spcAft>
                <a:spcPts val="0"/>
              </a:spcAft>
              <a:buNone/>
            </a:pPr>
            <a:r>
              <a:rPr lang="en-US" strike="sngStrike" dirty="0">
                <a:solidFill>
                  <a:srgbClr val="FF0000"/>
                </a:solidFill>
                <a:latin typeface="Consolas" panose="020B0609020204030204" pitchFamily="49" charset="0"/>
                <a:cs typeface="Consolas" panose="020B0609020204030204" pitchFamily="49" charset="0"/>
              </a:rPr>
              <a:t>s[0] = 'h';</a:t>
            </a:r>
          </a:p>
        </p:txBody>
      </p:sp>
    </p:spTree>
    <p:extLst>
      <p:ext uri="{BB962C8B-B14F-4D97-AF65-F5344CB8AC3E}">
        <p14:creationId xmlns:p14="http://schemas.microsoft.com/office/powerpoint/2010/main" val="31899171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Tree>
    <p:extLst>
      <p:ext uri="{BB962C8B-B14F-4D97-AF65-F5344CB8AC3E}">
        <p14:creationId xmlns:p14="http://schemas.microsoft.com/office/powerpoint/2010/main" val="1595019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chemeClr val="accent6">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Tree>
    <p:extLst>
      <p:ext uri="{BB962C8B-B14F-4D97-AF65-F5344CB8AC3E}">
        <p14:creationId xmlns:p14="http://schemas.microsoft.com/office/powerpoint/2010/main" val="1376960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Tree>
    <p:extLst>
      <p:ext uri="{BB962C8B-B14F-4D97-AF65-F5344CB8AC3E}">
        <p14:creationId xmlns:p14="http://schemas.microsoft.com/office/powerpoint/2010/main" val="3224334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56896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a:t>
            </a:r>
            <a:r>
              <a:rPr lang="en-US" altLang="en-US" sz="2000" b="0" dirty="0" err="1">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rgbClr val="FF0000"/>
                </a:solidFill>
                <a:latin typeface="Consolas" panose="020B0609020204030204" pitchFamily="49" charset="0"/>
              </a:rPr>
              <a:t>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r>
              <a:rPr lang="en-US" altLang="en-US" sz="2000" dirty="0" err="1">
                <a:latin typeface="Consolas" panose="020B0609020204030204" pitchFamily="49" charset="0"/>
              </a:rPr>
              <a:t>int</a:t>
            </a:r>
            <a:r>
              <a:rPr lang="en-US" altLang="en-US" sz="2000" dirty="0">
                <a:latin typeface="Consolas" panose="020B0609020204030204" pitchFamily="49" charset="0"/>
              </a:rPr>
              <a:t> factorial(</a:t>
            </a:r>
            <a:r>
              <a:rPr lang="en-US" altLang="en-US" sz="2000" dirty="0" err="1">
                <a:latin typeface="Consolas" panose="020B0609020204030204" pitchFamily="49" charset="0"/>
              </a:rPr>
              <a:t>int</a:t>
            </a:r>
            <a:r>
              <a:rPr lang="en-US" altLang="en-US" sz="2000" dirty="0">
                <a:latin typeface="Consolas" panose="020B0609020204030204" pitchFamily="49" charset="0"/>
              </a:rPr>
              <a: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099571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1D0B-C0B4-2C49-A2B2-91B160D3F533}"/>
              </a:ext>
            </a:extLst>
          </p:cNvPr>
          <p:cNvSpPr>
            <a:spLocks noGrp="1"/>
          </p:cNvSpPr>
          <p:nvPr>
            <p:ph type="title"/>
          </p:nvPr>
        </p:nvSpPr>
        <p:spPr/>
        <p:txBody>
          <a:bodyPr/>
          <a:lstStyle/>
          <a:p>
            <a:r>
              <a:rPr lang="en-US" dirty="0"/>
              <a:t>The Stack</a:t>
            </a:r>
          </a:p>
        </p:txBody>
      </p:sp>
      <p:sp>
        <p:nvSpPr>
          <p:cNvPr id="3" name="Content Placeholder 2">
            <a:extLst>
              <a:ext uri="{FF2B5EF4-FFF2-40B4-BE49-F238E27FC236}">
                <a16:creationId xmlns:a16="http://schemas.microsoft.com/office/drawing/2014/main" id="{3A6E0621-BC4C-DC4B-80FF-9F34429B1BD2}"/>
              </a:ext>
            </a:extLst>
          </p:cNvPr>
          <p:cNvSpPr>
            <a:spLocks noGrp="1"/>
          </p:cNvSpPr>
          <p:nvPr>
            <p:ph idx="1"/>
          </p:nvPr>
        </p:nvSpPr>
        <p:spPr/>
        <p:txBody>
          <a:bodyPr/>
          <a:lstStyle/>
          <a:p>
            <a:r>
              <a:rPr lang="en-US" dirty="0"/>
              <a:t>The stack behaves like a…well…stack!  A new function call </a:t>
            </a:r>
            <a:r>
              <a:rPr lang="en-US" b="1" dirty="0"/>
              <a:t>pushes</a:t>
            </a:r>
            <a:r>
              <a:rPr lang="en-US" dirty="0"/>
              <a:t> on a new frame.  A completed function call </a:t>
            </a:r>
            <a:r>
              <a:rPr lang="en-US" b="1" dirty="0"/>
              <a:t>pops</a:t>
            </a:r>
            <a:r>
              <a:rPr lang="en-US" dirty="0"/>
              <a:t> off the most recent frame.</a:t>
            </a:r>
          </a:p>
          <a:p>
            <a:r>
              <a:rPr lang="en-US" i="1" dirty="0"/>
              <a:t>Interesting fact:</a:t>
            </a:r>
            <a:r>
              <a:rPr lang="en-US" dirty="0"/>
              <a:t> C does not clear out memory when a function’s frame is removed.  Instead, it just marks that memory as usable for the next function call.  This is more efficient!</a:t>
            </a:r>
            <a:endParaRPr lang="en-US" i="1" dirty="0"/>
          </a:p>
          <a:p>
            <a:r>
              <a:rPr lang="en-US" dirty="0"/>
              <a:t>A </a:t>
            </a:r>
            <a:r>
              <a:rPr lang="en-US" i="1" dirty="0"/>
              <a:t>stack overflow</a:t>
            </a:r>
            <a:r>
              <a:rPr lang="en-US" dirty="0"/>
              <a:t> is when you use up all stack memory.  E.g. a recursive call with too many function calls.</a:t>
            </a:r>
          </a:p>
          <a:p>
            <a:r>
              <a:rPr lang="en-US" dirty="0"/>
              <a:t>What are the limitations of the stack?</a:t>
            </a:r>
          </a:p>
        </p:txBody>
      </p:sp>
    </p:spTree>
    <p:extLst>
      <p:ext uri="{BB962C8B-B14F-4D97-AF65-F5344CB8AC3E}">
        <p14:creationId xmlns:p14="http://schemas.microsoft.com/office/powerpoint/2010/main" val="404434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solidFill>
                  <a:srgbClr val="FF0000"/>
                </a:solidFill>
                <a:latin typeface="Consolas" panose="020B0609020204030204" pitchFamily="49" charset="0"/>
              </a:rPr>
              <a:t>int</a:t>
            </a:r>
            <a:r>
              <a:rPr lang="en-US" altLang="en-US" sz="2200" b="0" dirty="0">
                <a:solidFill>
                  <a:srgbClr val="FF0000"/>
                </a:solidFill>
                <a:latin typeface="Consolas" panose="020B0609020204030204" pitchFamily="49" charset="0"/>
              </a:rPr>
              <a:t> </a:t>
            </a:r>
            <a:r>
              <a:rPr lang="en-US" altLang="en-US" sz="2200" b="1" dirty="0">
                <a:solidFill>
                  <a:srgbClr val="FF0000"/>
                </a:solidFill>
                <a:latin typeface="Consolas" panose="020B0609020204030204" pitchFamily="49" charset="0"/>
              </a:rPr>
              <a:t>main</a:t>
            </a:r>
            <a:r>
              <a:rPr lang="en-US" altLang="en-US" sz="2200" b="0" dirty="0">
                <a:solidFill>
                  <a:srgbClr val="FF0000"/>
                </a:solidFill>
                <a:latin typeface="Consolas" panose="020B0609020204030204" pitchFamily="49" charset="0"/>
              </a:rPr>
              <a:t>(</a:t>
            </a:r>
            <a:r>
              <a:rPr lang="en-US" altLang="en-US" sz="2200" b="0" dirty="0" err="1">
                <a:solidFill>
                  <a:srgbClr val="FF0000"/>
                </a:solidFill>
                <a:latin typeface="Consolas" panose="020B0609020204030204" pitchFamily="49" charset="0"/>
              </a:rPr>
              <a:t>int</a:t>
            </a:r>
            <a:r>
              <a:rPr lang="en-US" altLang="en-US" sz="2200" dirty="0">
                <a:solidFill>
                  <a:srgbClr val="FF0000"/>
                </a:solidFill>
                <a:latin typeface="Consolas" panose="020B0609020204030204" pitchFamily="49" charset="0"/>
              </a:rPr>
              <a:t> </a:t>
            </a:r>
            <a:r>
              <a:rPr lang="en-US" altLang="en-US" sz="2200" dirty="0" err="1">
                <a:solidFill>
                  <a:srgbClr val="FF0000"/>
                </a:solidFill>
                <a:latin typeface="Consolas" panose="020B0609020204030204" pitchFamily="49" charset="0"/>
              </a:rPr>
              <a:t>argc</a:t>
            </a:r>
            <a:r>
              <a:rPr lang="en-US" altLang="en-US" sz="2200" dirty="0">
                <a:solidFill>
                  <a:srgbClr val="FF0000"/>
                </a:solidFill>
                <a:latin typeface="Consolas" panose="020B0609020204030204" pitchFamily="49" charset="0"/>
              </a:rPr>
              <a:t>, char *</a:t>
            </a:r>
            <a:r>
              <a:rPr lang="en-US" altLang="en-US" sz="2200" dirty="0" err="1">
                <a:solidFill>
                  <a:srgbClr val="FF0000"/>
                </a:solidFill>
                <a:latin typeface="Consolas" panose="020B0609020204030204" pitchFamily="49" charset="0"/>
              </a:rPr>
              <a:t>argv</a:t>
            </a:r>
            <a:r>
              <a:rPr lang="en-US" altLang="en-US" sz="2200" dirty="0">
                <a:solidFill>
                  <a:srgbClr val="FF0000"/>
                </a:solidFill>
                <a:latin typeface="Consolas" panose="020B0609020204030204" pitchFamily="49" charset="0"/>
              </a:rPr>
              <a:t>[]</a:t>
            </a:r>
            <a:r>
              <a:rPr lang="en-US" altLang="en-US" sz="2200" b="0" dirty="0">
                <a:solidFill>
                  <a:srgbClr val="FF0000"/>
                </a:solidFill>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96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92617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solidFill>
                  <a:srgbClr val="FF0000"/>
                </a:solidFill>
                <a:latin typeface="Consolas" panose="020B0609020204030204" pitchFamily="49" charset="0"/>
              </a:rPr>
              <a:t>    char *</a:t>
            </a:r>
            <a:r>
              <a:rPr lang="en-US" altLang="en-US" sz="2200" b="0" dirty="0" err="1">
                <a:solidFill>
                  <a:srgbClr val="FF0000"/>
                </a:solidFill>
                <a:latin typeface="Consolas" panose="020B0609020204030204" pitchFamily="49" charset="0"/>
              </a:rPr>
              <a:t>str</a:t>
            </a:r>
            <a:r>
              <a:rPr lang="en-US" altLang="en-US" sz="2200" b="0" dirty="0">
                <a:solidFill>
                  <a:srgbClr val="FF0000"/>
                </a:solidFill>
                <a:latin typeface="Consolas" panose="020B0609020204030204" pitchFamily="49" charset="0"/>
              </a:rPr>
              <a:t> = </a:t>
            </a:r>
            <a:r>
              <a:rPr lang="en-US" altLang="en-US" sz="2200" b="0" dirty="0" err="1">
                <a:solidFill>
                  <a:srgbClr val="FF0000"/>
                </a:solidFill>
                <a:latin typeface="Consolas" panose="020B0609020204030204" pitchFamily="49" charset="0"/>
              </a:rPr>
              <a:t>create_string</a:t>
            </a:r>
            <a:r>
              <a:rPr lang="en-US" altLang="en-US" sz="2200" b="0" dirty="0">
                <a:solidFill>
                  <a:srgbClr val="FF0000"/>
                </a:solidFill>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0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3" name="Down Arrow 22">
            <a:extLst>
              <a:ext uri="{FF2B5EF4-FFF2-40B4-BE49-F238E27FC236}">
                <a16:creationId xmlns:a16="http://schemas.microsoft.com/office/drawing/2014/main" id="{0802BA7B-B3E3-7C4F-B943-305935CCF3A5}"/>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617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solidFill>
                  <a:srgbClr val="FF0000"/>
                </a:solidFill>
                <a:latin typeface="Consolas" panose="020B0609020204030204" pitchFamily="49" charset="0"/>
              </a:rPr>
              <a:t>char *</a:t>
            </a:r>
            <a:r>
              <a:rPr lang="en-US" altLang="en-US" sz="2200" dirty="0" err="1">
                <a:solidFill>
                  <a:srgbClr val="FF0000"/>
                </a:solidFill>
                <a:latin typeface="Consolas" panose="020B0609020204030204" pitchFamily="49" charset="0"/>
              </a:rPr>
              <a:t>create_string</a:t>
            </a:r>
            <a:r>
              <a:rPr lang="en-US" altLang="en-US" sz="2200" dirty="0">
                <a:solidFill>
                  <a:srgbClr val="FF0000"/>
                </a:solidFill>
                <a:latin typeface="Consolas" panose="020B0609020204030204" pitchFamily="49" charset="0"/>
              </a:rPr>
              <a:t>(char </a:t>
            </a:r>
            <a:r>
              <a:rPr lang="en-US" altLang="en-US" sz="2200" dirty="0" err="1">
                <a:solidFill>
                  <a:srgbClr val="FF0000"/>
                </a:solidFill>
                <a:latin typeface="Consolas" panose="020B0609020204030204" pitchFamily="49" charset="0"/>
              </a:rPr>
              <a:t>ch</a:t>
            </a:r>
            <a:r>
              <a:rPr lang="en-US" altLang="en-US" sz="2200" dirty="0">
                <a:solidFill>
                  <a:srgbClr val="FF0000"/>
                </a:solidFill>
                <a:latin typeface="Consolas" panose="020B0609020204030204" pitchFamily="49" charset="0"/>
              </a:rPr>
              <a:t>, </a:t>
            </a:r>
            <a:r>
              <a:rPr lang="en-US" altLang="en-US" sz="2200" dirty="0" err="1">
                <a:solidFill>
                  <a:srgbClr val="FF0000"/>
                </a:solidFill>
                <a:latin typeface="Consolas" panose="020B0609020204030204" pitchFamily="49" charset="0"/>
              </a:rPr>
              <a:t>int</a:t>
            </a:r>
            <a:r>
              <a:rPr lang="en-US" altLang="en-US" sz="2200" dirty="0">
                <a:solidFill>
                  <a:srgbClr val="FF0000"/>
                </a:solidFill>
                <a:latin typeface="Consolas" panose="020B0609020204030204" pitchFamily="49" charset="0"/>
              </a:rPr>
              <a:t> </a:t>
            </a:r>
            <a:r>
              <a:rPr lang="en-US" altLang="en-US" sz="2200" dirty="0" err="1">
                <a:solidFill>
                  <a:srgbClr val="FF0000"/>
                </a:solidFill>
                <a:latin typeface="Consolas" panose="020B0609020204030204" pitchFamily="49" charset="0"/>
              </a:rPr>
              <a:t>num</a:t>
            </a:r>
            <a:r>
              <a:rPr lang="en-US" altLang="en-US" sz="2200" dirty="0">
                <a:solidFill>
                  <a:srgbClr val="FF0000"/>
                </a:solidFill>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923330"/>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073309"/>
          </a:xfrm>
          <a:prstGeom prst="leftBrace">
            <a:avLst>
              <a:gd name="adj1" fmla="val 8333"/>
              <a:gd name="adj2" fmla="val 1706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8457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solidFill>
                  <a:srgbClr val="FF0000"/>
                </a:solidFill>
                <a:latin typeface="Consolas" panose="020B0609020204030204" pitchFamily="49" charset="0"/>
              </a:rPr>
              <a:t>    char </a:t>
            </a:r>
            <a:r>
              <a:rPr lang="en-US" altLang="en-US" sz="2200" b="0" dirty="0" err="1">
                <a:solidFill>
                  <a:srgbClr val="FF0000"/>
                </a:solidFill>
                <a:latin typeface="Consolas" panose="020B0609020204030204" pitchFamily="49" charset="0"/>
              </a:rPr>
              <a:t>new_str</a:t>
            </a:r>
            <a:r>
              <a:rPr lang="en-US" altLang="en-US" sz="2200" dirty="0">
                <a:solidFill>
                  <a:srgbClr val="FF0000"/>
                </a:solidFill>
                <a:latin typeface="Consolas" panose="020B0609020204030204" pitchFamily="49" charset="0"/>
              </a:rPr>
              <a:t>[</a:t>
            </a:r>
            <a:r>
              <a:rPr lang="en-US" altLang="en-US" sz="2200" dirty="0" err="1">
                <a:solidFill>
                  <a:srgbClr val="FF0000"/>
                </a:solidFill>
                <a:latin typeface="Consolas" panose="020B0609020204030204" pitchFamily="49" charset="0"/>
              </a:rPr>
              <a:t>num</a:t>
            </a:r>
            <a:r>
              <a:rPr lang="en-US" altLang="en-US" sz="2200" dirty="0">
                <a:solidFill>
                  <a:srgbClr val="FF0000"/>
                </a:solidFill>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2862322"/>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073309"/>
          </a:xfrm>
          <a:prstGeom prst="leftBrace">
            <a:avLst>
              <a:gd name="adj1" fmla="val 8333"/>
              <a:gd name="adj2" fmla="val 1706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6C2BD484-FD04-7244-94A3-06872C4B8275}"/>
              </a:ext>
            </a:extLst>
          </p:cNvPr>
          <p:cNvGraphicFramePr>
            <a:graphicFrameLocks noGrp="1"/>
          </p:cNvGraphicFramePr>
          <p:nvPr>
            <p:extLst>
              <p:ext uri="{D42A27DB-BD31-4B8C-83A1-F6EECF244321}">
                <p14:modId xmlns:p14="http://schemas.microsoft.com/office/powerpoint/2010/main" val="4271044755"/>
              </p:ext>
            </p:extLst>
          </p:nvPr>
        </p:nvGraphicFramePr>
        <p:xfrm>
          <a:off x="10426700" y="3962400"/>
          <a:ext cx="469900" cy="18288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273072265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38405059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507624016"/>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218194539"/>
                  </a:ext>
                </a:extLst>
              </a:tr>
              <a:tr h="364041">
                <a:tc>
                  <a:txBody>
                    <a:bodyPr/>
                    <a:lstStyle/>
                    <a:p>
                      <a:endParaRPr lang="en-US" sz="18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3254138596"/>
                  </a:ext>
                </a:extLst>
              </a:tr>
            </a:tbl>
          </a:graphicData>
        </a:graphic>
      </p:graphicFrame>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816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2390-555B-5E41-B109-6302D1FE0D80}"/>
              </a:ext>
            </a:extLst>
          </p:cNvPr>
          <p:cNvSpPr>
            <a:spLocks noGrp="1"/>
          </p:cNvSpPr>
          <p:nvPr>
            <p:ph type="title"/>
          </p:nvPr>
        </p:nvSpPr>
        <p:spPr/>
        <p:txBody>
          <a:bodyPr/>
          <a:lstStyle/>
          <a:p>
            <a:r>
              <a:rPr lang="en-US" dirty="0" err="1"/>
              <a:t>Const</a:t>
            </a:r>
            <a:endParaRPr lang="en-US" dirty="0"/>
          </a:p>
        </p:txBody>
      </p:sp>
      <p:sp>
        <p:nvSpPr>
          <p:cNvPr id="3" name="Content Placeholder 2">
            <a:extLst>
              <a:ext uri="{FF2B5EF4-FFF2-40B4-BE49-F238E27FC236}">
                <a16:creationId xmlns:a16="http://schemas.microsoft.com/office/drawing/2014/main" id="{DB1E59ED-346E-8743-BAC3-4F03C47CBC4F}"/>
              </a:ext>
            </a:extLst>
          </p:cNvPr>
          <p:cNvSpPr>
            <a:spLocks noGrp="1"/>
          </p:cNvSpPr>
          <p:nvPr>
            <p:ph idx="1"/>
          </p:nvPr>
        </p:nvSpPr>
        <p:spPr/>
        <p:txBody>
          <a:bodyPr/>
          <a:lstStyle/>
          <a:p>
            <a:pPr marL="0" indent="0">
              <a:buNone/>
            </a:pPr>
            <a:r>
              <a:rPr lang="en-US" dirty="0"/>
              <a:t>Sometimes we use </a:t>
            </a:r>
            <a:r>
              <a:rPr lang="en-US" b="1" dirty="0" err="1"/>
              <a:t>const</a:t>
            </a:r>
            <a:r>
              <a:rPr lang="en-US" dirty="0"/>
              <a:t> with pointer parameters to indicate that the function will not / should not change what it points to.  The actual pointer can be changed, however.</a:t>
            </a:r>
          </a:p>
          <a:p>
            <a:pPr marL="0" indent="0">
              <a:buNone/>
            </a:pPr>
            <a:r>
              <a:rPr lang="en-US" dirty="0">
                <a:solidFill>
                  <a:srgbClr val="00B050"/>
                </a:solidFill>
                <a:latin typeface="Consolas" panose="020B0609020204030204" pitchFamily="49" charset="0"/>
                <a:cs typeface="Consolas" panose="020B0609020204030204" pitchFamily="49" charset="0"/>
              </a:rPr>
              <a:t>// This function promises to not change </a:t>
            </a:r>
            <a:r>
              <a:rPr lang="en-US" dirty="0" err="1">
                <a:solidFill>
                  <a:srgbClr val="00B050"/>
                </a:solidFill>
                <a:latin typeface="Consolas" panose="020B0609020204030204" pitchFamily="49" charset="0"/>
                <a:cs typeface="Consolas" panose="020B0609020204030204" pitchFamily="49" charset="0"/>
              </a:rPr>
              <a:t>str’s</a:t>
            </a:r>
            <a:r>
              <a:rPr lang="en-US" dirty="0">
                <a:solidFill>
                  <a:srgbClr val="00B050"/>
                </a:solidFill>
                <a:latin typeface="Consolas" panose="020B0609020204030204" pitchFamily="49" charset="0"/>
                <a:cs typeface="Consolas" panose="020B0609020204030204" pitchFamily="49" charset="0"/>
              </a:rPr>
              <a:t> characters</a:t>
            </a: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countUppercase</a:t>
            </a:r>
            <a:r>
              <a:rPr lang="en-US"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count = 0;</a:t>
            </a:r>
          </a:p>
          <a:p>
            <a:pPr marL="0" indent="0">
              <a:spcBef>
                <a:spcPts val="0"/>
              </a:spcBef>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strlen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if (</a:t>
            </a:r>
            <a:r>
              <a:rPr lang="en-US" dirty="0" err="1">
                <a:latin typeface="Consolas" panose="020B0609020204030204" pitchFamily="49" charset="0"/>
                <a:cs typeface="Consolas" panose="020B0609020204030204" pitchFamily="49" charset="0"/>
              </a:rPr>
              <a:t>isupper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count++;</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return count;</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4413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2862322"/>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073309"/>
          </a:xfrm>
          <a:prstGeom prst="leftBrace">
            <a:avLst>
              <a:gd name="adj1" fmla="val 8333"/>
              <a:gd name="adj2" fmla="val 1706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6C2BD484-FD04-7244-94A3-06872C4B8275}"/>
              </a:ext>
            </a:extLst>
          </p:cNvPr>
          <p:cNvGraphicFramePr>
            <a:graphicFrameLocks noGrp="1"/>
          </p:cNvGraphicFramePr>
          <p:nvPr/>
        </p:nvGraphicFramePr>
        <p:xfrm>
          <a:off x="10426700" y="3962400"/>
          <a:ext cx="469900" cy="18288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64041">
                <a:tc>
                  <a:txBody>
                    <a:bodyPr/>
                    <a:lstStyle/>
                    <a:p>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9133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2862322"/>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073309"/>
          </a:xfrm>
          <a:prstGeom prst="leftBrace">
            <a:avLst>
              <a:gd name="adj1" fmla="val 8333"/>
              <a:gd name="adj2" fmla="val 1706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6C2BD484-FD04-7244-94A3-06872C4B8275}"/>
              </a:ext>
            </a:extLst>
          </p:cNvPr>
          <p:cNvGraphicFramePr>
            <a:graphicFrameLocks noGrp="1"/>
          </p:cNvGraphicFramePr>
          <p:nvPr/>
        </p:nvGraphicFramePr>
        <p:xfrm>
          <a:off x="10426700" y="3962400"/>
          <a:ext cx="469900" cy="18288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64041">
                <a:tc>
                  <a:txBody>
                    <a:bodyPr/>
                    <a:lstStyle/>
                    <a:p>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3" name="U-Turn Arrow 22">
            <a:extLst>
              <a:ext uri="{FF2B5EF4-FFF2-40B4-BE49-F238E27FC236}">
                <a16:creationId xmlns:a16="http://schemas.microsoft.com/office/drawing/2014/main" id="{B7BA5832-67F7-AF45-B61B-8C08CAD9D7B5}"/>
              </a:ext>
            </a:extLst>
          </p:cNvPr>
          <p:cNvSpPr/>
          <p:nvPr/>
        </p:nvSpPr>
        <p:spPr>
          <a:xfrm rot="16200000">
            <a:off x="7408387" y="3564413"/>
            <a:ext cx="2862322"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5CEDAB61-55CA-5E4E-8D34-D9A3C3E58623}"/>
              </a:ext>
            </a:extLst>
          </p:cNvPr>
          <p:cNvSpPr txBox="1"/>
          <p:nvPr/>
        </p:nvSpPr>
        <p:spPr>
          <a:xfrm>
            <a:off x="6267198" y="3974068"/>
            <a:ext cx="2129750" cy="369332"/>
          </a:xfrm>
          <a:prstGeom prst="rect">
            <a:avLst/>
          </a:prstGeom>
          <a:noFill/>
        </p:spPr>
        <p:txBody>
          <a:bodyPr wrap="none" rtlCol="0">
            <a:spAutoFit/>
          </a:bodyPr>
          <a:lstStyle/>
          <a:p>
            <a:r>
              <a:rPr lang="en-US" dirty="0">
                <a:solidFill>
                  <a:srgbClr val="FF0000"/>
                </a:solidFill>
              </a:rPr>
              <a:t>Returns e.g. 0xff50</a:t>
            </a:r>
          </a:p>
        </p:txBody>
      </p:sp>
    </p:spTree>
    <p:extLst>
      <p:ext uri="{BB962C8B-B14F-4D97-AF65-F5344CB8AC3E}">
        <p14:creationId xmlns:p14="http://schemas.microsoft.com/office/powerpoint/2010/main" val="3678371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2862322"/>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073309"/>
          </a:xfrm>
          <a:prstGeom prst="leftBrace">
            <a:avLst>
              <a:gd name="adj1" fmla="val 8333"/>
              <a:gd name="adj2" fmla="val 1706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6C2BD484-FD04-7244-94A3-06872C4B8275}"/>
              </a:ext>
            </a:extLst>
          </p:cNvPr>
          <p:cNvGraphicFramePr>
            <a:graphicFrameLocks noGrp="1"/>
          </p:cNvGraphicFramePr>
          <p:nvPr/>
        </p:nvGraphicFramePr>
        <p:xfrm>
          <a:off x="10426700" y="3962400"/>
          <a:ext cx="469900" cy="18288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64041">
                <a:tc>
                  <a:txBody>
                    <a:bodyPr/>
                    <a:lstStyle/>
                    <a:p>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0xff50</a:t>
            </a:r>
          </a:p>
        </p:txBody>
      </p:sp>
      <p:cxnSp>
        <p:nvCxnSpPr>
          <p:cNvPr id="8" name="Straight Arrow Connector 7">
            <a:extLst>
              <a:ext uri="{FF2B5EF4-FFF2-40B4-BE49-F238E27FC236}">
                <a16:creationId xmlns:a16="http://schemas.microsoft.com/office/drawing/2014/main" id="{2BC6E10F-9F55-8E46-96C2-32827DB4F80B}"/>
              </a:ext>
            </a:extLst>
          </p:cNvPr>
          <p:cNvCxnSpPr>
            <a:cxnSpLocks/>
          </p:cNvCxnSpPr>
          <p:nvPr/>
        </p:nvCxnSpPr>
        <p:spPr>
          <a:xfrm flipH="1">
            <a:off x="10896600" y="2521176"/>
            <a:ext cx="457200" cy="31176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158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solidFill>
                  <a:srgbClr val="FF0000"/>
                </a:solidFill>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0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0xff50</a:t>
            </a:r>
          </a:p>
        </p:txBody>
      </p:sp>
      <p:cxnSp>
        <p:nvCxnSpPr>
          <p:cNvPr id="8" name="Straight Arrow Connector 7">
            <a:extLst>
              <a:ext uri="{FF2B5EF4-FFF2-40B4-BE49-F238E27FC236}">
                <a16:creationId xmlns:a16="http://schemas.microsoft.com/office/drawing/2014/main" id="{2BC6E10F-9F55-8E46-96C2-32827DB4F80B}"/>
              </a:ext>
            </a:extLst>
          </p:cNvPr>
          <p:cNvCxnSpPr>
            <a:cxnSpLocks/>
          </p:cNvCxnSpPr>
          <p:nvPr/>
        </p:nvCxnSpPr>
        <p:spPr>
          <a:xfrm flipH="1">
            <a:off x="10896600" y="2521176"/>
            <a:ext cx="457200" cy="31176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00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solidFill>
                  <a:srgbClr val="FF0000"/>
                </a:solidFill>
                <a:latin typeface="Consolas" panose="020B0609020204030204" pitchFamily="49" charset="0"/>
              </a:rPr>
              <a:t>    </a:t>
            </a:r>
            <a:r>
              <a:rPr lang="en-US" altLang="en-US" sz="2200" dirty="0" err="1">
                <a:solidFill>
                  <a:srgbClr val="FF0000"/>
                </a:solidFill>
                <a:latin typeface="Consolas" panose="020B0609020204030204" pitchFamily="49" charset="0"/>
              </a:rPr>
              <a:t>printf</a:t>
            </a:r>
            <a:r>
              <a:rPr lang="en-US" altLang="en-US" sz="2200" dirty="0">
                <a:solidFill>
                  <a:srgbClr val="FF0000"/>
                </a:solidFill>
                <a:latin typeface="Consolas" panose="020B0609020204030204" pitchFamily="49" charset="0"/>
              </a:rPr>
              <a:t>("%s", </a:t>
            </a:r>
            <a:r>
              <a:rPr lang="en-US" altLang="en-US" sz="2200" dirty="0" err="1">
                <a:solidFill>
                  <a:srgbClr val="FF0000"/>
                </a:solidFill>
                <a:latin typeface="Consolas" panose="020B0609020204030204" pitchFamily="49" charset="0"/>
              </a:rPr>
              <a:t>str</a:t>
            </a:r>
            <a:r>
              <a:rPr lang="en-US" altLang="en-US" sz="2200" dirty="0">
                <a:solidFill>
                  <a:srgbClr val="FF0000"/>
                </a:solidFill>
                <a:latin typeface="Consolas" panose="020B0609020204030204" pitchFamily="49" charset="0"/>
              </a:rPr>
              <a:t>);	// want "</a:t>
            </a:r>
            <a:r>
              <a:rPr lang="en-US" altLang="en-US" sz="2200" dirty="0" err="1">
                <a:solidFill>
                  <a:srgbClr val="FF0000"/>
                </a:solidFill>
                <a:latin typeface="Consolas" panose="020B0609020204030204" pitchFamily="49" charset="0"/>
              </a:rPr>
              <a:t>aaaa</a:t>
            </a:r>
            <a:r>
              <a:rPr lang="en-US" altLang="en-US" sz="220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0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0xff50</a:t>
            </a:r>
          </a:p>
        </p:txBody>
      </p:sp>
      <p:cxnSp>
        <p:nvCxnSpPr>
          <p:cNvPr id="8" name="Straight Arrow Connector 7">
            <a:extLst>
              <a:ext uri="{FF2B5EF4-FFF2-40B4-BE49-F238E27FC236}">
                <a16:creationId xmlns:a16="http://schemas.microsoft.com/office/drawing/2014/main" id="{2BC6E10F-9F55-8E46-96C2-32827DB4F80B}"/>
              </a:ext>
            </a:extLst>
          </p:cNvPr>
          <p:cNvCxnSpPr>
            <a:cxnSpLocks/>
          </p:cNvCxnSpPr>
          <p:nvPr/>
        </p:nvCxnSpPr>
        <p:spPr>
          <a:xfrm flipH="1">
            <a:off x="10896600" y="2521176"/>
            <a:ext cx="457200" cy="31176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567FAD2-FD26-A04F-9DA6-0D0A397A0156}"/>
              </a:ext>
            </a:extLst>
          </p:cNvPr>
          <p:cNvSpPr/>
          <p:nvPr/>
        </p:nvSpPr>
        <p:spPr bwMode="auto">
          <a:xfrm>
            <a:off x="862630" y="5482339"/>
            <a:ext cx="7257257" cy="124604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400" u="sng" dirty="0"/>
              <a:t>Problem</a:t>
            </a:r>
            <a:r>
              <a:rPr lang="en-US" sz="2400" dirty="0"/>
              <a:t>:</a:t>
            </a:r>
            <a:r>
              <a:rPr lang="en-US" sz="2400" b="0" dirty="0"/>
              <a:t> local variables go away when a function finishes.  These characters will thus no longer exist, and the address will be for unknown memory!</a:t>
            </a:r>
            <a:endParaRPr kumimoji="0" lang="en-US" sz="2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7983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("%s", </a:t>
            </a:r>
            <a:r>
              <a:rPr lang="en-US" altLang="en-US" sz="2200" dirty="0" err="1">
                <a:latin typeface="Consolas" panose="020B0609020204030204" pitchFamily="49" charset="0"/>
              </a:rPr>
              <a:t>str</a:t>
            </a:r>
            <a:r>
              <a:rPr lang="en-US" altLang="en-US" sz="2200" dirty="0">
                <a:latin typeface="Consolas" panose="020B0609020204030204" pitchFamily="49" charset="0"/>
              </a:rPr>
              <a:t>);	// want "</a:t>
            </a:r>
            <a:r>
              <a:rPr lang="en-US" altLang="en-US" sz="2200" dirty="0" err="1">
                <a:latin typeface="Consolas" panose="020B0609020204030204" pitchFamily="49" charset="0"/>
              </a:rPr>
              <a:t>aaaa</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0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0xff50</a:t>
            </a:r>
          </a:p>
        </p:txBody>
      </p:sp>
      <p:cxnSp>
        <p:nvCxnSpPr>
          <p:cNvPr id="8" name="Straight Arrow Connector 7">
            <a:extLst>
              <a:ext uri="{FF2B5EF4-FFF2-40B4-BE49-F238E27FC236}">
                <a16:creationId xmlns:a16="http://schemas.microsoft.com/office/drawing/2014/main" id="{2BC6E10F-9F55-8E46-96C2-32827DB4F80B}"/>
              </a:ext>
            </a:extLst>
          </p:cNvPr>
          <p:cNvCxnSpPr>
            <a:cxnSpLocks/>
          </p:cNvCxnSpPr>
          <p:nvPr/>
        </p:nvCxnSpPr>
        <p:spPr>
          <a:xfrm flipH="1">
            <a:off x="10896600" y="2521176"/>
            <a:ext cx="457200" cy="31176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833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D048-1445-CE4E-967A-9ACDBF2A76CC}"/>
              </a:ext>
            </a:extLst>
          </p:cNvPr>
          <p:cNvSpPr>
            <a:spLocks noGrp="1"/>
          </p:cNvSpPr>
          <p:nvPr>
            <p:ph type="title"/>
          </p:nvPr>
        </p:nvSpPr>
        <p:spPr/>
        <p:txBody>
          <a:bodyPr/>
          <a:lstStyle/>
          <a:p>
            <a:r>
              <a:rPr lang="en-US" dirty="0"/>
              <a:t>Stacked Against Us</a:t>
            </a:r>
          </a:p>
        </p:txBody>
      </p:sp>
      <p:sp>
        <p:nvSpPr>
          <p:cNvPr id="3" name="Content Placeholder 2">
            <a:extLst>
              <a:ext uri="{FF2B5EF4-FFF2-40B4-BE49-F238E27FC236}">
                <a16:creationId xmlns:a16="http://schemas.microsoft.com/office/drawing/2014/main" id="{8EC5C93D-A381-2248-88BA-E088D142D012}"/>
              </a:ext>
            </a:extLst>
          </p:cNvPr>
          <p:cNvSpPr>
            <a:spLocks noGrp="1"/>
          </p:cNvSpPr>
          <p:nvPr>
            <p:ph idx="1"/>
          </p:nvPr>
        </p:nvSpPr>
        <p:spPr/>
        <p:txBody>
          <a:bodyPr anchor="ctr"/>
          <a:lstStyle/>
          <a:p>
            <a:pPr marL="0" indent="0" algn="ctr">
              <a:buNone/>
            </a:pPr>
            <a:r>
              <a:rPr lang="en-US" sz="5200" dirty="0"/>
              <a:t>This is a problem!  We need a way to have memory that doesn’t get cleaned up when a function exits.</a:t>
            </a:r>
          </a:p>
        </p:txBody>
      </p:sp>
    </p:spTree>
    <p:extLst>
      <p:ext uri="{BB962C8B-B14F-4D97-AF65-F5344CB8AC3E}">
        <p14:creationId xmlns:p14="http://schemas.microsoft.com/office/powerpoint/2010/main" val="2818326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Miscellaneous Useful Topics</a:t>
            </a:r>
          </a:p>
          <a:p>
            <a:pPr lvl="1"/>
            <a:r>
              <a:rPr lang="en-US" b="1" dirty="0" err="1"/>
              <a:t>const</a:t>
            </a:r>
            <a:endParaRPr lang="en-US" b="1" dirty="0"/>
          </a:p>
          <a:p>
            <a:pPr lvl="1"/>
            <a:r>
              <a:rPr lang="en-US" dirty="0"/>
              <a:t>Structs</a:t>
            </a:r>
          </a:p>
          <a:p>
            <a:pPr lvl="1"/>
            <a:r>
              <a:rPr lang="en-US" dirty="0"/>
              <a:t>Ternary</a:t>
            </a:r>
          </a:p>
          <a:p>
            <a:r>
              <a:rPr lang="en-US" dirty="0"/>
              <a:t>The Stack</a:t>
            </a:r>
          </a:p>
          <a:p>
            <a:r>
              <a:rPr lang="en-US" b="1" dirty="0">
                <a:solidFill>
                  <a:srgbClr val="C00000"/>
                </a:solidFill>
              </a:rPr>
              <a:t>The Heap and Dynamic Memory</a:t>
            </a:r>
          </a:p>
          <a:p>
            <a:r>
              <a:rPr lang="en-US" b="1" dirty="0"/>
              <a:t>Practice: </a:t>
            </a:r>
            <a:r>
              <a:rPr lang="en-US" dirty="0"/>
              <a:t>Pig Latin</a:t>
            </a:r>
          </a:p>
          <a:p>
            <a:r>
              <a:rPr lang="en-US" dirty="0"/>
              <a:t>Announcements</a:t>
            </a:r>
          </a:p>
          <a:p>
            <a:r>
              <a:rPr lang="en-US" dirty="0" err="1">
                <a:latin typeface="Consolas" panose="020B0609020204030204" pitchFamily="49" charset="0"/>
                <a:cs typeface="Consolas" panose="020B0609020204030204" pitchFamily="49" charset="0"/>
              </a:rPr>
              <a:t>Realloc</a:t>
            </a:r>
            <a:endParaRPr lang="en-US" dirty="0">
              <a:latin typeface="Consolas" panose="020B0609020204030204" pitchFamily="49" charset="0"/>
              <a:cs typeface="Consolas" panose="020B0609020204030204" pitchFamily="49" charset="0"/>
            </a:endParaRPr>
          </a:p>
          <a:p>
            <a:r>
              <a:rPr lang="en-US" b="1" dirty="0"/>
              <a:t>Practice: </a:t>
            </a:r>
            <a:r>
              <a:rPr lang="en-US" dirty="0"/>
              <a:t>Pig Latin Part 2</a:t>
            </a:r>
          </a:p>
          <a:p>
            <a:endParaRPr lang="en-US" b="1" dirty="0"/>
          </a:p>
          <a:p>
            <a:endParaRPr lang="en-US" dirty="0"/>
          </a:p>
        </p:txBody>
      </p:sp>
    </p:spTree>
    <p:extLst>
      <p:ext uri="{BB962C8B-B14F-4D97-AF65-F5344CB8AC3E}">
        <p14:creationId xmlns:p14="http://schemas.microsoft.com/office/powerpoint/2010/main" val="16544069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2862322"/>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073309"/>
          </a:xfrm>
          <a:prstGeom prst="leftBrace">
            <a:avLst>
              <a:gd name="adj1" fmla="val 8333"/>
              <a:gd name="adj2" fmla="val 1706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6C2BD484-FD04-7244-94A3-06872C4B8275}"/>
              </a:ext>
            </a:extLst>
          </p:cNvPr>
          <p:cNvGraphicFramePr>
            <a:graphicFrameLocks noGrp="1"/>
          </p:cNvGraphicFramePr>
          <p:nvPr/>
        </p:nvGraphicFramePr>
        <p:xfrm>
          <a:off x="10426700" y="3962400"/>
          <a:ext cx="469900" cy="18288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64041">
                <a:tc>
                  <a:txBody>
                    <a:bodyPr/>
                    <a:lstStyle/>
                    <a:p>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3" name="Rounded Rectangular Callout 22">
            <a:extLst>
              <a:ext uri="{FF2B5EF4-FFF2-40B4-BE49-F238E27FC236}">
                <a16:creationId xmlns:a16="http://schemas.microsoft.com/office/drawing/2014/main" id="{8F09DBD4-3493-0B44-9C5F-6513A801D3C8}"/>
              </a:ext>
            </a:extLst>
          </p:cNvPr>
          <p:cNvSpPr/>
          <p:nvPr/>
        </p:nvSpPr>
        <p:spPr bwMode="auto">
          <a:xfrm>
            <a:off x="3962400" y="4800599"/>
            <a:ext cx="4356609" cy="1821785"/>
          </a:xfrm>
          <a:prstGeom prst="wedgeRoundRectCallout">
            <a:avLst>
              <a:gd name="adj1" fmla="val -45959"/>
              <a:gd name="adj2" fmla="val 63375"/>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rPr>
              <a:t>Us</a:t>
            </a:r>
            <a:r>
              <a:rPr kumimoji="0" lang="en-US" sz="2400" i="0" u="none" strike="noStrike" cap="none" normalizeH="0" baseline="0" dirty="0">
                <a:ln>
                  <a:noFill/>
                </a:ln>
                <a:solidFill>
                  <a:schemeClr val="tx1"/>
                </a:solidFill>
                <a:effectLst/>
                <a:latin typeface="Arial" panose="020B0604020202020204" pitchFamily="34" charset="0"/>
              </a:rPr>
              <a:t>: </a:t>
            </a:r>
            <a:r>
              <a:rPr lang="en-US" sz="2400" b="0" dirty="0"/>
              <a:t>h</a:t>
            </a:r>
            <a:r>
              <a:rPr kumimoji="0" lang="en-US" sz="2400" b="0" i="0" u="none" strike="noStrike" cap="none" normalizeH="0" baseline="0" dirty="0">
                <a:ln>
                  <a:noFill/>
                </a:ln>
                <a:solidFill>
                  <a:schemeClr val="tx1"/>
                </a:solidFill>
                <a:effectLst/>
                <a:latin typeface="Arial" panose="020B0604020202020204" pitchFamily="34" charset="0"/>
              </a:rPr>
              <a:t>ey C, is there a way to make this variable in memory that isn’t automatically cleaned up?</a:t>
            </a:r>
          </a:p>
        </p:txBody>
      </p:sp>
    </p:spTree>
    <p:extLst>
      <p:ext uri="{BB962C8B-B14F-4D97-AF65-F5344CB8AC3E}">
        <p14:creationId xmlns:p14="http://schemas.microsoft.com/office/powerpoint/2010/main" val="1482816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2862322"/>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073309"/>
          </a:xfrm>
          <a:prstGeom prst="leftBrace">
            <a:avLst>
              <a:gd name="adj1" fmla="val 8333"/>
              <a:gd name="adj2" fmla="val 1706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6C2BD484-FD04-7244-94A3-06872C4B8275}"/>
              </a:ext>
            </a:extLst>
          </p:cNvPr>
          <p:cNvGraphicFramePr>
            <a:graphicFrameLocks noGrp="1"/>
          </p:cNvGraphicFramePr>
          <p:nvPr/>
        </p:nvGraphicFramePr>
        <p:xfrm>
          <a:off x="10426700" y="3962400"/>
          <a:ext cx="469900" cy="18288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640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64041">
                <a:tc>
                  <a:txBody>
                    <a:bodyPr/>
                    <a:lstStyle/>
                    <a:p>
                      <a:r>
                        <a:rPr lang="en-US" sz="18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ounded Rectangular Callout 23">
            <a:extLst>
              <a:ext uri="{FF2B5EF4-FFF2-40B4-BE49-F238E27FC236}">
                <a16:creationId xmlns:a16="http://schemas.microsoft.com/office/drawing/2014/main" id="{49732FBF-A21D-024B-8887-704F103C05C2}"/>
              </a:ext>
            </a:extLst>
          </p:cNvPr>
          <p:cNvSpPr/>
          <p:nvPr/>
        </p:nvSpPr>
        <p:spPr bwMode="auto">
          <a:xfrm>
            <a:off x="3048000" y="5301098"/>
            <a:ext cx="4419600" cy="1241147"/>
          </a:xfrm>
          <a:prstGeom prst="wedgeRoundRectCallout">
            <a:avLst>
              <a:gd name="adj1" fmla="val 41252"/>
              <a:gd name="adj2" fmla="val 75866"/>
              <a:gd name="adj3" fmla="val 16667"/>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400" b="1" dirty="0"/>
              <a:t>C:</a:t>
            </a:r>
            <a:r>
              <a:rPr lang="en-US" sz="2400" b="0" dirty="0"/>
              <a:t> sure, but since I don’t know when to clean it up anymore, it’s your responsibility…</a:t>
            </a:r>
            <a:endParaRPr kumimoji="0" 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414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19B2-C91F-3340-A85B-FE06A42821C9}"/>
              </a:ext>
            </a:extLst>
          </p:cNvPr>
          <p:cNvSpPr>
            <a:spLocks noGrp="1"/>
          </p:cNvSpPr>
          <p:nvPr>
            <p:ph type="title"/>
          </p:nvPr>
        </p:nvSpPr>
        <p:spPr/>
        <p:txBody>
          <a:bodyPr/>
          <a:lstStyle/>
          <a:p>
            <a:r>
              <a:rPr lang="en-US" dirty="0" err="1"/>
              <a:t>Const</a:t>
            </a:r>
            <a:endParaRPr lang="en-US" dirty="0"/>
          </a:p>
        </p:txBody>
      </p:sp>
      <p:sp>
        <p:nvSpPr>
          <p:cNvPr id="3" name="Content Placeholder 2">
            <a:extLst>
              <a:ext uri="{FF2B5EF4-FFF2-40B4-BE49-F238E27FC236}">
                <a16:creationId xmlns:a16="http://schemas.microsoft.com/office/drawing/2014/main" id="{347E9CFC-2F00-1746-93A4-0683926B4BC7}"/>
              </a:ext>
            </a:extLst>
          </p:cNvPr>
          <p:cNvSpPr>
            <a:spLocks noGrp="1"/>
          </p:cNvSpPr>
          <p:nvPr>
            <p:ph idx="1"/>
          </p:nvPr>
        </p:nvSpPr>
        <p:spPr/>
        <p:txBody>
          <a:bodyPr/>
          <a:lstStyle/>
          <a:p>
            <a:pPr marL="0" indent="0">
              <a:buNone/>
            </a:pPr>
            <a:r>
              <a:rPr lang="en-US" dirty="0"/>
              <a:t>By definition, C gets upset when you set a </a:t>
            </a:r>
            <a:r>
              <a:rPr lang="en-US" b="1" dirty="0"/>
              <a:t>non-</a:t>
            </a:r>
            <a:r>
              <a:rPr lang="en-US" b="1" dirty="0" err="1"/>
              <a:t>const</a:t>
            </a:r>
            <a:r>
              <a:rPr lang="en-US" dirty="0"/>
              <a:t> pointer equal to a </a:t>
            </a:r>
            <a:r>
              <a:rPr lang="en-US" b="1" dirty="0" err="1"/>
              <a:t>const</a:t>
            </a:r>
            <a:r>
              <a:rPr lang="en-US" dirty="0"/>
              <a:t> pointer.  You need to be consistent with </a:t>
            </a:r>
            <a:r>
              <a:rPr lang="en-US" b="1" dirty="0" err="1"/>
              <a:t>const</a:t>
            </a:r>
            <a:r>
              <a:rPr lang="en-US" dirty="0"/>
              <a:t> to reflect what you cannot modify.</a:t>
            </a:r>
          </a:p>
          <a:p>
            <a:pPr marL="0" indent="0">
              <a:buNone/>
            </a:pPr>
            <a:endParaRPr lang="en-US" dirty="0">
              <a:solidFill>
                <a:srgbClr val="00B050"/>
              </a:solidFill>
              <a:latin typeface="Consolas" panose="020B0609020204030204" pitchFamily="49" charset="0"/>
              <a:cs typeface="Consolas" panose="020B0609020204030204" pitchFamily="49" charset="0"/>
            </a:endParaRPr>
          </a:p>
          <a:p>
            <a:pPr marL="0" indent="0">
              <a:buNone/>
            </a:pPr>
            <a:r>
              <a:rPr lang="en-US" dirty="0">
                <a:solidFill>
                  <a:srgbClr val="00B050"/>
                </a:solidFill>
                <a:latin typeface="Consolas" panose="020B0609020204030204" pitchFamily="49" charset="0"/>
                <a:cs typeface="Consolas" panose="020B0609020204030204" pitchFamily="49" charset="0"/>
              </a:rPr>
              <a:t>// This function promises to not change </a:t>
            </a:r>
            <a:r>
              <a:rPr lang="en-US" dirty="0" err="1">
                <a:solidFill>
                  <a:srgbClr val="00B050"/>
                </a:solidFill>
                <a:latin typeface="Consolas" panose="020B0609020204030204" pitchFamily="49" charset="0"/>
                <a:cs typeface="Consolas" panose="020B0609020204030204" pitchFamily="49" charset="0"/>
              </a:rPr>
              <a:t>str’s</a:t>
            </a:r>
            <a:r>
              <a:rPr lang="en-US" dirty="0">
                <a:solidFill>
                  <a:srgbClr val="00B050"/>
                </a:solidFill>
                <a:latin typeface="Consolas" panose="020B0609020204030204" pitchFamily="49" charset="0"/>
                <a:cs typeface="Consolas" panose="020B0609020204030204" pitchFamily="49" charset="0"/>
              </a:rPr>
              <a:t> characters</a:t>
            </a: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countUppercase</a:t>
            </a:r>
            <a:r>
              <a:rPr lang="en-US"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strToModify</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strToModify</a:t>
            </a:r>
            <a:r>
              <a:rPr lang="en-US" dirty="0">
                <a:latin typeface="Consolas" panose="020B0609020204030204" pitchFamily="49" charset="0"/>
                <a:cs typeface="Consolas" panose="020B0609020204030204" pitchFamily="49" charset="0"/>
              </a:rPr>
              <a:t>[0] = …	</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734847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E2A1-2C40-5448-AEB3-931C57F3BD27}"/>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E13BA9B5-3B5F-714B-A25D-C543022A96F8}"/>
              </a:ext>
            </a:extLst>
          </p:cNvPr>
          <p:cNvSpPr>
            <a:spLocks noGrp="1"/>
          </p:cNvSpPr>
          <p:nvPr>
            <p:ph idx="1"/>
          </p:nvPr>
        </p:nvSpPr>
        <p:spPr>
          <a:xfrm>
            <a:off x="152400" y="1295400"/>
            <a:ext cx="11811000" cy="5562600"/>
          </a:xfrm>
        </p:spPr>
        <p:txBody>
          <a:bodyPr/>
          <a:lstStyle/>
          <a:p>
            <a:r>
              <a:rPr lang="en-US" dirty="0">
                <a:cs typeface="Courier New" panose="02070309020205020404" pitchFamily="49" charset="0"/>
              </a:rPr>
              <a:t>The </a:t>
            </a:r>
            <a:r>
              <a:rPr lang="en-US" b="1" dirty="0">
                <a:cs typeface="Courier New" panose="02070309020205020404" pitchFamily="49" charset="0"/>
              </a:rPr>
              <a:t>heap</a:t>
            </a:r>
            <a:r>
              <a:rPr lang="en-US" dirty="0">
                <a:cs typeface="Courier New" panose="02070309020205020404" pitchFamily="49" charset="0"/>
              </a:rPr>
              <a:t> is a part of memory below the stack that you can manage yourself.  Unlike the stack, the memory only goes away when you delete it yourself.</a:t>
            </a:r>
          </a:p>
          <a:p>
            <a:r>
              <a:rPr lang="en-US" dirty="0">
                <a:cs typeface="Courier New" panose="02070309020205020404" pitchFamily="49" charset="0"/>
              </a:rPr>
              <a:t>Unlike the stack, the heap grows </a:t>
            </a:r>
            <a:r>
              <a:rPr lang="en-US" b="1" dirty="0">
                <a:cs typeface="Courier New" panose="02070309020205020404" pitchFamily="49" charset="0"/>
              </a:rPr>
              <a:t>upwards</a:t>
            </a:r>
            <a:r>
              <a:rPr lang="en-US" dirty="0">
                <a:cs typeface="Courier New" panose="02070309020205020404" pitchFamily="49" charset="0"/>
              </a:rPr>
              <a:t> as more memory is allocated.</a:t>
            </a:r>
          </a:p>
          <a:p>
            <a:r>
              <a:rPr lang="en-US" dirty="0">
                <a:cs typeface="Courier New" panose="02070309020205020404" pitchFamily="49" charset="0"/>
              </a:rPr>
              <a:t>To allocate memory on the heap, use the </a:t>
            </a:r>
            <a:r>
              <a:rPr lang="en-US" b="1" dirty="0">
                <a:latin typeface="Consolas" panose="020B0609020204030204" pitchFamily="49" charset="0"/>
                <a:cs typeface="Consolas" panose="020B0609020204030204" pitchFamily="49" charset="0"/>
              </a:rPr>
              <a:t>malloc</a:t>
            </a:r>
            <a:r>
              <a:rPr lang="en-US" dirty="0">
                <a:cs typeface="Courier New" panose="02070309020205020404" pitchFamily="49" charset="0"/>
              </a:rPr>
              <a:t> function (“memory allocate”) and specify the number of bytes you’d like. This function returns </a:t>
            </a:r>
            <a:r>
              <a:rPr lang="en-US" i="1" dirty="0">
                <a:cs typeface="Courier New" panose="02070309020205020404" pitchFamily="49" charset="0"/>
              </a:rPr>
              <a:t>the address on the heap of the new memory</a:t>
            </a:r>
            <a:r>
              <a:rPr lang="en-US" dirty="0">
                <a:cs typeface="Courier New" panose="02070309020205020404" pitchFamily="49" charset="0"/>
              </a:rPr>
              <a:t>.</a:t>
            </a:r>
          </a:p>
          <a:p>
            <a:endParaRPr lang="en-US" dirty="0">
              <a:cs typeface="Courier New" panose="02070309020205020404" pitchFamily="49" charset="0"/>
            </a:endParaRPr>
          </a:p>
          <a:p>
            <a:pPr marL="0" indent="0">
              <a:buNone/>
            </a:pPr>
            <a:r>
              <a:rPr lang="en-US" dirty="0">
                <a:latin typeface="Consolas" panose="020B0609020204030204" pitchFamily="49" charset="0"/>
                <a:cs typeface="Consolas" panose="020B0609020204030204" pitchFamily="49" charset="0"/>
              </a:rPr>
              <a:t>	void *malloc(</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size);</a:t>
            </a:r>
          </a:p>
          <a:p>
            <a:endParaRPr lang="en-US" dirty="0">
              <a:cs typeface="Courier New" panose="02070309020205020404" pitchFamily="49" charset="0"/>
            </a:endParaRPr>
          </a:p>
          <a:p>
            <a:r>
              <a:rPr lang="en-US" b="1" dirty="0">
                <a:latin typeface="Consolas" panose="020B0609020204030204" pitchFamily="49" charset="0"/>
                <a:cs typeface="Consolas" panose="020B0609020204030204" pitchFamily="49" charset="0"/>
              </a:rPr>
              <a:t>void *</a:t>
            </a:r>
            <a:r>
              <a:rPr lang="en-US" dirty="0">
                <a:cs typeface="Courier New" panose="02070309020205020404" pitchFamily="49" charset="0"/>
              </a:rPr>
              <a:t>means a pointer to generic memory.  You can set another pointer equal to it without any casting.</a:t>
            </a:r>
          </a:p>
          <a:p>
            <a:r>
              <a:rPr lang="en-US" dirty="0">
                <a:cs typeface="Courier New" panose="02070309020205020404" pitchFamily="49" charset="0"/>
              </a:rPr>
              <a:t>The memory is </a:t>
            </a:r>
            <a:r>
              <a:rPr lang="en-US" i="1" dirty="0">
                <a:cs typeface="Courier New" panose="02070309020205020404" pitchFamily="49" charset="0"/>
              </a:rPr>
              <a:t>not</a:t>
            </a:r>
            <a:r>
              <a:rPr lang="en-US" dirty="0">
                <a:cs typeface="Courier New" panose="02070309020205020404" pitchFamily="49" charset="0"/>
              </a:rPr>
              <a:t> cleared out before being allocated to you!</a:t>
            </a:r>
          </a:p>
          <a:p>
            <a:endParaRPr lang="en-US" dirty="0"/>
          </a:p>
        </p:txBody>
      </p:sp>
    </p:spTree>
    <p:extLst>
      <p:ext uri="{BB962C8B-B14F-4D97-AF65-F5344CB8AC3E}">
        <p14:creationId xmlns:p14="http://schemas.microsoft.com/office/powerpoint/2010/main" val="282340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8384094"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1" dirty="0">
                <a:solidFill>
                  <a:schemeClr val="accent1"/>
                </a:solidFill>
                <a:latin typeface="Consolas" panose="020B0609020204030204" pitchFamily="49" charset="0"/>
              </a:rPr>
              <a:t>    char *</a:t>
            </a:r>
            <a:r>
              <a:rPr lang="en-US" altLang="en-US" sz="2200" b="1" dirty="0" err="1">
                <a:solidFill>
                  <a:schemeClr val="accent1"/>
                </a:solidFill>
                <a:latin typeface="Consolas" panose="020B0609020204030204" pitchFamily="49" charset="0"/>
              </a:rPr>
              <a:t>new_str</a:t>
            </a:r>
            <a:r>
              <a:rPr lang="en-US" altLang="en-US" sz="2200" b="1" dirty="0">
                <a:solidFill>
                  <a:schemeClr val="accent1"/>
                </a:solidFill>
                <a:latin typeface="Consolas" panose="020B0609020204030204" pitchFamily="49" charset="0"/>
              </a:rPr>
              <a:t> = malloc(</a:t>
            </a:r>
            <a:r>
              <a:rPr lang="en-US" altLang="en-US" sz="2200" b="1" dirty="0" err="1">
                <a:solidFill>
                  <a:schemeClr val="accent1"/>
                </a:solidFill>
                <a:latin typeface="Consolas" panose="020B0609020204030204" pitchFamily="49" charset="0"/>
              </a:rPr>
              <a:t>sizeof</a:t>
            </a:r>
            <a:r>
              <a:rPr lang="en-US" altLang="en-US" sz="2200" b="1" dirty="0">
                <a:solidFill>
                  <a:schemeClr val="accent1"/>
                </a:solidFill>
                <a:latin typeface="Consolas" panose="020B0609020204030204" pitchFamily="49" charset="0"/>
              </a:rPr>
              <a:t>(char) * (</a:t>
            </a:r>
            <a:r>
              <a:rPr lang="en-US" altLang="en-US" sz="2200" b="1" dirty="0" err="1">
                <a:solidFill>
                  <a:schemeClr val="accent1"/>
                </a:solidFill>
                <a:latin typeface="Consolas" panose="020B0609020204030204" pitchFamily="49" charset="0"/>
              </a:rPr>
              <a:t>num</a:t>
            </a:r>
            <a:r>
              <a:rPr lang="en-US" altLang="en-US" sz="2200" b="1" dirty="0">
                <a:solidFill>
                  <a:schemeClr val="accent1"/>
                </a:solidFill>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411316"/>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9" name="TextBox 28">
            <a:extLst>
              <a:ext uri="{FF2B5EF4-FFF2-40B4-BE49-F238E27FC236}">
                <a16:creationId xmlns:a16="http://schemas.microsoft.com/office/drawing/2014/main" id="{DDCC9226-FAE0-CD4D-91D3-9903FFF508B9}"/>
              </a:ext>
            </a:extLst>
          </p:cNvPr>
          <p:cNvSpPr txBox="1"/>
          <p:nvPr/>
        </p:nvSpPr>
        <p:spPr>
          <a:xfrm>
            <a:off x="9383206" y="4798874"/>
            <a:ext cx="2438399" cy="1754326"/>
          </a:xfrm>
          <a:prstGeom prst="rect">
            <a:avLst/>
          </a:prstGeom>
          <a:solidFill>
            <a:srgbClr val="D27BD6">
              <a:alpha val="63137"/>
            </a:srgbClr>
          </a:solidFill>
          <a:ln>
            <a:solidFill>
              <a:schemeClr val="tx1"/>
            </a:solidFill>
          </a:ln>
        </p:spPr>
        <p:txBody>
          <a:bodyPr wrap="square" rtlCol="0">
            <a:spAutoFit/>
          </a:bodyPr>
          <a:lstStyle/>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graphicFrame>
        <p:nvGraphicFramePr>
          <p:cNvPr id="25" name="Table 24">
            <a:extLst>
              <a:ext uri="{FF2B5EF4-FFF2-40B4-BE49-F238E27FC236}">
                <a16:creationId xmlns:a16="http://schemas.microsoft.com/office/drawing/2014/main" id="{AF04EF7D-B38A-E545-97E3-FEDD81F2D790}"/>
              </a:ext>
            </a:extLst>
          </p:cNvPr>
          <p:cNvGraphicFramePr>
            <a:graphicFrameLocks noGrp="1"/>
          </p:cNvGraphicFramePr>
          <p:nvPr/>
        </p:nvGraphicFramePr>
        <p:xfrm>
          <a:off x="10134600" y="4814527"/>
          <a:ext cx="469900" cy="16764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10533">
                <a:tc>
                  <a:txBody>
                    <a:bodyPr/>
                    <a:lstStyle/>
                    <a:p>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6" name="Rectangle 25">
            <a:extLst>
              <a:ext uri="{FF2B5EF4-FFF2-40B4-BE49-F238E27FC236}">
                <a16:creationId xmlns:a16="http://schemas.microsoft.com/office/drawing/2014/main" id="{230ECCBD-AD25-B84A-92C5-C0DAA0D37399}"/>
              </a:ext>
            </a:extLst>
          </p:cNvPr>
          <p:cNvSpPr/>
          <p:nvPr/>
        </p:nvSpPr>
        <p:spPr bwMode="auto">
          <a:xfrm>
            <a:off x="10373805" y="3872564"/>
            <a:ext cx="903795"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effectLst/>
                <a:latin typeface="Arial" panose="020B0604020202020204" pitchFamily="34" charset="0"/>
              </a:rPr>
              <a:t>0xed0</a:t>
            </a:r>
          </a:p>
        </p:txBody>
      </p:sp>
      <p:sp>
        <p:nvSpPr>
          <p:cNvPr id="30" name="Left Brace 29">
            <a:extLst>
              <a:ext uri="{FF2B5EF4-FFF2-40B4-BE49-F238E27FC236}">
                <a16:creationId xmlns:a16="http://schemas.microsoft.com/office/drawing/2014/main" id="{59A660B7-1151-F549-A5AC-E3007E569442}"/>
              </a:ext>
            </a:extLst>
          </p:cNvPr>
          <p:cNvSpPr/>
          <p:nvPr/>
        </p:nvSpPr>
        <p:spPr>
          <a:xfrm>
            <a:off x="8686800" y="4794407"/>
            <a:ext cx="381000" cy="1754327"/>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943C27F-A31B-9647-9D0D-9266D0CB7DE9}"/>
              </a:ext>
            </a:extLst>
          </p:cNvPr>
          <p:cNvSpPr txBox="1"/>
          <p:nvPr/>
        </p:nvSpPr>
        <p:spPr>
          <a:xfrm>
            <a:off x="7869969" y="5116432"/>
            <a:ext cx="736100" cy="369332"/>
          </a:xfrm>
          <a:prstGeom prst="rect">
            <a:avLst/>
          </a:prstGeom>
          <a:noFill/>
        </p:spPr>
        <p:txBody>
          <a:bodyPr wrap="none" rtlCol="0">
            <a:spAutoFit/>
          </a:bodyPr>
          <a:lstStyle/>
          <a:p>
            <a:r>
              <a:rPr lang="en-US" dirty="0"/>
              <a:t>Heap</a:t>
            </a:r>
          </a:p>
        </p:txBody>
      </p:sp>
      <p:cxnSp>
        <p:nvCxnSpPr>
          <p:cNvPr id="32" name="Straight Arrow Connector 31">
            <a:extLst>
              <a:ext uri="{FF2B5EF4-FFF2-40B4-BE49-F238E27FC236}">
                <a16:creationId xmlns:a16="http://schemas.microsoft.com/office/drawing/2014/main" id="{BA358072-D053-924D-9FE7-897806B5E95D}"/>
              </a:ext>
            </a:extLst>
          </p:cNvPr>
          <p:cNvCxnSpPr>
            <a:cxnSpLocks/>
          </p:cNvCxnSpPr>
          <p:nvPr/>
        </p:nvCxnSpPr>
        <p:spPr>
          <a:xfrm flipH="1">
            <a:off x="10604500" y="4038600"/>
            <a:ext cx="606683" cy="2362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8021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8494292"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1" dirty="0">
                <a:solidFill>
                  <a:schemeClr val="accent1"/>
                </a:solidFill>
                <a:latin typeface="Consolas" panose="020B0609020204030204" pitchFamily="49" charset="0"/>
              </a:rPr>
              <a:t>    char *</a:t>
            </a:r>
            <a:r>
              <a:rPr lang="en-US" altLang="en-US" sz="2200" b="1" dirty="0" err="1">
                <a:solidFill>
                  <a:schemeClr val="accent1"/>
                </a:solidFill>
                <a:latin typeface="Consolas" panose="020B0609020204030204" pitchFamily="49" charset="0"/>
              </a:rPr>
              <a:t>new_str</a:t>
            </a:r>
            <a:r>
              <a:rPr lang="en-US" altLang="en-US" sz="2200" b="1" dirty="0">
                <a:solidFill>
                  <a:schemeClr val="accent1"/>
                </a:solidFill>
                <a:latin typeface="Consolas" panose="020B0609020204030204" pitchFamily="49" charset="0"/>
              </a:rPr>
              <a:t> = malloc(</a:t>
            </a:r>
            <a:r>
              <a:rPr lang="en-US" altLang="en-US" sz="2200" b="1" dirty="0" err="1">
                <a:solidFill>
                  <a:schemeClr val="accent1"/>
                </a:solidFill>
                <a:latin typeface="Consolas" panose="020B0609020204030204" pitchFamily="49" charset="0"/>
              </a:rPr>
              <a:t>sizeof</a:t>
            </a:r>
            <a:r>
              <a:rPr lang="en-US" altLang="en-US" sz="2200" b="1" dirty="0">
                <a:solidFill>
                  <a:schemeClr val="accent1"/>
                </a:solidFill>
                <a:latin typeface="Consolas" panose="020B0609020204030204" pitchFamily="49" charset="0"/>
              </a:rPr>
              <a:t>(char) * (</a:t>
            </a:r>
            <a:r>
              <a:rPr lang="en-US" altLang="en-US" sz="2200" b="1" dirty="0" err="1">
                <a:solidFill>
                  <a:schemeClr val="accent1"/>
                </a:solidFill>
                <a:latin typeface="Consolas" panose="020B0609020204030204" pitchFamily="49" charset="0"/>
              </a:rPr>
              <a:t>num</a:t>
            </a:r>
            <a:r>
              <a:rPr lang="en-US" altLang="en-US" sz="2200" b="1" dirty="0">
                <a:solidFill>
                  <a:schemeClr val="accent1"/>
                </a:solidFill>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411316"/>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9" name="TextBox 28">
            <a:extLst>
              <a:ext uri="{FF2B5EF4-FFF2-40B4-BE49-F238E27FC236}">
                <a16:creationId xmlns:a16="http://schemas.microsoft.com/office/drawing/2014/main" id="{DDCC9226-FAE0-CD4D-91D3-9903FFF508B9}"/>
              </a:ext>
            </a:extLst>
          </p:cNvPr>
          <p:cNvSpPr txBox="1"/>
          <p:nvPr/>
        </p:nvSpPr>
        <p:spPr>
          <a:xfrm>
            <a:off x="9383206" y="4798874"/>
            <a:ext cx="2438399" cy="1754326"/>
          </a:xfrm>
          <a:prstGeom prst="rect">
            <a:avLst/>
          </a:prstGeom>
          <a:solidFill>
            <a:srgbClr val="D27BD6">
              <a:alpha val="63137"/>
            </a:srgbClr>
          </a:solidFill>
          <a:ln>
            <a:solidFill>
              <a:schemeClr val="tx1"/>
            </a:solidFill>
          </a:ln>
        </p:spPr>
        <p:txBody>
          <a:bodyPr wrap="square" rtlCol="0">
            <a:spAutoFit/>
          </a:bodyPr>
          <a:lstStyle/>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graphicFrame>
        <p:nvGraphicFramePr>
          <p:cNvPr id="25" name="Table 24">
            <a:extLst>
              <a:ext uri="{FF2B5EF4-FFF2-40B4-BE49-F238E27FC236}">
                <a16:creationId xmlns:a16="http://schemas.microsoft.com/office/drawing/2014/main" id="{AF04EF7D-B38A-E545-97E3-FEDD81F2D790}"/>
              </a:ext>
            </a:extLst>
          </p:cNvPr>
          <p:cNvGraphicFramePr>
            <a:graphicFrameLocks noGrp="1"/>
          </p:cNvGraphicFramePr>
          <p:nvPr/>
        </p:nvGraphicFramePr>
        <p:xfrm>
          <a:off x="10134600" y="4814527"/>
          <a:ext cx="469900" cy="16764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10533">
                <a:tc>
                  <a:txBody>
                    <a:bodyPr/>
                    <a:lstStyle/>
                    <a:p>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6" name="Rectangle 25">
            <a:extLst>
              <a:ext uri="{FF2B5EF4-FFF2-40B4-BE49-F238E27FC236}">
                <a16:creationId xmlns:a16="http://schemas.microsoft.com/office/drawing/2014/main" id="{230ECCBD-AD25-B84A-92C5-C0DAA0D37399}"/>
              </a:ext>
            </a:extLst>
          </p:cNvPr>
          <p:cNvSpPr/>
          <p:nvPr/>
        </p:nvSpPr>
        <p:spPr bwMode="auto">
          <a:xfrm>
            <a:off x="10373805" y="3872564"/>
            <a:ext cx="903795"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0xed0</a:t>
            </a:r>
          </a:p>
        </p:txBody>
      </p:sp>
      <p:sp>
        <p:nvSpPr>
          <p:cNvPr id="30" name="Left Brace 29">
            <a:extLst>
              <a:ext uri="{FF2B5EF4-FFF2-40B4-BE49-F238E27FC236}">
                <a16:creationId xmlns:a16="http://schemas.microsoft.com/office/drawing/2014/main" id="{59A660B7-1151-F549-A5AC-E3007E569442}"/>
              </a:ext>
            </a:extLst>
          </p:cNvPr>
          <p:cNvSpPr/>
          <p:nvPr/>
        </p:nvSpPr>
        <p:spPr>
          <a:xfrm>
            <a:off x="8686800" y="4794407"/>
            <a:ext cx="381000" cy="1754327"/>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943C27F-A31B-9647-9D0D-9266D0CB7DE9}"/>
              </a:ext>
            </a:extLst>
          </p:cNvPr>
          <p:cNvSpPr txBox="1"/>
          <p:nvPr/>
        </p:nvSpPr>
        <p:spPr>
          <a:xfrm>
            <a:off x="7869969" y="5116432"/>
            <a:ext cx="736100" cy="369332"/>
          </a:xfrm>
          <a:prstGeom prst="rect">
            <a:avLst/>
          </a:prstGeom>
          <a:noFill/>
        </p:spPr>
        <p:txBody>
          <a:bodyPr wrap="none" rtlCol="0">
            <a:spAutoFit/>
          </a:bodyPr>
          <a:lstStyle/>
          <a:p>
            <a:r>
              <a:rPr lang="en-US" dirty="0"/>
              <a:t>Heap</a:t>
            </a:r>
          </a:p>
        </p:txBody>
      </p:sp>
      <p:cxnSp>
        <p:nvCxnSpPr>
          <p:cNvPr id="32" name="Straight Arrow Connector 31">
            <a:extLst>
              <a:ext uri="{FF2B5EF4-FFF2-40B4-BE49-F238E27FC236}">
                <a16:creationId xmlns:a16="http://schemas.microsoft.com/office/drawing/2014/main" id="{BA358072-D053-924D-9FE7-897806B5E95D}"/>
              </a:ext>
            </a:extLst>
          </p:cNvPr>
          <p:cNvCxnSpPr>
            <a:cxnSpLocks/>
          </p:cNvCxnSpPr>
          <p:nvPr/>
        </p:nvCxnSpPr>
        <p:spPr>
          <a:xfrm flipH="1">
            <a:off x="10604500" y="4038600"/>
            <a:ext cx="606683" cy="2362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U-Turn Arrow 22">
            <a:extLst>
              <a:ext uri="{FF2B5EF4-FFF2-40B4-BE49-F238E27FC236}">
                <a16:creationId xmlns:a16="http://schemas.microsoft.com/office/drawing/2014/main" id="{8B8B6ECF-FE14-114C-B751-D09C422C7D02}"/>
              </a:ext>
            </a:extLst>
          </p:cNvPr>
          <p:cNvSpPr/>
          <p:nvPr/>
        </p:nvSpPr>
        <p:spPr>
          <a:xfrm rot="16200000">
            <a:off x="8361640" y="2855674"/>
            <a:ext cx="1200329" cy="670581"/>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6FF1F8EC-80BA-A34F-A9CD-67509EBBE385}"/>
              </a:ext>
            </a:extLst>
          </p:cNvPr>
          <p:cNvSpPr txBox="1"/>
          <p:nvPr/>
        </p:nvSpPr>
        <p:spPr>
          <a:xfrm>
            <a:off x="6492595" y="2852677"/>
            <a:ext cx="2133918" cy="369332"/>
          </a:xfrm>
          <a:prstGeom prst="rect">
            <a:avLst/>
          </a:prstGeom>
          <a:noFill/>
        </p:spPr>
        <p:txBody>
          <a:bodyPr wrap="none" rtlCol="0">
            <a:spAutoFit/>
          </a:bodyPr>
          <a:lstStyle/>
          <a:p>
            <a:r>
              <a:rPr lang="en-US" dirty="0">
                <a:solidFill>
                  <a:srgbClr val="FF0000"/>
                </a:solidFill>
              </a:rPr>
              <a:t>Returns e.g. 0xed0</a:t>
            </a:r>
          </a:p>
        </p:txBody>
      </p:sp>
    </p:spTree>
    <p:extLst>
      <p:ext uri="{BB962C8B-B14F-4D97-AF65-F5344CB8AC3E}">
        <p14:creationId xmlns:p14="http://schemas.microsoft.com/office/powerpoint/2010/main" val="8385502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599" y="1375661"/>
            <a:ext cx="8366224"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1" dirty="0">
                <a:solidFill>
                  <a:schemeClr val="accent1"/>
                </a:solidFill>
                <a:latin typeface="Consolas" panose="020B0609020204030204" pitchFamily="49" charset="0"/>
              </a:rPr>
              <a:t>    char *</a:t>
            </a:r>
            <a:r>
              <a:rPr lang="en-US" altLang="en-US" sz="2200" b="1" dirty="0" err="1">
                <a:solidFill>
                  <a:schemeClr val="accent1"/>
                </a:solidFill>
                <a:latin typeface="Consolas" panose="020B0609020204030204" pitchFamily="49" charset="0"/>
              </a:rPr>
              <a:t>new_str</a:t>
            </a:r>
            <a:r>
              <a:rPr lang="en-US" altLang="en-US" sz="2200" b="1" dirty="0">
                <a:solidFill>
                  <a:schemeClr val="accent1"/>
                </a:solidFill>
                <a:latin typeface="Consolas" panose="020B0609020204030204" pitchFamily="49" charset="0"/>
              </a:rPr>
              <a:t> = malloc(</a:t>
            </a:r>
            <a:r>
              <a:rPr lang="en-US" altLang="en-US" sz="2200" b="1" dirty="0" err="1">
                <a:solidFill>
                  <a:schemeClr val="accent1"/>
                </a:solidFill>
                <a:latin typeface="Consolas" panose="020B0609020204030204" pitchFamily="49" charset="0"/>
              </a:rPr>
              <a:t>sizeof</a:t>
            </a:r>
            <a:r>
              <a:rPr lang="en-US" altLang="en-US" sz="2200" b="1" dirty="0">
                <a:solidFill>
                  <a:schemeClr val="accent1"/>
                </a:solidFill>
                <a:latin typeface="Consolas" panose="020B0609020204030204" pitchFamily="49" charset="0"/>
              </a:rPr>
              <a:t>(char) * (</a:t>
            </a:r>
            <a:r>
              <a:rPr lang="en-US" altLang="en-US" sz="2200" b="1" dirty="0" err="1">
                <a:solidFill>
                  <a:schemeClr val="accent1"/>
                </a:solidFill>
                <a:latin typeface="Consolas" panose="020B0609020204030204" pitchFamily="49" charset="0"/>
              </a:rPr>
              <a:t>num</a:t>
            </a:r>
            <a:r>
              <a:rPr lang="en-US" altLang="en-US" sz="2200" b="1" dirty="0">
                <a:solidFill>
                  <a:schemeClr val="accent1"/>
                </a:solidFill>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solidFill>
                  <a:srgbClr val="FF0000"/>
                </a:solidFill>
                <a:latin typeface="Consolas" panose="020B0609020204030204" pitchFamily="49" charset="0"/>
              </a:rPr>
              <a:t>    return </a:t>
            </a:r>
            <a:r>
              <a:rPr lang="en-US" altLang="en-US" sz="2200" b="0" dirty="0" err="1">
                <a:solidFill>
                  <a:srgbClr val="FF0000"/>
                </a:solidFill>
                <a:latin typeface="Consolas" panose="020B0609020204030204" pitchFamily="49" charset="0"/>
              </a:rPr>
              <a:t>new_str</a:t>
            </a:r>
            <a:r>
              <a:rPr lang="en-US" altLang="en-US" sz="2200" b="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1200329"/>
          </a:xfrm>
          <a:prstGeom prst="rect">
            <a:avLst/>
          </a:prstGeom>
          <a:solidFill>
            <a:schemeClr val="accent1">
              <a:lumMod val="60000"/>
              <a:lumOff val="40000"/>
            </a:schemeClr>
          </a:solidFill>
          <a:ln>
            <a:solidFill>
              <a:schemeClr val="tx1"/>
            </a:solidFill>
          </a:ln>
        </p:spPr>
        <p:txBody>
          <a:bodyPr wrap="square" rtlCol="0">
            <a:spAutoFit/>
          </a:bodyPr>
          <a:lstStyle/>
          <a:p>
            <a:pPr algn="l"/>
            <a:r>
              <a:rPr lang="en-US" b="1" u="sng" dirty="0" err="1">
                <a:latin typeface="Courier New" panose="02070309020205020404" pitchFamily="49" charset="0"/>
                <a:cs typeface="Courier New" panose="02070309020205020404" pitchFamily="49" charset="0"/>
              </a:rPr>
              <a:t>create_string</a:t>
            </a:r>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ch</a:t>
            </a:r>
            <a:r>
              <a:rPr lang="en-US" b="0" dirty="0">
                <a:latin typeface="+mn-lt"/>
                <a:cs typeface="Courier New" panose="02070309020205020404" pitchFamily="49" charset="0"/>
              </a:rPr>
              <a:t>:                 </a:t>
            </a:r>
            <a:r>
              <a:rPr lang="en-US" b="0" dirty="0" err="1">
                <a:latin typeface="+mn-lt"/>
                <a:cs typeface="Courier New" panose="02070309020205020404" pitchFamily="49" charset="0"/>
              </a:rPr>
              <a:t>num</a:t>
            </a:r>
            <a:r>
              <a:rPr lang="en-US" b="0" dirty="0">
                <a:latin typeface="+mn-lt"/>
                <a:cs typeface="Courier New" panose="02070309020205020404" pitchFamily="49" charset="0"/>
              </a:rPr>
              <a:t>:</a:t>
            </a:r>
          </a:p>
          <a:p>
            <a:pPr algn="l"/>
            <a:endParaRPr lang="en-US" dirty="0">
              <a:latin typeface="+mn-lt"/>
              <a:cs typeface="Courier New" panose="02070309020205020404" pitchFamily="49" charset="0"/>
            </a:endParaRPr>
          </a:p>
          <a:p>
            <a:pPr algn="l"/>
            <a:r>
              <a:rPr lang="en-US" b="0" dirty="0" err="1">
                <a:latin typeface="+mn-lt"/>
                <a:cs typeface="Courier New" panose="02070309020205020404" pitchFamily="49" charset="0"/>
              </a:rPr>
              <a:t>new_str</a:t>
            </a:r>
            <a:r>
              <a:rPr lang="en-US" b="0" dirty="0">
                <a:latin typeface="+mn-lt"/>
                <a:cs typeface="Courier New" panose="020703090202050204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411316"/>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829799"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'a'</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04D00402-0A07-534F-9526-28E86BA2BEAD}"/>
              </a:ext>
            </a:extLst>
          </p:cNvPr>
          <p:cNvSpPr/>
          <p:nvPr/>
        </p:nvSpPr>
        <p:spPr bwMode="auto">
          <a:xfrm>
            <a:off x="11211183"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0xed0</a:t>
            </a:r>
          </a:p>
        </p:txBody>
      </p:sp>
      <p:sp>
        <p:nvSpPr>
          <p:cNvPr id="29" name="TextBox 28">
            <a:extLst>
              <a:ext uri="{FF2B5EF4-FFF2-40B4-BE49-F238E27FC236}">
                <a16:creationId xmlns:a16="http://schemas.microsoft.com/office/drawing/2014/main" id="{DDCC9226-FAE0-CD4D-91D3-9903FFF508B9}"/>
              </a:ext>
            </a:extLst>
          </p:cNvPr>
          <p:cNvSpPr txBox="1"/>
          <p:nvPr/>
        </p:nvSpPr>
        <p:spPr>
          <a:xfrm>
            <a:off x="9383206" y="4798874"/>
            <a:ext cx="2438399" cy="1754326"/>
          </a:xfrm>
          <a:prstGeom prst="rect">
            <a:avLst/>
          </a:prstGeom>
          <a:solidFill>
            <a:srgbClr val="D27BD6">
              <a:alpha val="63137"/>
            </a:srgbClr>
          </a:solidFill>
          <a:ln>
            <a:solidFill>
              <a:schemeClr val="tx1"/>
            </a:solidFill>
          </a:ln>
        </p:spPr>
        <p:txBody>
          <a:bodyPr wrap="square" rtlCol="0">
            <a:spAutoFit/>
          </a:bodyPr>
          <a:lstStyle/>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graphicFrame>
        <p:nvGraphicFramePr>
          <p:cNvPr id="25" name="Table 24">
            <a:extLst>
              <a:ext uri="{FF2B5EF4-FFF2-40B4-BE49-F238E27FC236}">
                <a16:creationId xmlns:a16="http://schemas.microsoft.com/office/drawing/2014/main" id="{AF04EF7D-B38A-E545-97E3-FEDD81F2D790}"/>
              </a:ext>
            </a:extLst>
          </p:cNvPr>
          <p:cNvGraphicFramePr>
            <a:graphicFrameLocks noGrp="1"/>
          </p:cNvGraphicFramePr>
          <p:nvPr/>
        </p:nvGraphicFramePr>
        <p:xfrm>
          <a:off x="10134600" y="4814527"/>
          <a:ext cx="469900" cy="16764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10533">
                <a:tc>
                  <a:txBody>
                    <a:bodyPr/>
                    <a:lstStyle/>
                    <a:p>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26" name="Rectangle 25">
            <a:extLst>
              <a:ext uri="{FF2B5EF4-FFF2-40B4-BE49-F238E27FC236}">
                <a16:creationId xmlns:a16="http://schemas.microsoft.com/office/drawing/2014/main" id="{230ECCBD-AD25-B84A-92C5-C0DAA0D37399}"/>
              </a:ext>
            </a:extLst>
          </p:cNvPr>
          <p:cNvSpPr/>
          <p:nvPr/>
        </p:nvSpPr>
        <p:spPr bwMode="auto">
          <a:xfrm>
            <a:off x="10373805" y="3872564"/>
            <a:ext cx="903795"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0xed0</a:t>
            </a:r>
          </a:p>
        </p:txBody>
      </p:sp>
      <p:sp>
        <p:nvSpPr>
          <p:cNvPr id="30" name="Left Brace 29">
            <a:extLst>
              <a:ext uri="{FF2B5EF4-FFF2-40B4-BE49-F238E27FC236}">
                <a16:creationId xmlns:a16="http://schemas.microsoft.com/office/drawing/2014/main" id="{59A660B7-1151-F549-A5AC-E3007E569442}"/>
              </a:ext>
            </a:extLst>
          </p:cNvPr>
          <p:cNvSpPr/>
          <p:nvPr/>
        </p:nvSpPr>
        <p:spPr>
          <a:xfrm>
            <a:off x="8686800" y="4794407"/>
            <a:ext cx="381000" cy="1754327"/>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943C27F-A31B-9647-9D0D-9266D0CB7DE9}"/>
              </a:ext>
            </a:extLst>
          </p:cNvPr>
          <p:cNvSpPr txBox="1"/>
          <p:nvPr/>
        </p:nvSpPr>
        <p:spPr>
          <a:xfrm>
            <a:off x="7869969" y="5116432"/>
            <a:ext cx="736100" cy="369332"/>
          </a:xfrm>
          <a:prstGeom prst="rect">
            <a:avLst/>
          </a:prstGeom>
          <a:noFill/>
        </p:spPr>
        <p:txBody>
          <a:bodyPr wrap="none" rtlCol="0">
            <a:spAutoFit/>
          </a:bodyPr>
          <a:lstStyle/>
          <a:p>
            <a:r>
              <a:rPr lang="en-US" dirty="0"/>
              <a:t>Heap</a:t>
            </a:r>
          </a:p>
        </p:txBody>
      </p:sp>
      <p:cxnSp>
        <p:nvCxnSpPr>
          <p:cNvPr id="32" name="Straight Arrow Connector 31">
            <a:extLst>
              <a:ext uri="{FF2B5EF4-FFF2-40B4-BE49-F238E27FC236}">
                <a16:creationId xmlns:a16="http://schemas.microsoft.com/office/drawing/2014/main" id="{BA358072-D053-924D-9FE7-897806B5E95D}"/>
              </a:ext>
            </a:extLst>
          </p:cNvPr>
          <p:cNvCxnSpPr>
            <a:cxnSpLocks/>
          </p:cNvCxnSpPr>
          <p:nvPr/>
        </p:nvCxnSpPr>
        <p:spPr>
          <a:xfrm flipH="1">
            <a:off x="10604500" y="4038600"/>
            <a:ext cx="606683" cy="2362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0630DD89-E6B3-764C-95AD-66BAB4E5D78F}"/>
              </a:ext>
            </a:extLst>
          </p:cNvPr>
          <p:cNvSpPr/>
          <p:nvPr/>
        </p:nvSpPr>
        <p:spPr>
          <a:xfrm>
            <a:off x="10664190" y="2423160"/>
            <a:ext cx="1339560" cy="4005145"/>
          </a:xfrm>
          <a:custGeom>
            <a:avLst/>
            <a:gdLst>
              <a:gd name="connsiteX0" fmla="*/ 994410 w 1339560"/>
              <a:gd name="connsiteY0" fmla="*/ 0 h 4005145"/>
              <a:gd name="connsiteX1" fmla="*/ 1337310 w 1339560"/>
              <a:gd name="connsiteY1" fmla="*/ 1440180 h 4005145"/>
              <a:gd name="connsiteX2" fmla="*/ 845820 w 1339560"/>
              <a:gd name="connsiteY2" fmla="*/ 3646170 h 4005145"/>
              <a:gd name="connsiteX3" fmla="*/ 0 w 1339560"/>
              <a:gd name="connsiteY3" fmla="*/ 4000500 h 4005145"/>
              <a:gd name="connsiteX4" fmla="*/ 0 w 1339560"/>
              <a:gd name="connsiteY4" fmla="*/ 4000500 h 4005145"/>
              <a:gd name="connsiteX5" fmla="*/ 0 w 1339560"/>
              <a:gd name="connsiteY5" fmla="*/ 4000500 h 400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9560" h="4005145">
                <a:moveTo>
                  <a:pt x="994410" y="0"/>
                </a:moveTo>
                <a:cubicBezTo>
                  <a:pt x="1178242" y="416242"/>
                  <a:pt x="1362075" y="832485"/>
                  <a:pt x="1337310" y="1440180"/>
                </a:cubicBezTo>
                <a:cubicBezTo>
                  <a:pt x="1312545" y="2047875"/>
                  <a:pt x="1068705" y="3219450"/>
                  <a:pt x="845820" y="3646170"/>
                </a:cubicBezTo>
                <a:cubicBezTo>
                  <a:pt x="622935" y="4072890"/>
                  <a:pt x="0" y="4000500"/>
                  <a:pt x="0" y="4000500"/>
                </a:cubicBezTo>
                <a:lnTo>
                  <a:pt x="0" y="4000500"/>
                </a:lnTo>
                <a:lnTo>
                  <a:pt x="0" y="4000500"/>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Turn Arrow 34">
            <a:extLst>
              <a:ext uri="{FF2B5EF4-FFF2-40B4-BE49-F238E27FC236}">
                <a16:creationId xmlns:a16="http://schemas.microsoft.com/office/drawing/2014/main" id="{F450C7B9-F278-E649-ADE3-0E1E189E05E4}"/>
              </a:ext>
            </a:extLst>
          </p:cNvPr>
          <p:cNvSpPr/>
          <p:nvPr/>
        </p:nvSpPr>
        <p:spPr>
          <a:xfrm rot="16200000">
            <a:off x="8361640" y="2855674"/>
            <a:ext cx="1200329" cy="670581"/>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5503BB0C-516A-B340-88F6-CBB30AD4935C}"/>
              </a:ext>
            </a:extLst>
          </p:cNvPr>
          <p:cNvSpPr txBox="1"/>
          <p:nvPr/>
        </p:nvSpPr>
        <p:spPr>
          <a:xfrm>
            <a:off x="6492595" y="2852677"/>
            <a:ext cx="2133918" cy="369332"/>
          </a:xfrm>
          <a:prstGeom prst="rect">
            <a:avLst/>
          </a:prstGeom>
          <a:noFill/>
        </p:spPr>
        <p:txBody>
          <a:bodyPr wrap="none" rtlCol="0">
            <a:spAutoFit/>
          </a:bodyPr>
          <a:lstStyle/>
          <a:p>
            <a:r>
              <a:rPr lang="en-US" dirty="0">
                <a:solidFill>
                  <a:srgbClr val="FF0000"/>
                </a:solidFill>
              </a:rPr>
              <a:t>Returns e.g. 0xed0</a:t>
            </a:r>
          </a:p>
        </p:txBody>
      </p:sp>
    </p:spTree>
    <p:extLst>
      <p:ext uri="{BB962C8B-B14F-4D97-AF65-F5344CB8AC3E}">
        <p14:creationId xmlns:p14="http://schemas.microsoft.com/office/powerpoint/2010/main" val="669382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8458196"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1" dirty="0">
                <a:solidFill>
                  <a:schemeClr val="accent1"/>
                </a:solidFill>
                <a:latin typeface="Consolas" panose="020B0609020204030204" pitchFamily="49" charset="0"/>
              </a:rPr>
              <a:t>    char *</a:t>
            </a:r>
            <a:r>
              <a:rPr lang="en-US" altLang="en-US" sz="2200" b="1" dirty="0" err="1">
                <a:solidFill>
                  <a:schemeClr val="accent1"/>
                </a:solidFill>
                <a:latin typeface="Consolas" panose="020B0609020204030204" pitchFamily="49" charset="0"/>
              </a:rPr>
              <a:t>new_str</a:t>
            </a:r>
            <a:r>
              <a:rPr lang="en-US" altLang="en-US" sz="2200" b="1" dirty="0">
                <a:solidFill>
                  <a:schemeClr val="accent1"/>
                </a:solidFill>
                <a:latin typeface="Consolas" panose="020B0609020204030204" pitchFamily="49" charset="0"/>
              </a:rPr>
              <a:t> = malloc(</a:t>
            </a:r>
            <a:r>
              <a:rPr lang="en-US" altLang="en-US" sz="2200" b="1" dirty="0" err="1">
                <a:solidFill>
                  <a:schemeClr val="accent1"/>
                </a:solidFill>
                <a:latin typeface="Consolas" panose="020B0609020204030204" pitchFamily="49" charset="0"/>
              </a:rPr>
              <a:t>sizeof</a:t>
            </a:r>
            <a:r>
              <a:rPr lang="en-US" altLang="en-US" sz="2200" b="1" dirty="0">
                <a:solidFill>
                  <a:schemeClr val="accent1"/>
                </a:solidFill>
                <a:latin typeface="Consolas" panose="020B0609020204030204" pitchFamily="49" charset="0"/>
              </a:rPr>
              <a:t>(char) * (</a:t>
            </a:r>
            <a:r>
              <a:rPr lang="en-US" altLang="en-US" sz="2200" b="1" dirty="0" err="1">
                <a:solidFill>
                  <a:schemeClr val="accent1"/>
                </a:solidFill>
                <a:latin typeface="Consolas" panose="020B0609020204030204" pitchFamily="49" charset="0"/>
              </a:rPr>
              <a:t>num</a:t>
            </a:r>
            <a:r>
              <a:rPr lang="en-US" altLang="en-US" sz="2200" b="1" dirty="0">
                <a:solidFill>
                  <a:schemeClr val="accent1"/>
                </a:solidFill>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solidFill>
                  <a:srgbClr val="FF0000"/>
                </a:solidFill>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29"/>
          </a:xfrm>
          <a:prstGeom prst="leftBrace">
            <a:avLst>
              <a:gd name="adj1" fmla="val 8333"/>
              <a:gd name="adj2" fmla="val 589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0xed0</a:t>
            </a:r>
          </a:p>
        </p:txBody>
      </p:sp>
      <p:sp>
        <p:nvSpPr>
          <p:cNvPr id="29" name="TextBox 28">
            <a:extLst>
              <a:ext uri="{FF2B5EF4-FFF2-40B4-BE49-F238E27FC236}">
                <a16:creationId xmlns:a16="http://schemas.microsoft.com/office/drawing/2014/main" id="{DDCC9226-FAE0-CD4D-91D3-9903FFF508B9}"/>
              </a:ext>
            </a:extLst>
          </p:cNvPr>
          <p:cNvSpPr txBox="1"/>
          <p:nvPr/>
        </p:nvSpPr>
        <p:spPr>
          <a:xfrm>
            <a:off x="9383206" y="4798874"/>
            <a:ext cx="2438399" cy="1754326"/>
          </a:xfrm>
          <a:prstGeom prst="rect">
            <a:avLst/>
          </a:prstGeom>
          <a:solidFill>
            <a:srgbClr val="D27BD6">
              <a:alpha val="63137"/>
            </a:srgbClr>
          </a:solidFill>
          <a:ln>
            <a:solidFill>
              <a:schemeClr val="tx1"/>
            </a:solidFill>
          </a:ln>
        </p:spPr>
        <p:txBody>
          <a:bodyPr wrap="square" rtlCol="0">
            <a:spAutoFit/>
          </a:bodyPr>
          <a:lstStyle/>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graphicFrame>
        <p:nvGraphicFramePr>
          <p:cNvPr id="25" name="Table 24">
            <a:extLst>
              <a:ext uri="{FF2B5EF4-FFF2-40B4-BE49-F238E27FC236}">
                <a16:creationId xmlns:a16="http://schemas.microsoft.com/office/drawing/2014/main" id="{AF04EF7D-B38A-E545-97E3-FEDD81F2D790}"/>
              </a:ext>
            </a:extLst>
          </p:cNvPr>
          <p:cNvGraphicFramePr>
            <a:graphicFrameLocks noGrp="1"/>
          </p:cNvGraphicFramePr>
          <p:nvPr/>
        </p:nvGraphicFramePr>
        <p:xfrm>
          <a:off x="10134600" y="4814527"/>
          <a:ext cx="469900" cy="16764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10533">
                <a:tc>
                  <a:txBody>
                    <a:bodyPr/>
                    <a:lstStyle/>
                    <a:p>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30" name="Left Brace 29">
            <a:extLst>
              <a:ext uri="{FF2B5EF4-FFF2-40B4-BE49-F238E27FC236}">
                <a16:creationId xmlns:a16="http://schemas.microsoft.com/office/drawing/2014/main" id="{59A660B7-1151-F549-A5AC-E3007E569442}"/>
              </a:ext>
            </a:extLst>
          </p:cNvPr>
          <p:cNvSpPr/>
          <p:nvPr/>
        </p:nvSpPr>
        <p:spPr>
          <a:xfrm>
            <a:off x="8686800" y="4794407"/>
            <a:ext cx="381000" cy="1754327"/>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943C27F-A31B-9647-9D0D-9266D0CB7DE9}"/>
              </a:ext>
            </a:extLst>
          </p:cNvPr>
          <p:cNvSpPr txBox="1"/>
          <p:nvPr/>
        </p:nvSpPr>
        <p:spPr>
          <a:xfrm>
            <a:off x="7869969" y="5116432"/>
            <a:ext cx="736100" cy="369332"/>
          </a:xfrm>
          <a:prstGeom prst="rect">
            <a:avLst/>
          </a:prstGeom>
          <a:noFill/>
        </p:spPr>
        <p:txBody>
          <a:bodyPr wrap="none" rtlCol="0">
            <a:spAutoFit/>
          </a:bodyPr>
          <a:lstStyle/>
          <a:p>
            <a:r>
              <a:rPr lang="en-US" dirty="0"/>
              <a:t>Heap</a:t>
            </a:r>
          </a:p>
        </p:txBody>
      </p:sp>
      <p:sp>
        <p:nvSpPr>
          <p:cNvPr id="35" name="Freeform 34">
            <a:extLst>
              <a:ext uri="{FF2B5EF4-FFF2-40B4-BE49-F238E27FC236}">
                <a16:creationId xmlns:a16="http://schemas.microsoft.com/office/drawing/2014/main" id="{9EEA4325-A793-774F-B007-2AAC71694ADD}"/>
              </a:ext>
            </a:extLst>
          </p:cNvPr>
          <p:cNvSpPr/>
          <p:nvPr/>
        </p:nvSpPr>
        <p:spPr>
          <a:xfrm>
            <a:off x="10664190" y="2423160"/>
            <a:ext cx="1339560" cy="4005145"/>
          </a:xfrm>
          <a:custGeom>
            <a:avLst/>
            <a:gdLst>
              <a:gd name="connsiteX0" fmla="*/ 994410 w 1339560"/>
              <a:gd name="connsiteY0" fmla="*/ 0 h 4005145"/>
              <a:gd name="connsiteX1" fmla="*/ 1337310 w 1339560"/>
              <a:gd name="connsiteY1" fmla="*/ 1440180 h 4005145"/>
              <a:gd name="connsiteX2" fmla="*/ 845820 w 1339560"/>
              <a:gd name="connsiteY2" fmla="*/ 3646170 h 4005145"/>
              <a:gd name="connsiteX3" fmla="*/ 0 w 1339560"/>
              <a:gd name="connsiteY3" fmla="*/ 4000500 h 4005145"/>
              <a:gd name="connsiteX4" fmla="*/ 0 w 1339560"/>
              <a:gd name="connsiteY4" fmla="*/ 4000500 h 4005145"/>
              <a:gd name="connsiteX5" fmla="*/ 0 w 1339560"/>
              <a:gd name="connsiteY5" fmla="*/ 4000500 h 400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9560" h="4005145">
                <a:moveTo>
                  <a:pt x="994410" y="0"/>
                </a:moveTo>
                <a:cubicBezTo>
                  <a:pt x="1178242" y="416242"/>
                  <a:pt x="1362075" y="832485"/>
                  <a:pt x="1337310" y="1440180"/>
                </a:cubicBezTo>
                <a:cubicBezTo>
                  <a:pt x="1312545" y="2047875"/>
                  <a:pt x="1068705" y="3219450"/>
                  <a:pt x="845820" y="3646170"/>
                </a:cubicBezTo>
                <a:cubicBezTo>
                  <a:pt x="622935" y="4072890"/>
                  <a:pt x="0" y="4000500"/>
                  <a:pt x="0" y="4000500"/>
                </a:cubicBezTo>
                <a:lnTo>
                  <a:pt x="0" y="4000500"/>
                </a:lnTo>
                <a:lnTo>
                  <a:pt x="0" y="4000500"/>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06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599" y="1375661"/>
            <a:ext cx="851182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solidFill>
                  <a:srgbClr val="FF0000"/>
                </a:solidFill>
                <a:latin typeface="Consolas" panose="020B0609020204030204" pitchFamily="49" charset="0"/>
              </a:rPr>
              <a:t>    </a:t>
            </a:r>
            <a:r>
              <a:rPr lang="en-US" altLang="en-US" sz="2200" dirty="0" err="1">
                <a:solidFill>
                  <a:srgbClr val="FF0000"/>
                </a:solidFill>
                <a:latin typeface="Consolas" panose="020B0609020204030204" pitchFamily="49" charset="0"/>
              </a:rPr>
              <a:t>printf</a:t>
            </a:r>
            <a:r>
              <a:rPr lang="en-US" altLang="en-US" sz="2200" dirty="0">
                <a:solidFill>
                  <a:srgbClr val="FF0000"/>
                </a:solidFill>
                <a:latin typeface="Consolas" panose="020B0609020204030204" pitchFamily="49" charset="0"/>
              </a:rPr>
              <a:t>("%s", </a:t>
            </a:r>
            <a:r>
              <a:rPr lang="en-US" altLang="en-US" sz="2200" dirty="0" err="1">
                <a:solidFill>
                  <a:srgbClr val="FF0000"/>
                </a:solidFill>
                <a:latin typeface="Consolas" panose="020B0609020204030204" pitchFamily="49" charset="0"/>
              </a:rPr>
              <a:t>str</a:t>
            </a:r>
            <a:r>
              <a:rPr lang="en-US" altLang="en-US" sz="2200" dirty="0">
                <a:solidFill>
                  <a:srgbClr val="FF0000"/>
                </a:solidFill>
                <a:latin typeface="Consolas" panose="020B0609020204030204" pitchFamily="49" charset="0"/>
              </a:rPr>
              <a:t>);	// want "</a:t>
            </a:r>
            <a:r>
              <a:rPr lang="en-US" altLang="en-US" sz="2200" dirty="0" err="1">
                <a:solidFill>
                  <a:srgbClr val="FF0000"/>
                </a:solidFill>
                <a:latin typeface="Consolas" panose="020B0609020204030204" pitchFamily="49" charset="0"/>
              </a:rPr>
              <a:t>aaaa</a:t>
            </a:r>
            <a:r>
              <a:rPr lang="en-US" altLang="en-US" sz="2200" dirty="0">
                <a:solidFill>
                  <a:srgbClr val="FF0000"/>
                </a:solidFill>
                <a:latin typeface="Consolas" panose="020B0609020204030204" pitchFamily="49" charset="0"/>
              </a:rPr>
              <a:t>"</a:t>
            </a:r>
          </a:p>
          <a:p>
            <a:pPr>
              <a:lnSpc>
                <a:spcPct val="70000"/>
              </a:lnSpc>
              <a:buNone/>
            </a:pPr>
            <a:r>
              <a:rPr lang="en-US" altLang="en-US" sz="2200" b="0" dirty="0">
                <a:latin typeface="Consolas" panose="020B0609020204030204" pitchFamily="49" charset="0"/>
              </a:rPr>
              <a:t>    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1" dirty="0">
                <a:solidFill>
                  <a:schemeClr val="accent1"/>
                </a:solidFill>
                <a:latin typeface="Consolas" panose="020B0609020204030204" pitchFamily="49" charset="0"/>
              </a:rPr>
              <a:t>    char *</a:t>
            </a:r>
            <a:r>
              <a:rPr lang="en-US" altLang="en-US" sz="2200" b="1" dirty="0" err="1">
                <a:solidFill>
                  <a:schemeClr val="accent1"/>
                </a:solidFill>
                <a:latin typeface="Consolas" panose="020B0609020204030204" pitchFamily="49" charset="0"/>
              </a:rPr>
              <a:t>new_str</a:t>
            </a:r>
            <a:r>
              <a:rPr lang="en-US" altLang="en-US" sz="2200" b="1" dirty="0">
                <a:solidFill>
                  <a:schemeClr val="accent1"/>
                </a:solidFill>
                <a:latin typeface="Consolas" panose="020B0609020204030204" pitchFamily="49" charset="0"/>
              </a:rPr>
              <a:t> = malloc(</a:t>
            </a:r>
            <a:r>
              <a:rPr lang="en-US" altLang="en-US" sz="2200" b="1" dirty="0" err="1">
                <a:solidFill>
                  <a:schemeClr val="accent1"/>
                </a:solidFill>
                <a:latin typeface="Consolas" panose="020B0609020204030204" pitchFamily="49" charset="0"/>
              </a:rPr>
              <a:t>sizeof</a:t>
            </a:r>
            <a:r>
              <a:rPr lang="en-US" altLang="en-US" sz="2200" b="1" dirty="0">
                <a:solidFill>
                  <a:schemeClr val="accent1"/>
                </a:solidFill>
                <a:latin typeface="Consolas" panose="020B0609020204030204" pitchFamily="49" charset="0"/>
              </a:rPr>
              <a:t>(char) * (</a:t>
            </a:r>
            <a:r>
              <a:rPr lang="en-US" altLang="en-US" sz="2200" b="1" dirty="0" err="1">
                <a:solidFill>
                  <a:schemeClr val="accent1"/>
                </a:solidFill>
                <a:latin typeface="Consolas" panose="020B0609020204030204" pitchFamily="49" charset="0"/>
              </a:rPr>
              <a:t>num</a:t>
            </a:r>
            <a:r>
              <a:rPr lang="en-US" altLang="en-US" sz="2200" b="1" dirty="0">
                <a:solidFill>
                  <a:schemeClr val="accent1"/>
                </a:solidFill>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29"/>
          </a:xfrm>
          <a:prstGeom prst="leftBrace">
            <a:avLst>
              <a:gd name="adj1" fmla="val 8333"/>
              <a:gd name="adj2" fmla="val 589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0xed0</a:t>
            </a:r>
          </a:p>
        </p:txBody>
      </p:sp>
      <p:sp>
        <p:nvSpPr>
          <p:cNvPr id="29" name="TextBox 28">
            <a:extLst>
              <a:ext uri="{FF2B5EF4-FFF2-40B4-BE49-F238E27FC236}">
                <a16:creationId xmlns:a16="http://schemas.microsoft.com/office/drawing/2014/main" id="{DDCC9226-FAE0-CD4D-91D3-9903FFF508B9}"/>
              </a:ext>
            </a:extLst>
          </p:cNvPr>
          <p:cNvSpPr txBox="1"/>
          <p:nvPr/>
        </p:nvSpPr>
        <p:spPr>
          <a:xfrm>
            <a:off x="9383206" y="4798874"/>
            <a:ext cx="2438399" cy="1754326"/>
          </a:xfrm>
          <a:prstGeom prst="rect">
            <a:avLst/>
          </a:prstGeom>
          <a:solidFill>
            <a:srgbClr val="D27BD6">
              <a:alpha val="63137"/>
            </a:srgbClr>
          </a:solidFill>
          <a:ln>
            <a:solidFill>
              <a:schemeClr val="tx1"/>
            </a:solidFill>
          </a:ln>
        </p:spPr>
        <p:txBody>
          <a:bodyPr wrap="square" rtlCol="0">
            <a:spAutoFit/>
          </a:bodyPr>
          <a:lstStyle/>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graphicFrame>
        <p:nvGraphicFramePr>
          <p:cNvPr id="25" name="Table 24">
            <a:extLst>
              <a:ext uri="{FF2B5EF4-FFF2-40B4-BE49-F238E27FC236}">
                <a16:creationId xmlns:a16="http://schemas.microsoft.com/office/drawing/2014/main" id="{AF04EF7D-B38A-E545-97E3-FEDD81F2D790}"/>
              </a:ext>
            </a:extLst>
          </p:cNvPr>
          <p:cNvGraphicFramePr>
            <a:graphicFrameLocks noGrp="1"/>
          </p:cNvGraphicFramePr>
          <p:nvPr/>
        </p:nvGraphicFramePr>
        <p:xfrm>
          <a:off x="10134600" y="4814527"/>
          <a:ext cx="469900" cy="16764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10533">
                <a:tc>
                  <a:txBody>
                    <a:bodyPr/>
                    <a:lstStyle/>
                    <a:p>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30" name="Left Brace 29">
            <a:extLst>
              <a:ext uri="{FF2B5EF4-FFF2-40B4-BE49-F238E27FC236}">
                <a16:creationId xmlns:a16="http://schemas.microsoft.com/office/drawing/2014/main" id="{59A660B7-1151-F549-A5AC-E3007E569442}"/>
              </a:ext>
            </a:extLst>
          </p:cNvPr>
          <p:cNvSpPr/>
          <p:nvPr/>
        </p:nvSpPr>
        <p:spPr>
          <a:xfrm>
            <a:off x="8686800" y="4794407"/>
            <a:ext cx="381000" cy="1754327"/>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943C27F-A31B-9647-9D0D-9266D0CB7DE9}"/>
              </a:ext>
            </a:extLst>
          </p:cNvPr>
          <p:cNvSpPr txBox="1"/>
          <p:nvPr/>
        </p:nvSpPr>
        <p:spPr>
          <a:xfrm>
            <a:off x="7869969" y="5116432"/>
            <a:ext cx="736100" cy="369332"/>
          </a:xfrm>
          <a:prstGeom prst="rect">
            <a:avLst/>
          </a:prstGeom>
          <a:noFill/>
        </p:spPr>
        <p:txBody>
          <a:bodyPr wrap="none" rtlCol="0">
            <a:spAutoFit/>
          </a:bodyPr>
          <a:lstStyle/>
          <a:p>
            <a:r>
              <a:rPr lang="en-US" dirty="0"/>
              <a:t>Heap</a:t>
            </a:r>
          </a:p>
        </p:txBody>
      </p:sp>
      <p:sp>
        <p:nvSpPr>
          <p:cNvPr id="19" name="Freeform 18">
            <a:extLst>
              <a:ext uri="{FF2B5EF4-FFF2-40B4-BE49-F238E27FC236}">
                <a16:creationId xmlns:a16="http://schemas.microsoft.com/office/drawing/2014/main" id="{86127828-6339-B847-9FBB-480986187534}"/>
              </a:ext>
            </a:extLst>
          </p:cNvPr>
          <p:cNvSpPr/>
          <p:nvPr/>
        </p:nvSpPr>
        <p:spPr>
          <a:xfrm>
            <a:off x="10664190" y="2423160"/>
            <a:ext cx="1339560" cy="4005145"/>
          </a:xfrm>
          <a:custGeom>
            <a:avLst/>
            <a:gdLst>
              <a:gd name="connsiteX0" fmla="*/ 994410 w 1339560"/>
              <a:gd name="connsiteY0" fmla="*/ 0 h 4005145"/>
              <a:gd name="connsiteX1" fmla="*/ 1337310 w 1339560"/>
              <a:gd name="connsiteY1" fmla="*/ 1440180 h 4005145"/>
              <a:gd name="connsiteX2" fmla="*/ 845820 w 1339560"/>
              <a:gd name="connsiteY2" fmla="*/ 3646170 h 4005145"/>
              <a:gd name="connsiteX3" fmla="*/ 0 w 1339560"/>
              <a:gd name="connsiteY3" fmla="*/ 4000500 h 4005145"/>
              <a:gd name="connsiteX4" fmla="*/ 0 w 1339560"/>
              <a:gd name="connsiteY4" fmla="*/ 4000500 h 4005145"/>
              <a:gd name="connsiteX5" fmla="*/ 0 w 1339560"/>
              <a:gd name="connsiteY5" fmla="*/ 4000500 h 400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9560" h="4005145">
                <a:moveTo>
                  <a:pt x="994410" y="0"/>
                </a:moveTo>
                <a:cubicBezTo>
                  <a:pt x="1178242" y="416242"/>
                  <a:pt x="1362075" y="832485"/>
                  <a:pt x="1337310" y="1440180"/>
                </a:cubicBezTo>
                <a:cubicBezTo>
                  <a:pt x="1312545" y="2047875"/>
                  <a:pt x="1068705" y="3219450"/>
                  <a:pt x="845820" y="3646170"/>
                </a:cubicBezTo>
                <a:cubicBezTo>
                  <a:pt x="622935" y="4072890"/>
                  <a:pt x="0" y="4000500"/>
                  <a:pt x="0" y="4000500"/>
                </a:cubicBezTo>
                <a:lnTo>
                  <a:pt x="0" y="4000500"/>
                </a:lnTo>
                <a:lnTo>
                  <a:pt x="0" y="4000500"/>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6841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p:txBody>
          <a:bodyPr/>
          <a:lstStyle/>
          <a:p>
            <a:r>
              <a:rPr lang="en-US" dirty="0"/>
              <a:t>The Heap</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2">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            </a:t>
            </a:r>
            <a:r>
              <a:rPr lang="en-US" b="0" dirty="0" err="1">
                <a:latin typeface="+mn-lt"/>
                <a:cs typeface="Courier New" panose="02070309020205020404" pitchFamily="49" charset="0"/>
              </a:rPr>
              <a:t>str</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599" y="1375661"/>
            <a:ext cx="8397913"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altLang="en-US" sz="2200" dirty="0" err="1">
                <a:latin typeface="Consolas" panose="020B0609020204030204" pitchFamily="49" charset="0"/>
              </a:rPr>
              <a:t>int</a:t>
            </a:r>
            <a:r>
              <a:rPr lang="en-US" altLang="en-US" sz="2200" b="0" dirty="0">
                <a:latin typeface="Consolas" panose="020B0609020204030204" pitchFamily="49" charset="0"/>
              </a:rPr>
              <a:t> </a:t>
            </a:r>
            <a:r>
              <a:rPr lang="en-US" altLang="en-US" sz="2200" b="1" dirty="0">
                <a:latin typeface="Consolas" panose="020B0609020204030204" pitchFamily="49" charset="0"/>
              </a:rPr>
              <a:t>main</a:t>
            </a:r>
            <a:r>
              <a:rPr lang="en-US" altLang="en-US" sz="2200" b="0" dirty="0">
                <a:latin typeface="Consolas" panose="020B0609020204030204" pitchFamily="49" charset="0"/>
              </a:rPr>
              <a:t>(</a:t>
            </a:r>
            <a:r>
              <a:rPr lang="en-US" altLang="en-US" sz="2200" b="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argc</a:t>
            </a:r>
            <a:r>
              <a:rPr lang="en-US" altLang="en-US" sz="2200" dirty="0">
                <a:latin typeface="Consolas" panose="020B0609020204030204" pitchFamily="49" charset="0"/>
              </a:rPr>
              <a:t>, char *</a:t>
            </a:r>
            <a:r>
              <a:rPr lang="en-US" altLang="en-US" sz="2200" dirty="0" err="1">
                <a:latin typeface="Consolas" panose="020B0609020204030204" pitchFamily="49" charset="0"/>
              </a:rPr>
              <a:t>argv</a:t>
            </a:r>
            <a:r>
              <a:rPr lang="en-US" altLang="en-US" sz="2200" dirty="0">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b="0" dirty="0">
                <a:latin typeface="Consolas" panose="020B0609020204030204" pitchFamily="49" charset="0"/>
              </a:rPr>
              <a:t>    char *</a:t>
            </a:r>
            <a:r>
              <a:rPr lang="en-US" altLang="en-US" sz="2200" b="0" dirty="0" err="1">
                <a:latin typeface="Consolas" panose="020B0609020204030204" pitchFamily="49" charset="0"/>
              </a:rPr>
              <a:t>str</a:t>
            </a:r>
            <a:r>
              <a:rPr lang="en-US" altLang="en-US" sz="2200" b="0" dirty="0">
                <a:latin typeface="Consolas" panose="020B0609020204030204" pitchFamily="49" charset="0"/>
              </a:rPr>
              <a:t> = </a:t>
            </a:r>
            <a:r>
              <a:rPr lang="en-US" altLang="en-US" sz="2200" b="0" dirty="0" err="1">
                <a:latin typeface="Consolas" panose="020B0609020204030204" pitchFamily="49" charset="0"/>
              </a:rPr>
              <a:t>create_string</a:t>
            </a:r>
            <a:r>
              <a:rPr lang="en-US" altLang="en-US" sz="2200" b="0" dirty="0">
                <a:latin typeface="Consolas" panose="020B0609020204030204" pitchFamily="49" charset="0"/>
              </a:rPr>
              <a:t>('a', 4);</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printf</a:t>
            </a:r>
            <a:r>
              <a:rPr lang="en-US" altLang="en-US" sz="2200" dirty="0">
                <a:latin typeface="Consolas" panose="020B0609020204030204" pitchFamily="49" charset="0"/>
              </a:rPr>
              <a:t>(</a:t>
            </a:r>
            <a:r>
              <a:rPr lang="en-US" altLang="en-US" sz="2200" dirty="0">
                <a:solidFill>
                  <a:srgbClr val="0432FF"/>
                </a:solidFill>
                <a:latin typeface="Consolas" panose="020B0609020204030204" pitchFamily="49" charset="0"/>
              </a:rPr>
              <a:t>"%s"</a:t>
            </a:r>
            <a:r>
              <a:rPr lang="en-US" altLang="en-US" sz="2200" dirty="0">
                <a:latin typeface="Consolas" panose="020B0609020204030204" pitchFamily="49" charset="0"/>
              </a:rPr>
              <a:t>, </a:t>
            </a:r>
            <a:r>
              <a:rPr lang="en-US" altLang="en-US" sz="2200" dirty="0" err="1">
                <a:latin typeface="Consolas" panose="020B0609020204030204" pitchFamily="49" charset="0"/>
              </a:rPr>
              <a:t>str</a:t>
            </a:r>
            <a:r>
              <a:rPr lang="en-US" altLang="en-US" sz="2200" dirty="0">
                <a:latin typeface="Consolas" panose="020B0609020204030204" pitchFamily="49" charset="0"/>
              </a:rPr>
              <a:t>);	</a:t>
            </a:r>
            <a:r>
              <a:rPr lang="en-US" altLang="en-US" sz="2200" dirty="0">
                <a:solidFill>
                  <a:srgbClr val="00B050"/>
                </a:solidFill>
                <a:latin typeface="Consolas" panose="020B0609020204030204" pitchFamily="49" charset="0"/>
              </a:rPr>
              <a:t>// want "</a:t>
            </a:r>
            <a:r>
              <a:rPr lang="en-US" altLang="en-US" sz="2200" dirty="0" err="1">
                <a:solidFill>
                  <a:srgbClr val="00B050"/>
                </a:solidFill>
                <a:latin typeface="Consolas" panose="020B0609020204030204" pitchFamily="49" charset="0"/>
              </a:rPr>
              <a:t>aaaa</a:t>
            </a:r>
            <a:r>
              <a:rPr lang="en-US" altLang="en-US" sz="2200" dirty="0">
                <a:solidFill>
                  <a:srgbClr val="00B050"/>
                </a:solidFill>
                <a:latin typeface="Consolas" panose="020B0609020204030204" pitchFamily="49" charset="0"/>
              </a:rPr>
              <a:t>"</a:t>
            </a:r>
            <a:r>
              <a:rPr lang="en-US" altLang="en-US" sz="2200" b="0" dirty="0">
                <a:latin typeface="Consolas" panose="020B0609020204030204" pitchFamily="49" charset="0"/>
              </a:rPr>
              <a:t>    </a:t>
            </a:r>
          </a:p>
          <a:p>
            <a:pPr>
              <a:lnSpc>
                <a:spcPct val="70000"/>
              </a:lnSpc>
              <a:buNone/>
            </a:pPr>
            <a:r>
              <a:rPr lang="en-US" altLang="en-US" sz="2200" dirty="0">
                <a:solidFill>
                  <a:srgbClr val="FF0000"/>
                </a:solidFill>
                <a:latin typeface="Consolas" panose="020B0609020204030204" pitchFamily="49" charset="0"/>
              </a:rPr>
              <a:t>    </a:t>
            </a:r>
            <a:r>
              <a:rPr lang="en-US" altLang="en-US" sz="2200" b="0" dirty="0">
                <a:solidFill>
                  <a:srgbClr val="FF0000"/>
                </a:solidFill>
                <a:latin typeface="Consolas" panose="020B0609020204030204" pitchFamily="49" charset="0"/>
              </a:rPr>
              <a:t>return 0;</a:t>
            </a:r>
          </a:p>
          <a:p>
            <a:pPr>
              <a:lnSpc>
                <a:spcPct val="70000"/>
              </a:lnSpc>
              <a:buNone/>
            </a:pPr>
            <a:r>
              <a:rPr lang="en-US" altLang="en-US" sz="2200" b="0" dirty="0">
                <a:latin typeface="Consolas" panose="020B0609020204030204" pitchFamily="49" charset="0"/>
              </a:rPr>
              <a:t>}</a:t>
            </a:r>
          </a:p>
          <a:p>
            <a:pPr>
              <a:lnSpc>
                <a:spcPct val="70000"/>
              </a:lnSpc>
              <a:buNone/>
            </a:pPr>
            <a:endParaRPr lang="en-US" altLang="en-US" sz="2200" b="0" dirty="0">
              <a:latin typeface="Consolas" panose="020B0609020204030204" pitchFamily="49" charset="0"/>
            </a:endParaRPr>
          </a:p>
          <a:p>
            <a:pPr>
              <a:lnSpc>
                <a:spcPct val="70000"/>
              </a:lnSpc>
              <a:buNone/>
            </a:pPr>
            <a:r>
              <a:rPr lang="en-US" altLang="en-US" sz="2200" dirty="0">
                <a:latin typeface="Consolas" panose="020B0609020204030204" pitchFamily="49" charset="0"/>
              </a:rPr>
              <a:t>char *</a:t>
            </a:r>
            <a:r>
              <a:rPr lang="en-US" altLang="en-US" sz="2200" dirty="0" err="1">
                <a:latin typeface="Consolas" panose="020B0609020204030204" pitchFamily="49" charset="0"/>
              </a:rPr>
              <a:t>create_string</a:t>
            </a:r>
            <a:r>
              <a:rPr lang="en-US" altLang="en-US" sz="2200" dirty="0">
                <a:latin typeface="Consolas" panose="020B0609020204030204" pitchFamily="49" charset="0"/>
              </a:rPr>
              <a:t>(char </a:t>
            </a:r>
            <a:r>
              <a:rPr lang="en-US" altLang="en-US" sz="2200" dirty="0" err="1">
                <a:latin typeface="Consolas" panose="020B0609020204030204" pitchFamily="49" charset="0"/>
              </a:rPr>
              <a:t>ch</a:t>
            </a:r>
            <a:r>
              <a:rPr lang="en-US" altLang="en-US" sz="2200" dirty="0">
                <a:latin typeface="Consolas" panose="020B0609020204030204" pitchFamily="49" charset="0"/>
              </a:rPr>
              <a:t>, </a:t>
            </a:r>
            <a:r>
              <a:rPr lang="en-US" altLang="en-US" sz="2200" dirty="0" err="1">
                <a:latin typeface="Consolas" panose="020B0609020204030204" pitchFamily="49" charset="0"/>
              </a:rPr>
              <a:t>int</a:t>
            </a:r>
            <a:r>
              <a:rPr lang="en-US" altLang="en-US" sz="2200" dirty="0">
                <a:latin typeface="Consolas" panose="020B0609020204030204" pitchFamily="49" charset="0"/>
              </a:rPr>
              <a:t> </a:t>
            </a:r>
            <a:r>
              <a:rPr lang="en-US" altLang="en-US" sz="2200" dirty="0" err="1">
                <a:latin typeface="Consolas" panose="020B0609020204030204" pitchFamily="49" charset="0"/>
              </a:rPr>
              <a:t>num</a:t>
            </a:r>
            <a:r>
              <a:rPr lang="en-US" altLang="en-US" sz="2200" dirty="0">
                <a:latin typeface="Consolas" panose="020B0609020204030204" pitchFamily="49" charset="0"/>
              </a:rPr>
              <a:t>) {</a:t>
            </a:r>
          </a:p>
          <a:p>
            <a:pPr>
              <a:lnSpc>
                <a:spcPct val="70000"/>
              </a:lnSpc>
              <a:buNone/>
            </a:pPr>
            <a:r>
              <a:rPr lang="en-US" altLang="en-US" sz="2200" b="1" dirty="0">
                <a:solidFill>
                  <a:schemeClr val="accent1"/>
                </a:solidFill>
                <a:latin typeface="Consolas" panose="020B0609020204030204" pitchFamily="49" charset="0"/>
              </a:rPr>
              <a:t>    char *</a:t>
            </a:r>
            <a:r>
              <a:rPr lang="en-US" altLang="en-US" sz="2200" b="1" dirty="0" err="1">
                <a:solidFill>
                  <a:schemeClr val="accent1"/>
                </a:solidFill>
                <a:latin typeface="Consolas" panose="020B0609020204030204" pitchFamily="49" charset="0"/>
              </a:rPr>
              <a:t>new_str</a:t>
            </a:r>
            <a:r>
              <a:rPr lang="en-US" altLang="en-US" sz="2200" b="1" dirty="0">
                <a:solidFill>
                  <a:schemeClr val="accent1"/>
                </a:solidFill>
                <a:latin typeface="Consolas" panose="020B0609020204030204" pitchFamily="49" charset="0"/>
              </a:rPr>
              <a:t> = malloc(</a:t>
            </a:r>
            <a:r>
              <a:rPr lang="en-US" altLang="en-US" sz="2200" b="1" dirty="0" err="1">
                <a:solidFill>
                  <a:schemeClr val="accent1"/>
                </a:solidFill>
                <a:latin typeface="Consolas" panose="020B0609020204030204" pitchFamily="49" charset="0"/>
              </a:rPr>
              <a:t>sizeof</a:t>
            </a:r>
            <a:r>
              <a:rPr lang="en-US" altLang="en-US" sz="2200" b="1" dirty="0">
                <a:solidFill>
                  <a:schemeClr val="accent1"/>
                </a:solidFill>
                <a:latin typeface="Consolas" panose="020B0609020204030204" pitchFamily="49" charset="0"/>
              </a:rPr>
              <a:t>(char) * (</a:t>
            </a:r>
            <a:r>
              <a:rPr lang="en-US" altLang="en-US" sz="2200" b="1" dirty="0" err="1">
                <a:solidFill>
                  <a:schemeClr val="accent1"/>
                </a:solidFill>
                <a:latin typeface="Consolas" panose="020B0609020204030204" pitchFamily="49" charset="0"/>
              </a:rPr>
              <a:t>num</a:t>
            </a:r>
            <a:r>
              <a:rPr lang="en-US" altLang="en-US" sz="2200" b="1" dirty="0">
                <a:solidFill>
                  <a:schemeClr val="accent1"/>
                </a:solidFill>
                <a:latin typeface="Consolas" panose="020B0609020204030204" pitchFamily="49" charset="0"/>
              </a:rPr>
              <a:t> + 1));</a:t>
            </a:r>
          </a:p>
          <a:p>
            <a:pPr>
              <a:lnSpc>
                <a:spcPct val="70000"/>
              </a:lnSpc>
              <a:buNone/>
            </a:pPr>
            <a:r>
              <a:rPr lang="en-US" altLang="en-US" sz="2200" b="0" dirty="0">
                <a:latin typeface="Consolas" panose="020B0609020204030204" pitchFamily="49" charset="0"/>
              </a:rPr>
              <a:t>    for (</a:t>
            </a:r>
            <a:r>
              <a:rPr lang="en-US" altLang="en-US" sz="2200" b="0" dirty="0" err="1">
                <a:latin typeface="Consolas" panose="020B0609020204030204" pitchFamily="49" charset="0"/>
              </a:rPr>
              <a:t>int</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 0; </a:t>
            </a:r>
            <a:r>
              <a:rPr lang="en-US" altLang="en-US" sz="2200" b="0" dirty="0" err="1">
                <a:latin typeface="Consolas" panose="020B0609020204030204" pitchFamily="49" charset="0"/>
              </a:rPr>
              <a:t>i</a:t>
            </a:r>
            <a:r>
              <a:rPr lang="en-US" altLang="en-US" sz="2200" b="0" dirty="0">
                <a:latin typeface="Consolas" panose="020B0609020204030204" pitchFamily="49" charset="0"/>
              </a:rPr>
              <a:t> &lt; </a:t>
            </a:r>
            <a:r>
              <a:rPr lang="en-US" altLang="en-US" sz="2200" b="0" dirty="0" err="1">
                <a:latin typeface="Consolas" panose="020B0609020204030204" pitchFamily="49" charset="0"/>
              </a:rPr>
              <a:t>num</a:t>
            </a:r>
            <a:r>
              <a:rPr lang="en-US" altLang="en-US" sz="2200" b="0" dirty="0">
                <a:latin typeface="Consolas" panose="020B0609020204030204" pitchFamily="49" charset="0"/>
              </a:rPr>
              <a:t>; </a:t>
            </a:r>
            <a:r>
              <a:rPr lang="en-US" altLang="en-US" sz="2200" b="0" dirty="0" err="1">
                <a:latin typeface="Consolas" panose="020B0609020204030204" pitchFamily="49" charset="0"/>
              </a:rPr>
              <a:t>i</a:t>
            </a: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i</a:t>
            </a:r>
            <a:r>
              <a:rPr lang="en-US" altLang="en-US" sz="2200" dirty="0">
                <a:latin typeface="Consolas" panose="020B0609020204030204" pitchFamily="49" charset="0"/>
              </a:rPr>
              <a:t>] = </a:t>
            </a:r>
            <a:r>
              <a:rPr lang="en-US" altLang="en-US" sz="2200" dirty="0" err="1">
                <a:latin typeface="Consolas" panose="020B0609020204030204" pitchFamily="49" charset="0"/>
              </a:rPr>
              <a:t>ch</a:t>
            </a:r>
            <a:r>
              <a:rPr lang="en-US" altLang="en-US" sz="2200" dirty="0">
                <a:latin typeface="Consolas" panose="020B0609020204030204" pitchFamily="49" charset="0"/>
              </a:rPr>
              <a:t>;</a:t>
            </a:r>
          </a:p>
          <a:p>
            <a:pPr>
              <a:lnSpc>
                <a:spcPct val="70000"/>
              </a:lnSpc>
              <a:buNone/>
            </a:pPr>
            <a:r>
              <a:rPr lang="en-US" altLang="en-US" sz="2200" b="0" dirty="0">
                <a:latin typeface="Consolas" panose="020B0609020204030204" pitchFamily="49" charset="0"/>
              </a:rPr>
              <a:t>    }</a:t>
            </a:r>
          </a:p>
          <a:p>
            <a:pPr>
              <a:lnSpc>
                <a:spcPct val="70000"/>
              </a:lnSpc>
              <a:buNone/>
            </a:pPr>
            <a:r>
              <a:rPr lang="en-US" altLang="en-US" sz="2200" dirty="0">
                <a:latin typeface="Consolas" panose="020B0609020204030204" pitchFamily="49" charset="0"/>
              </a:rPr>
              <a:t>    </a:t>
            </a:r>
            <a:r>
              <a:rPr lang="en-US" altLang="en-US" sz="2200" dirty="0" err="1">
                <a:latin typeface="Consolas" panose="020B0609020204030204" pitchFamily="49" charset="0"/>
              </a:rPr>
              <a:t>new_str</a:t>
            </a:r>
            <a:r>
              <a:rPr lang="en-US" altLang="en-US" sz="2200" dirty="0">
                <a:latin typeface="Consolas" panose="020B0609020204030204" pitchFamily="49" charset="0"/>
              </a:rPr>
              <a:t>[</a:t>
            </a:r>
            <a:r>
              <a:rPr lang="en-US" altLang="en-US" sz="2200" dirty="0" err="1">
                <a:latin typeface="Consolas" panose="020B0609020204030204" pitchFamily="49" charset="0"/>
              </a:rPr>
              <a:t>num</a:t>
            </a:r>
            <a:r>
              <a:rPr lang="en-US" altLang="en-US" sz="2200" dirty="0">
                <a:latin typeface="Consolas" panose="020B0609020204030204" pitchFamily="49" charset="0"/>
              </a:rPr>
              <a:t>] = '\0';</a:t>
            </a:r>
          </a:p>
          <a:p>
            <a:pPr>
              <a:lnSpc>
                <a:spcPct val="70000"/>
              </a:lnSpc>
              <a:buNone/>
            </a:pPr>
            <a:r>
              <a:rPr lang="en-US" altLang="en-US" sz="2200" b="0" dirty="0">
                <a:latin typeface="Consolas" panose="020B0609020204030204" pitchFamily="49" charset="0"/>
              </a:rPr>
              <a:t>    return </a:t>
            </a:r>
            <a:r>
              <a:rPr lang="en-US" altLang="en-US" sz="2200" b="0" dirty="0" err="1">
                <a:latin typeface="Consolas" panose="020B0609020204030204" pitchFamily="49" charset="0"/>
              </a:rPr>
              <a:t>new_str</a:t>
            </a:r>
            <a:r>
              <a:rPr lang="en-US" altLang="en-US" sz="2200" b="0" dirty="0">
                <a:latin typeface="Consolas" panose="020B0609020204030204" pitchFamily="49" charset="0"/>
              </a:rPr>
              <a:t>;</a:t>
            </a:r>
          </a:p>
          <a:p>
            <a:pPr>
              <a:lnSpc>
                <a:spcPct val="70000"/>
              </a:lnSpc>
              <a:buNone/>
            </a:pPr>
            <a:r>
              <a:rPr lang="en-US" altLang="en-US" sz="2200" b="0" dirty="0">
                <a:latin typeface="Consolas" panose="020B0609020204030204" pitchFamily="49" charset="0"/>
              </a:rPr>
              <a:t>}</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29"/>
          </a:xfrm>
          <a:prstGeom prst="leftBrace">
            <a:avLst>
              <a:gd name="adj1" fmla="val 8333"/>
              <a:gd name="adj2" fmla="val 589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22" name="Rectangle 21">
            <a:extLst>
              <a:ext uri="{FF2B5EF4-FFF2-40B4-BE49-F238E27FC236}">
                <a16:creationId xmlns:a16="http://schemas.microsoft.com/office/drawing/2014/main" id="{DD63F393-7D20-A945-9762-83E951CF2416}"/>
              </a:ext>
            </a:extLst>
          </p:cNvPr>
          <p:cNvSpPr/>
          <p:nvPr/>
        </p:nvSpPr>
        <p:spPr bwMode="auto">
          <a:xfrm>
            <a:off x="10896601" y="2198641"/>
            <a:ext cx="856428" cy="31137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Arial" panose="020B0604020202020204" pitchFamily="34" charset="0"/>
              </a:rPr>
              <a:t>0xed0</a:t>
            </a:r>
          </a:p>
        </p:txBody>
      </p:sp>
      <p:sp>
        <p:nvSpPr>
          <p:cNvPr id="29" name="TextBox 28">
            <a:extLst>
              <a:ext uri="{FF2B5EF4-FFF2-40B4-BE49-F238E27FC236}">
                <a16:creationId xmlns:a16="http://schemas.microsoft.com/office/drawing/2014/main" id="{DDCC9226-FAE0-CD4D-91D3-9903FFF508B9}"/>
              </a:ext>
            </a:extLst>
          </p:cNvPr>
          <p:cNvSpPr txBox="1"/>
          <p:nvPr/>
        </p:nvSpPr>
        <p:spPr>
          <a:xfrm>
            <a:off x="9383206" y="4798874"/>
            <a:ext cx="2438399" cy="1754326"/>
          </a:xfrm>
          <a:prstGeom prst="rect">
            <a:avLst/>
          </a:prstGeom>
          <a:solidFill>
            <a:srgbClr val="D27BD6">
              <a:alpha val="63137"/>
            </a:srgbClr>
          </a:solidFill>
          <a:ln>
            <a:solidFill>
              <a:schemeClr val="tx1"/>
            </a:solidFill>
          </a:ln>
        </p:spPr>
        <p:txBody>
          <a:bodyPr wrap="square" rtlCol="0">
            <a:spAutoFit/>
          </a:bodyPr>
          <a:lstStyle/>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graphicFrame>
        <p:nvGraphicFramePr>
          <p:cNvPr id="25" name="Table 24">
            <a:extLst>
              <a:ext uri="{FF2B5EF4-FFF2-40B4-BE49-F238E27FC236}">
                <a16:creationId xmlns:a16="http://schemas.microsoft.com/office/drawing/2014/main" id="{AF04EF7D-B38A-E545-97E3-FEDD81F2D790}"/>
              </a:ext>
            </a:extLst>
          </p:cNvPr>
          <p:cNvGraphicFramePr>
            <a:graphicFrameLocks noGrp="1"/>
          </p:cNvGraphicFramePr>
          <p:nvPr/>
        </p:nvGraphicFramePr>
        <p:xfrm>
          <a:off x="10134600" y="4814527"/>
          <a:ext cx="469900" cy="1676400"/>
        </p:xfrm>
        <a:graphic>
          <a:graphicData uri="http://schemas.openxmlformats.org/drawingml/2006/table">
            <a:tbl>
              <a:tblPr firstRow="1" bandRow="1">
                <a:tableStyleId>{5940675A-B579-460E-94D1-54222C63F5DA}</a:tableStyleId>
              </a:tblPr>
              <a:tblGrid>
                <a:gridCol w="469900">
                  <a:extLst>
                    <a:ext uri="{9D8B030D-6E8A-4147-A177-3AD203B41FA5}">
                      <a16:colId xmlns:a16="http://schemas.microsoft.com/office/drawing/2014/main" val="1629619811"/>
                    </a:ext>
                  </a:extLst>
                </a:gridCol>
              </a:tblGrid>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a:t>
                      </a:r>
                    </a:p>
                  </a:txBody>
                  <a:tcPr>
                    <a:solidFill>
                      <a:schemeClr val="bg1"/>
                    </a:solidFill>
                  </a:tcPr>
                </a:tc>
                <a:extLst>
                  <a:ext uri="{0D108BD9-81ED-4DB2-BD59-A6C34878D82A}">
                    <a16:rowId xmlns:a16="http://schemas.microsoft.com/office/drawing/2014/main" val="273072265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84050592"/>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507624016"/>
                  </a:ext>
                </a:extLst>
              </a:tr>
              <a:tr h="3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1218194539"/>
                  </a:ext>
                </a:extLst>
              </a:tr>
              <a:tr h="310533">
                <a:tc>
                  <a:txBody>
                    <a:bodyPr/>
                    <a:lstStyle/>
                    <a:p>
                      <a:r>
                        <a:rPr lang="en-US" sz="1600" dirty="0">
                          <a:latin typeface="Arial" panose="020B0604020202020204" pitchFamily="34" charset="0"/>
                          <a:cs typeface="Arial" panose="020B0604020202020204" pitchFamily="34" charset="0"/>
                        </a:rPr>
                        <a:t>'a'</a:t>
                      </a:r>
                    </a:p>
                  </a:txBody>
                  <a:tcPr>
                    <a:solidFill>
                      <a:schemeClr val="bg1"/>
                    </a:solidFill>
                  </a:tcPr>
                </a:tc>
                <a:extLst>
                  <a:ext uri="{0D108BD9-81ED-4DB2-BD59-A6C34878D82A}">
                    <a16:rowId xmlns:a16="http://schemas.microsoft.com/office/drawing/2014/main" val="3254138596"/>
                  </a:ext>
                </a:extLst>
              </a:tr>
            </a:tbl>
          </a:graphicData>
        </a:graphic>
      </p:graphicFrame>
      <p:sp>
        <p:nvSpPr>
          <p:cNvPr id="30" name="Left Brace 29">
            <a:extLst>
              <a:ext uri="{FF2B5EF4-FFF2-40B4-BE49-F238E27FC236}">
                <a16:creationId xmlns:a16="http://schemas.microsoft.com/office/drawing/2014/main" id="{59A660B7-1151-F549-A5AC-E3007E569442}"/>
              </a:ext>
            </a:extLst>
          </p:cNvPr>
          <p:cNvSpPr/>
          <p:nvPr/>
        </p:nvSpPr>
        <p:spPr>
          <a:xfrm>
            <a:off x="8686800" y="4794407"/>
            <a:ext cx="381000" cy="1754327"/>
          </a:xfrm>
          <a:prstGeom prst="leftBrace">
            <a:avLst>
              <a:gd name="adj1" fmla="val 8333"/>
              <a:gd name="adj2" fmla="val 293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943C27F-A31B-9647-9D0D-9266D0CB7DE9}"/>
              </a:ext>
            </a:extLst>
          </p:cNvPr>
          <p:cNvSpPr txBox="1"/>
          <p:nvPr/>
        </p:nvSpPr>
        <p:spPr>
          <a:xfrm>
            <a:off x="7869969" y="5116432"/>
            <a:ext cx="736100" cy="369332"/>
          </a:xfrm>
          <a:prstGeom prst="rect">
            <a:avLst/>
          </a:prstGeom>
          <a:noFill/>
        </p:spPr>
        <p:txBody>
          <a:bodyPr wrap="none" rtlCol="0">
            <a:spAutoFit/>
          </a:bodyPr>
          <a:lstStyle/>
          <a:p>
            <a:r>
              <a:rPr lang="en-US" dirty="0"/>
              <a:t>Heap</a:t>
            </a:r>
          </a:p>
        </p:txBody>
      </p:sp>
      <p:sp>
        <p:nvSpPr>
          <p:cNvPr id="19" name="Freeform 18">
            <a:extLst>
              <a:ext uri="{FF2B5EF4-FFF2-40B4-BE49-F238E27FC236}">
                <a16:creationId xmlns:a16="http://schemas.microsoft.com/office/drawing/2014/main" id="{86127828-6339-B847-9FBB-480986187534}"/>
              </a:ext>
            </a:extLst>
          </p:cNvPr>
          <p:cNvSpPr/>
          <p:nvPr/>
        </p:nvSpPr>
        <p:spPr>
          <a:xfrm>
            <a:off x="10664190" y="2423160"/>
            <a:ext cx="1339560" cy="4005145"/>
          </a:xfrm>
          <a:custGeom>
            <a:avLst/>
            <a:gdLst>
              <a:gd name="connsiteX0" fmla="*/ 994410 w 1339560"/>
              <a:gd name="connsiteY0" fmla="*/ 0 h 4005145"/>
              <a:gd name="connsiteX1" fmla="*/ 1337310 w 1339560"/>
              <a:gd name="connsiteY1" fmla="*/ 1440180 h 4005145"/>
              <a:gd name="connsiteX2" fmla="*/ 845820 w 1339560"/>
              <a:gd name="connsiteY2" fmla="*/ 3646170 h 4005145"/>
              <a:gd name="connsiteX3" fmla="*/ 0 w 1339560"/>
              <a:gd name="connsiteY3" fmla="*/ 4000500 h 4005145"/>
              <a:gd name="connsiteX4" fmla="*/ 0 w 1339560"/>
              <a:gd name="connsiteY4" fmla="*/ 4000500 h 4005145"/>
              <a:gd name="connsiteX5" fmla="*/ 0 w 1339560"/>
              <a:gd name="connsiteY5" fmla="*/ 4000500 h 400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9560" h="4005145">
                <a:moveTo>
                  <a:pt x="994410" y="0"/>
                </a:moveTo>
                <a:cubicBezTo>
                  <a:pt x="1178242" y="416242"/>
                  <a:pt x="1362075" y="832485"/>
                  <a:pt x="1337310" y="1440180"/>
                </a:cubicBezTo>
                <a:cubicBezTo>
                  <a:pt x="1312545" y="2047875"/>
                  <a:pt x="1068705" y="3219450"/>
                  <a:pt x="845820" y="3646170"/>
                </a:cubicBezTo>
                <a:cubicBezTo>
                  <a:pt x="622935" y="4072890"/>
                  <a:pt x="0" y="4000500"/>
                  <a:pt x="0" y="4000500"/>
                </a:cubicBezTo>
                <a:lnTo>
                  <a:pt x="0" y="4000500"/>
                </a:lnTo>
                <a:lnTo>
                  <a:pt x="0" y="4000500"/>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8628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194-8C28-CB48-905D-1BD5ED89025F}"/>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208DF9A3-3F22-9447-B6FD-86D91D6C2E4F}"/>
              </a:ext>
            </a:extLst>
          </p:cNvPr>
          <p:cNvSpPr>
            <a:spLocks noGrp="1"/>
          </p:cNvSpPr>
          <p:nvPr>
            <p:ph idx="1"/>
          </p:nvPr>
        </p:nvSpPr>
        <p:spPr/>
        <p:txBody>
          <a:bodyPr/>
          <a:lstStyle/>
          <a:p>
            <a:pPr marL="0" indent="0">
              <a:buNone/>
            </a:pPr>
            <a:r>
              <a:rPr lang="en-US" dirty="0"/>
              <a:t>Let’s write a function that returns an array of the first </a:t>
            </a:r>
            <a:r>
              <a:rPr lang="en-US" b="1" dirty="0"/>
              <a:t>n</a:t>
            </a:r>
            <a:r>
              <a:rPr lang="en-US" dirty="0"/>
              <a:t> multiples of </a:t>
            </a:r>
            <a:r>
              <a:rPr lang="en-US" b="1" dirty="0" err="1"/>
              <a:t>mult</a:t>
            </a:r>
            <a:r>
              <a:rPr lang="en-US" dirty="0"/>
              <a:t>.</a:t>
            </a:r>
          </a:p>
          <a:p>
            <a:pPr marL="0" indent="0">
              <a:buNone/>
            </a:pP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array_of_multiples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mult</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4137161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194-8C28-CB48-905D-1BD5ED89025F}"/>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208DF9A3-3F22-9447-B6FD-86D91D6C2E4F}"/>
              </a:ext>
            </a:extLst>
          </p:cNvPr>
          <p:cNvSpPr>
            <a:spLocks noGrp="1"/>
          </p:cNvSpPr>
          <p:nvPr>
            <p:ph idx="1"/>
          </p:nvPr>
        </p:nvSpPr>
        <p:spPr/>
        <p:txBody>
          <a:bodyPr/>
          <a:lstStyle/>
          <a:p>
            <a:pPr marL="0" indent="0">
              <a:buNone/>
            </a:pPr>
            <a:r>
              <a:rPr lang="en-US" dirty="0"/>
              <a:t>Let’s write a function that returns an array of the first </a:t>
            </a:r>
            <a:r>
              <a:rPr lang="en-US" b="1" dirty="0"/>
              <a:t>n</a:t>
            </a:r>
            <a:r>
              <a:rPr lang="en-US" dirty="0"/>
              <a:t> multiples of </a:t>
            </a:r>
            <a:r>
              <a:rPr lang="en-US" b="1" dirty="0" err="1"/>
              <a:t>mult</a:t>
            </a:r>
            <a:r>
              <a:rPr lang="en-US" dirty="0"/>
              <a:t>.</a:t>
            </a:r>
          </a:p>
          <a:p>
            <a:pPr marL="0" indent="0">
              <a:buNone/>
            </a:pP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array_of_multiples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mult</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[n];	</a:t>
            </a:r>
            <a:r>
              <a:rPr lang="en-US" dirty="0">
                <a:solidFill>
                  <a:srgbClr val="00B050"/>
                </a:solidFill>
                <a:latin typeface="Consolas" panose="020B0609020204030204" pitchFamily="49" charset="0"/>
                <a:cs typeface="Consolas" panose="020B0609020204030204" pitchFamily="49" charset="0"/>
              </a:rPr>
              <a:t>// on the stack! </a:t>
            </a:r>
            <a:r>
              <a:rPr lang="en-US" dirty="0">
                <a:solidFill>
                  <a:srgbClr val="00B050"/>
                </a:solidFill>
                <a:latin typeface="Consolas" panose="020B0609020204030204" pitchFamily="49" charset="0"/>
                <a:cs typeface="Consolas" panose="020B0609020204030204" pitchFamily="49" charset="0"/>
                <a:sym typeface="Wingdings" pitchFamily="2" charset="2"/>
              </a:rPr>
              <a:t></a:t>
            </a:r>
            <a:endParaRPr lang="en-US"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n;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mult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31250956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194-8C28-CB48-905D-1BD5ED89025F}"/>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208DF9A3-3F22-9447-B6FD-86D91D6C2E4F}"/>
              </a:ext>
            </a:extLst>
          </p:cNvPr>
          <p:cNvSpPr>
            <a:spLocks noGrp="1"/>
          </p:cNvSpPr>
          <p:nvPr>
            <p:ph idx="1"/>
          </p:nvPr>
        </p:nvSpPr>
        <p:spPr/>
        <p:txBody>
          <a:bodyPr/>
          <a:lstStyle/>
          <a:p>
            <a:pPr marL="0" indent="0">
              <a:buNone/>
            </a:pPr>
            <a:r>
              <a:rPr lang="en-US" dirty="0"/>
              <a:t>Let’s write a function that returns an array of the first </a:t>
            </a:r>
            <a:r>
              <a:rPr lang="en-US" b="1" dirty="0"/>
              <a:t>n</a:t>
            </a:r>
            <a:r>
              <a:rPr lang="en-US" dirty="0"/>
              <a:t> multiples of </a:t>
            </a:r>
            <a:r>
              <a:rPr lang="en-US" b="1" dirty="0" err="1"/>
              <a:t>mult</a:t>
            </a:r>
            <a:r>
              <a:rPr lang="en-US" dirty="0"/>
              <a:t>.</a:t>
            </a:r>
          </a:p>
          <a:p>
            <a:pPr marL="0" indent="0">
              <a:buNone/>
            </a:pP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array_of_multiples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mult</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arr</a:t>
            </a:r>
            <a:r>
              <a:rPr lang="en-US" dirty="0">
                <a:solidFill>
                  <a:srgbClr val="0070C0"/>
                </a:solidFill>
                <a:latin typeface="Consolas" panose="020B0609020204030204" pitchFamily="49" charset="0"/>
                <a:cs typeface="Consolas" panose="020B0609020204030204" pitchFamily="49" charset="0"/>
              </a:rPr>
              <a:t> = malloc(</a:t>
            </a:r>
            <a:r>
              <a:rPr lang="en-US" dirty="0" err="1">
                <a:solidFill>
                  <a:srgbClr val="0070C0"/>
                </a:solidFill>
                <a:latin typeface="Consolas" panose="020B0609020204030204" pitchFamily="49" charset="0"/>
                <a:cs typeface="Consolas" panose="020B0609020204030204" pitchFamily="49" charset="0"/>
              </a:rPr>
              <a:t>sizeof</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 n);</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on the heap! </a:t>
            </a:r>
            <a:r>
              <a:rPr lang="en-US" dirty="0">
                <a:solidFill>
                  <a:srgbClr val="00B050"/>
                </a:solidFill>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n;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mult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200570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19B2-C91F-3340-A85B-FE06A42821C9}"/>
              </a:ext>
            </a:extLst>
          </p:cNvPr>
          <p:cNvSpPr>
            <a:spLocks noGrp="1"/>
          </p:cNvSpPr>
          <p:nvPr>
            <p:ph type="title"/>
          </p:nvPr>
        </p:nvSpPr>
        <p:spPr/>
        <p:txBody>
          <a:bodyPr/>
          <a:lstStyle/>
          <a:p>
            <a:r>
              <a:rPr lang="en-US" dirty="0" err="1"/>
              <a:t>Const</a:t>
            </a:r>
            <a:endParaRPr lang="en-US" dirty="0"/>
          </a:p>
        </p:txBody>
      </p:sp>
      <p:sp>
        <p:nvSpPr>
          <p:cNvPr id="3" name="Content Placeholder 2">
            <a:extLst>
              <a:ext uri="{FF2B5EF4-FFF2-40B4-BE49-F238E27FC236}">
                <a16:creationId xmlns:a16="http://schemas.microsoft.com/office/drawing/2014/main" id="{347E9CFC-2F00-1746-93A4-0683926B4BC7}"/>
              </a:ext>
            </a:extLst>
          </p:cNvPr>
          <p:cNvSpPr>
            <a:spLocks noGrp="1"/>
          </p:cNvSpPr>
          <p:nvPr>
            <p:ph idx="1"/>
          </p:nvPr>
        </p:nvSpPr>
        <p:spPr/>
        <p:txBody>
          <a:bodyPr/>
          <a:lstStyle/>
          <a:p>
            <a:pPr marL="0" indent="0">
              <a:buNone/>
            </a:pPr>
            <a:r>
              <a:rPr lang="en-US" dirty="0"/>
              <a:t>By definition, C gets upset when you set a </a:t>
            </a:r>
            <a:r>
              <a:rPr lang="en-US" b="1" dirty="0"/>
              <a:t>non-</a:t>
            </a:r>
            <a:r>
              <a:rPr lang="en-US" b="1" dirty="0" err="1"/>
              <a:t>const</a:t>
            </a:r>
            <a:r>
              <a:rPr lang="en-US" dirty="0"/>
              <a:t> pointer equal to a </a:t>
            </a:r>
            <a:r>
              <a:rPr lang="en-US" b="1" dirty="0" err="1"/>
              <a:t>const</a:t>
            </a:r>
            <a:r>
              <a:rPr lang="en-US" dirty="0"/>
              <a:t> pointer.  You need to be consistent with </a:t>
            </a:r>
            <a:r>
              <a:rPr lang="en-US" b="1" dirty="0" err="1"/>
              <a:t>const</a:t>
            </a:r>
            <a:r>
              <a:rPr lang="en-US" dirty="0"/>
              <a:t> to reflect what you cannot modify.  </a:t>
            </a:r>
            <a:r>
              <a:rPr lang="en-US" b="1" dirty="0"/>
              <a:t>Think of </a:t>
            </a:r>
            <a:r>
              <a:rPr lang="en-US" b="1" dirty="0" err="1"/>
              <a:t>const</a:t>
            </a:r>
            <a:r>
              <a:rPr lang="en-US" b="1" dirty="0"/>
              <a:t> as part of the variable type</a:t>
            </a:r>
            <a:r>
              <a:rPr lang="en-US" dirty="0"/>
              <a:t>.</a:t>
            </a:r>
          </a:p>
          <a:p>
            <a:pPr marL="0" indent="0">
              <a:buNone/>
            </a:pPr>
            <a:endParaRPr lang="en-US" dirty="0">
              <a:solidFill>
                <a:srgbClr val="00B050"/>
              </a:solidFill>
              <a:latin typeface="Consolas" panose="020B0609020204030204" pitchFamily="49" charset="0"/>
              <a:cs typeface="Consolas" panose="020B0609020204030204" pitchFamily="49" charset="0"/>
            </a:endParaRPr>
          </a:p>
          <a:p>
            <a:pPr marL="0" indent="0">
              <a:buNone/>
            </a:pPr>
            <a:r>
              <a:rPr lang="en-US" dirty="0">
                <a:solidFill>
                  <a:srgbClr val="00B050"/>
                </a:solidFill>
                <a:latin typeface="Consolas" panose="020B0609020204030204" pitchFamily="49" charset="0"/>
                <a:cs typeface="Consolas" panose="020B0609020204030204" pitchFamily="49" charset="0"/>
              </a:rPr>
              <a:t>// This function promises to not change </a:t>
            </a:r>
            <a:r>
              <a:rPr lang="en-US" dirty="0" err="1">
                <a:solidFill>
                  <a:srgbClr val="00B050"/>
                </a:solidFill>
                <a:latin typeface="Consolas" panose="020B0609020204030204" pitchFamily="49" charset="0"/>
                <a:cs typeface="Consolas" panose="020B0609020204030204" pitchFamily="49" charset="0"/>
              </a:rPr>
              <a:t>str’s</a:t>
            </a:r>
            <a:r>
              <a:rPr lang="en-US" dirty="0">
                <a:solidFill>
                  <a:srgbClr val="00B050"/>
                </a:solidFill>
                <a:latin typeface="Consolas" panose="020B0609020204030204" pitchFamily="49" charset="0"/>
                <a:cs typeface="Consolas" panose="020B0609020204030204" pitchFamily="49" charset="0"/>
              </a:rPr>
              <a:t> characters</a:t>
            </a: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countUppercase</a:t>
            </a:r>
            <a:r>
              <a:rPr lang="en-US" dirty="0">
                <a:latin typeface="Consolas" panose="020B0609020204030204" pitchFamily="49" charset="0"/>
                <a:cs typeface="Consolas" panose="020B0609020204030204" pitchFamily="49" charset="0"/>
              </a:rPr>
              <a:t>(</a:t>
            </a:r>
            <a:r>
              <a:rPr lang="en-US" b="1"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const</a:t>
            </a:r>
            <a:r>
              <a:rPr lang="en-US" b="1"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char *</a:t>
            </a:r>
            <a:r>
              <a:rPr lang="en-US" dirty="0" err="1">
                <a:latin typeface="Consolas" panose="020B0609020204030204" pitchFamily="49" charset="0"/>
                <a:cs typeface="Consolas" panose="020B0609020204030204" pitchFamily="49" charset="0"/>
              </a:rPr>
              <a:t>strToModify</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p>
          <a:p>
            <a:pPr marL="0" indent="0">
              <a:spcBef>
                <a:spcPts val="0"/>
              </a:spcBef>
              <a:buNone/>
            </a:pPr>
            <a:r>
              <a:rPr lang="en-US" strike="sngStrike" dirty="0">
                <a:solidFill>
                  <a:srgbClr val="FF0000"/>
                </a:solidFill>
                <a:latin typeface="Consolas" panose="020B0609020204030204" pitchFamily="49" charset="0"/>
                <a:cs typeface="Consolas" panose="020B0609020204030204" pitchFamily="49" charset="0"/>
              </a:rPr>
              <a:t>	</a:t>
            </a:r>
            <a:r>
              <a:rPr lang="en-US" strike="sngStrike" dirty="0" err="1">
                <a:solidFill>
                  <a:srgbClr val="FF0000"/>
                </a:solidFill>
                <a:latin typeface="Consolas" panose="020B0609020204030204" pitchFamily="49" charset="0"/>
                <a:cs typeface="Consolas" panose="020B0609020204030204" pitchFamily="49" charset="0"/>
              </a:rPr>
              <a:t>strToModify</a:t>
            </a:r>
            <a:r>
              <a:rPr lang="en-US" strike="sngStrike" dirty="0">
                <a:solidFill>
                  <a:srgbClr val="FF0000"/>
                </a:solidFill>
                <a:latin typeface="Consolas" panose="020B0609020204030204" pitchFamily="49" charset="0"/>
                <a:cs typeface="Consolas" panose="020B0609020204030204" pitchFamily="49" charset="0"/>
              </a:rPr>
              <a:t>[0] = …	</a:t>
            </a:r>
          </a:p>
          <a:p>
            <a:pPr marL="0" indent="0">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30316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8FF3-38DF-AA40-B7D5-B0EB516C6347}"/>
              </a:ext>
            </a:extLst>
          </p:cNvPr>
          <p:cNvSpPr>
            <a:spLocks noGrp="1"/>
          </p:cNvSpPr>
          <p:nvPr>
            <p:ph type="title"/>
          </p:nvPr>
        </p:nvSpPr>
        <p:spPr/>
        <p:txBody>
          <a:bodyPr/>
          <a:lstStyle/>
          <a:p>
            <a:r>
              <a:rPr lang="en-US" dirty="0" err="1"/>
              <a:t>strdup</a:t>
            </a:r>
            <a:endParaRPr lang="en-US" dirty="0"/>
          </a:p>
        </p:txBody>
      </p:sp>
      <p:sp>
        <p:nvSpPr>
          <p:cNvPr id="3" name="Content Placeholder 2">
            <a:extLst>
              <a:ext uri="{FF2B5EF4-FFF2-40B4-BE49-F238E27FC236}">
                <a16:creationId xmlns:a16="http://schemas.microsoft.com/office/drawing/2014/main" id="{6CCADC37-6829-D14C-BF82-5FE826D517F5}"/>
              </a:ext>
            </a:extLst>
          </p:cNvPr>
          <p:cNvSpPr>
            <a:spLocks noGrp="1"/>
          </p:cNvSpPr>
          <p:nvPr>
            <p:ph idx="1"/>
          </p:nvPr>
        </p:nvSpPr>
        <p:spPr/>
        <p:txBody>
          <a:bodyPr/>
          <a:lstStyle/>
          <a:p>
            <a:pPr marL="0" indent="0">
              <a:buNone/>
            </a:pPr>
            <a:r>
              <a:rPr lang="en-US" b="1" dirty="0" err="1"/>
              <a:t>strdup</a:t>
            </a:r>
            <a:r>
              <a:rPr lang="en-US" dirty="0"/>
              <a:t> is a convenience function that returns a heap-allocated string with the provided text, instead of you having to </a:t>
            </a:r>
            <a:r>
              <a:rPr lang="en-US" b="1" dirty="0"/>
              <a:t>malloc</a:t>
            </a:r>
            <a:r>
              <a:rPr lang="en-US" dirty="0"/>
              <a:t> and copy in the string yourself.</a:t>
            </a:r>
          </a:p>
          <a:p>
            <a:endParaRPr lang="en-US" b="1" dirty="0"/>
          </a:p>
          <a:p>
            <a:pPr marL="0" indent="0">
              <a:buNone/>
            </a:pPr>
            <a:r>
              <a:rPr lang="en-US" dirty="0">
                <a:latin typeface="Consolas" panose="020B0609020204030204" pitchFamily="49" charset="0"/>
                <a:cs typeface="Consolas" panose="020B0609020204030204" pitchFamily="49" charset="0"/>
              </a:rPr>
              <a:t>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strdup</a:t>
            </a:r>
            <a:r>
              <a:rPr lang="en-US" dirty="0">
                <a:latin typeface="Consolas" panose="020B0609020204030204" pitchFamily="49" charset="0"/>
                <a:cs typeface="Consolas" panose="020B0609020204030204" pitchFamily="49" charset="0"/>
              </a:rPr>
              <a:t>(</a:t>
            </a:r>
            <a:r>
              <a:rPr lang="en-US" dirty="0">
                <a:solidFill>
                  <a:srgbClr val="0432FF"/>
                </a:solidFill>
                <a:latin typeface="Consolas" panose="020B0609020204030204" pitchFamily="49" charset="0"/>
                <a:cs typeface="Consolas" panose="020B0609020204030204" pitchFamily="49" charset="0"/>
              </a:rPr>
              <a:t>"Hello, world!"</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on heap</a:t>
            </a:r>
          </a:p>
          <a:p>
            <a:pPr marL="0" indent="0">
              <a:buNone/>
            </a:pPr>
            <a:endParaRPr lang="en-US" dirty="0">
              <a:solidFill>
                <a:srgbClr val="00B050"/>
              </a:solidFill>
              <a:latin typeface="Consolas" panose="020B0609020204030204" pitchFamily="49" charset="0"/>
              <a:cs typeface="Consolas" panose="020B0609020204030204" pitchFamily="49" charset="0"/>
            </a:endParaRPr>
          </a:p>
          <a:p>
            <a:pPr marL="0" indent="0">
              <a:buNone/>
            </a:pPr>
            <a:r>
              <a:rPr lang="en-US" dirty="0"/>
              <a:t>Note that heap memory can be written to, so you can change the contents of a heap-allocated string.</a:t>
            </a:r>
          </a:p>
          <a:p>
            <a:pPr marL="0" indent="0">
              <a:buNone/>
            </a:pPr>
            <a:endParaRPr lang="en-US" dirty="0">
              <a:solidFill>
                <a:srgbClr val="00B050"/>
              </a:solidFill>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[0] = 'h';</a:t>
            </a:r>
            <a:endParaRPr lang="en-US"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67522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8109-061C-9649-BBEB-981E17E4C21E}"/>
              </a:ext>
            </a:extLst>
          </p:cNvPr>
          <p:cNvSpPr>
            <a:spLocks noGrp="1"/>
          </p:cNvSpPr>
          <p:nvPr>
            <p:ph type="title"/>
          </p:nvPr>
        </p:nvSpPr>
        <p:spPr/>
        <p:txBody>
          <a:bodyPr/>
          <a:lstStyle/>
          <a:p>
            <a:r>
              <a:rPr lang="en-US" dirty="0" err="1"/>
              <a:t>calloc</a:t>
            </a:r>
            <a:endParaRPr lang="en-US" dirty="0"/>
          </a:p>
        </p:txBody>
      </p:sp>
      <p:sp>
        <p:nvSpPr>
          <p:cNvPr id="3" name="Content Placeholder 2">
            <a:extLst>
              <a:ext uri="{FF2B5EF4-FFF2-40B4-BE49-F238E27FC236}">
                <a16:creationId xmlns:a16="http://schemas.microsoft.com/office/drawing/2014/main" id="{8AAC278D-05E0-7E40-8288-6CA242C60D8B}"/>
              </a:ext>
            </a:extLst>
          </p:cNvPr>
          <p:cNvSpPr>
            <a:spLocks noGrp="1"/>
          </p:cNvSpPr>
          <p:nvPr>
            <p:ph idx="1"/>
          </p:nvPr>
        </p:nvSpPr>
        <p:spPr>
          <a:xfrm>
            <a:off x="152400" y="1295400"/>
            <a:ext cx="11811000" cy="5562600"/>
          </a:xfrm>
        </p:spPr>
        <p:txBody>
          <a:bodyPr/>
          <a:lstStyle/>
          <a:p>
            <a:pPr marL="0" indent="0">
              <a:buNone/>
            </a:pPr>
            <a:r>
              <a:rPr lang="en-US" b="1" dirty="0" err="1"/>
              <a:t>calloc</a:t>
            </a:r>
            <a:r>
              <a:rPr lang="en-US" dirty="0"/>
              <a:t> is a variant of malloc that zeros out allocated memory before returning a pointer to it.</a:t>
            </a:r>
          </a:p>
          <a:p>
            <a:endParaRPr lang="en-US" b="1" dirty="0"/>
          </a:p>
          <a:p>
            <a:pPr marL="0" indent="0">
              <a:buNone/>
            </a:pPr>
            <a:r>
              <a:rPr lang="en-US" dirty="0">
                <a:solidFill>
                  <a:srgbClr val="00B050"/>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calloc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nmemb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size)</a:t>
            </a:r>
            <a:endParaRPr lang="en-US" dirty="0">
              <a:solidFill>
                <a:srgbClr val="00B050"/>
              </a:solidFill>
              <a:latin typeface="Consolas" panose="020B0609020204030204" pitchFamily="49" charset="0"/>
              <a:cs typeface="Consolas" panose="020B0609020204030204" pitchFamily="49" charset="0"/>
            </a:endParaRPr>
          </a:p>
          <a:p>
            <a:pPr marL="0" indent="0">
              <a:buNone/>
            </a:pPr>
            <a:endParaRPr lang="en-US" dirty="0"/>
          </a:p>
          <a:p>
            <a:r>
              <a:rPr lang="en-US" dirty="0"/>
              <a:t>The parameters are slightly different than malloc.  The first parameter is the number of elements you would like to allocate space for, and the second parameter is the size of each element.</a:t>
            </a:r>
          </a:p>
          <a:p>
            <a:r>
              <a:rPr lang="en-US" dirty="0"/>
              <a:t>This was originally designed to allocate arrays, but works for any memory allocation.  It just multiplies the two numbers together for the total size.</a:t>
            </a:r>
          </a:p>
          <a:p>
            <a:r>
              <a:rPr lang="en-US" dirty="0" err="1"/>
              <a:t>calloc</a:t>
            </a:r>
            <a:r>
              <a:rPr lang="en-US" dirty="0"/>
              <a:t> is more expensive than malloc because it zeros out memory.  Use only when necessary!</a:t>
            </a:r>
          </a:p>
          <a:p>
            <a:endParaRPr lang="en-US" dirty="0"/>
          </a:p>
        </p:txBody>
      </p:sp>
    </p:spTree>
    <p:extLst>
      <p:ext uri="{BB962C8B-B14F-4D97-AF65-F5344CB8AC3E}">
        <p14:creationId xmlns:p14="http://schemas.microsoft.com/office/powerpoint/2010/main" val="106812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E2A1-2C40-5448-AEB3-931C57F3BD27}"/>
              </a:ext>
            </a:extLst>
          </p:cNvPr>
          <p:cNvSpPr>
            <a:spLocks noGrp="1"/>
          </p:cNvSpPr>
          <p:nvPr>
            <p:ph type="title"/>
          </p:nvPr>
        </p:nvSpPr>
        <p:spPr/>
        <p:txBody>
          <a:bodyPr/>
          <a:lstStyle/>
          <a:p>
            <a:r>
              <a:rPr lang="en-US" dirty="0"/>
              <a:t>The Heap</a:t>
            </a:r>
          </a:p>
        </p:txBody>
      </p:sp>
      <p:sp>
        <p:nvSpPr>
          <p:cNvPr id="3" name="Content Placeholder 2">
            <a:extLst>
              <a:ext uri="{FF2B5EF4-FFF2-40B4-BE49-F238E27FC236}">
                <a16:creationId xmlns:a16="http://schemas.microsoft.com/office/drawing/2014/main" id="{E13BA9B5-3B5F-714B-A25D-C543022A96F8}"/>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malloc</a:t>
            </a:r>
            <a:r>
              <a:rPr lang="en-US" dirty="0">
                <a:cs typeface="Courier New" panose="02070309020205020404" pitchFamily="49" charset="0"/>
              </a:rPr>
              <a:t> returns a pointer to a certain number of allocated bytes.  It doesn’t know or care whether it will be used as an array, a single block of memory, etc.  It just allocates and returns bytes for you.</a:t>
            </a:r>
          </a:p>
          <a:p>
            <a:r>
              <a:rPr lang="en-US" dirty="0">
                <a:cs typeface="Courier New" panose="02070309020205020404" pitchFamily="49" charset="0"/>
              </a:rPr>
              <a:t>If an allocation error occurs (e.g. out of heap memory!), malloc will return NULL.  This is an important case to check, for robustness.</a:t>
            </a:r>
          </a:p>
          <a:p>
            <a:endParaRPr lang="en-US" dirty="0">
              <a:cs typeface="Courier New" panose="020703090202050204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char *bytes = malloc(4);</a:t>
            </a:r>
          </a:p>
          <a:p>
            <a:pPr marL="0" indent="0">
              <a:spcBef>
                <a:spcPts val="0"/>
              </a:spcBef>
              <a:buNone/>
            </a:pPr>
            <a:r>
              <a:rPr lang="en-US" dirty="0">
                <a:latin typeface="Consolas" panose="020B0609020204030204" pitchFamily="49" charset="0"/>
                <a:cs typeface="Consolas" panose="020B0609020204030204" pitchFamily="49" charset="0"/>
              </a:rPr>
              <a:t>	assert(bytes != NULL);</a:t>
            </a:r>
          </a:p>
          <a:p>
            <a:pPr marL="0" indent="0">
              <a:buNone/>
            </a:pPr>
            <a:endParaRPr lang="en-US" dirty="0">
              <a:cs typeface="Courier New" panose="02070309020205020404" pitchFamily="49" charset="0"/>
            </a:endParaRPr>
          </a:p>
          <a:p>
            <a:r>
              <a:rPr lang="en-US" b="1" dirty="0">
                <a:cs typeface="Courier New" panose="02070309020205020404" pitchFamily="49" charset="0"/>
              </a:rPr>
              <a:t>assert</a:t>
            </a:r>
            <a:r>
              <a:rPr lang="en-US" dirty="0">
                <a:cs typeface="Courier New" panose="02070309020205020404" pitchFamily="49" charset="0"/>
              </a:rPr>
              <a:t> will crash the program if the provided condition is false.  Here, if we receive a memory error (which is significant), we terminate the program.</a:t>
            </a:r>
            <a:endParaRPr lang="en-US" b="1" dirty="0">
              <a:cs typeface="Courier New" panose="02070309020205020404" pitchFamily="49" charset="0"/>
            </a:endParaRPr>
          </a:p>
          <a:p>
            <a:endParaRPr lang="en-US" dirty="0"/>
          </a:p>
        </p:txBody>
      </p:sp>
    </p:spTree>
    <p:extLst>
      <p:ext uri="{BB962C8B-B14F-4D97-AF65-F5344CB8AC3E}">
        <p14:creationId xmlns:p14="http://schemas.microsoft.com/office/powerpoint/2010/main" val="99715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194-8C28-CB48-905D-1BD5ED89025F}"/>
              </a:ext>
            </a:extLst>
          </p:cNvPr>
          <p:cNvSpPr>
            <a:spLocks noGrp="1"/>
          </p:cNvSpPr>
          <p:nvPr>
            <p:ph type="title"/>
          </p:nvPr>
        </p:nvSpPr>
        <p:spPr/>
        <p:txBody>
          <a:bodyPr/>
          <a:lstStyle/>
          <a:p>
            <a:r>
              <a:rPr lang="en-US" dirty="0"/>
              <a:t>Assert</a:t>
            </a:r>
          </a:p>
        </p:txBody>
      </p:sp>
      <p:sp>
        <p:nvSpPr>
          <p:cNvPr id="3" name="Content Placeholder 2">
            <a:extLst>
              <a:ext uri="{FF2B5EF4-FFF2-40B4-BE49-F238E27FC236}">
                <a16:creationId xmlns:a16="http://schemas.microsoft.com/office/drawing/2014/main" id="{208DF9A3-3F22-9447-B6FD-86D91D6C2E4F}"/>
              </a:ext>
            </a:extLst>
          </p:cNvPr>
          <p:cNvSpPr>
            <a:spLocks noGrp="1"/>
          </p:cNvSpPr>
          <p:nvPr>
            <p:ph idx="1"/>
          </p:nvPr>
        </p:nvSpPr>
        <p:spPr/>
        <p:txBody>
          <a:bodyPr/>
          <a:lstStyle/>
          <a:p>
            <a:pPr marL="0" indent="0">
              <a:buNone/>
            </a:pPr>
            <a:r>
              <a:rPr lang="en-US" dirty="0"/>
              <a:t>Let’s write a function that returns an array of the first </a:t>
            </a:r>
            <a:r>
              <a:rPr lang="en-US" b="1" dirty="0"/>
              <a:t>n</a:t>
            </a:r>
            <a:r>
              <a:rPr lang="en-US" dirty="0"/>
              <a:t> multiples of </a:t>
            </a:r>
            <a:r>
              <a:rPr lang="en-US" b="1" dirty="0" err="1"/>
              <a:t>mult</a:t>
            </a:r>
            <a:r>
              <a:rPr lang="en-US" dirty="0"/>
              <a:t>.</a:t>
            </a:r>
          </a:p>
          <a:p>
            <a:pPr marL="0" indent="0">
              <a:buNone/>
            </a:pPr>
            <a:endParaRPr lang="en-US" dirty="0"/>
          </a:p>
          <a:p>
            <a:pPr marL="0" indent="0">
              <a:spcBef>
                <a:spcPts val="0"/>
              </a:spcBef>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array_of_multiples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mult</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 = malloc(</a:t>
            </a:r>
            <a:r>
              <a:rPr lang="en-US" dirty="0" err="1">
                <a:latin typeface="Consolas" panose="020B0609020204030204" pitchFamily="49" charset="0"/>
                <a:cs typeface="Consolas" panose="020B0609020204030204" pitchFamily="49" charset="0"/>
              </a:rPr>
              <a:t>sizeof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 n);</a:t>
            </a: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assert(</a:t>
            </a:r>
            <a:r>
              <a:rPr lang="en-US" dirty="0" err="1">
                <a:solidFill>
                  <a:srgbClr val="FF0000"/>
                </a:solidFill>
                <a:latin typeface="Consolas" panose="020B0609020204030204" pitchFamily="49" charset="0"/>
                <a:cs typeface="Consolas" panose="020B0609020204030204" pitchFamily="49" charset="0"/>
              </a:rPr>
              <a:t>arr</a:t>
            </a:r>
            <a:r>
              <a:rPr lang="en-US" dirty="0">
                <a:solidFill>
                  <a:srgbClr val="FF0000"/>
                </a:solidFill>
                <a:latin typeface="Consolas" panose="020B0609020204030204" pitchFamily="49" charset="0"/>
                <a:cs typeface="Consolas" panose="020B0609020204030204" pitchFamily="49" charset="0"/>
              </a:rPr>
              <a:t> != NULL);</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n;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mult</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spcBef>
                <a:spcPts val="0"/>
              </a:spcBef>
              <a:buNone/>
            </a:pPr>
            <a:r>
              <a:rPr lang="en-US"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arr</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1257844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3C38-F07F-144A-9DF0-9ACA77B14C92}"/>
              </a:ext>
            </a:extLst>
          </p:cNvPr>
          <p:cNvSpPr>
            <a:spLocks noGrp="1"/>
          </p:cNvSpPr>
          <p:nvPr>
            <p:ph type="title"/>
          </p:nvPr>
        </p:nvSpPr>
        <p:spPr/>
        <p:txBody>
          <a:bodyPr/>
          <a:lstStyle/>
          <a:p>
            <a:r>
              <a:rPr lang="en-US" dirty="0"/>
              <a:t>Cleaning Up</a:t>
            </a:r>
          </a:p>
        </p:txBody>
      </p:sp>
      <p:sp>
        <p:nvSpPr>
          <p:cNvPr id="3" name="Content Placeholder 2">
            <a:extLst>
              <a:ext uri="{FF2B5EF4-FFF2-40B4-BE49-F238E27FC236}">
                <a16:creationId xmlns:a16="http://schemas.microsoft.com/office/drawing/2014/main" id="{6FA8BE9D-3CBB-A144-AF55-EDEAB3F75C83}"/>
              </a:ext>
            </a:extLst>
          </p:cNvPr>
          <p:cNvSpPr>
            <a:spLocks noGrp="1"/>
          </p:cNvSpPr>
          <p:nvPr>
            <p:ph idx="1"/>
          </p:nvPr>
        </p:nvSpPr>
        <p:spPr>
          <a:xfrm>
            <a:off x="152400" y="1295400"/>
            <a:ext cx="11811000" cy="5486400"/>
          </a:xfrm>
        </p:spPr>
        <p:txBody>
          <a:bodyPr/>
          <a:lstStyle/>
          <a:p>
            <a:r>
              <a:rPr lang="en-US" dirty="0"/>
              <a:t>If we allocated memory on the heap and no longer need it, it is our responsibility to </a:t>
            </a:r>
            <a:r>
              <a:rPr lang="en-US" b="1" dirty="0"/>
              <a:t>delete </a:t>
            </a:r>
            <a:r>
              <a:rPr lang="en-US" dirty="0"/>
              <a:t>it.</a:t>
            </a:r>
          </a:p>
          <a:p>
            <a:r>
              <a:rPr lang="en-US" dirty="0"/>
              <a:t>To do this, use the </a:t>
            </a:r>
            <a:r>
              <a:rPr lang="en-US" b="1" dirty="0"/>
              <a:t>free</a:t>
            </a:r>
            <a:r>
              <a:rPr lang="en-US" dirty="0"/>
              <a:t> command and pass in the </a:t>
            </a:r>
            <a:r>
              <a:rPr lang="en-US" i="1" dirty="0"/>
              <a:t>address on the heap for the memory you no longer need.</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void free(void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a:t>
            </a:r>
          </a:p>
          <a:p>
            <a:endParaRPr lang="en-US" i="1" dirty="0"/>
          </a:p>
          <a:p>
            <a:r>
              <a:rPr lang="en-US" dirty="0"/>
              <a:t>Example:</a:t>
            </a:r>
          </a:p>
          <a:p>
            <a:pPr marL="0" indent="0">
              <a:buNone/>
            </a:pPr>
            <a:r>
              <a:rPr lang="en-US" dirty="0">
                <a:latin typeface="Consolas" panose="020B0609020204030204" pitchFamily="49" charset="0"/>
                <a:cs typeface="Consolas" panose="020B0609020204030204" pitchFamily="49" charset="0"/>
              </a:rPr>
              <a:t>	char *bytes = malloc(4);</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free(bytes);</a:t>
            </a:r>
          </a:p>
        </p:txBody>
      </p:sp>
    </p:spTree>
    <p:extLst>
      <p:ext uri="{BB962C8B-B14F-4D97-AF65-F5344CB8AC3E}">
        <p14:creationId xmlns:p14="http://schemas.microsoft.com/office/powerpoint/2010/main" val="39573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3C38-F07F-144A-9DF0-9ACA77B14C92}"/>
              </a:ext>
            </a:extLst>
          </p:cNvPr>
          <p:cNvSpPr>
            <a:spLocks noGrp="1"/>
          </p:cNvSpPr>
          <p:nvPr>
            <p:ph type="title"/>
          </p:nvPr>
        </p:nvSpPr>
        <p:spPr/>
        <p:txBody>
          <a:bodyPr/>
          <a:lstStyle/>
          <a:p>
            <a:r>
              <a:rPr lang="en-US" dirty="0"/>
              <a:t>Cleaning Up</a:t>
            </a:r>
          </a:p>
        </p:txBody>
      </p:sp>
      <p:sp>
        <p:nvSpPr>
          <p:cNvPr id="3" name="Content Placeholder 2">
            <a:extLst>
              <a:ext uri="{FF2B5EF4-FFF2-40B4-BE49-F238E27FC236}">
                <a16:creationId xmlns:a16="http://schemas.microsoft.com/office/drawing/2014/main" id="{6FA8BE9D-3CBB-A144-AF55-EDEAB3F75C83}"/>
              </a:ext>
            </a:extLst>
          </p:cNvPr>
          <p:cNvSpPr>
            <a:spLocks noGrp="1"/>
          </p:cNvSpPr>
          <p:nvPr>
            <p:ph idx="1"/>
          </p:nvPr>
        </p:nvSpPr>
        <p:spPr>
          <a:xfrm>
            <a:off x="152400" y="1295400"/>
            <a:ext cx="11811000" cy="5486400"/>
          </a:xfrm>
        </p:spPr>
        <p:txBody>
          <a:bodyPr/>
          <a:lstStyle/>
          <a:p>
            <a:r>
              <a:rPr lang="en-US" dirty="0"/>
              <a:t>You may need to free memory allocated by other functions if that function expects the caller to handle memory cleanup.</a:t>
            </a:r>
            <a:endParaRPr lang="en-US" i="1" dirty="0"/>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strdup</a:t>
            </a:r>
            <a:r>
              <a:rPr lang="en-US" dirty="0">
                <a:latin typeface="Consolas" panose="020B0609020204030204" pitchFamily="49" charset="0"/>
                <a:cs typeface="Consolas" panose="020B0609020204030204" pitchFamily="49" charset="0"/>
              </a:rPr>
              <a:t>(</a:t>
            </a:r>
            <a:r>
              <a:rPr lang="en-US" dirty="0">
                <a:solidFill>
                  <a:srgbClr val="0432FF"/>
                </a:solidFill>
                <a:latin typeface="Consolas" panose="020B0609020204030204" pitchFamily="49" charset="0"/>
                <a:cs typeface="Consolas" panose="020B0609020204030204" pitchFamily="49" charset="0"/>
              </a:rPr>
              <a:t>"Hello!"</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our responsibility to free!</a:t>
            </a:r>
          </a:p>
        </p:txBody>
      </p:sp>
    </p:spTree>
    <p:extLst>
      <p:ext uri="{BB962C8B-B14F-4D97-AF65-F5344CB8AC3E}">
        <p14:creationId xmlns:p14="http://schemas.microsoft.com/office/powerpoint/2010/main" val="4990561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5B5-989B-4141-89E6-F6A5BE16DA31}"/>
              </a:ext>
            </a:extLst>
          </p:cNvPr>
          <p:cNvSpPr>
            <a:spLocks noGrp="1"/>
          </p:cNvSpPr>
          <p:nvPr>
            <p:ph type="title"/>
          </p:nvPr>
        </p:nvSpPr>
        <p:spPr/>
        <p:txBody>
          <a:bodyPr/>
          <a:lstStyle/>
          <a:p>
            <a:r>
              <a:rPr lang="en-US" dirty="0"/>
              <a:t>Freeing Memory</a:t>
            </a:r>
          </a:p>
        </p:txBody>
      </p:sp>
      <p:sp>
        <p:nvSpPr>
          <p:cNvPr id="3" name="Content Placeholder 2">
            <a:extLst>
              <a:ext uri="{FF2B5EF4-FFF2-40B4-BE49-F238E27FC236}">
                <a16:creationId xmlns:a16="http://schemas.microsoft.com/office/drawing/2014/main" id="{F61D8985-283B-C34F-85B3-3F49434B5F17}"/>
              </a:ext>
            </a:extLst>
          </p:cNvPr>
          <p:cNvSpPr>
            <a:spLocks noGrp="1"/>
          </p:cNvSpPr>
          <p:nvPr>
            <p:ph idx="1"/>
          </p:nvPr>
        </p:nvSpPr>
        <p:spPr/>
        <p:txBody>
          <a:bodyPr/>
          <a:lstStyle/>
          <a:p>
            <a:pPr marL="0" indent="0">
              <a:buNone/>
            </a:pPr>
            <a:r>
              <a:rPr lang="en-US" dirty="0"/>
              <a:t>Make sure you free allocated memory only once.  Even if you have multiple pointers to the same block of allocated memory, each memory </a:t>
            </a:r>
            <a:r>
              <a:rPr lang="en-US" b="1" u="sng" dirty="0"/>
              <a:t>block</a:t>
            </a:r>
            <a:r>
              <a:rPr lang="en-US" dirty="0"/>
              <a:t> should be freed once.</a:t>
            </a:r>
          </a:p>
          <a:p>
            <a:endParaRPr lang="en-US" dirty="0"/>
          </a:p>
          <a:p>
            <a:pPr marL="0" indent="0">
              <a:buNone/>
            </a:pPr>
            <a:r>
              <a:rPr lang="en-US" dirty="0">
                <a:latin typeface="Consolas" panose="020B0609020204030204" pitchFamily="49" charset="0"/>
                <a:cs typeface="Consolas" panose="020B0609020204030204" pitchFamily="49" charset="0"/>
              </a:rPr>
              <a:t>	char *bytes = malloc(4);	</a:t>
            </a:r>
            <a:r>
              <a:rPr lang="en-US" dirty="0">
                <a:solidFill>
                  <a:srgbClr val="00B050"/>
                </a:solidFill>
                <a:latin typeface="Consolas" panose="020B0609020204030204" pitchFamily="49" charset="0"/>
                <a:cs typeface="Consolas" panose="020B0609020204030204" pitchFamily="49" charset="0"/>
              </a:rPr>
              <a:t>// e.g. 0xffff32</a:t>
            </a:r>
          </a:p>
          <a:p>
            <a:pPr marL="0" indent="0">
              <a:buNone/>
            </a:pP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bytes;			</a:t>
            </a:r>
            <a:r>
              <a:rPr lang="en-US" dirty="0">
                <a:solidFill>
                  <a:srgbClr val="00B050"/>
                </a:solidFill>
                <a:latin typeface="Consolas" panose="020B0609020204030204" pitchFamily="49" charset="0"/>
                <a:cs typeface="Consolas" panose="020B0609020204030204" pitchFamily="49" charset="0"/>
              </a:rPr>
              <a:t>// also 0xffff32!</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free(bytes);				</a:t>
            </a:r>
            <a:r>
              <a:rPr lang="en-US" dirty="0">
                <a:solidFill>
                  <a:srgbClr val="00B050"/>
                </a:solidFill>
                <a:latin typeface="Consolas" panose="020B0609020204030204" pitchFamily="49" charset="0"/>
                <a:cs typeface="Consolas" panose="020B0609020204030204" pitchFamily="49" charset="0"/>
              </a:rPr>
              <a:t>// free memory at 0xffff32</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free memory at 0xffff32 again! </a:t>
            </a:r>
            <a:r>
              <a:rPr lang="en-US" dirty="0">
                <a:solidFill>
                  <a:srgbClr val="00B050"/>
                </a:solidFill>
                <a:latin typeface="Consolas" panose="020B0609020204030204" pitchFamily="49" charset="0"/>
                <a:cs typeface="Consolas" panose="020B0609020204030204" pitchFamily="49" charset="0"/>
                <a:sym typeface="Wingdings" pitchFamily="2" charset="2"/>
              </a:rPr>
              <a:t></a:t>
            </a:r>
            <a:endParaRPr lang="en-US" dirty="0">
              <a:solidFill>
                <a:srgbClr val="00B050"/>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24956959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5B5-989B-4141-89E6-F6A5BE16DA31}"/>
              </a:ext>
            </a:extLst>
          </p:cNvPr>
          <p:cNvSpPr>
            <a:spLocks noGrp="1"/>
          </p:cNvSpPr>
          <p:nvPr>
            <p:ph type="title"/>
          </p:nvPr>
        </p:nvSpPr>
        <p:spPr/>
        <p:txBody>
          <a:bodyPr/>
          <a:lstStyle/>
          <a:p>
            <a:r>
              <a:rPr lang="en-US" dirty="0"/>
              <a:t>Freeing Memory</a:t>
            </a:r>
          </a:p>
        </p:txBody>
      </p:sp>
      <p:sp>
        <p:nvSpPr>
          <p:cNvPr id="3" name="Content Placeholder 2">
            <a:extLst>
              <a:ext uri="{FF2B5EF4-FFF2-40B4-BE49-F238E27FC236}">
                <a16:creationId xmlns:a16="http://schemas.microsoft.com/office/drawing/2014/main" id="{F61D8985-283B-C34F-85B3-3F49434B5F17}"/>
              </a:ext>
            </a:extLst>
          </p:cNvPr>
          <p:cNvSpPr>
            <a:spLocks noGrp="1"/>
          </p:cNvSpPr>
          <p:nvPr>
            <p:ph idx="1"/>
          </p:nvPr>
        </p:nvSpPr>
        <p:spPr/>
        <p:txBody>
          <a:bodyPr/>
          <a:lstStyle/>
          <a:p>
            <a:pPr marL="0" indent="0">
              <a:buNone/>
            </a:pPr>
            <a:r>
              <a:rPr lang="en-US" dirty="0"/>
              <a:t>Make sure you free the same address you received from a previous allocation call.  You cannot free just part of a previous allocation.</a:t>
            </a:r>
          </a:p>
          <a:p>
            <a:endParaRPr lang="en-US" dirty="0"/>
          </a:p>
          <a:p>
            <a:pPr marL="0" indent="0">
              <a:buNone/>
            </a:pPr>
            <a:r>
              <a:rPr lang="en-US" dirty="0">
                <a:latin typeface="Consolas" panose="020B0609020204030204" pitchFamily="49" charset="0"/>
                <a:cs typeface="Consolas" panose="020B0609020204030204" pitchFamily="49" charset="0"/>
              </a:rPr>
              <a:t>	char *bytes = malloc(4);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free(bytes + 1);			</a:t>
            </a:r>
            <a:r>
              <a:rPr lang="en-US" dirty="0">
                <a:solidFill>
                  <a:srgbClr val="00B050"/>
                </a:solidFill>
                <a:latin typeface="Consolas" panose="020B0609020204030204" pitchFamily="49" charset="0"/>
                <a:cs typeface="Consolas" panose="020B0609020204030204" pitchFamily="49" charset="0"/>
              </a:rPr>
              <a:t>// cannot do this!</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free(bytes);				</a:t>
            </a:r>
            <a:r>
              <a:rPr lang="en-US" dirty="0">
                <a:solidFill>
                  <a:srgbClr val="00B050"/>
                </a:solidFill>
                <a:latin typeface="Consolas" panose="020B0609020204030204" pitchFamily="49" charset="0"/>
                <a:cs typeface="Consolas" panose="020B0609020204030204" pitchFamily="49" charset="0"/>
              </a:rPr>
              <a:t>// can only free bytes</a:t>
            </a:r>
          </a:p>
          <a:p>
            <a:endParaRPr lang="en-US" dirty="0"/>
          </a:p>
        </p:txBody>
      </p:sp>
    </p:spTree>
    <p:extLst>
      <p:ext uri="{BB962C8B-B14F-4D97-AF65-F5344CB8AC3E}">
        <p14:creationId xmlns:p14="http://schemas.microsoft.com/office/powerpoint/2010/main" val="17467885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46BFB-AF33-574D-BD03-E122E7F8F262}"/>
              </a:ext>
            </a:extLst>
          </p:cNvPr>
          <p:cNvSpPr>
            <a:spLocks noGrp="1"/>
          </p:cNvSpPr>
          <p:nvPr>
            <p:ph type="title"/>
          </p:nvPr>
        </p:nvSpPr>
        <p:spPr/>
        <p:txBody>
          <a:bodyPr/>
          <a:lstStyle/>
          <a:p>
            <a:r>
              <a:rPr lang="en-US" dirty="0"/>
              <a:t>Demo: Pig Latin</a:t>
            </a:r>
          </a:p>
        </p:txBody>
      </p:sp>
      <p:pic>
        <p:nvPicPr>
          <p:cNvPr id="4" name="Image" descr="Image">
            <a:extLst>
              <a:ext uri="{FF2B5EF4-FFF2-40B4-BE49-F238E27FC236}">
                <a16:creationId xmlns:a16="http://schemas.microsoft.com/office/drawing/2014/main" id="{A7B04C4C-B20E-B241-ACBE-DE7B19342D7C}"/>
              </a:ext>
            </a:extLst>
          </p:cNvPr>
          <p:cNvPicPr>
            <a:picLocks noChangeAspect="1"/>
          </p:cNvPicPr>
          <p:nvPr/>
        </p:nvPicPr>
        <p:blipFill>
          <a:blip r:embed="rId3">
            <a:extLst/>
          </a:blip>
          <a:stretch>
            <a:fillRect/>
          </a:stretch>
        </p:blipFill>
        <p:spPr>
          <a:xfrm>
            <a:off x="5342861" y="4586422"/>
            <a:ext cx="1506277" cy="1506277"/>
          </a:xfrm>
          <a:prstGeom prst="rect">
            <a:avLst/>
          </a:prstGeom>
          <a:ln w="12700">
            <a:miter lim="400000"/>
          </a:ln>
        </p:spPr>
      </p:pic>
    </p:spTree>
    <p:extLst>
      <p:ext uri="{BB962C8B-B14F-4D97-AF65-F5344CB8AC3E}">
        <p14:creationId xmlns:p14="http://schemas.microsoft.com/office/powerpoint/2010/main" val="3134937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Miscellaneous Useful Topics</a:t>
            </a:r>
          </a:p>
          <a:p>
            <a:pPr lvl="1"/>
            <a:r>
              <a:rPr lang="en-US" b="1" dirty="0" err="1"/>
              <a:t>const</a:t>
            </a:r>
            <a:endParaRPr lang="en-US" b="1" dirty="0"/>
          </a:p>
          <a:p>
            <a:pPr lvl="1"/>
            <a:r>
              <a:rPr lang="en-US" dirty="0"/>
              <a:t>Structs</a:t>
            </a:r>
          </a:p>
          <a:p>
            <a:pPr lvl="1"/>
            <a:r>
              <a:rPr lang="en-US" dirty="0"/>
              <a:t>Ternary</a:t>
            </a:r>
          </a:p>
          <a:p>
            <a:r>
              <a:rPr lang="en-US" dirty="0"/>
              <a:t>The Stack</a:t>
            </a:r>
          </a:p>
          <a:p>
            <a:r>
              <a:rPr lang="en-US" dirty="0"/>
              <a:t>The Heap and Dynamic Memory</a:t>
            </a:r>
          </a:p>
          <a:p>
            <a:r>
              <a:rPr lang="en-US" b="1" dirty="0"/>
              <a:t>Practice: </a:t>
            </a:r>
            <a:r>
              <a:rPr lang="en-US" dirty="0"/>
              <a:t>Pig Latin</a:t>
            </a:r>
          </a:p>
          <a:p>
            <a:r>
              <a:rPr lang="en-US" b="1" dirty="0">
                <a:solidFill>
                  <a:srgbClr val="C00000"/>
                </a:solidFill>
              </a:rPr>
              <a:t>Announcements</a:t>
            </a:r>
          </a:p>
          <a:p>
            <a:r>
              <a:rPr lang="en-US" dirty="0" err="1">
                <a:latin typeface="Consolas" panose="020B0609020204030204" pitchFamily="49" charset="0"/>
                <a:cs typeface="Consolas" panose="020B0609020204030204" pitchFamily="49" charset="0"/>
              </a:rPr>
              <a:t>Realloc</a:t>
            </a:r>
            <a:endParaRPr lang="en-US" dirty="0">
              <a:latin typeface="Consolas" panose="020B0609020204030204" pitchFamily="49" charset="0"/>
              <a:cs typeface="Consolas" panose="020B0609020204030204" pitchFamily="49" charset="0"/>
            </a:endParaRPr>
          </a:p>
          <a:p>
            <a:r>
              <a:rPr lang="en-US" b="1" dirty="0"/>
              <a:t>Practice: </a:t>
            </a:r>
            <a:r>
              <a:rPr lang="en-US" dirty="0"/>
              <a:t>Pig Latin Part 2</a:t>
            </a:r>
          </a:p>
          <a:p>
            <a:endParaRPr lang="en-US" b="1" dirty="0"/>
          </a:p>
          <a:p>
            <a:endParaRPr lang="en-US" dirty="0"/>
          </a:p>
        </p:txBody>
      </p:sp>
    </p:spTree>
    <p:extLst>
      <p:ext uri="{BB962C8B-B14F-4D97-AF65-F5344CB8AC3E}">
        <p14:creationId xmlns:p14="http://schemas.microsoft.com/office/powerpoint/2010/main" val="380218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19B2-C91F-3340-A85B-FE06A42821C9}"/>
              </a:ext>
            </a:extLst>
          </p:cNvPr>
          <p:cNvSpPr>
            <a:spLocks noGrp="1"/>
          </p:cNvSpPr>
          <p:nvPr>
            <p:ph type="title"/>
          </p:nvPr>
        </p:nvSpPr>
        <p:spPr/>
        <p:txBody>
          <a:bodyPr/>
          <a:lstStyle/>
          <a:p>
            <a:r>
              <a:rPr lang="en-US" dirty="0" err="1"/>
              <a:t>Const</a:t>
            </a:r>
            <a:endParaRPr lang="en-US" dirty="0"/>
          </a:p>
        </p:txBody>
      </p:sp>
      <p:sp>
        <p:nvSpPr>
          <p:cNvPr id="3" name="Content Placeholder 2">
            <a:extLst>
              <a:ext uri="{FF2B5EF4-FFF2-40B4-BE49-F238E27FC236}">
                <a16:creationId xmlns:a16="http://schemas.microsoft.com/office/drawing/2014/main" id="{347E9CFC-2F00-1746-93A4-0683926B4BC7}"/>
              </a:ext>
            </a:extLst>
          </p:cNvPr>
          <p:cNvSpPr>
            <a:spLocks noGrp="1"/>
          </p:cNvSpPr>
          <p:nvPr>
            <p:ph idx="1"/>
          </p:nvPr>
        </p:nvSpPr>
        <p:spPr/>
        <p:txBody>
          <a:bodyPr/>
          <a:lstStyle/>
          <a:p>
            <a:pPr marL="0" indent="0">
              <a:buNone/>
            </a:pPr>
            <a:r>
              <a:rPr lang="en-US" b="1" dirty="0" err="1"/>
              <a:t>const</a:t>
            </a:r>
            <a:r>
              <a:rPr lang="en-US" b="1" dirty="0"/>
              <a:t> </a:t>
            </a:r>
            <a:r>
              <a:rPr lang="en-US" dirty="0"/>
              <a:t>can be confusing to interpret in some variable types.</a:t>
            </a:r>
          </a:p>
          <a:p>
            <a:pPr marL="0" indent="0">
              <a:buNone/>
            </a:pPr>
            <a:endParaRPr lang="en-US" dirty="0"/>
          </a:p>
          <a:p>
            <a:pPr marL="0" indent="0">
              <a:buNone/>
            </a:pPr>
            <a:r>
              <a:rPr lang="en-US" dirty="0">
                <a:solidFill>
                  <a:srgbClr val="00B050"/>
                </a:solidFill>
                <a:latin typeface="Consolas" panose="020B0609020204030204" pitchFamily="49" charset="0"/>
                <a:cs typeface="Consolas" panose="020B0609020204030204" pitchFamily="49" charset="0"/>
              </a:rPr>
              <a:t>// cannot modify this char</a:t>
            </a:r>
            <a:endParaRPr lang="en-US" dirty="0"/>
          </a:p>
          <a:p>
            <a:pPr marL="0" indent="0">
              <a:buNone/>
            </a:pP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char c = 'h';</a:t>
            </a:r>
            <a:endParaRPr lang="en-US" dirty="0">
              <a:solidFill>
                <a:srgbClr val="00B050"/>
              </a:solidFill>
              <a:latin typeface="Consolas" panose="020B0609020204030204" pitchFamily="49" charset="0"/>
              <a:cs typeface="Consolas" panose="020B0609020204030204" pitchFamily="49" charset="0"/>
            </a:endParaRPr>
          </a:p>
          <a:p>
            <a:pPr marL="0" indent="0">
              <a:buNone/>
            </a:pPr>
            <a:endParaRPr lang="en-US" dirty="0">
              <a:solidFill>
                <a:srgbClr val="00B050"/>
              </a:solidFill>
              <a:latin typeface="Consolas" panose="020B0609020204030204" pitchFamily="49" charset="0"/>
              <a:cs typeface="Consolas" panose="020B0609020204030204" pitchFamily="49" charset="0"/>
            </a:endParaRPr>
          </a:p>
          <a:p>
            <a:pPr marL="0" indent="0">
              <a:buNone/>
            </a:pPr>
            <a:r>
              <a:rPr lang="en-US" dirty="0">
                <a:solidFill>
                  <a:srgbClr val="00B050"/>
                </a:solidFill>
                <a:latin typeface="Consolas" panose="020B0609020204030204" pitchFamily="49" charset="0"/>
                <a:cs typeface="Consolas" panose="020B0609020204030204" pitchFamily="49" charset="0"/>
              </a:rPr>
              <a:t>// cannot modify chars pointed to by </a:t>
            </a:r>
            <a:r>
              <a:rPr lang="en-US" dirty="0" err="1">
                <a:solidFill>
                  <a:srgbClr val="00B050"/>
                </a:solidFill>
                <a:latin typeface="Consolas" panose="020B0609020204030204" pitchFamily="49" charset="0"/>
                <a:cs typeface="Consolas" panose="020B0609020204030204" pitchFamily="49" charset="0"/>
              </a:rPr>
              <a:t>str</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 </a:t>
            </a:r>
            <a:endParaRPr lang="en-US" dirty="0">
              <a:solidFill>
                <a:srgbClr val="00B05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solidFill>
                  <a:srgbClr val="00B050"/>
                </a:solidFill>
                <a:latin typeface="Consolas" panose="020B0609020204030204" pitchFamily="49" charset="0"/>
                <a:cs typeface="Consolas" panose="020B0609020204030204" pitchFamily="49" charset="0"/>
              </a:rPr>
              <a:t>// cannot modify chars pointed to by *</a:t>
            </a:r>
            <a:r>
              <a:rPr lang="en-US" dirty="0" err="1">
                <a:solidFill>
                  <a:srgbClr val="00B050"/>
                </a:solidFill>
                <a:latin typeface="Consolas" panose="020B0609020204030204" pitchFamily="49" charset="0"/>
                <a:cs typeface="Consolas" panose="020B0609020204030204" pitchFamily="49" charset="0"/>
              </a:rPr>
              <a:t>strPtr</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strPtr</a:t>
            </a:r>
            <a:r>
              <a:rPr lang="en-US" dirty="0">
                <a:latin typeface="Consolas" panose="020B0609020204030204" pitchFamily="49" charset="0"/>
                <a:cs typeface="Consolas" panose="020B0609020204030204" pitchFamily="49" charset="0"/>
              </a:rPr>
              <a:t> = …	</a:t>
            </a:r>
            <a:endParaRPr lang="en-US"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589324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1755-1A36-5E43-BCF3-475129D9979C}"/>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9DBA3DD9-74F0-5642-BAF6-C4FBF902A048}"/>
              </a:ext>
            </a:extLst>
          </p:cNvPr>
          <p:cNvSpPr>
            <a:spLocks noGrp="1"/>
          </p:cNvSpPr>
          <p:nvPr>
            <p:ph idx="1"/>
          </p:nvPr>
        </p:nvSpPr>
        <p:spPr/>
        <p:txBody>
          <a:bodyPr/>
          <a:lstStyle/>
          <a:p>
            <a:r>
              <a:rPr lang="en-US" dirty="0"/>
              <a:t>Assignment 1 grades released later today</a:t>
            </a:r>
          </a:p>
          <a:p>
            <a:r>
              <a:rPr lang="en-US" dirty="0"/>
              <a:t>Assignment 3 released tonight</a:t>
            </a:r>
          </a:p>
          <a:p>
            <a:pPr lvl="1"/>
            <a:r>
              <a:rPr lang="en-US" dirty="0"/>
              <a:t>Memory, pointers, and stack/heap</a:t>
            </a:r>
          </a:p>
          <a:p>
            <a:pPr lvl="1"/>
            <a:r>
              <a:rPr lang="en-US" dirty="0"/>
              <a:t>Emphasis on debugging</a:t>
            </a:r>
          </a:p>
        </p:txBody>
      </p:sp>
    </p:spTree>
    <p:extLst>
      <p:ext uri="{BB962C8B-B14F-4D97-AF65-F5344CB8AC3E}">
        <p14:creationId xmlns:p14="http://schemas.microsoft.com/office/powerpoint/2010/main" val="6648415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2A2D-D98A-474F-A86B-C1203A7E30BD}"/>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65EFF0FD-A9C5-9140-9223-8381CCB486BE}"/>
              </a:ext>
            </a:extLst>
          </p:cNvPr>
          <p:cNvSpPr>
            <a:spLocks noGrp="1"/>
          </p:cNvSpPr>
          <p:nvPr>
            <p:ph idx="1"/>
          </p:nvPr>
        </p:nvSpPr>
        <p:spPr/>
        <p:txBody>
          <a:bodyPr/>
          <a:lstStyle/>
          <a:p>
            <a:pPr marL="514350" indent="-514350">
              <a:buFont typeface="+mj-lt"/>
              <a:buAutoNum type="arabicPeriod"/>
            </a:pPr>
            <a:r>
              <a:rPr lang="en-US" b="1" dirty="0"/>
              <a:t>Observe</a:t>
            </a:r>
            <a:r>
              <a:rPr lang="en-US" dirty="0"/>
              <a:t> the bug.</a:t>
            </a:r>
          </a:p>
          <a:p>
            <a:pPr marL="514350" indent="-514350">
              <a:buFont typeface="+mj-lt"/>
              <a:buAutoNum type="arabicPeriod"/>
            </a:pPr>
            <a:r>
              <a:rPr lang="en-US" dirty="0"/>
              <a:t>Create a </a:t>
            </a:r>
            <a:r>
              <a:rPr lang="en-US" b="1" dirty="0"/>
              <a:t>simple</a:t>
            </a:r>
            <a:r>
              <a:rPr lang="en-US" dirty="0"/>
              <a:t>, </a:t>
            </a:r>
            <a:r>
              <a:rPr lang="en-US" b="1" dirty="0"/>
              <a:t>reproducible</a:t>
            </a:r>
            <a:r>
              <a:rPr lang="en-US" dirty="0"/>
              <a:t> input.</a:t>
            </a:r>
          </a:p>
          <a:p>
            <a:pPr marL="514350" indent="-514350">
              <a:buFont typeface="+mj-lt"/>
              <a:buAutoNum type="arabicPeriod"/>
            </a:pPr>
            <a:r>
              <a:rPr lang="en-US" b="1" dirty="0"/>
              <a:t>Narrow</a:t>
            </a:r>
            <a:r>
              <a:rPr lang="en-US" dirty="0"/>
              <a:t> the search space.</a:t>
            </a:r>
          </a:p>
          <a:p>
            <a:pPr marL="514350" indent="-514350">
              <a:buFont typeface="+mj-lt"/>
              <a:buAutoNum type="arabicPeriod"/>
            </a:pPr>
            <a:r>
              <a:rPr lang="en-US" b="1" dirty="0"/>
              <a:t>Analyze</a:t>
            </a:r>
            <a:r>
              <a:rPr lang="en-US" dirty="0"/>
              <a:t> using GDB and pictures.</a:t>
            </a:r>
          </a:p>
          <a:p>
            <a:pPr marL="514350" indent="-514350">
              <a:buFont typeface="+mj-lt"/>
              <a:buAutoNum type="arabicPeriod"/>
            </a:pPr>
            <a:r>
              <a:rPr lang="en-US" b="1" dirty="0"/>
              <a:t>Devise and run experiments </a:t>
            </a:r>
            <a:r>
              <a:rPr lang="en-US" dirty="0"/>
              <a:t>until you identify the root cause.</a:t>
            </a:r>
          </a:p>
          <a:p>
            <a:pPr marL="514350" indent="-514350">
              <a:buFont typeface="+mj-lt"/>
              <a:buAutoNum type="arabicPeriod"/>
            </a:pPr>
            <a:r>
              <a:rPr lang="en-US" b="1" dirty="0"/>
              <a:t>Modify</a:t>
            </a:r>
            <a:r>
              <a:rPr lang="en-US" dirty="0"/>
              <a:t> code to squash bug.</a:t>
            </a:r>
          </a:p>
        </p:txBody>
      </p:sp>
      <p:sp>
        <p:nvSpPr>
          <p:cNvPr id="4" name="Rectangle 3">
            <a:extLst>
              <a:ext uri="{FF2B5EF4-FFF2-40B4-BE49-F238E27FC236}">
                <a16:creationId xmlns:a16="http://schemas.microsoft.com/office/drawing/2014/main" id="{083FF9E5-80CE-E843-9BCA-F132C4C01929}"/>
              </a:ext>
            </a:extLst>
          </p:cNvPr>
          <p:cNvSpPr/>
          <p:nvPr/>
        </p:nvSpPr>
        <p:spPr bwMode="auto">
          <a:xfrm>
            <a:off x="1447800" y="5029200"/>
            <a:ext cx="9296400" cy="1447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kumimoji="0" lang="en-US" sz="2800" i="0" u="none" strike="noStrike" cap="none" normalizeH="0" baseline="0" dirty="0">
                <a:ln>
                  <a:noFill/>
                </a:ln>
                <a:solidFill>
                  <a:schemeClr val="tx1"/>
                </a:solidFill>
                <a:effectLst/>
                <a:latin typeface="+mn-lt"/>
                <a:cs typeface="Courier New" panose="02070309020205020404" pitchFamily="49" charset="0"/>
              </a:rPr>
              <a:t>Starting with this assignment, we will only be able to help you with debugging in office hours if you fill out the signup form with information from these steps!</a:t>
            </a:r>
          </a:p>
        </p:txBody>
      </p:sp>
    </p:spTree>
    <p:extLst>
      <p:ext uri="{BB962C8B-B14F-4D97-AF65-F5344CB8AC3E}">
        <p14:creationId xmlns:p14="http://schemas.microsoft.com/office/powerpoint/2010/main" val="13951654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Miscellaneous Useful Topics</a:t>
            </a:r>
          </a:p>
          <a:p>
            <a:pPr lvl="1"/>
            <a:r>
              <a:rPr lang="en-US" b="1" dirty="0" err="1"/>
              <a:t>const</a:t>
            </a:r>
            <a:endParaRPr lang="en-US" b="1" dirty="0"/>
          </a:p>
          <a:p>
            <a:pPr lvl="1"/>
            <a:r>
              <a:rPr lang="en-US" dirty="0"/>
              <a:t>Structs</a:t>
            </a:r>
          </a:p>
          <a:p>
            <a:pPr lvl="1"/>
            <a:r>
              <a:rPr lang="en-US" dirty="0"/>
              <a:t>Ternary</a:t>
            </a:r>
          </a:p>
          <a:p>
            <a:r>
              <a:rPr lang="en-US" dirty="0"/>
              <a:t>The Stack</a:t>
            </a:r>
          </a:p>
          <a:p>
            <a:r>
              <a:rPr lang="en-US" dirty="0"/>
              <a:t>The Heap and Dynamic Memory</a:t>
            </a:r>
          </a:p>
          <a:p>
            <a:r>
              <a:rPr lang="en-US" b="1" dirty="0"/>
              <a:t>Practice: </a:t>
            </a:r>
            <a:r>
              <a:rPr lang="en-US" dirty="0"/>
              <a:t>Pig Latin</a:t>
            </a:r>
          </a:p>
          <a:p>
            <a:r>
              <a:rPr lang="en-US" dirty="0"/>
              <a:t>Announcements</a:t>
            </a:r>
          </a:p>
          <a:p>
            <a:r>
              <a:rPr lang="en-US" b="1" dirty="0" err="1">
                <a:solidFill>
                  <a:srgbClr val="C00000"/>
                </a:solidFill>
                <a:latin typeface="Consolas" panose="020B0609020204030204" pitchFamily="49" charset="0"/>
                <a:cs typeface="Consolas" panose="020B0609020204030204" pitchFamily="49" charset="0"/>
              </a:rPr>
              <a:t>Realloc</a:t>
            </a:r>
            <a:endParaRPr lang="en-US" b="1" dirty="0">
              <a:solidFill>
                <a:srgbClr val="C00000"/>
              </a:solidFill>
              <a:latin typeface="Consolas" panose="020B0609020204030204" pitchFamily="49" charset="0"/>
              <a:cs typeface="Consolas" panose="020B0609020204030204" pitchFamily="49" charset="0"/>
            </a:endParaRPr>
          </a:p>
          <a:p>
            <a:r>
              <a:rPr lang="en-US" b="1" dirty="0"/>
              <a:t>Practice: </a:t>
            </a:r>
            <a:r>
              <a:rPr lang="en-US" dirty="0"/>
              <a:t>Pig Latin Part 2</a:t>
            </a:r>
          </a:p>
          <a:p>
            <a:endParaRPr lang="en-US" b="1" dirty="0"/>
          </a:p>
          <a:p>
            <a:endParaRPr lang="en-US" dirty="0"/>
          </a:p>
        </p:txBody>
      </p:sp>
    </p:spTree>
    <p:extLst>
      <p:ext uri="{BB962C8B-B14F-4D97-AF65-F5344CB8AC3E}">
        <p14:creationId xmlns:p14="http://schemas.microsoft.com/office/powerpoint/2010/main" val="35494773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DD50-14EE-D04A-9C17-8BF4157147C3}"/>
              </a:ext>
            </a:extLst>
          </p:cNvPr>
          <p:cNvSpPr>
            <a:spLocks noGrp="1"/>
          </p:cNvSpPr>
          <p:nvPr>
            <p:ph type="title"/>
          </p:nvPr>
        </p:nvSpPr>
        <p:spPr/>
        <p:txBody>
          <a:bodyPr/>
          <a:lstStyle/>
          <a:p>
            <a:r>
              <a:rPr lang="en-US" dirty="0"/>
              <a:t>Memory Leaks</a:t>
            </a:r>
          </a:p>
        </p:txBody>
      </p:sp>
      <p:sp>
        <p:nvSpPr>
          <p:cNvPr id="3" name="Content Placeholder 2">
            <a:extLst>
              <a:ext uri="{FF2B5EF4-FFF2-40B4-BE49-F238E27FC236}">
                <a16:creationId xmlns:a16="http://schemas.microsoft.com/office/drawing/2014/main" id="{B3099D31-7EDD-6B41-9535-F73968AC5995}"/>
              </a:ext>
            </a:extLst>
          </p:cNvPr>
          <p:cNvSpPr>
            <a:spLocks noGrp="1"/>
          </p:cNvSpPr>
          <p:nvPr>
            <p:ph idx="1"/>
          </p:nvPr>
        </p:nvSpPr>
        <p:spPr/>
        <p:txBody>
          <a:bodyPr/>
          <a:lstStyle/>
          <a:p>
            <a:r>
              <a:rPr lang="en-US" dirty="0"/>
              <a:t>A memory leak is when you allocate memory on the heap, but do not free it.</a:t>
            </a:r>
          </a:p>
          <a:p>
            <a:r>
              <a:rPr lang="en-US" dirty="0"/>
              <a:t>Your program should be responsible for cleaning up any memory it allocates but no longer needs. If you never free any memory and allocate an extremely large amount, you may run out of memory in the heap!</a:t>
            </a:r>
          </a:p>
          <a:p>
            <a:r>
              <a:rPr lang="en-US" dirty="0"/>
              <a:t>However, memory leaks rarely (if ever) cause crashes.  We recommend not to worry about freeing memory until your program is written. Then, go back and free memory as appropriate.</a:t>
            </a:r>
          </a:p>
          <a:p>
            <a:r>
              <a:rPr lang="en-US" dirty="0" err="1"/>
              <a:t>Valgrind</a:t>
            </a:r>
            <a:r>
              <a:rPr lang="en-US" dirty="0"/>
              <a:t> is a very helpful tool for finding memory leaks!</a:t>
            </a:r>
          </a:p>
          <a:p>
            <a:endParaRPr lang="en-US" dirty="0"/>
          </a:p>
          <a:p>
            <a:endParaRPr lang="en-US" dirty="0"/>
          </a:p>
        </p:txBody>
      </p:sp>
    </p:spTree>
    <p:extLst>
      <p:ext uri="{BB962C8B-B14F-4D97-AF65-F5344CB8AC3E}">
        <p14:creationId xmlns:p14="http://schemas.microsoft.com/office/powerpoint/2010/main" val="52430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3A0A-613B-AF4D-9A65-80B7DE3ED947}"/>
              </a:ext>
            </a:extLst>
          </p:cNvPr>
          <p:cNvSpPr>
            <a:spLocks noGrp="1"/>
          </p:cNvSpPr>
          <p:nvPr>
            <p:ph type="title"/>
          </p:nvPr>
        </p:nvSpPr>
        <p:spPr/>
        <p:txBody>
          <a:bodyPr/>
          <a:lstStyle/>
          <a:p>
            <a:r>
              <a:rPr lang="en-US" dirty="0" err="1"/>
              <a:t>realloc</a:t>
            </a:r>
            <a:endParaRPr lang="en-US" dirty="0"/>
          </a:p>
        </p:txBody>
      </p:sp>
      <p:sp>
        <p:nvSpPr>
          <p:cNvPr id="3" name="Content Placeholder 2">
            <a:extLst>
              <a:ext uri="{FF2B5EF4-FFF2-40B4-BE49-F238E27FC236}">
                <a16:creationId xmlns:a16="http://schemas.microsoft.com/office/drawing/2014/main" id="{F9DC5028-8136-E544-95EA-1CC1CC12C3FD}"/>
              </a:ext>
            </a:extLst>
          </p:cNvPr>
          <p:cNvSpPr>
            <a:spLocks noGrp="1"/>
          </p:cNvSpPr>
          <p:nvPr>
            <p:ph idx="1"/>
          </p:nvPr>
        </p:nvSpPr>
        <p:spPr/>
        <p:txBody>
          <a:bodyPr/>
          <a:lstStyle/>
          <a:p>
            <a:r>
              <a:rPr lang="en-US" dirty="0"/>
              <a:t>Another advantage of heap memory is that you can request more for an existing allocation if you need it.</a:t>
            </a:r>
          </a:p>
          <a:p>
            <a:r>
              <a:rPr lang="en-US" dirty="0"/>
              <a:t>The </a:t>
            </a:r>
            <a:r>
              <a:rPr lang="en-US" b="1" dirty="0" err="1"/>
              <a:t>realloc</a:t>
            </a:r>
            <a:r>
              <a:rPr lang="en-US" dirty="0"/>
              <a:t> function takes an existing allocation pointer and enlarges to a new requested size.  It returns the new pointer.</a:t>
            </a:r>
          </a:p>
          <a:p>
            <a:endParaRPr lang="en-US" dirty="0"/>
          </a:p>
          <a:p>
            <a:pPr marL="0" indent="0">
              <a:buNone/>
            </a:pPr>
            <a:r>
              <a:rPr lang="en-US" dirty="0">
                <a:latin typeface="Consolas" panose="020B0609020204030204" pitchFamily="49" charset="0"/>
                <a:cs typeface="Consolas" panose="020B0609020204030204" pitchFamily="49" charset="0"/>
              </a:rPr>
              <a:t>	void *</a:t>
            </a:r>
            <a:r>
              <a:rPr lang="en-US" dirty="0" err="1">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size);</a:t>
            </a:r>
          </a:p>
          <a:p>
            <a:pPr marL="0" indent="0">
              <a:buNone/>
            </a:pPr>
            <a:endParaRPr lang="en-US" dirty="0"/>
          </a:p>
          <a:p>
            <a:r>
              <a:rPr lang="en-US" dirty="0"/>
              <a:t>If there is enough space after the existing memory block on the heap for the new size, </a:t>
            </a:r>
            <a:r>
              <a:rPr lang="en-US" b="1" dirty="0" err="1"/>
              <a:t>realloc</a:t>
            </a:r>
            <a:r>
              <a:rPr lang="en-US" dirty="0"/>
              <a:t> simply adds that space to the allocation.</a:t>
            </a:r>
          </a:p>
          <a:p>
            <a:r>
              <a:rPr lang="en-US" dirty="0"/>
              <a:t>If there is not enough space, </a:t>
            </a:r>
            <a:r>
              <a:rPr lang="en-US" b="1" dirty="0" err="1"/>
              <a:t>realloc</a:t>
            </a:r>
            <a:r>
              <a:rPr lang="en-US" dirty="0"/>
              <a:t> </a:t>
            </a:r>
            <a:r>
              <a:rPr lang="en-US" i="1" dirty="0"/>
              <a:t>moves the memory to a larger location</a:t>
            </a:r>
            <a:r>
              <a:rPr lang="en-US" dirty="0"/>
              <a:t>, frees the old memory for you, and </a:t>
            </a:r>
            <a:r>
              <a:rPr lang="en-US" i="1" dirty="0"/>
              <a:t>returns a pointer to the new location</a:t>
            </a:r>
            <a:r>
              <a:rPr lang="en-US" dirty="0"/>
              <a:t>.</a:t>
            </a:r>
          </a:p>
          <a:p>
            <a:pPr marL="0" indent="0">
              <a:buNone/>
            </a:pPr>
            <a:endParaRPr lang="en-US" dirty="0"/>
          </a:p>
        </p:txBody>
      </p:sp>
    </p:spTree>
    <p:extLst>
      <p:ext uri="{BB962C8B-B14F-4D97-AF65-F5344CB8AC3E}">
        <p14:creationId xmlns:p14="http://schemas.microsoft.com/office/powerpoint/2010/main" val="371573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8966-0F07-4C40-ABBD-DA3E8E190F66}"/>
              </a:ext>
            </a:extLst>
          </p:cNvPr>
          <p:cNvSpPr>
            <a:spLocks noGrp="1"/>
          </p:cNvSpPr>
          <p:nvPr>
            <p:ph type="title"/>
          </p:nvPr>
        </p:nvSpPr>
        <p:spPr/>
        <p:txBody>
          <a:bodyPr/>
          <a:lstStyle/>
          <a:p>
            <a:r>
              <a:rPr lang="en-US" dirty="0" err="1"/>
              <a:t>realloc</a:t>
            </a:r>
            <a:endParaRPr lang="en-US" dirty="0"/>
          </a:p>
        </p:txBody>
      </p:sp>
      <p:sp>
        <p:nvSpPr>
          <p:cNvPr id="3" name="Content Placeholder 2">
            <a:extLst>
              <a:ext uri="{FF2B5EF4-FFF2-40B4-BE49-F238E27FC236}">
                <a16:creationId xmlns:a16="http://schemas.microsoft.com/office/drawing/2014/main" id="{630AE47E-F607-BB43-8AC0-826565E31D33}"/>
              </a:ext>
            </a:extLst>
          </p:cNvPr>
          <p:cNvSpPr>
            <a:spLocks noGrp="1"/>
          </p:cNvSpPr>
          <p:nvPr>
            <p:ph idx="1"/>
          </p:nvPr>
        </p:nvSpPr>
        <p:spPr/>
        <p:txBody>
          <a:bodyPr/>
          <a:lstStyle/>
          <a:p>
            <a:pPr marL="0" indent="0">
              <a:spcBef>
                <a:spcPts val="0"/>
              </a:spcBef>
              <a:buNone/>
            </a:pPr>
            <a:r>
              <a:rPr lang="en-US" dirty="0">
                <a:latin typeface="Consolas" panose="020B0609020204030204" pitchFamily="49" charset="0"/>
                <a:cs typeface="Consolas" panose="020B0609020204030204" pitchFamily="49" charset="0"/>
              </a:rPr>
              <a:t>char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strdup</a:t>
            </a:r>
            <a:r>
              <a:rPr lang="en-US" dirty="0">
                <a:latin typeface="Consolas" panose="020B0609020204030204" pitchFamily="49" charset="0"/>
                <a:cs typeface="Consolas" panose="020B0609020204030204" pitchFamily="49" charset="0"/>
              </a:rPr>
              <a:t>(</a:t>
            </a:r>
            <a:r>
              <a:rPr lang="en-US" dirty="0">
                <a:solidFill>
                  <a:srgbClr val="0432FF"/>
                </a:solidFill>
                <a:latin typeface="Consolas" panose="020B0609020204030204" pitchFamily="49" charset="0"/>
                <a:cs typeface="Consolas" panose="020B0609020204030204" pitchFamily="49" charset="0"/>
              </a:rPr>
              <a:t>"Hello"</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assert(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NULL);</a:t>
            </a:r>
          </a:p>
          <a:p>
            <a:pPr marL="0" indent="0">
              <a:spcBef>
                <a:spcPts val="0"/>
              </a:spcBef>
              <a:buNone/>
            </a:pPr>
            <a:r>
              <a:rPr lang="en-US" dirty="0">
                <a:latin typeface="Consolas" panose="020B0609020204030204" pitchFamily="49" charset="0"/>
                <a:cs typeface="Consolas" panose="020B0609020204030204" pitchFamily="49" charset="0"/>
              </a:rPr>
              <a:t>…</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00B050"/>
                </a:solidFill>
                <a:latin typeface="Consolas" panose="020B0609020204030204" pitchFamily="49" charset="0"/>
                <a:cs typeface="Consolas" panose="020B0609020204030204" pitchFamily="49" charset="0"/>
              </a:rPr>
              <a:t>// want to make </a:t>
            </a:r>
            <a:r>
              <a:rPr lang="en-US" dirty="0" err="1">
                <a:solidFill>
                  <a:srgbClr val="00B050"/>
                </a:solidFill>
                <a:latin typeface="Consolas" panose="020B0609020204030204" pitchFamily="49" charset="0"/>
                <a:cs typeface="Consolas" panose="020B0609020204030204" pitchFamily="49" charset="0"/>
              </a:rPr>
              <a:t>str</a:t>
            </a:r>
            <a:r>
              <a:rPr lang="en-US" dirty="0">
                <a:solidFill>
                  <a:srgbClr val="00B050"/>
                </a:solidFill>
                <a:latin typeface="Consolas" panose="020B0609020204030204" pitchFamily="49" charset="0"/>
                <a:cs typeface="Consolas" panose="020B0609020204030204" pitchFamily="49" charset="0"/>
              </a:rPr>
              <a:t> longer to hold "Hello world!"</a:t>
            </a:r>
          </a:p>
          <a:p>
            <a:pPr marL="0" indent="0">
              <a:spcBef>
                <a:spcPts val="0"/>
              </a:spcBef>
              <a:buNone/>
            </a:pPr>
            <a:r>
              <a:rPr lang="en-US" dirty="0">
                <a:latin typeface="Consolas" panose="020B0609020204030204" pitchFamily="49" charset="0"/>
                <a:cs typeface="Consolas" panose="020B0609020204030204" pitchFamily="49" charset="0"/>
              </a:rPr>
              <a:t>char *addition = </a:t>
            </a:r>
            <a:r>
              <a:rPr lang="en-US" dirty="0">
                <a:solidFill>
                  <a:srgbClr val="0432FF"/>
                </a:solidFill>
                <a:latin typeface="Consolas" panose="020B0609020204030204" pitchFamily="49" charset="0"/>
                <a:cs typeface="Consolas" panose="020B0609020204030204" pitchFamily="49" charset="0"/>
              </a:rPr>
              <a:t>" world!"</a:t>
            </a:r>
            <a:r>
              <a:rPr lang="en-US" dirty="0">
                <a:latin typeface="Consolas" panose="020B0609020204030204" pitchFamily="49" charset="0"/>
                <a:cs typeface="Consolas" panose="020B0609020204030204" pitchFamily="49" charset="0"/>
              </a:rPr>
              <a:t>;</a:t>
            </a:r>
          </a:p>
          <a:p>
            <a:pPr marL="0" indent="0">
              <a:spcBef>
                <a:spcPts val="0"/>
              </a:spcBef>
              <a:buNone/>
            </a:pP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realloc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strlen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strlen</a:t>
            </a:r>
            <a:r>
              <a:rPr lang="en-US" dirty="0">
                <a:latin typeface="Consolas" panose="020B0609020204030204" pitchFamily="49" charset="0"/>
                <a:cs typeface="Consolas" panose="020B0609020204030204" pitchFamily="49" charset="0"/>
              </a:rPr>
              <a:t>(addition) + 1);</a:t>
            </a:r>
          </a:p>
          <a:p>
            <a:pPr marL="0" indent="0">
              <a:spcBef>
                <a:spcPts val="0"/>
              </a:spcBef>
              <a:buNone/>
            </a:pPr>
            <a:r>
              <a:rPr lang="en-US" dirty="0">
                <a:latin typeface="Consolas" panose="020B0609020204030204" pitchFamily="49" charset="0"/>
                <a:cs typeface="Consolas" panose="020B0609020204030204" pitchFamily="49" charset="0"/>
              </a:rPr>
              <a:t>assert(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 NULL);</a:t>
            </a:r>
          </a:p>
          <a:p>
            <a:pPr marL="0" indent="0">
              <a:spcBef>
                <a:spcPts val="0"/>
              </a:spcBef>
              <a:buNone/>
            </a:pPr>
            <a:endParaRPr lang="en-US" dirty="0">
              <a:latin typeface="Consolas" panose="020B0609020204030204" pitchFamily="49" charset="0"/>
              <a:cs typeface="Consolas" panose="020B0609020204030204" pitchFamily="49" charset="0"/>
            </a:endParaRPr>
          </a:p>
          <a:p>
            <a:pPr marL="0" indent="0">
              <a:spcBef>
                <a:spcPts val="0"/>
              </a:spcBef>
              <a:buNone/>
            </a:pPr>
            <a:r>
              <a:rPr lang="en-US" dirty="0" err="1">
                <a:latin typeface="Consolas" panose="020B0609020204030204" pitchFamily="49" charset="0"/>
                <a:cs typeface="Consolas" panose="020B0609020204030204" pitchFamily="49" charset="0"/>
              </a:rPr>
              <a:t>strcat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 addition);</a:t>
            </a:r>
          </a:p>
          <a:p>
            <a:pPr marL="0" indent="0">
              <a:spcBef>
                <a:spcPts val="0"/>
              </a:spcBef>
              <a:buNone/>
            </a:pP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a:t>
            </a:r>
            <a:r>
              <a:rPr lang="en-US" dirty="0">
                <a:solidFill>
                  <a:srgbClr val="0432FF"/>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p>
          <a:p>
            <a:pPr marL="0" indent="0">
              <a:spcBef>
                <a:spcPts val="0"/>
              </a:spcBef>
              <a:buNone/>
            </a:pPr>
            <a:r>
              <a:rPr lang="en-US" dirty="0">
                <a:latin typeface="Consolas" panose="020B0609020204030204" pitchFamily="49" charset="0"/>
                <a:cs typeface="Consolas" panose="020B0609020204030204" pitchFamily="49" charset="0"/>
              </a:rPr>
              <a:t>free(</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780283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3A0A-613B-AF4D-9A65-80B7DE3ED947}"/>
              </a:ext>
            </a:extLst>
          </p:cNvPr>
          <p:cNvSpPr>
            <a:spLocks noGrp="1"/>
          </p:cNvSpPr>
          <p:nvPr>
            <p:ph type="title"/>
          </p:nvPr>
        </p:nvSpPr>
        <p:spPr/>
        <p:txBody>
          <a:bodyPr/>
          <a:lstStyle/>
          <a:p>
            <a:r>
              <a:rPr lang="en-US" dirty="0" err="1"/>
              <a:t>realloc</a:t>
            </a:r>
            <a:endParaRPr lang="en-US" dirty="0"/>
          </a:p>
        </p:txBody>
      </p:sp>
      <p:sp>
        <p:nvSpPr>
          <p:cNvPr id="3" name="Content Placeholder 2">
            <a:extLst>
              <a:ext uri="{FF2B5EF4-FFF2-40B4-BE49-F238E27FC236}">
                <a16:creationId xmlns:a16="http://schemas.microsoft.com/office/drawing/2014/main" id="{F9DC5028-8136-E544-95EA-1CC1CC12C3FD}"/>
              </a:ext>
            </a:extLst>
          </p:cNvPr>
          <p:cNvSpPr>
            <a:spLocks noGrp="1"/>
          </p:cNvSpPr>
          <p:nvPr>
            <p:ph idx="1"/>
          </p:nvPr>
        </p:nvSpPr>
        <p:spPr/>
        <p:txBody>
          <a:bodyPr/>
          <a:lstStyle/>
          <a:p>
            <a:r>
              <a:rPr lang="en-US" dirty="0" err="1"/>
              <a:t>realloc</a:t>
            </a:r>
            <a:r>
              <a:rPr lang="en-US" dirty="0"/>
              <a:t> only accepts pointers that were previously returned my malloc/etc.</a:t>
            </a:r>
          </a:p>
          <a:p>
            <a:r>
              <a:rPr lang="en-US" dirty="0"/>
              <a:t>Make sure to not pass pointers to the middle of heap-allocated memory.</a:t>
            </a:r>
          </a:p>
          <a:p>
            <a:r>
              <a:rPr lang="en-US" dirty="0"/>
              <a:t>Make sure to not pass pointers to stack memory.</a:t>
            </a:r>
          </a:p>
        </p:txBody>
      </p:sp>
    </p:spTree>
    <p:extLst>
      <p:ext uri="{BB962C8B-B14F-4D97-AF65-F5344CB8AC3E}">
        <p14:creationId xmlns:p14="http://schemas.microsoft.com/office/powerpoint/2010/main" val="322854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46BFB-AF33-574D-BD03-E122E7F8F262}"/>
              </a:ext>
            </a:extLst>
          </p:cNvPr>
          <p:cNvSpPr>
            <a:spLocks noGrp="1"/>
          </p:cNvSpPr>
          <p:nvPr>
            <p:ph type="title"/>
          </p:nvPr>
        </p:nvSpPr>
        <p:spPr/>
        <p:txBody>
          <a:bodyPr/>
          <a:lstStyle/>
          <a:p>
            <a:r>
              <a:rPr lang="en-US" dirty="0"/>
              <a:t>Demo: Pig Latin Part 2</a:t>
            </a:r>
          </a:p>
        </p:txBody>
      </p:sp>
      <p:pic>
        <p:nvPicPr>
          <p:cNvPr id="4" name="Image" descr="Image">
            <a:extLst>
              <a:ext uri="{FF2B5EF4-FFF2-40B4-BE49-F238E27FC236}">
                <a16:creationId xmlns:a16="http://schemas.microsoft.com/office/drawing/2014/main" id="{A7B04C4C-B20E-B241-ACBE-DE7B19342D7C}"/>
              </a:ext>
            </a:extLst>
          </p:cNvPr>
          <p:cNvPicPr>
            <a:picLocks noChangeAspect="1"/>
          </p:cNvPicPr>
          <p:nvPr/>
        </p:nvPicPr>
        <p:blipFill>
          <a:blip r:embed="rId3">
            <a:extLst/>
          </a:blip>
          <a:stretch>
            <a:fillRect/>
          </a:stretch>
        </p:blipFill>
        <p:spPr>
          <a:xfrm>
            <a:off x="5342861" y="4586422"/>
            <a:ext cx="1506277" cy="1506277"/>
          </a:xfrm>
          <a:prstGeom prst="rect">
            <a:avLst/>
          </a:prstGeom>
          <a:ln w="12700">
            <a:miter lim="400000"/>
          </a:ln>
        </p:spPr>
      </p:pic>
    </p:spTree>
    <p:extLst>
      <p:ext uri="{BB962C8B-B14F-4D97-AF65-F5344CB8AC3E}">
        <p14:creationId xmlns:p14="http://schemas.microsoft.com/office/powerpoint/2010/main" val="39231699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96F0-2936-354A-A07F-4412C80775A5}"/>
              </a:ext>
            </a:extLst>
          </p:cNvPr>
          <p:cNvSpPr>
            <a:spLocks noGrp="1"/>
          </p:cNvSpPr>
          <p:nvPr>
            <p:ph type="title"/>
          </p:nvPr>
        </p:nvSpPr>
        <p:spPr/>
        <p:txBody>
          <a:bodyPr/>
          <a:lstStyle/>
          <a:p>
            <a:r>
              <a:rPr lang="en-US" dirty="0"/>
              <a:t>Why We ❤️ The Stack</a:t>
            </a:r>
          </a:p>
        </p:txBody>
      </p:sp>
      <p:sp>
        <p:nvSpPr>
          <p:cNvPr id="3" name="Content Placeholder 2">
            <a:extLst>
              <a:ext uri="{FF2B5EF4-FFF2-40B4-BE49-F238E27FC236}">
                <a16:creationId xmlns:a16="http://schemas.microsoft.com/office/drawing/2014/main" id="{85E3DC1D-01F3-684E-9476-A55C95D54516}"/>
              </a:ext>
            </a:extLst>
          </p:cNvPr>
          <p:cNvSpPr>
            <a:spLocks noGrp="1"/>
          </p:cNvSpPr>
          <p:nvPr>
            <p:ph idx="1"/>
          </p:nvPr>
        </p:nvSpPr>
        <p:spPr/>
        <p:txBody>
          <a:bodyPr/>
          <a:lstStyle/>
          <a:p>
            <a:r>
              <a:rPr lang="en-US" b="1" dirty="0"/>
              <a:t>It is fast</a:t>
            </a:r>
            <a:r>
              <a:rPr lang="en-US" dirty="0"/>
              <a:t>.  Your program already has that memory reserved for it!</a:t>
            </a:r>
          </a:p>
          <a:p>
            <a:r>
              <a:rPr lang="en-US" b="1" dirty="0"/>
              <a:t>It is convenient</a:t>
            </a:r>
            <a:r>
              <a:rPr lang="en-US" dirty="0"/>
              <a:t>.  Memory is handled automatically, and is fast because old memory is left in place and marked as usable for future function calls.</a:t>
            </a:r>
          </a:p>
          <a:p>
            <a:r>
              <a:rPr lang="en-US" b="1" dirty="0"/>
              <a:t>It is safe</a:t>
            </a:r>
            <a:r>
              <a:rPr lang="en-US" dirty="0"/>
              <a:t>.  You specify variable types, and the compiler can therefore do checks on the data.  We’ll see later this is not necessarily true on the heap.</a:t>
            </a:r>
            <a:endParaRPr lang="en-US" b="1" dirty="0"/>
          </a:p>
        </p:txBody>
      </p:sp>
    </p:spTree>
    <p:extLst>
      <p:ext uri="{BB962C8B-B14F-4D97-AF65-F5344CB8AC3E}">
        <p14:creationId xmlns:p14="http://schemas.microsoft.com/office/powerpoint/2010/main" val="29328673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96F0-2936-354A-A07F-4412C80775A5}"/>
              </a:ext>
            </a:extLst>
          </p:cNvPr>
          <p:cNvSpPr>
            <a:spLocks noGrp="1"/>
          </p:cNvSpPr>
          <p:nvPr>
            <p:ph type="title"/>
          </p:nvPr>
        </p:nvSpPr>
        <p:spPr/>
        <p:txBody>
          <a:bodyPr/>
          <a:lstStyle/>
          <a:p>
            <a:r>
              <a:rPr lang="en-US" dirty="0"/>
              <a:t>Why We ❤️ The Heap</a:t>
            </a:r>
          </a:p>
        </p:txBody>
      </p:sp>
      <p:sp>
        <p:nvSpPr>
          <p:cNvPr id="3" name="Content Placeholder 2">
            <a:extLst>
              <a:ext uri="{FF2B5EF4-FFF2-40B4-BE49-F238E27FC236}">
                <a16:creationId xmlns:a16="http://schemas.microsoft.com/office/drawing/2014/main" id="{85E3DC1D-01F3-684E-9476-A55C95D54516}"/>
              </a:ext>
            </a:extLst>
          </p:cNvPr>
          <p:cNvSpPr>
            <a:spLocks noGrp="1"/>
          </p:cNvSpPr>
          <p:nvPr>
            <p:ph idx="1"/>
          </p:nvPr>
        </p:nvSpPr>
        <p:spPr/>
        <p:txBody>
          <a:bodyPr/>
          <a:lstStyle/>
          <a:p>
            <a:r>
              <a:rPr lang="en-US" b="1" dirty="0"/>
              <a:t>It is plentiful</a:t>
            </a:r>
            <a:r>
              <a:rPr lang="en-US" dirty="0"/>
              <a:t>.  The stack has at most 8MB by default.  The heap can provide more on demand!</a:t>
            </a:r>
          </a:p>
          <a:p>
            <a:r>
              <a:rPr lang="en-US" b="1" dirty="0"/>
              <a:t>Allocations are resizable.  </a:t>
            </a:r>
            <a:r>
              <a:rPr lang="en-US" dirty="0"/>
              <a:t>Unlike on the stack, if you allocate something (e.g. an array), you can change the size of it later using </a:t>
            </a:r>
            <a:r>
              <a:rPr lang="en-US" dirty="0" err="1"/>
              <a:t>realloc</a:t>
            </a:r>
            <a:r>
              <a:rPr lang="en-US" dirty="0"/>
              <a:t>.</a:t>
            </a:r>
          </a:p>
          <a:p>
            <a:r>
              <a:rPr lang="en-US" b="1" dirty="0"/>
              <a:t>Scope.</a:t>
            </a:r>
            <a:r>
              <a:rPr lang="en-US" dirty="0"/>
              <a:t>  The memory is not cleaned up when its function exits; instead, you control when the memory is freed.</a:t>
            </a:r>
            <a:endParaRPr lang="en-US" b="1" dirty="0"/>
          </a:p>
        </p:txBody>
      </p:sp>
    </p:spTree>
    <p:extLst>
      <p:ext uri="{BB962C8B-B14F-4D97-AF65-F5344CB8AC3E}">
        <p14:creationId xmlns:p14="http://schemas.microsoft.com/office/powerpoint/2010/main" val="2289826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11714</TotalTime>
  <Words>6139</Words>
  <Application>Microsoft Macintosh PowerPoint</Application>
  <PresentationFormat>Widescreen</PresentationFormat>
  <Paragraphs>2052</Paragraphs>
  <Slides>100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Andale Mono</vt:lpstr>
      <vt:lpstr>Arial</vt:lpstr>
      <vt:lpstr>Calibri</vt:lpstr>
      <vt:lpstr>Consolas</vt:lpstr>
      <vt:lpstr>Courier New</vt:lpstr>
      <vt:lpstr>Source Sans Pro</vt:lpstr>
      <vt:lpstr>Tahoma</vt:lpstr>
      <vt:lpstr>Verdana</vt:lpstr>
      <vt:lpstr>Default Design</vt:lpstr>
      <vt:lpstr>CS107 Spring 2019, Lecture 7 Stack and Heap</vt:lpstr>
      <vt:lpstr>Plan For Today</vt:lpstr>
      <vt:lpstr>Plan For Today</vt:lpstr>
      <vt:lpstr>Const</vt:lpstr>
      <vt:lpstr>Const</vt:lpstr>
      <vt:lpstr>Const</vt:lpstr>
      <vt:lpstr>Const</vt:lpstr>
      <vt:lpstr>Const</vt:lpstr>
      <vt:lpstr>Const</vt:lpstr>
      <vt:lpstr>Structs</vt:lpstr>
      <vt:lpstr>Structs</vt:lpstr>
      <vt:lpstr>Structs</vt:lpstr>
      <vt:lpstr>Structs</vt:lpstr>
      <vt:lpstr>Structs</vt:lpstr>
      <vt:lpstr>Structs</vt:lpstr>
      <vt:lpstr>Structs</vt:lpstr>
      <vt:lpstr>Arrays of Structs</vt:lpstr>
      <vt:lpstr>Arrays of Structs</vt:lpstr>
      <vt:lpstr>Arrays of Structs</vt:lpstr>
      <vt:lpstr>Ternary Operator</vt:lpstr>
      <vt:lpstr>Plan For Today</vt:lpstr>
      <vt:lpstr>Memory Layout</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Stacked Against Us</vt:lpstr>
      <vt:lpstr>Plan For Today</vt:lpstr>
      <vt:lpstr>The Heap</vt:lpstr>
      <vt:lpstr>The Heap</vt:lpstr>
      <vt:lpstr>The Heap</vt:lpstr>
      <vt:lpstr>The Heap</vt:lpstr>
      <vt:lpstr>The Heap</vt:lpstr>
      <vt:lpstr>The Heap</vt:lpstr>
      <vt:lpstr>The Heap</vt:lpstr>
      <vt:lpstr>The Heap</vt:lpstr>
      <vt:lpstr>The Heap</vt:lpstr>
      <vt:lpstr>The Heap</vt:lpstr>
      <vt:lpstr>The Heap</vt:lpstr>
      <vt:lpstr>The Heap</vt:lpstr>
      <vt:lpstr>strdup</vt:lpstr>
      <vt:lpstr>calloc</vt:lpstr>
      <vt:lpstr>The Heap</vt:lpstr>
      <vt:lpstr>Assert</vt:lpstr>
      <vt:lpstr>Cleaning Up</vt:lpstr>
      <vt:lpstr>Cleaning Up</vt:lpstr>
      <vt:lpstr>Freeing Memory</vt:lpstr>
      <vt:lpstr>Freeing Memory</vt:lpstr>
      <vt:lpstr>Demo: Pig Latin</vt:lpstr>
      <vt:lpstr>Plan For Today</vt:lpstr>
      <vt:lpstr>Announcements</vt:lpstr>
      <vt:lpstr>Debugging</vt:lpstr>
      <vt:lpstr>Plan For Today</vt:lpstr>
      <vt:lpstr>Memory Leaks</vt:lpstr>
      <vt:lpstr>realloc</vt:lpstr>
      <vt:lpstr>realloc</vt:lpstr>
      <vt:lpstr>realloc</vt:lpstr>
      <vt:lpstr>Demo: Pig Latin Part 2</vt:lpstr>
      <vt:lpstr>Why We ❤️ The Stack</vt:lpstr>
      <vt:lpstr>Why We ❤️ The Heap</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106A Lecture Slides</dc:title>
  <dc:creator/>
  <cp:keywords/>
  <dc:description/>
  <cp:lastModifiedBy>Nicholas Paul Troccoli</cp:lastModifiedBy>
  <cp:revision>1282</cp:revision>
  <cp:lastPrinted>2019-01-18T20:30:54Z</cp:lastPrinted>
  <dcterms:created xsi:type="dcterms:W3CDTF">2008-06-28T20:57:21Z</dcterms:created>
  <dcterms:modified xsi:type="dcterms:W3CDTF">2019-04-22T19:03:41Z</dcterms:modified>
</cp:coreProperties>
</file>