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6"/>
  </p:notesMasterIdLst>
  <p:handoutMasterIdLst>
    <p:handoutMasterId r:id="rId127"/>
  </p:handoutMasterIdLst>
  <p:sldIdLst>
    <p:sldId id="256" r:id="rId2"/>
    <p:sldId id="637" r:id="rId3"/>
    <p:sldId id="638" r:id="rId4"/>
    <p:sldId id="639" r:id="rId5"/>
    <p:sldId id="433" r:id="rId6"/>
    <p:sldId id="636" r:id="rId7"/>
    <p:sldId id="541" r:id="rId8"/>
    <p:sldId id="645" r:id="rId9"/>
    <p:sldId id="542" r:id="rId10"/>
    <p:sldId id="646" r:id="rId11"/>
    <p:sldId id="543" r:id="rId12"/>
    <p:sldId id="560" r:id="rId13"/>
    <p:sldId id="559" r:id="rId14"/>
    <p:sldId id="561" r:id="rId15"/>
    <p:sldId id="562" r:id="rId16"/>
    <p:sldId id="563" r:id="rId17"/>
    <p:sldId id="564" r:id="rId18"/>
    <p:sldId id="565" r:id="rId19"/>
    <p:sldId id="566" r:id="rId20"/>
    <p:sldId id="544" r:id="rId21"/>
    <p:sldId id="545" r:id="rId22"/>
    <p:sldId id="567" r:id="rId23"/>
    <p:sldId id="546" r:id="rId24"/>
    <p:sldId id="547" r:id="rId25"/>
    <p:sldId id="568" r:id="rId26"/>
    <p:sldId id="569" r:id="rId27"/>
    <p:sldId id="570" r:id="rId28"/>
    <p:sldId id="571" r:id="rId29"/>
    <p:sldId id="573" r:id="rId30"/>
    <p:sldId id="574" r:id="rId31"/>
    <p:sldId id="575" r:id="rId32"/>
    <p:sldId id="576" r:id="rId33"/>
    <p:sldId id="548" r:id="rId34"/>
    <p:sldId id="577" r:id="rId35"/>
    <p:sldId id="549" r:id="rId36"/>
    <p:sldId id="550" r:id="rId37"/>
    <p:sldId id="579" r:id="rId38"/>
    <p:sldId id="580" r:id="rId39"/>
    <p:sldId id="551" r:id="rId40"/>
    <p:sldId id="552" r:id="rId41"/>
    <p:sldId id="553" r:id="rId42"/>
    <p:sldId id="554" r:id="rId43"/>
    <p:sldId id="555" r:id="rId44"/>
    <p:sldId id="556" r:id="rId45"/>
    <p:sldId id="557" r:id="rId46"/>
    <p:sldId id="584" r:id="rId47"/>
    <p:sldId id="583" r:id="rId48"/>
    <p:sldId id="586" r:id="rId49"/>
    <p:sldId id="581" r:id="rId50"/>
    <p:sldId id="582" r:id="rId51"/>
    <p:sldId id="585" r:id="rId52"/>
    <p:sldId id="587" r:id="rId53"/>
    <p:sldId id="588" r:id="rId54"/>
    <p:sldId id="589" r:id="rId55"/>
    <p:sldId id="590" r:id="rId56"/>
    <p:sldId id="591" r:id="rId57"/>
    <p:sldId id="592" r:id="rId58"/>
    <p:sldId id="593" r:id="rId59"/>
    <p:sldId id="633" r:id="rId60"/>
    <p:sldId id="640" r:id="rId61"/>
    <p:sldId id="594" r:id="rId62"/>
    <p:sldId id="595" r:id="rId63"/>
    <p:sldId id="596" r:id="rId64"/>
    <p:sldId id="597" r:id="rId65"/>
    <p:sldId id="598" r:id="rId66"/>
    <p:sldId id="599" r:id="rId67"/>
    <p:sldId id="600" r:id="rId68"/>
    <p:sldId id="601" r:id="rId69"/>
    <p:sldId id="602" r:id="rId70"/>
    <p:sldId id="604" r:id="rId71"/>
    <p:sldId id="603" r:id="rId72"/>
    <p:sldId id="605" r:id="rId73"/>
    <p:sldId id="606" r:id="rId74"/>
    <p:sldId id="647" r:id="rId75"/>
    <p:sldId id="607" r:id="rId76"/>
    <p:sldId id="503" r:id="rId77"/>
    <p:sldId id="608" r:id="rId78"/>
    <p:sldId id="648" r:id="rId79"/>
    <p:sldId id="652" r:id="rId80"/>
    <p:sldId id="649" r:id="rId81"/>
    <p:sldId id="609" r:id="rId82"/>
    <p:sldId id="610" r:id="rId83"/>
    <p:sldId id="611" r:id="rId84"/>
    <p:sldId id="613" r:id="rId85"/>
    <p:sldId id="612" r:id="rId86"/>
    <p:sldId id="615" r:id="rId87"/>
    <p:sldId id="616" r:id="rId88"/>
    <p:sldId id="614" r:id="rId89"/>
    <p:sldId id="641" r:id="rId90"/>
    <p:sldId id="642" r:id="rId91"/>
    <p:sldId id="643" r:id="rId92"/>
    <p:sldId id="644" r:id="rId93"/>
    <p:sldId id="618" r:id="rId94"/>
    <p:sldId id="619" r:id="rId95"/>
    <p:sldId id="620" r:id="rId96"/>
    <p:sldId id="621" r:id="rId97"/>
    <p:sldId id="622" r:id="rId98"/>
    <p:sldId id="623" r:id="rId99"/>
    <p:sldId id="624" r:id="rId100"/>
    <p:sldId id="625" r:id="rId101"/>
    <p:sldId id="626" r:id="rId102"/>
    <p:sldId id="679" r:id="rId103"/>
    <p:sldId id="650" r:id="rId104"/>
    <p:sldId id="627" r:id="rId105"/>
    <p:sldId id="393" r:id="rId106"/>
    <p:sldId id="296" r:id="rId107"/>
    <p:sldId id="634" r:id="rId108"/>
    <p:sldId id="659" r:id="rId109"/>
    <p:sldId id="654" r:id="rId110"/>
    <p:sldId id="676" r:id="rId111"/>
    <p:sldId id="656" r:id="rId112"/>
    <p:sldId id="677" r:id="rId113"/>
    <p:sldId id="657" r:id="rId114"/>
    <p:sldId id="662" r:id="rId115"/>
    <p:sldId id="663" r:id="rId116"/>
    <p:sldId id="664" r:id="rId117"/>
    <p:sldId id="665" r:id="rId118"/>
    <p:sldId id="666" r:id="rId119"/>
    <p:sldId id="658" r:id="rId120"/>
    <p:sldId id="667" r:id="rId121"/>
    <p:sldId id="668" r:id="rId122"/>
    <p:sldId id="669" r:id="rId123"/>
    <p:sldId id="678" r:id="rId124"/>
    <p:sldId id="651" r:id="rId125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FAF66-3620-A943-86AF-4D54BAB3C1D0}">
          <p14:sldIdLst>
            <p14:sldId id="256"/>
            <p14:sldId id="637"/>
            <p14:sldId id="638"/>
            <p14:sldId id="639"/>
            <p14:sldId id="433"/>
            <p14:sldId id="636"/>
            <p14:sldId id="541"/>
          </p14:sldIdLst>
        </p14:section>
        <p14:section name="Overview" id="{9A4FE0B1-93EE-D34F-9908-1BED54BDA81A}">
          <p14:sldIdLst>
            <p14:sldId id="645"/>
            <p14:sldId id="542"/>
            <p14:sldId id="646"/>
            <p14:sldId id="543"/>
            <p14:sldId id="560"/>
            <p14:sldId id="559"/>
            <p14:sldId id="561"/>
            <p14:sldId id="562"/>
            <p14:sldId id="563"/>
            <p14:sldId id="564"/>
            <p14:sldId id="565"/>
            <p14:sldId id="566"/>
            <p14:sldId id="544"/>
            <p14:sldId id="545"/>
            <p14:sldId id="567"/>
            <p14:sldId id="546"/>
            <p14:sldId id="547"/>
            <p14:sldId id="568"/>
            <p14:sldId id="569"/>
            <p14:sldId id="570"/>
            <p14:sldId id="571"/>
            <p14:sldId id="573"/>
            <p14:sldId id="574"/>
            <p14:sldId id="575"/>
            <p14:sldId id="576"/>
            <p14:sldId id="548"/>
            <p14:sldId id="577"/>
            <p14:sldId id="549"/>
            <p14:sldId id="550"/>
            <p14:sldId id="579"/>
            <p14:sldId id="580"/>
            <p14:sldId id="551"/>
            <p14:sldId id="552"/>
            <p14:sldId id="553"/>
            <p14:sldId id="554"/>
            <p14:sldId id="555"/>
            <p14:sldId id="556"/>
            <p14:sldId id="557"/>
            <p14:sldId id="584"/>
            <p14:sldId id="583"/>
            <p14:sldId id="586"/>
            <p14:sldId id="581"/>
            <p14:sldId id="582"/>
            <p14:sldId id="585"/>
            <p14:sldId id="587"/>
            <p14:sldId id="588"/>
            <p14:sldId id="589"/>
            <p14:sldId id="590"/>
            <p14:sldId id="591"/>
            <p14:sldId id="592"/>
            <p14:sldId id="593"/>
            <p14:sldId id="633"/>
            <p14:sldId id="640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4"/>
            <p14:sldId id="603"/>
            <p14:sldId id="605"/>
            <p14:sldId id="606"/>
            <p14:sldId id="647"/>
            <p14:sldId id="607"/>
            <p14:sldId id="503"/>
            <p14:sldId id="608"/>
          </p14:sldIdLst>
        </p14:section>
        <p14:section name="Announcements" id="{8039B260-F9BA-BD45-BFE3-03953D5D0B31}">
          <p14:sldIdLst>
            <p14:sldId id="648"/>
            <p14:sldId id="652"/>
          </p14:sldIdLst>
        </p14:section>
        <p14:section name="Swap Ends" id="{F3E92966-73AF-A347-B282-EBE996C354EB}">
          <p14:sldIdLst>
            <p14:sldId id="649"/>
            <p14:sldId id="609"/>
            <p14:sldId id="610"/>
            <p14:sldId id="611"/>
            <p14:sldId id="613"/>
            <p14:sldId id="612"/>
            <p14:sldId id="615"/>
            <p14:sldId id="616"/>
            <p14:sldId id="614"/>
            <p14:sldId id="641"/>
            <p14:sldId id="642"/>
            <p14:sldId id="643"/>
            <p14:sldId id="644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79"/>
          </p14:sldIdLst>
        </p14:section>
        <p14:section name="Stack" id="{4B5B0DB4-507A-C84B-B232-6298D3800525}">
          <p14:sldIdLst>
            <p14:sldId id="650"/>
            <p14:sldId id="627"/>
            <p14:sldId id="393"/>
            <p14:sldId id="296"/>
            <p14:sldId id="634"/>
            <p14:sldId id="659"/>
            <p14:sldId id="654"/>
            <p14:sldId id="676"/>
            <p14:sldId id="656"/>
            <p14:sldId id="677"/>
            <p14:sldId id="657"/>
            <p14:sldId id="662"/>
            <p14:sldId id="663"/>
            <p14:sldId id="664"/>
            <p14:sldId id="665"/>
            <p14:sldId id="666"/>
            <p14:sldId id="658"/>
            <p14:sldId id="667"/>
            <p14:sldId id="668"/>
            <p14:sldId id="669"/>
            <p14:sldId id="678"/>
            <p14:sldId id="6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515"/>
    <a:srgbClr val="0432FF"/>
    <a:srgbClr val="F8F8F8"/>
    <a:srgbClr val="D27BD6"/>
    <a:srgbClr val="D62ED6"/>
    <a:srgbClr val="942092"/>
    <a:srgbClr val="FF9999"/>
    <a:srgbClr val="008000"/>
    <a:srgbClr val="FF9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86595" autoAdjust="0"/>
  </p:normalViewPr>
  <p:slideViewPr>
    <p:cSldViewPr>
      <p:cViewPr>
        <p:scale>
          <a:sx n="81" d="100"/>
          <a:sy n="81" d="100"/>
        </p:scale>
        <p:origin x="1760" y="5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95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8638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4004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81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param</a:t>
            </a:r>
            <a:r>
              <a:rPr lang="en-US" dirty="0"/>
              <a:t> is pointer to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3142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7848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8542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60191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4947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3513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8230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4902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1161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86657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4659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036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34438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790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8629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219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014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46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61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039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152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423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46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CD5DE72-E8AC-D645-BD88-5BA018B048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9800" y="6306297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 dirty="0">
                <a:latin typeface="Calibri" charset="0"/>
              </a:rPr>
              <a:t>This document is copyright (C) Stanford Computer Science and Nick Troccoli, licensed under Creative Commons Attribution 2.5 License.  All rights reserved.</a:t>
            </a:r>
            <a:br>
              <a:rPr lang="en-US" altLang="x-none" sz="800" dirty="0">
                <a:latin typeface="Calibri" charset="0"/>
              </a:rPr>
            </a:br>
            <a:r>
              <a:rPr lang="en-US" altLang="x-none" sz="800" dirty="0">
                <a:latin typeface="Calibri" charset="0"/>
              </a:rPr>
              <a:t>Based on slides created by Marty Stepp, Cynthia Lee, Chris Gregg, and others.</a:t>
            </a:r>
          </a:p>
        </p:txBody>
      </p:sp>
    </p:spTree>
    <p:extLst>
      <p:ext uri="{BB962C8B-B14F-4D97-AF65-F5344CB8AC3E}">
        <p14:creationId xmlns:p14="http://schemas.microsoft.com/office/powerpoint/2010/main" val="21131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3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7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A9953C-E887-5F4C-9DD0-4F10776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36730"/>
            <a:ext cx="10958512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DDC236-00E5-2A48-8790-05E2F171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10958512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4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9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0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8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E12E-CDB2-DA48-B93C-F340374AA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CS107 Spring 2019, Lecture 8</a:t>
            </a:r>
            <a:br>
              <a:rPr lang="en-US" dirty="0"/>
            </a:br>
            <a:r>
              <a:rPr lang="en-US" sz="3400" dirty="0"/>
              <a:t>C Generics – Void *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F9DFCE-8C9B-B740-8D01-16FCDC7E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Overview:</a:t>
            </a:r>
            <a:r>
              <a:rPr lang="en-US" dirty="0"/>
              <a:t> Generics</a:t>
            </a:r>
          </a:p>
          <a:p>
            <a:r>
              <a:rPr lang="en-US" b="1" dirty="0">
                <a:solidFill>
                  <a:srgbClr val="C00000"/>
                </a:solidFill>
              </a:rPr>
              <a:t>Generic Swap</a:t>
            </a:r>
          </a:p>
          <a:p>
            <a:r>
              <a:rPr lang="en-US" dirty="0"/>
              <a:t>Generics Pitfalls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/>
              <a:t>Generic Array Swap</a:t>
            </a:r>
          </a:p>
          <a:p>
            <a:r>
              <a:rPr lang="en-US" dirty="0"/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1751267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the first and last elements in an array of numbers.  Well, now it can swap for an array of </a:t>
            </a:r>
            <a:r>
              <a:rPr lang="en-US" u="sng" dirty="0"/>
              <a:t>anything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(char *)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1)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BAA64-4883-ED45-BC8C-234980AA3466}"/>
              </a:ext>
            </a:extLst>
          </p:cNvPr>
          <p:cNvSpPr/>
          <p:nvPr/>
        </p:nvSpPr>
        <p:spPr bwMode="auto">
          <a:xfrm>
            <a:off x="1367036" y="4572000"/>
            <a:ext cx="9381728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= {"Hi",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"Howdy"};</a:t>
            </a:r>
          </a:p>
          <a:p>
            <a:pPr algn="l" eaLnBrk="1"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algn="l" eaLnBrk="1" hangingPunct="1"/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strs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[0]));</a:t>
            </a:r>
          </a:p>
        </p:txBody>
      </p:sp>
    </p:spTree>
    <p:extLst>
      <p:ext uri="{BB962C8B-B14F-4D97-AF65-F5344CB8AC3E}">
        <p14:creationId xmlns:p14="http://schemas.microsoft.com/office/powerpoint/2010/main" val="12145682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the first and last elements in an array of numbers.  Well, now it can swap for an array of </a:t>
            </a:r>
            <a:r>
              <a:rPr lang="en-US" u="sng" dirty="0"/>
              <a:t>anything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(char *)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1)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BAA64-4883-ED45-BC8C-234980AA3466}"/>
              </a:ext>
            </a:extLst>
          </p:cNvPr>
          <p:cNvSpPr/>
          <p:nvPr/>
        </p:nvSpPr>
        <p:spPr bwMode="auto">
          <a:xfrm>
            <a:off x="1367036" y="4572000"/>
            <a:ext cx="9381728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mystruct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structs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= …;</a:t>
            </a:r>
          </a:p>
          <a:p>
            <a:pPr algn="l" eaLnBrk="1"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pPr algn="l" eaLnBrk="1" hangingPunct="1"/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(structs,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(structs[0]));</a:t>
            </a:r>
          </a:p>
        </p:txBody>
      </p:sp>
    </p:spTree>
    <p:extLst>
      <p:ext uri="{BB962C8B-B14F-4D97-AF65-F5344CB8AC3E}">
        <p14:creationId xmlns:p14="http://schemas.microsoft.com/office/powerpoint/2010/main" val="20908939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46BFB-AF33-574D-BD03-E122E7F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Void *s Gone Wrong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7B04C4C-B20E-B241-ACBE-DE7B1934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861" y="4586422"/>
            <a:ext cx="1506277" cy="1506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61759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Overview:</a:t>
            </a:r>
            <a:r>
              <a:rPr lang="en-US" dirty="0"/>
              <a:t> Generics</a:t>
            </a:r>
          </a:p>
          <a:p>
            <a:r>
              <a:rPr lang="en-US" dirty="0"/>
              <a:t>Generic Swap</a:t>
            </a:r>
          </a:p>
          <a:p>
            <a:r>
              <a:rPr lang="en-US" dirty="0"/>
              <a:t>Generics Pitfalls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/>
              <a:t>Generic Array Swap</a:t>
            </a:r>
          </a:p>
          <a:p>
            <a:r>
              <a:rPr lang="en-US" b="1" dirty="0">
                <a:solidFill>
                  <a:srgbClr val="C00000"/>
                </a:solidFill>
              </a:rPr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7353467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CB82-6ADE-154C-90C4-2F01F3F1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F462-64E3-CF46-B51A-C11AB8F7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generics are particularly powerful in helping us create generic data structures.</a:t>
            </a:r>
          </a:p>
          <a:p>
            <a:r>
              <a:rPr lang="en-US" dirty="0"/>
              <a:t>Let’s see how we might go about making a Stack in C.</a:t>
            </a:r>
          </a:p>
        </p:txBody>
      </p:sp>
    </p:spTree>
    <p:extLst>
      <p:ext uri="{BB962C8B-B14F-4D97-AF65-F5344CB8AC3E}">
        <p14:creationId xmlns:p14="http://schemas.microsoft.com/office/powerpoint/2010/main" val="13041415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6D9DDB9D-C946-6F49-80AD-0596E95F2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Refresher: Stacks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9F03FB12-FC3B-8947-9D0B-F248E7019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518" y="1370635"/>
            <a:ext cx="6649596" cy="5486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Stack </a:t>
            </a:r>
            <a:r>
              <a:rPr lang="en-US" dirty="0"/>
              <a:t>is a data structure representing a stack of things. </a:t>
            </a:r>
          </a:p>
          <a:p>
            <a:r>
              <a:rPr lang="en-US" dirty="0"/>
              <a:t>Objects can be </a:t>
            </a:r>
            <a:r>
              <a:rPr lang="en-US" b="1" i="1" dirty="0"/>
              <a:t>pushed </a:t>
            </a:r>
            <a:r>
              <a:rPr lang="en-US" dirty="0"/>
              <a:t>on top of or </a:t>
            </a:r>
            <a:r>
              <a:rPr lang="en-US" b="1" i="1" dirty="0"/>
              <a:t>popped </a:t>
            </a:r>
            <a:r>
              <a:rPr lang="en-US" dirty="0"/>
              <a:t>from the top of the stack. </a:t>
            </a:r>
          </a:p>
          <a:p>
            <a:r>
              <a:rPr lang="en-US" dirty="0"/>
              <a:t>Only the top of the stack can be accessed; no other objects in the stack are visible.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Main operations:</a:t>
            </a:r>
          </a:p>
          <a:p>
            <a:pPr lvl="1" eaLnBrk="1" hangingPunct="1">
              <a:defRPr/>
            </a:pPr>
            <a:r>
              <a:rPr lang="en-US" b="1" dirty="0">
                <a:latin typeface="Consolas"/>
                <a:cs typeface="Consolas"/>
              </a:rPr>
              <a:t>push(value)</a:t>
            </a:r>
            <a:r>
              <a:rPr lang="en-US" dirty="0">
                <a:cs typeface="+mn-cs"/>
              </a:rPr>
              <a:t>: add an element to the top of the stack</a:t>
            </a:r>
          </a:p>
          <a:p>
            <a:pPr lvl="1" eaLnBrk="1" hangingPunct="1">
              <a:defRPr/>
            </a:pPr>
            <a:r>
              <a:rPr lang="en-US" b="1" dirty="0">
                <a:latin typeface="Consolas"/>
                <a:cs typeface="Consolas"/>
              </a:rPr>
              <a:t>pop()</a:t>
            </a:r>
            <a:r>
              <a:rPr lang="en-US" dirty="0">
                <a:cs typeface="+mn-cs"/>
              </a:rPr>
              <a:t>: remove and return the top element in the stack</a:t>
            </a:r>
          </a:p>
          <a:p>
            <a:pPr lvl="1" eaLnBrk="1" hangingPunct="1">
              <a:defRPr/>
            </a:pPr>
            <a:r>
              <a:rPr lang="en-US" b="1" dirty="0">
                <a:latin typeface="Consolas"/>
                <a:cs typeface="Consolas"/>
              </a:rPr>
              <a:t>peek()</a:t>
            </a:r>
            <a:r>
              <a:rPr lang="en-US" dirty="0">
                <a:cs typeface="+mn-cs"/>
              </a:rPr>
              <a:t>: return (but do not remove) the top element in the stack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9EBD5E6C-D529-A84D-BEF2-FAF733F3F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576" y="5194301"/>
            <a:ext cx="658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stack</a:t>
            </a:r>
          </a:p>
        </p:txBody>
      </p:sp>
      <p:graphicFrame>
        <p:nvGraphicFramePr>
          <p:cNvPr id="16" name="Group 6">
            <a:extLst>
              <a:ext uri="{FF2B5EF4-FFF2-40B4-BE49-F238E27FC236}">
                <a16:creationId xmlns:a16="http://schemas.microsoft.com/office/drawing/2014/main" id="{1AC0B229-BBC1-DF4D-998C-F54BD11E78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6314" y="3581400"/>
          <a:ext cx="1817687" cy="15849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692354274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4195742583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549162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68151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949274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bottom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73246"/>
                  </a:ext>
                </a:extLst>
              </a:tr>
            </a:tbl>
          </a:graphicData>
        </a:graphic>
      </p:graphicFrame>
      <p:sp>
        <p:nvSpPr>
          <p:cNvPr id="17" name="Line 28">
            <a:extLst>
              <a:ext uri="{FF2B5EF4-FFF2-40B4-BE49-F238E27FC236}">
                <a16:creationId xmlns:a16="http://schemas.microsoft.com/office/drawing/2014/main" id="{AD21C73D-097E-0F4B-85BB-046715613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4513" y="3048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935C0935-C6EB-454F-AF93-FFC767BC4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667001"/>
            <a:ext cx="1208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>
                <a:latin typeface="Calibri" panose="020F0502020204030204" pitchFamily="34" charset="0"/>
              </a:rPr>
              <a:t>pop, peek</a:t>
            </a:r>
          </a:p>
        </p:txBody>
      </p:sp>
      <p:sp>
        <p:nvSpPr>
          <p:cNvPr id="19" name="Text Box 30">
            <a:extLst>
              <a:ext uri="{FF2B5EF4-FFF2-40B4-BE49-F238E27FC236}">
                <a16:creationId xmlns:a16="http://schemas.microsoft.com/office/drawing/2014/main" id="{6032F31B-52A7-374B-8206-F0CD0A482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1" y="2667001"/>
            <a:ext cx="68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latin typeface="Calibri" panose="020F0502020204030204" pitchFamily="34" charset="0"/>
              </a:rPr>
              <a:t>push</a:t>
            </a:r>
          </a:p>
        </p:txBody>
      </p:sp>
      <p:sp>
        <p:nvSpPr>
          <p:cNvPr id="20" name="Line 31">
            <a:extLst>
              <a:ext uri="{FF2B5EF4-FFF2-40B4-BE49-F238E27FC236}">
                <a16:creationId xmlns:a16="http://schemas.microsoft.com/office/drawing/2014/main" id="{2F79D427-277A-DC4D-8365-131CE51E4E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1313" y="3048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>
            <a:extLst>
              <a:ext uri="{FF2B5EF4-FFF2-40B4-BE49-F238E27FC236}">
                <a16:creationId xmlns:a16="http://schemas.microsoft.com/office/drawing/2014/main" id="{9A791331-6565-4F48-9829-7D35C678B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stack is often implemented using a </a:t>
            </a:r>
            <a:r>
              <a:rPr lang="en-US" altLang="en-US" b="1" dirty="0"/>
              <a:t>linked list </a:t>
            </a:r>
            <a:r>
              <a:rPr lang="en-US" altLang="en-US" dirty="0"/>
              <a:t>internally.</a:t>
            </a:r>
          </a:p>
          <a:p>
            <a:pPr lvl="1"/>
            <a:r>
              <a:rPr lang="en-US" altLang="en-US" dirty="0"/>
              <a:t>"bottom"	= tail of linked list</a:t>
            </a:r>
          </a:p>
          <a:p>
            <a:pPr lvl="1"/>
            <a:r>
              <a:rPr lang="en-US" altLang="en-US" dirty="0"/>
              <a:t>"top"	              = head of linked list	</a:t>
            </a:r>
            <a:r>
              <a:rPr lang="en-US" altLang="en-US" i="1" dirty="0"/>
              <a:t>(why not the other way around?)</a:t>
            </a:r>
            <a:endParaRPr lang="en-US" altLang="en-US" dirty="0"/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Stack&lt;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&gt; s;</a:t>
            </a:r>
            <a:endParaRPr lang="en-US" alt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nsolas" panose="020B0609020204030204" pitchFamily="49" charset="0"/>
              </a:rPr>
              <a:t>s.push</a:t>
            </a:r>
            <a:r>
              <a:rPr lang="en-US" altLang="en-US" sz="2000" dirty="0">
                <a:latin typeface="Consolas" panose="020B0609020204030204" pitchFamily="49" charset="0"/>
              </a:rPr>
              <a:t>(42);</a:t>
            </a:r>
            <a:endParaRPr lang="en-US" alt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nsolas" panose="020B0609020204030204" pitchFamily="49" charset="0"/>
              </a:rPr>
              <a:t>s.push</a:t>
            </a:r>
            <a:r>
              <a:rPr lang="en-US" altLang="en-US" sz="2000" dirty="0">
                <a:latin typeface="Consolas" panose="020B0609020204030204" pitchFamily="49" charset="0"/>
              </a:rPr>
              <a:t>(-3);</a:t>
            </a:r>
            <a:endParaRPr lang="en-US" alt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nsolas" panose="020B0609020204030204" pitchFamily="49" charset="0"/>
              </a:rPr>
              <a:t>s.push</a:t>
            </a:r>
            <a:r>
              <a:rPr lang="en-US" altLang="en-US" sz="2000" dirty="0">
                <a:latin typeface="Consolas" panose="020B0609020204030204" pitchFamily="49" charset="0"/>
              </a:rPr>
              <a:t>(17);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  <a:buNone/>
            </a:pPr>
            <a:endParaRPr lang="en-US" altLang="en-US" b="1" dirty="0"/>
          </a:p>
          <a:p>
            <a:pPr>
              <a:lnSpc>
                <a:spcPct val="70000"/>
              </a:lnSpc>
              <a:buNone/>
            </a:pPr>
            <a:r>
              <a:rPr lang="en-US" altLang="en-US" b="1" dirty="0"/>
              <a:t>Problem:</a:t>
            </a:r>
            <a:r>
              <a:rPr lang="en-US" altLang="en-US" dirty="0"/>
              <a:t> C is not object-oriented!  We can’t call methods on variables.</a:t>
            </a:r>
            <a:endParaRPr lang="en-US" altLang="en-US" b="1" dirty="0"/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277584" name="Group 80">
            <a:extLst>
              <a:ext uri="{FF2B5EF4-FFF2-40B4-BE49-F238E27FC236}">
                <a16:creationId xmlns:a16="http://schemas.microsoft.com/office/drawing/2014/main" id="{C8B04D9A-9EAC-974D-83EF-D4B5E4B0B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64270"/>
              </p:ext>
            </p:extLst>
          </p:nvPr>
        </p:nvGraphicFramePr>
        <p:xfrm>
          <a:off x="6257926" y="3276600"/>
          <a:ext cx="676275" cy="39624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436725339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202874"/>
                  </a:ext>
                </a:extLst>
              </a:tr>
            </a:tbl>
          </a:graphicData>
        </a:graphic>
      </p:graphicFrame>
      <p:sp>
        <p:nvSpPr>
          <p:cNvPr id="277590" name="Line 86">
            <a:extLst>
              <a:ext uri="{FF2B5EF4-FFF2-40B4-BE49-F238E27FC236}">
                <a16:creationId xmlns:a16="http://schemas.microsoft.com/office/drawing/2014/main" id="{8D1902FF-D94C-084F-A004-0302F2DEE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3725" y="3505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7591" name="Group 87">
            <a:extLst>
              <a:ext uri="{FF2B5EF4-FFF2-40B4-BE49-F238E27FC236}">
                <a16:creationId xmlns:a16="http://schemas.microsoft.com/office/drawing/2014/main" id="{D0DC66CB-F2AA-454D-9A58-44162187D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69984"/>
              </p:ext>
            </p:extLst>
          </p:nvPr>
        </p:nvGraphicFramePr>
        <p:xfrm>
          <a:off x="7248526" y="3276600"/>
          <a:ext cx="676275" cy="39624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421057053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37201"/>
                  </a:ext>
                </a:extLst>
              </a:tr>
            </a:tbl>
          </a:graphicData>
        </a:graphic>
      </p:graphicFrame>
      <p:sp>
        <p:nvSpPr>
          <p:cNvPr id="277597" name="Line 93">
            <a:extLst>
              <a:ext uri="{FF2B5EF4-FFF2-40B4-BE49-F238E27FC236}">
                <a16:creationId xmlns:a16="http://schemas.microsoft.com/office/drawing/2014/main" id="{62961FC8-F528-CA4A-941A-3B2B6D1A0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4325" y="3505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7598" name="Group 94">
            <a:extLst>
              <a:ext uri="{FF2B5EF4-FFF2-40B4-BE49-F238E27FC236}">
                <a16:creationId xmlns:a16="http://schemas.microsoft.com/office/drawing/2014/main" id="{4D2A5AB5-5F0A-DB4E-B26E-4B0F3CCBA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59077"/>
              </p:ext>
            </p:extLst>
          </p:nvPr>
        </p:nvGraphicFramePr>
        <p:xfrm>
          <a:off x="8239126" y="3276600"/>
          <a:ext cx="676275" cy="39624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1152070504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71075"/>
                  </a:ext>
                </a:extLst>
              </a:tr>
            </a:tbl>
          </a:graphicData>
        </a:graphic>
      </p:graphicFrame>
      <p:sp>
        <p:nvSpPr>
          <p:cNvPr id="277608" name="Text Box 104">
            <a:extLst>
              <a:ext uri="{FF2B5EF4-FFF2-40B4-BE49-F238E27FC236}">
                <a16:creationId xmlns:a16="http://schemas.microsoft.com/office/drawing/2014/main" id="{AE07386C-4580-8040-9A78-E7708A4A7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732213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i="1">
                <a:solidFill>
                  <a:schemeClr val="bg2"/>
                </a:solidFill>
                <a:latin typeface="Calibri" panose="020F0502020204030204" pitchFamily="34" charset="0"/>
              </a:rPr>
              <a:t>front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A3EA68-98BC-984C-9A3B-3B4EC6E9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Stacks</a:t>
            </a:r>
          </a:p>
        </p:txBody>
      </p:sp>
    </p:spTree>
    <p:extLst>
      <p:ext uri="{BB962C8B-B14F-4D97-AF65-F5344CB8AC3E}">
        <p14:creationId xmlns:p14="http://schemas.microsoft.com/office/powerpoint/2010/main" val="16984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46BFB-AF33-574D-BD03-E122E7F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Int</a:t>
            </a:r>
            <a:r>
              <a:rPr lang="en-US" dirty="0"/>
              <a:t> Stack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7B04C4C-B20E-B241-ACBE-DE7B1934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861" y="4586422"/>
            <a:ext cx="1506277" cy="1506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928148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540D-2A21-BB48-AE06-1E9BE019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4" y="2002631"/>
            <a:ext cx="10958512" cy="2852737"/>
          </a:xfrm>
        </p:spPr>
        <p:txBody>
          <a:bodyPr/>
          <a:lstStyle/>
          <a:p>
            <a:r>
              <a:rPr lang="en-US" dirty="0"/>
              <a:t>What modifications are necessary to make a generic stack?</a:t>
            </a:r>
          </a:p>
        </p:txBody>
      </p:sp>
    </p:spTree>
    <p:extLst>
      <p:ext uri="{BB962C8B-B14F-4D97-AF65-F5344CB8AC3E}">
        <p14:creationId xmlns:p14="http://schemas.microsoft.com/office/powerpoint/2010/main" val="4116473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4A44-0361-8C42-B27D-F5ADD3BD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E0E2-0889-8E46-B21C-66BCB87C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*top;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DB3FC-C2B5-634D-B959-4BB9453351D2}"/>
              </a:ext>
            </a:extLst>
          </p:cNvPr>
          <p:cNvSpPr/>
          <p:nvPr/>
        </p:nvSpPr>
        <p:spPr bwMode="auto">
          <a:xfrm>
            <a:off x="6496050" y="2933700"/>
            <a:ext cx="523875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How might we modify the Stack data representation itself to be generic?</a:t>
            </a:r>
            <a:endParaRPr lang="en-US" sz="2400" b="1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5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25623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two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%d, y = %d\n"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4799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4A44-0361-8C42-B27D-F5ADD3BD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Stack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E0E2-0889-8E46-B21C-66BCB87C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cs typeface="Consolas" panose="020B0609020204030204" pitchFamily="49" charset="0"/>
              </a:rPr>
              <a:t>Each node can no longer store the data itself, because it could be any size!  Instead, it stores a </a:t>
            </a:r>
            <a:r>
              <a:rPr lang="en-US" i="1" dirty="0">
                <a:cs typeface="Consolas" panose="020B0609020204030204" pitchFamily="49" charset="0"/>
              </a:rPr>
              <a:t>pointer to the data</a:t>
            </a:r>
            <a:r>
              <a:rPr lang="en-US" dirty="0">
                <a:cs typeface="Consolas" panose="020B0609020204030204" pitchFamily="49" charset="0"/>
              </a:rPr>
              <a:t> somewhere else.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node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node *next;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stack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node *top;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stack;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750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int_stack_create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int_stack_create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 = malloc(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s-&gt;top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69B7A-0DD0-3342-B230-8FE0ADF2299C}"/>
              </a:ext>
            </a:extLst>
          </p:cNvPr>
          <p:cNvSpPr/>
          <p:nvPr/>
        </p:nvSpPr>
        <p:spPr bwMode="auto">
          <a:xfrm>
            <a:off x="6496050" y="2933700"/>
            <a:ext cx="523875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How might we modify this function to be generic?</a:t>
            </a:r>
            <a:endParaRPr lang="en-US" sz="2400" b="1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C965F-983E-D442-9C19-824A13042BF7}"/>
              </a:ext>
            </a:extLst>
          </p:cNvPr>
          <p:cNvSpPr/>
          <p:nvPr/>
        </p:nvSpPr>
        <p:spPr>
          <a:xfrm>
            <a:off x="152400" y="4875074"/>
            <a:ext cx="3429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b="1" u="sng" dirty="0">
                <a:latin typeface="+mn-lt"/>
                <a:cs typeface="Consolas" panose="020B0609020204030204" pitchFamily="49" charset="0"/>
              </a:rPr>
              <a:t>From previous slide: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stack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node *top; 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stack;</a:t>
            </a:r>
          </a:p>
        </p:txBody>
      </p:sp>
    </p:spTree>
    <p:extLst>
      <p:ext uri="{BB962C8B-B14F-4D97-AF65-F5344CB8AC3E}">
        <p14:creationId xmlns:p14="http://schemas.microsoft.com/office/powerpoint/2010/main" val="39320694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stack_create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stack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stack_create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stack *s = malloc(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(stack));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s-&gt;top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s-&gt;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return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1534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int_stack_push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int_stack_push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-&gt;data = data;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-&gt;next = s-&gt;top;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s-&gt;top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121F09-FAA2-EB48-9E13-2881058CBDA6}"/>
              </a:ext>
            </a:extLst>
          </p:cNvPr>
          <p:cNvSpPr/>
          <p:nvPr/>
        </p:nvSpPr>
        <p:spPr bwMode="auto">
          <a:xfrm>
            <a:off x="6496050" y="2933700"/>
            <a:ext cx="523875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How might we modify this function to be generic?</a:t>
            </a:r>
            <a:endParaRPr lang="en-US" sz="2400" b="1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DB9C5-B845-2446-83FB-844C3F3DDCB0}"/>
              </a:ext>
            </a:extLst>
          </p:cNvPr>
          <p:cNvSpPr/>
          <p:nvPr/>
        </p:nvSpPr>
        <p:spPr>
          <a:xfrm>
            <a:off x="152400" y="4875074"/>
            <a:ext cx="3429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b="1" u="sng" dirty="0">
                <a:latin typeface="+mn-lt"/>
                <a:cs typeface="Consolas" panose="020B0609020204030204" pitchFamily="49" charset="0"/>
              </a:rPr>
              <a:t>From previous slide: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stack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node *top; 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stack;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63EF7-361B-5E45-A148-45C26A39503C}"/>
              </a:ext>
            </a:extLst>
          </p:cNvPr>
          <p:cNvSpPr/>
          <p:nvPr/>
        </p:nvSpPr>
        <p:spPr>
          <a:xfrm>
            <a:off x="3581400" y="4875074"/>
            <a:ext cx="311757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node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node *next;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7E023-A91A-D84B-9DAC-C61FC97CB66D}"/>
              </a:ext>
            </a:extLst>
          </p:cNvPr>
          <p:cNvSpPr/>
          <p:nvPr/>
        </p:nvSpPr>
        <p:spPr>
          <a:xfrm>
            <a:off x="2705100" y="4951274"/>
            <a:ext cx="1752600" cy="30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88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stack_push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int_stack_push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-&gt;data = data;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-&gt;next = s-&gt;top;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s-&gt;top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07D6B-34E7-2A4F-B756-EC4F5D864C65}"/>
              </a:ext>
            </a:extLst>
          </p:cNvPr>
          <p:cNvSpPr/>
          <p:nvPr/>
        </p:nvSpPr>
        <p:spPr bwMode="auto">
          <a:xfrm>
            <a:off x="2353071" y="4800600"/>
            <a:ext cx="7485857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latin typeface="+mn-lt"/>
                <a:cs typeface="Courier New" panose="02070309020205020404" pitchFamily="49" charset="0"/>
              </a:rPr>
              <a:t>Problem: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we can no longer pass the data itself as a parameter, because it could be any size!  We also cannot copy the data into the node itself.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3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stack_push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int_stack_push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-&gt;data = data;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-&gt;next = s-&gt;top;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s-&gt;top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07D6B-34E7-2A4F-B756-EC4F5D864C65}"/>
              </a:ext>
            </a:extLst>
          </p:cNvPr>
          <p:cNvSpPr/>
          <p:nvPr/>
        </p:nvSpPr>
        <p:spPr bwMode="auto">
          <a:xfrm>
            <a:off x="2353071" y="4800600"/>
            <a:ext cx="7485857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latin typeface="+mn-lt"/>
                <a:cs typeface="Courier New" panose="02070309020205020404" pitchFamily="49" charset="0"/>
              </a:rPr>
              <a:t>Solution: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pass a pointer to the data as a parameter instead, and make a heap-allocated copy of it that the node points to.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547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stack_push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stack_push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(stack *s,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node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(node));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-&gt;data = malloc(s-&gt;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-&gt;data, data, s-&gt;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-&gt;next = s-&gt;top;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s-&gt;top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07D6B-34E7-2A4F-B756-EC4F5D864C65}"/>
              </a:ext>
            </a:extLst>
          </p:cNvPr>
          <p:cNvSpPr/>
          <p:nvPr/>
        </p:nvSpPr>
        <p:spPr bwMode="auto">
          <a:xfrm>
            <a:off x="2353071" y="4800600"/>
            <a:ext cx="7485857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latin typeface="+mn-lt"/>
                <a:cs typeface="Courier New" panose="02070309020205020404" pitchFamily="49" charset="0"/>
              </a:rPr>
              <a:t>Solution: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pass a pointer to the data as a parameter instead, and make a heap-allocated copy of it that the node points to.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446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stack_push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stack_push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(stack *s,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node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(node));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-&gt;data = data;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-&gt;next = s-&gt;top;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s-&gt;top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7D992-200B-6647-A9AF-3338BD406286}"/>
              </a:ext>
            </a:extLst>
          </p:cNvPr>
          <p:cNvSpPr/>
          <p:nvPr/>
        </p:nvSpPr>
        <p:spPr bwMode="auto">
          <a:xfrm>
            <a:off x="2353071" y="4800600"/>
            <a:ext cx="7485857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Why can’t we do this? </a:t>
            </a:r>
          </a:p>
        </p:txBody>
      </p:sp>
    </p:spTree>
    <p:extLst>
      <p:ext uri="{BB962C8B-B14F-4D97-AF65-F5344CB8AC3E}">
        <p14:creationId xmlns:p14="http://schemas.microsoft.com/office/powerpoint/2010/main" val="25325495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stack_push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stack_push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(stack *s,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node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(node));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-&gt;data = data;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-&gt;next = s-&gt;top;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s-&gt;top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07D6B-34E7-2A4F-B756-EC4F5D864C65}"/>
              </a:ext>
            </a:extLst>
          </p:cNvPr>
          <p:cNvSpPr/>
          <p:nvPr/>
        </p:nvSpPr>
        <p:spPr bwMode="auto">
          <a:xfrm>
            <a:off x="2353071" y="4800600"/>
            <a:ext cx="7485857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Why can’t we do this?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Because we don’t know where data points to.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 It could point to stack memory that goes away in the future!  This stack must have its own copy to control its lifetime.</a:t>
            </a:r>
          </a:p>
        </p:txBody>
      </p:sp>
    </p:spTree>
    <p:extLst>
      <p:ext uri="{BB962C8B-B14F-4D97-AF65-F5344CB8AC3E}">
        <p14:creationId xmlns:p14="http://schemas.microsoft.com/office/powerpoint/2010/main" val="345776781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int_stack_pop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int_stack_pop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error(1, 0,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"Cannot pop from empty stack"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 = s-&gt;top;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 = n-&gt;data;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s-&gt;top = n-&gt;next;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free(n);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173932-01F5-3F43-B032-DA3C10EBD76C}"/>
              </a:ext>
            </a:extLst>
          </p:cNvPr>
          <p:cNvSpPr/>
          <p:nvPr/>
        </p:nvSpPr>
        <p:spPr bwMode="auto">
          <a:xfrm>
            <a:off x="6496050" y="2933700"/>
            <a:ext cx="523875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How might we modify this function to be generic?</a:t>
            </a:r>
            <a:endParaRPr lang="en-US" sz="2400" b="1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39D6F-1B66-7C4C-8B8D-54AABBAE621C}"/>
              </a:ext>
            </a:extLst>
          </p:cNvPr>
          <p:cNvSpPr/>
          <p:nvPr/>
        </p:nvSpPr>
        <p:spPr>
          <a:xfrm>
            <a:off x="5035826" y="4875074"/>
            <a:ext cx="3429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b="1" u="sng" dirty="0">
                <a:latin typeface="+mn-lt"/>
                <a:cs typeface="Consolas" panose="020B0609020204030204" pitchFamily="49" charset="0"/>
              </a:rPr>
              <a:t>From previous slide: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stack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node *top; 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stack;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DA299-FE87-824D-B6F3-D463D2EA6C4F}"/>
              </a:ext>
            </a:extLst>
          </p:cNvPr>
          <p:cNvSpPr/>
          <p:nvPr/>
        </p:nvSpPr>
        <p:spPr>
          <a:xfrm>
            <a:off x="8464826" y="4875074"/>
            <a:ext cx="311757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node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node *next;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node;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ECAE7D-D230-9145-ABD3-B3C5E77F3905}"/>
              </a:ext>
            </a:extLst>
          </p:cNvPr>
          <p:cNvSpPr/>
          <p:nvPr/>
        </p:nvSpPr>
        <p:spPr>
          <a:xfrm>
            <a:off x="7588526" y="4951274"/>
            <a:ext cx="1752600" cy="30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25623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two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%d, y = %d\n"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4741C-0A79-1846-B8FA-CF11090D3BC0}"/>
              </a:ext>
            </a:extLst>
          </p:cNvPr>
          <p:cNvSpPr txBox="1"/>
          <p:nvPr/>
        </p:nvSpPr>
        <p:spPr>
          <a:xfrm>
            <a:off x="10637279" y="1154668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056072" y="1440180"/>
          <a:ext cx="3011768" cy="184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333127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086600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402813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333126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41043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stack_pop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int_stack_pop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error(1, 0,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"Cannot pop from empty stack"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 = s-&gt;top;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 = n-&gt;data;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s-&gt;top = n-&gt;next;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free(n);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104FC-AB34-C541-BDC3-E81D6CE815E8}"/>
              </a:ext>
            </a:extLst>
          </p:cNvPr>
          <p:cNvSpPr/>
          <p:nvPr/>
        </p:nvSpPr>
        <p:spPr bwMode="auto">
          <a:xfrm>
            <a:off x="5638800" y="5334000"/>
            <a:ext cx="63246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latin typeface="+mn-lt"/>
                <a:cs typeface="Courier New" panose="02070309020205020404" pitchFamily="49" charset="0"/>
              </a:rPr>
              <a:t>Problem: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we can no longer return the data itself, because it could be any size!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stack_pop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int_stack_pop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error(1, 0,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"Cannot pop from empty stack"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 = s-&gt;top;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 = n-&gt;data;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s-&gt;top = n-&gt;next;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free(n);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104FC-AB34-C541-BDC3-E81D6CE815E8}"/>
              </a:ext>
            </a:extLst>
          </p:cNvPr>
          <p:cNvSpPr/>
          <p:nvPr/>
        </p:nvSpPr>
        <p:spPr bwMode="auto">
          <a:xfrm>
            <a:off x="5638800" y="4953000"/>
            <a:ext cx="63246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latin typeface="+mn-lt"/>
                <a:cs typeface="Courier New" panose="02070309020205020404" pitchFamily="49" charset="0"/>
              </a:rPr>
              <a:t>Solution: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have the caller pass a memory location as a parameter, and copy the data value to that location.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116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FA40-99F9-1F42-BC1F-066BBB1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stack_pop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F65C-819A-9647-AF1E-6FF6D182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stack_pop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(stack *s,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error(1, 0,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"Cannot pop from empty stack"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node *n = s-&gt;top;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n-&gt;data, s-&gt;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s-&gt;top = n-&gt;next;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free(n-&gt;data);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free(n);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104FC-AB34-C541-BDC3-E81D6CE815E8}"/>
              </a:ext>
            </a:extLst>
          </p:cNvPr>
          <p:cNvSpPr/>
          <p:nvPr/>
        </p:nvSpPr>
        <p:spPr bwMode="auto">
          <a:xfrm>
            <a:off x="5638800" y="4953000"/>
            <a:ext cx="63246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latin typeface="+mn-lt"/>
                <a:cs typeface="Courier New" panose="02070309020205020404" pitchFamily="49" charset="0"/>
              </a:rPr>
              <a:t>Solution: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have the caller pass a memory location as a parameter, and copy the data value to that location.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6699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46BFB-AF33-574D-BD03-E122E7F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Generic Stack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7B04C4C-B20E-B241-ACBE-DE7B1934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861" y="4586422"/>
            <a:ext cx="1506277" cy="1506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63497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Overview:</a:t>
            </a:r>
            <a:r>
              <a:rPr lang="en-US" dirty="0"/>
              <a:t> Generics</a:t>
            </a:r>
          </a:p>
          <a:p>
            <a:r>
              <a:rPr lang="en-US" dirty="0"/>
              <a:t>Generic Swap</a:t>
            </a:r>
          </a:p>
          <a:p>
            <a:r>
              <a:rPr lang="en-US" dirty="0"/>
              <a:t>Generics Pitfalls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/>
              <a:t>Generic Array Swap</a:t>
            </a:r>
          </a:p>
          <a:p>
            <a:r>
              <a:rPr lang="en-US" dirty="0"/>
              <a:t>Generic Stack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time: </a:t>
            </a:r>
            <a:r>
              <a:rPr lang="en-US" dirty="0"/>
              <a:t>More Generics, and Function Pointers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633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25623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two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%d, y = %d\n"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4741C-0A79-1846-B8FA-CF11090D3BC0}"/>
              </a:ext>
            </a:extLst>
          </p:cNvPr>
          <p:cNvSpPr txBox="1"/>
          <p:nvPr/>
        </p:nvSpPr>
        <p:spPr>
          <a:xfrm>
            <a:off x="10637279" y="1154668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526240"/>
              </p:ext>
            </p:extLst>
          </p:nvPr>
        </p:nvGraphicFramePr>
        <p:xfrm>
          <a:off x="9056072" y="1440180"/>
          <a:ext cx="3011768" cy="2948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62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6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333127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C52FB-5765-2B44-96E3-9B86E2D8AD1D}"/>
              </a:ext>
            </a:extLst>
          </p:cNvPr>
          <p:cNvSpPr txBox="1"/>
          <p:nvPr/>
        </p:nvSpPr>
        <p:spPr>
          <a:xfrm>
            <a:off x="9333126" y="3245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086600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C4F152-9291-C44F-B7E1-748C788CEDFD}"/>
              </a:ext>
            </a:extLst>
          </p:cNvPr>
          <p:cNvSpPr txBox="1"/>
          <p:nvPr/>
        </p:nvSpPr>
        <p:spPr>
          <a:xfrm>
            <a:off x="6406927" y="365760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402813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645D676-1BE4-CC40-9197-07860EEE9068}"/>
              </a:ext>
            </a:extLst>
          </p:cNvPr>
          <p:cNvSpPr/>
          <p:nvPr/>
        </p:nvSpPr>
        <p:spPr>
          <a:xfrm>
            <a:off x="8402814" y="3352801"/>
            <a:ext cx="226928" cy="766463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333126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347D6-5C32-0E4F-BCC2-BFC91DC047F3}"/>
              </a:ext>
            </a:extLst>
          </p:cNvPr>
          <p:cNvSpPr txBox="1"/>
          <p:nvPr/>
        </p:nvSpPr>
        <p:spPr>
          <a:xfrm>
            <a:off x="9333126" y="36575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C1517B0-621A-4440-B99B-01FF545475EC}"/>
              </a:ext>
            </a:extLst>
          </p:cNvPr>
          <p:cNvSpPr/>
          <p:nvPr/>
        </p:nvSpPr>
        <p:spPr>
          <a:xfrm>
            <a:off x="10760001" y="2799471"/>
            <a:ext cx="283137" cy="703384"/>
          </a:xfrm>
          <a:custGeom>
            <a:avLst/>
            <a:gdLst>
              <a:gd name="connsiteX0" fmla="*/ 184664 w 283137"/>
              <a:gd name="connsiteY0" fmla="*/ 703384 h 703384"/>
              <a:gd name="connsiteX1" fmla="*/ 1784 w 283137"/>
              <a:gd name="connsiteY1" fmla="*/ 309489 h 703384"/>
              <a:gd name="connsiteX2" fmla="*/ 283137 w 283137"/>
              <a:gd name="connsiteY2" fmla="*/ 0 h 70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7" h="703384">
                <a:moveTo>
                  <a:pt x="184664" y="703384"/>
                </a:moveTo>
                <a:cubicBezTo>
                  <a:pt x="85018" y="565052"/>
                  <a:pt x="-14628" y="426720"/>
                  <a:pt x="1784" y="309489"/>
                </a:cubicBezTo>
                <a:cubicBezTo>
                  <a:pt x="18196" y="192258"/>
                  <a:pt x="150666" y="96129"/>
                  <a:pt x="283137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4F2F79-2BDA-214C-9F61-DC488535E394}"/>
              </a:ext>
            </a:extLst>
          </p:cNvPr>
          <p:cNvSpPr/>
          <p:nvPr/>
        </p:nvSpPr>
        <p:spPr>
          <a:xfrm>
            <a:off x="11746523" y="2357736"/>
            <a:ext cx="283136" cy="1524948"/>
          </a:xfrm>
          <a:custGeom>
            <a:avLst/>
            <a:gdLst>
              <a:gd name="connsiteX0" fmla="*/ 168812 w 260702"/>
              <a:gd name="connsiteY0" fmla="*/ 1420837 h 1420837"/>
              <a:gd name="connsiteX1" fmla="*/ 253219 w 260702"/>
              <a:gd name="connsiteY1" fmla="*/ 618979 h 1420837"/>
              <a:gd name="connsiteX2" fmla="*/ 0 w 260702"/>
              <a:gd name="connsiteY2" fmla="*/ 0 h 14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702" h="1420837">
                <a:moveTo>
                  <a:pt x="168812" y="1420837"/>
                </a:moveTo>
                <a:cubicBezTo>
                  <a:pt x="225083" y="1138311"/>
                  <a:pt x="281354" y="855785"/>
                  <a:pt x="253219" y="618979"/>
                </a:cubicBezTo>
                <a:cubicBezTo>
                  <a:pt x="225084" y="382173"/>
                  <a:pt x="112542" y="19108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25623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two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%d, y = %d\n"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4741C-0A79-1846-B8FA-CF11090D3BC0}"/>
              </a:ext>
            </a:extLst>
          </p:cNvPr>
          <p:cNvSpPr txBox="1"/>
          <p:nvPr/>
        </p:nvSpPr>
        <p:spPr>
          <a:xfrm>
            <a:off x="10637279" y="1154668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056072" y="1440180"/>
          <a:ext cx="3011768" cy="3360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62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6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0xf0c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7044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333127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C52FB-5765-2B44-96E3-9B86E2D8AD1D}"/>
              </a:ext>
            </a:extLst>
          </p:cNvPr>
          <p:cNvSpPr txBox="1"/>
          <p:nvPr/>
        </p:nvSpPr>
        <p:spPr>
          <a:xfrm>
            <a:off x="9333126" y="3245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086600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C4F152-9291-C44F-B7E1-748C788CEDFD}"/>
              </a:ext>
            </a:extLst>
          </p:cNvPr>
          <p:cNvSpPr txBox="1"/>
          <p:nvPr/>
        </p:nvSpPr>
        <p:spPr>
          <a:xfrm>
            <a:off x="6406927" y="365760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402813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645D676-1BE4-CC40-9197-07860EEE9068}"/>
              </a:ext>
            </a:extLst>
          </p:cNvPr>
          <p:cNvSpPr/>
          <p:nvPr/>
        </p:nvSpPr>
        <p:spPr>
          <a:xfrm>
            <a:off x="8402813" y="3352801"/>
            <a:ext cx="287281" cy="11430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333126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347D6-5C32-0E4F-BCC2-BFC91DC047F3}"/>
              </a:ext>
            </a:extLst>
          </p:cNvPr>
          <p:cNvSpPr txBox="1"/>
          <p:nvPr/>
        </p:nvSpPr>
        <p:spPr>
          <a:xfrm>
            <a:off x="9333126" y="36575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7645D-11F9-D943-94ED-7175A922E984}"/>
              </a:ext>
            </a:extLst>
          </p:cNvPr>
          <p:cNvSpPr txBox="1"/>
          <p:nvPr/>
        </p:nvSpPr>
        <p:spPr>
          <a:xfrm>
            <a:off x="8839200" y="40692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C1517B0-621A-4440-B99B-01FF545475EC}"/>
              </a:ext>
            </a:extLst>
          </p:cNvPr>
          <p:cNvSpPr/>
          <p:nvPr/>
        </p:nvSpPr>
        <p:spPr>
          <a:xfrm>
            <a:off x="10760001" y="2799471"/>
            <a:ext cx="283137" cy="703384"/>
          </a:xfrm>
          <a:custGeom>
            <a:avLst/>
            <a:gdLst>
              <a:gd name="connsiteX0" fmla="*/ 184664 w 283137"/>
              <a:gd name="connsiteY0" fmla="*/ 703384 h 703384"/>
              <a:gd name="connsiteX1" fmla="*/ 1784 w 283137"/>
              <a:gd name="connsiteY1" fmla="*/ 309489 h 703384"/>
              <a:gd name="connsiteX2" fmla="*/ 283137 w 283137"/>
              <a:gd name="connsiteY2" fmla="*/ 0 h 70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7" h="703384">
                <a:moveTo>
                  <a:pt x="184664" y="703384"/>
                </a:moveTo>
                <a:cubicBezTo>
                  <a:pt x="85018" y="565052"/>
                  <a:pt x="-14628" y="426720"/>
                  <a:pt x="1784" y="309489"/>
                </a:cubicBezTo>
                <a:cubicBezTo>
                  <a:pt x="18196" y="192258"/>
                  <a:pt x="150666" y="96129"/>
                  <a:pt x="283137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4F2F79-2BDA-214C-9F61-DC488535E394}"/>
              </a:ext>
            </a:extLst>
          </p:cNvPr>
          <p:cNvSpPr/>
          <p:nvPr/>
        </p:nvSpPr>
        <p:spPr>
          <a:xfrm>
            <a:off x="11746523" y="2357736"/>
            <a:ext cx="283136" cy="1524948"/>
          </a:xfrm>
          <a:custGeom>
            <a:avLst/>
            <a:gdLst>
              <a:gd name="connsiteX0" fmla="*/ 168812 w 260702"/>
              <a:gd name="connsiteY0" fmla="*/ 1420837 h 1420837"/>
              <a:gd name="connsiteX1" fmla="*/ 253219 w 260702"/>
              <a:gd name="connsiteY1" fmla="*/ 618979 h 1420837"/>
              <a:gd name="connsiteX2" fmla="*/ 0 w 260702"/>
              <a:gd name="connsiteY2" fmla="*/ 0 h 14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702" h="1420837">
                <a:moveTo>
                  <a:pt x="168812" y="1420837"/>
                </a:moveTo>
                <a:cubicBezTo>
                  <a:pt x="225083" y="1138311"/>
                  <a:pt x="281354" y="855785"/>
                  <a:pt x="253219" y="618979"/>
                </a:cubicBezTo>
                <a:cubicBezTo>
                  <a:pt x="225084" y="382173"/>
                  <a:pt x="112542" y="19108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25623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two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%d, y = %d\n"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4741C-0A79-1846-B8FA-CF11090D3BC0}"/>
              </a:ext>
            </a:extLst>
          </p:cNvPr>
          <p:cNvSpPr txBox="1"/>
          <p:nvPr/>
        </p:nvSpPr>
        <p:spPr>
          <a:xfrm>
            <a:off x="10637279" y="1154668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044157"/>
              </p:ext>
            </p:extLst>
          </p:nvPr>
        </p:nvGraphicFramePr>
        <p:xfrm>
          <a:off x="9056072" y="1440180"/>
          <a:ext cx="3011768" cy="3360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62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6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0xf0c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7044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333127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C52FB-5765-2B44-96E3-9B86E2D8AD1D}"/>
              </a:ext>
            </a:extLst>
          </p:cNvPr>
          <p:cNvSpPr txBox="1"/>
          <p:nvPr/>
        </p:nvSpPr>
        <p:spPr>
          <a:xfrm>
            <a:off x="9333126" y="3245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086600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C4F152-9291-C44F-B7E1-748C788CEDFD}"/>
              </a:ext>
            </a:extLst>
          </p:cNvPr>
          <p:cNvSpPr txBox="1"/>
          <p:nvPr/>
        </p:nvSpPr>
        <p:spPr>
          <a:xfrm>
            <a:off x="6406927" y="365760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402813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645D676-1BE4-CC40-9197-07860EEE9068}"/>
              </a:ext>
            </a:extLst>
          </p:cNvPr>
          <p:cNvSpPr/>
          <p:nvPr/>
        </p:nvSpPr>
        <p:spPr>
          <a:xfrm>
            <a:off x="8402813" y="3352801"/>
            <a:ext cx="287281" cy="11430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333126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347D6-5C32-0E4F-BCC2-BFC91DC047F3}"/>
              </a:ext>
            </a:extLst>
          </p:cNvPr>
          <p:cNvSpPr txBox="1"/>
          <p:nvPr/>
        </p:nvSpPr>
        <p:spPr>
          <a:xfrm>
            <a:off x="9333126" y="36575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7645D-11F9-D943-94ED-7175A922E984}"/>
              </a:ext>
            </a:extLst>
          </p:cNvPr>
          <p:cNvSpPr txBox="1"/>
          <p:nvPr/>
        </p:nvSpPr>
        <p:spPr>
          <a:xfrm>
            <a:off x="8839200" y="40692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C1517B0-621A-4440-B99B-01FF545475EC}"/>
              </a:ext>
            </a:extLst>
          </p:cNvPr>
          <p:cNvSpPr/>
          <p:nvPr/>
        </p:nvSpPr>
        <p:spPr>
          <a:xfrm>
            <a:off x="10760001" y="2799471"/>
            <a:ext cx="283137" cy="703384"/>
          </a:xfrm>
          <a:custGeom>
            <a:avLst/>
            <a:gdLst>
              <a:gd name="connsiteX0" fmla="*/ 184664 w 283137"/>
              <a:gd name="connsiteY0" fmla="*/ 703384 h 703384"/>
              <a:gd name="connsiteX1" fmla="*/ 1784 w 283137"/>
              <a:gd name="connsiteY1" fmla="*/ 309489 h 703384"/>
              <a:gd name="connsiteX2" fmla="*/ 283137 w 283137"/>
              <a:gd name="connsiteY2" fmla="*/ 0 h 70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7" h="703384">
                <a:moveTo>
                  <a:pt x="184664" y="703384"/>
                </a:moveTo>
                <a:cubicBezTo>
                  <a:pt x="85018" y="565052"/>
                  <a:pt x="-14628" y="426720"/>
                  <a:pt x="1784" y="309489"/>
                </a:cubicBezTo>
                <a:cubicBezTo>
                  <a:pt x="18196" y="192258"/>
                  <a:pt x="150666" y="96129"/>
                  <a:pt x="283137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4F2F79-2BDA-214C-9F61-DC488535E394}"/>
              </a:ext>
            </a:extLst>
          </p:cNvPr>
          <p:cNvSpPr/>
          <p:nvPr/>
        </p:nvSpPr>
        <p:spPr>
          <a:xfrm>
            <a:off x="11746523" y="2357736"/>
            <a:ext cx="283136" cy="1524948"/>
          </a:xfrm>
          <a:custGeom>
            <a:avLst/>
            <a:gdLst>
              <a:gd name="connsiteX0" fmla="*/ 168812 w 260702"/>
              <a:gd name="connsiteY0" fmla="*/ 1420837 h 1420837"/>
              <a:gd name="connsiteX1" fmla="*/ 253219 w 260702"/>
              <a:gd name="connsiteY1" fmla="*/ 618979 h 1420837"/>
              <a:gd name="connsiteX2" fmla="*/ 0 w 260702"/>
              <a:gd name="connsiteY2" fmla="*/ 0 h 14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702" h="1420837">
                <a:moveTo>
                  <a:pt x="168812" y="1420837"/>
                </a:moveTo>
                <a:cubicBezTo>
                  <a:pt x="225083" y="1138311"/>
                  <a:pt x="281354" y="855785"/>
                  <a:pt x="253219" y="618979"/>
                </a:cubicBezTo>
                <a:cubicBezTo>
                  <a:pt x="225084" y="382173"/>
                  <a:pt x="112542" y="19108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9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25623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two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%d, y = %d\n"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4741C-0A79-1846-B8FA-CF11090D3BC0}"/>
              </a:ext>
            </a:extLst>
          </p:cNvPr>
          <p:cNvSpPr txBox="1"/>
          <p:nvPr/>
        </p:nvSpPr>
        <p:spPr>
          <a:xfrm>
            <a:off x="10637279" y="1154668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926391"/>
              </p:ext>
            </p:extLst>
          </p:nvPr>
        </p:nvGraphicFramePr>
        <p:xfrm>
          <a:off x="9056072" y="1440180"/>
          <a:ext cx="3011768" cy="3360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62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6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0xf0c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7044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333127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C52FB-5765-2B44-96E3-9B86E2D8AD1D}"/>
              </a:ext>
            </a:extLst>
          </p:cNvPr>
          <p:cNvSpPr txBox="1"/>
          <p:nvPr/>
        </p:nvSpPr>
        <p:spPr>
          <a:xfrm>
            <a:off x="9333126" y="3245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086600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C4F152-9291-C44F-B7E1-748C788CEDFD}"/>
              </a:ext>
            </a:extLst>
          </p:cNvPr>
          <p:cNvSpPr txBox="1"/>
          <p:nvPr/>
        </p:nvSpPr>
        <p:spPr>
          <a:xfrm>
            <a:off x="6406927" y="365760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402813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645D676-1BE4-CC40-9197-07860EEE9068}"/>
              </a:ext>
            </a:extLst>
          </p:cNvPr>
          <p:cNvSpPr/>
          <p:nvPr/>
        </p:nvSpPr>
        <p:spPr>
          <a:xfrm>
            <a:off x="8402813" y="3352801"/>
            <a:ext cx="287281" cy="11430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333126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347D6-5C32-0E4F-BCC2-BFC91DC047F3}"/>
              </a:ext>
            </a:extLst>
          </p:cNvPr>
          <p:cNvSpPr txBox="1"/>
          <p:nvPr/>
        </p:nvSpPr>
        <p:spPr>
          <a:xfrm>
            <a:off x="9333126" y="36575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7645D-11F9-D943-94ED-7175A922E984}"/>
              </a:ext>
            </a:extLst>
          </p:cNvPr>
          <p:cNvSpPr txBox="1"/>
          <p:nvPr/>
        </p:nvSpPr>
        <p:spPr>
          <a:xfrm>
            <a:off x="8839200" y="40692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C1517B0-621A-4440-B99B-01FF545475EC}"/>
              </a:ext>
            </a:extLst>
          </p:cNvPr>
          <p:cNvSpPr/>
          <p:nvPr/>
        </p:nvSpPr>
        <p:spPr>
          <a:xfrm>
            <a:off x="10760001" y="2799471"/>
            <a:ext cx="283137" cy="703384"/>
          </a:xfrm>
          <a:custGeom>
            <a:avLst/>
            <a:gdLst>
              <a:gd name="connsiteX0" fmla="*/ 184664 w 283137"/>
              <a:gd name="connsiteY0" fmla="*/ 703384 h 703384"/>
              <a:gd name="connsiteX1" fmla="*/ 1784 w 283137"/>
              <a:gd name="connsiteY1" fmla="*/ 309489 h 703384"/>
              <a:gd name="connsiteX2" fmla="*/ 283137 w 283137"/>
              <a:gd name="connsiteY2" fmla="*/ 0 h 70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7" h="703384">
                <a:moveTo>
                  <a:pt x="184664" y="703384"/>
                </a:moveTo>
                <a:cubicBezTo>
                  <a:pt x="85018" y="565052"/>
                  <a:pt x="-14628" y="426720"/>
                  <a:pt x="1784" y="309489"/>
                </a:cubicBezTo>
                <a:cubicBezTo>
                  <a:pt x="18196" y="192258"/>
                  <a:pt x="150666" y="96129"/>
                  <a:pt x="283137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4F2F79-2BDA-214C-9F61-DC488535E394}"/>
              </a:ext>
            </a:extLst>
          </p:cNvPr>
          <p:cNvSpPr/>
          <p:nvPr/>
        </p:nvSpPr>
        <p:spPr>
          <a:xfrm>
            <a:off x="11746523" y="2357736"/>
            <a:ext cx="283136" cy="1524948"/>
          </a:xfrm>
          <a:custGeom>
            <a:avLst/>
            <a:gdLst>
              <a:gd name="connsiteX0" fmla="*/ 168812 w 260702"/>
              <a:gd name="connsiteY0" fmla="*/ 1420837 h 1420837"/>
              <a:gd name="connsiteX1" fmla="*/ 253219 w 260702"/>
              <a:gd name="connsiteY1" fmla="*/ 618979 h 1420837"/>
              <a:gd name="connsiteX2" fmla="*/ 0 w 260702"/>
              <a:gd name="connsiteY2" fmla="*/ 0 h 14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702" h="1420837">
                <a:moveTo>
                  <a:pt x="168812" y="1420837"/>
                </a:moveTo>
                <a:cubicBezTo>
                  <a:pt x="225083" y="1138311"/>
                  <a:pt x="281354" y="855785"/>
                  <a:pt x="253219" y="618979"/>
                </a:cubicBezTo>
                <a:cubicBezTo>
                  <a:pt x="225084" y="382173"/>
                  <a:pt x="112542" y="19108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25623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two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%d, y = %d\n"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4741C-0A79-1846-B8FA-CF11090D3BC0}"/>
              </a:ext>
            </a:extLst>
          </p:cNvPr>
          <p:cNvSpPr txBox="1"/>
          <p:nvPr/>
        </p:nvSpPr>
        <p:spPr>
          <a:xfrm>
            <a:off x="10637279" y="1154668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588943"/>
              </p:ext>
            </p:extLst>
          </p:nvPr>
        </p:nvGraphicFramePr>
        <p:xfrm>
          <a:off x="9056072" y="1440180"/>
          <a:ext cx="3011768" cy="184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333127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086600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402813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333126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7826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25623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two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("x = %d, y = %d\n",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4741C-0A79-1846-B8FA-CF11090D3BC0}"/>
              </a:ext>
            </a:extLst>
          </p:cNvPr>
          <p:cNvSpPr txBox="1"/>
          <p:nvPr/>
        </p:nvSpPr>
        <p:spPr>
          <a:xfrm>
            <a:off x="10637279" y="1154668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056072" y="1440180"/>
          <a:ext cx="3011768" cy="184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333127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086600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402813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333126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9687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25623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two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%d, y = %d\n"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4741C-0A79-1846-B8FA-CF11090D3BC0}"/>
              </a:ext>
            </a:extLst>
          </p:cNvPr>
          <p:cNvSpPr txBox="1"/>
          <p:nvPr/>
        </p:nvSpPr>
        <p:spPr>
          <a:xfrm>
            <a:off x="10637279" y="1154668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056072" y="1440180"/>
          <a:ext cx="3011768" cy="1840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333127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086600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402813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333126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5729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96F0-2936-354A-A07F-4412C807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❤️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DC1D-01F3-684E-9476-A55C95D5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 is fast</a:t>
            </a:r>
            <a:r>
              <a:rPr lang="en-US" dirty="0"/>
              <a:t>.  Your program already has that memory reserved for it!</a:t>
            </a:r>
          </a:p>
          <a:p>
            <a:r>
              <a:rPr lang="en-US" b="1" dirty="0"/>
              <a:t>It is convenient</a:t>
            </a:r>
            <a:r>
              <a:rPr lang="en-US" dirty="0"/>
              <a:t>.  Memory is handled automatically, and is fast because old memory is left in place and marked as usable for future function calls.</a:t>
            </a:r>
          </a:p>
          <a:p>
            <a:r>
              <a:rPr lang="en-US" b="1" dirty="0"/>
              <a:t>It is safe</a:t>
            </a:r>
            <a:r>
              <a:rPr lang="en-US" dirty="0"/>
              <a:t>.  You specify variable types, and the compiler can therefore do checks on the data.  We’ll see later this is not necessarily true on the heap.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274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E81E-11AC-DF46-A09E-9A8D1632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36730"/>
            <a:ext cx="10958512" cy="4206870"/>
          </a:xfrm>
        </p:spPr>
        <p:txBody>
          <a:bodyPr/>
          <a:lstStyle/>
          <a:p>
            <a:r>
              <a:rPr lang="en-US" dirty="0"/>
              <a:t>“Oh, when I said ’numbers’ I meant shorts, not </a:t>
            </a:r>
            <a:r>
              <a:rPr lang="en-US" dirty="0" err="1"/>
              <a:t>ints</a:t>
            </a:r>
            <a:r>
              <a:rPr lang="en-US" dirty="0"/>
              <a:t>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😑</a:t>
            </a:r>
          </a:p>
        </p:txBody>
      </p:sp>
    </p:spTree>
    <p:extLst>
      <p:ext uri="{BB962C8B-B14F-4D97-AF65-F5344CB8AC3E}">
        <p14:creationId xmlns:p14="http://schemas.microsoft.com/office/powerpoint/2010/main" val="84626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25623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(short *a, short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short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short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short y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%d, y = %d\n"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79531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25623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(short *a, short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short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short x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short y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%d, y = %d\n"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4741C-0A79-1846-B8FA-CF11090D3BC0}"/>
              </a:ext>
            </a:extLst>
          </p:cNvPr>
          <p:cNvSpPr txBox="1"/>
          <p:nvPr/>
        </p:nvSpPr>
        <p:spPr>
          <a:xfrm>
            <a:off x="10637279" y="1154668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056072" y="1440180"/>
          <a:ext cx="3011768" cy="3360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62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6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0xf0e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7044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333127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C52FB-5765-2B44-96E3-9B86E2D8AD1D}"/>
              </a:ext>
            </a:extLst>
          </p:cNvPr>
          <p:cNvSpPr txBox="1"/>
          <p:nvPr/>
        </p:nvSpPr>
        <p:spPr>
          <a:xfrm>
            <a:off x="9333126" y="3245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086600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C4F152-9291-C44F-B7E1-748C788CEDFD}"/>
              </a:ext>
            </a:extLst>
          </p:cNvPr>
          <p:cNvSpPr txBox="1"/>
          <p:nvPr/>
        </p:nvSpPr>
        <p:spPr>
          <a:xfrm>
            <a:off x="6067090" y="365760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402813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645D676-1BE4-CC40-9197-07860EEE9068}"/>
              </a:ext>
            </a:extLst>
          </p:cNvPr>
          <p:cNvSpPr/>
          <p:nvPr/>
        </p:nvSpPr>
        <p:spPr>
          <a:xfrm>
            <a:off x="8402813" y="3352801"/>
            <a:ext cx="287281" cy="11430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333126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347D6-5C32-0E4F-BCC2-BFC91DC047F3}"/>
              </a:ext>
            </a:extLst>
          </p:cNvPr>
          <p:cNvSpPr txBox="1"/>
          <p:nvPr/>
        </p:nvSpPr>
        <p:spPr>
          <a:xfrm>
            <a:off x="9333126" y="36575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7645D-11F9-D943-94ED-7175A922E984}"/>
              </a:ext>
            </a:extLst>
          </p:cNvPr>
          <p:cNvSpPr txBox="1"/>
          <p:nvPr/>
        </p:nvSpPr>
        <p:spPr>
          <a:xfrm>
            <a:off x="8839200" y="40692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C1517B0-621A-4440-B99B-01FF545475EC}"/>
              </a:ext>
            </a:extLst>
          </p:cNvPr>
          <p:cNvSpPr/>
          <p:nvPr/>
        </p:nvSpPr>
        <p:spPr>
          <a:xfrm>
            <a:off x="10760001" y="2799471"/>
            <a:ext cx="283137" cy="703384"/>
          </a:xfrm>
          <a:custGeom>
            <a:avLst/>
            <a:gdLst>
              <a:gd name="connsiteX0" fmla="*/ 184664 w 283137"/>
              <a:gd name="connsiteY0" fmla="*/ 703384 h 703384"/>
              <a:gd name="connsiteX1" fmla="*/ 1784 w 283137"/>
              <a:gd name="connsiteY1" fmla="*/ 309489 h 703384"/>
              <a:gd name="connsiteX2" fmla="*/ 283137 w 283137"/>
              <a:gd name="connsiteY2" fmla="*/ 0 h 70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7" h="703384">
                <a:moveTo>
                  <a:pt x="184664" y="703384"/>
                </a:moveTo>
                <a:cubicBezTo>
                  <a:pt x="85018" y="565052"/>
                  <a:pt x="-14628" y="426720"/>
                  <a:pt x="1784" y="309489"/>
                </a:cubicBezTo>
                <a:cubicBezTo>
                  <a:pt x="18196" y="192258"/>
                  <a:pt x="150666" y="96129"/>
                  <a:pt x="283137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4F2F79-2BDA-214C-9F61-DC488535E394}"/>
              </a:ext>
            </a:extLst>
          </p:cNvPr>
          <p:cNvSpPr/>
          <p:nvPr/>
        </p:nvSpPr>
        <p:spPr>
          <a:xfrm>
            <a:off x="11746523" y="2357736"/>
            <a:ext cx="283136" cy="1524948"/>
          </a:xfrm>
          <a:custGeom>
            <a:avLst/>
            <a:gdLst>
              <a:gd name="connsiteX0" fmla="*/ 168812 w 260702"/>
              <a:gd name="connsiteY0" fmla="*/ 1420837 h 1420837"/>
              <a:gd name="connsiteX1" fmla="*/ 253219 w 260702"/>
              <a:gd name="connsiteY1" fmla="*/ 618979 h 1420837"/>
              <a:gd name="connsiteX2" fmla="*/ 0 w 260702"/>
              <a:gd name="connsiteY2" fmla="*/ 0 h 14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702" h="1420837">
                <a:moveTo>
                  <a:pt x="168812" y="1420837"/>
                </a:moveTo>
                <a:cubicBezTo>
                  <a:pt x="225083" y="1138311"/>
                  <a:pt x="281354" y="855785"/>
                  <a:pt x="253219" y="618979"/>
                </a:cubicBezTo>
                <a:cubicBezTo>
                  <a:pt x="225084" y="382173"/>
                  <a:pt x="112542" y="19108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E81E-11AC-DF46-A09E-9A8D1632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43000"/>
            <a:ext cx="10958512" cy="5943600"/>
          </a:xfrm>
        </p:spPr>
        <p:txBody>
          <a:bodyPr/>
          <a:lstStyle/>
          <a:p>
            <a:r>
              <a:rPr lang="en-US" dirty="0"/>
              <a:t>“You know what, I goofed.  We’re going to use strings.  Could you write something to swap those?”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😤</a:t>
            </a:r>
          </a:p>
        </p:txBody>
      </p:sp>
    </p:spTree>
    <p:extLst>
      <p:ext uri="{BB962C8B-B14F-4D97-AF65-F5344CB8AC3E}">
        <p14:creationId xmlns:p14="http://schemas.microsoft.com/office/powerpoint/2010/main" val="3388041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295400"/>
            <a:ext cx="6785094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 **a, char **b)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*x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*y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%s, y = %s\n"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186789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295400"/>
            <a:ext cx="6785094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 **a, char **b)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*x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*y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%s, y = %s\n"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0439"/>
              </p:ext>
            </p:extLst>
          </p:nvPr>
        </p:nvGraphicFramePr>
        <p:xfrm>
          <a:off x="8797701" y="1440180"/>
          <a:ext cx="3011768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891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936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9005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'2'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360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36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074756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235706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551919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074755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7EF74-E821-E64C-8075-76AD1E7FB9CE}"/>
              </a:ext>
            </a:extLst>
          </p:cNvPr>
          <p:cNvSpPr txBox="1"/>
          <p:nvPr/>
        </p:nvSpPr>
        <p:spPr>
          <a:xfrm>
            <a:off x="7319880" y="389630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 SEGMENT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F14FD01E-D203-7743-89E1-F44D2F32D15E}"/>
              </a:ext>
            </a:extLst>
          </p:cNvPr>
          <p:cNvSpPr/>
          <p:nvPr/>
        </p:nvSpPr>
        <p:spPr>
          <a:xfrm>
            <a:off x="9601658" y="3333088"/>
            <a:ext cx="253941" cy="161991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57EEBA9-E468-6B43-B408-73C6F8301B0C}"/>
              </a:ext>
            </a:extLst>
          </p:cNvPr>
          <p:cNvSpPr/>
          <p:nvPr/>
        </p:nvSpPr>
        <p:spPr>
          <a:xfrm>
            <a:off x="10465915" y="2391508"/>
            <a:ext cx="408411" cy="2332892"/>
          </a:xfrm>
          <a:custGeom>
            <a:avLst/>
            <a:gdLst>
              <a:gd name="connsiteX0" fmla="*/ 211463 w 408411"/>
              <a:gd name="connsiteY0" fmla="*/ 0 h 3048388"/>
              <a:gd name="connsiteX1" fmla="*/ 448 w 408411"/>
              <a:gd name="connsiteY1" fmla="*/ 773723 h 3048388"/>
              <a:gd name="connsiteX2" fmla="*/ 155193 w 408411"/>
              <a:gd name="connsiteY2" fmla="*/ 1758461 h 3048388"/>
              <a:gd name="connsiteX3" fmla="*/ 141125 w 408411"/>
              <a:gd name="connsiteY3" fmla="*/ 2616590 h 3048388"/>
              <a:gd name="connsiteX4" fmla="*/ 112990 w 408411"/>
              <a:gd name="connsiteY4" fmla="*/ 3010486 h 3048388"/>
              <a:gd name="connsiteX5" fmla="*/ 408411 w 408411"/>
              <a:gd name="connsiteY5" fmla="*/ 3010486 h 30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11" h="3048388">
                <a:moveTo>
                  <a:pt x="211463" y="0"/>
                </a:moveTo>
                <a:cubicBezTo>
                  <a:pt x="110644" y="240323"/>
                  <a:pt x="9826" y="480646"/>
                  <a:pt x="448" y="773723"/>
                </a:cubicBezTo>
                <a:cubicBezTo>
                  <a:pt x="-8930" y="1066800"/>
                  <a:pt x="131747" y="1451317"/>
                  <a:pt x="155193" y="1758461"/>
                </a:cubicBezTo>
                <a:cubicBezTo>
                  <a:pt x="178639" y="2065606"/>
                  <a:pt x="148159" y="2407919"/>
                  <a:pt x="141125" y="2616590"/>
                </a:cubicBezTo>
                <a:cubicBezTo>
                  <a:pt x="134091" y="2825261"/>
                  <a:pt x="68442" y="2944837"/>
                  <a:pt x="112990" y="3010486"/>
                </a:cubicBezTo>
                <a:cubicBezTo>
                  <a:pt x="157538" y="3076135"/>
                  <a:pt x="282974" y="3043310"/>
                  <a:pt x="408411" y="301048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4A0AB4-C30D-8F4A-9EEB-F615260D6FB2}"/>
              </a:ext>
            </a:extLst>
          </p:cNvPr>
          <p:cNvSpPr/>
          <p:nvPr/>
        </p:nvSpPr>
        <p:spPr>
          <a:xfrm>
            <a:off x="11577711" y="2778842"/>
            <a:ext cx="538452" cy="1117468"/>
          </a:xfrm>
          <a:custGeom>
            <a:avLst/>
            <a:gdLst>
              <a:gd name="connsiteX0" fmla="*/ 0 w 538452"/>
              <a:gd name="connsiteY0" fmla="*/ 20630 h 2623153"/>
              <a:gd name="connsiteX1" fmla="*/ 436098 w 538452"/>
              <a:gd name="connsiteY1" fmla="*/ 287916 h 2623153"/>
              <a:gd name="connsiteX2" fmla="*/ 520504 w 538452"/>
              <a:gd name="connsiteY2" fmla="*/ 2032310 h 2623153"/>
              <a:gd name="connsiteX3" fmla="*/ 168812 w 538452"/>
              <a:gd name="connsiteY3" fmla="*/ 2623153 h 262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52" h="2623153">
                <a:moveTo>
                  <a:pt x="0" y="20630"/>
                </a:moveTo>
                <a:cubicBezTo>
                  <a:pt x="174673" y="-13367"/>
                  <a:pt x="349347" y="-47364"/>
                  <a:pt x="436098" y="287916"/>
                </a:cubicBezTo>
                <a:cubicBezTo>
                  <a:pt x="522849" y="623196"/>
                  <a:pt x="565052" y="1643104"/>
                  <a:pt x="520504" y="2032310"/>
                </a:cubicBezTo>
                <a:cubicBezTo>
                  <a:pt x="475956" y="2421516"/>
                  <a:pt x="322384" y="2522334"/>
                  <a:pt x="168812" y="262315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295400"/>
            <a:ext cx="6785094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**a, char **b)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*x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*y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%s, y = %s\n"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586829"/>
              </p:ext>
            </p:extLst>
          </p:nvPr>
        </p:nvGraphicFramePr>
        <p:xfrm>
          <a:off x="8797701" y="1440180"/>
          <a:ext cx="3011768" cy="4880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62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6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891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936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9005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'2'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360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36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074756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C52FB-5765-2B44-96E3-9B86E2D8AD1D}"/>
              </a:ext>
            </a:extLst>
          </p:cNvPr>
          <p:cNvSpPr txBox="1"/>
          <p:nvPr/>
        </p:nvSpPr>
        <p:spPr>
          <a:xfrm>
            <a:off x="9074755" y="3245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235706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C4F152-9291-C44F-B7E1-748C788CEDFD}"/>
              </a:ext>
            </a:extLst>
          </p:cNvPr>
          <p:cNvSpPr txBox="1"/>
          <p:nvPr/>
        </p:nvSpPr>
        <p:spPr>
          <a:xfrm>
            <a:off x="6046277" y="3657600"/>
            <a:ext cx="23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551919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645D676-1BE4-CC40-9197-07860EEE9068}"/>
              </a:ext>
            </a:extLst>
          </p:cNvPr>
          <p:cNvSpPr/>
          <p:nvPr/>
        </p:nvSpPr>
        <p:spPr>
          <a:xfrm>
            <a:off x="8551920" y="3352801"/>
            <a:ext cx="245782" cy="766463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074755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347D6-5C32-0E4F-BCC2-BFC91DC047F3}"/>
              </a:ext>
            </a:extLst>
          </p:cNvPr>
          <p:cNvSpPr txBox="1"/>
          <p:nvPr/>
        </p:nvSpPr>
        <p:spPr>
          <a:xfrm>
            <a:off x="9074755" y="36575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4F2F79-2BDA-214C-9F61-DC488535E394}"/>
              </a:ext>
            </a:extLst>
          </p:cNvPr>
          <p:cNvSpPr/>
          <p:nvPr/>
        </p:nvSpPr>
        <p:spPr>
          <a:xfrm>
            <a:off x="11488152" y="2357736"/>
            <a:ext cx="283136" cy="1524948"/>
          </a:xfrm>
          <a:custGeom>
            <a:avLst/>
            <a:gdLst>
              <a:gd name="connsiteX0" fmla="*/ 168812 w 260702"/>
              <a:gd name="connsiteY0" fmla="*/ 1420837 h 1420837"/>
              <a:gd name="connsiteX1" fmla="*/ 253219 w 260702"/>
              <a:gd name="connsiteY1" fmla="*/ 618979 h 1420837"/>
              <a:gd name="connsiteX2" fmla="*/ 0 w 260702"/>
              <a:gd name="connsiteY2" fmla="*/ 0 h 14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702" h="1420837">
                <a:moveTo>
                  <a:pt x="168812" y="1420837"/>
                </a:moveTo>
                <a:cubicBezTo>
                  <a:pt x="225083" y="1138311"/>
                  <a:pt x="281354" y="855785"/>
                  <a:pt x="253219" y="618979"/>
                </a:cubicBezTo>
                <a:cubicBezTo>
                  <a:pt x="225084" y="382173"/>
                  <a:pt x="112542" y="19108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7EF74-E821-E64C-8075-76AD1E7FB9CE}"/>
              </a:ext>
            </a:extLst>
          </p:cNvPr>
          <p:cNvSpPr txBox="1"/>
          <p:nvPr/>
        </p:nvSpPr>
        <p:spPr>
          <a:xfrm>
            <a:off x="7319880" y="542030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 SEGMENT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F14FD01E-D203-7743-89E1-F44D2F32D15E}"/>
              </a:ext>
            </a:extLst>
          </p:cNvPr>
          <p:cNvSpPr/>
          <p:nvPr/>
        </p:nvSpPr>
        <p:spPr>
          <a:xfrm>
            <a:off x="9601658" y="4857088"/>
            <a:ext cx="253941" cy="161991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F285A36-2D3B-B747-8F3C-1E911DD373FD}"/>
              </a:ext>
            </a:extLst>
          </p:cNvPr>
          <p:cNvSpPr/>
          <p:nvPr/>
        </p:nvSpPr>
        <p:spPr>
          <a:xfrm>
            <a:off x="10621030" y="2827606"/>
            <a:ext cx="112619" cy="647114"/>
          </a:xfrm>
          <a:custGeom>
            <a:avLst/>
            <a:gdLst>
              <a:gd name="connsiteX0" fmla="*/ 98552 w 112619"/>
              <a:gd name="connsiteY0" fmla="*/ 647114 h 647114"/>
              <a:gd name="connsiteX1" fmla="*/ 78 w 112619"/>
              <a:gd name="connsiteY1" fmla="*/ 253219 h 647114"/>
              <a:gd name="connsiteX2" fmla="*/ 112619 w 112619"/>
              <a:gd name="connsiteY2" fmla="*/ 0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19" h="647114">
                <a:moveTo>
                  <a:pt x="98552" y="647114"/>
                </a:moveTo>
                <a:cubicBezTo>
                  <a:pt x="48143" y="504092"/>
                  <a:pt x="-2266" y="361071"/>
                  <a:pt x="78" y="253219"/>
                </a:cubicBezTo>
                <a:cubicBezTo>
                  <a:pt x="2422" y="145367"/>
                  <a:pt x="57520" y="72683"/>
                  <a:pt x="112619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57EEBA9-E468-6B43-B408-73C6F8301B0C}"/>
              </a:ext>
            </a:extLst>
          </p:cNvPr>
          <p:cNvSpPr/>
          <p:nvPr/>
        </p:nvSpPr>
        <p:spPr>
          <a:xfrm>
            <a:off x="10465915" y="2391508"/>
            <a:ext cx="408411" cy="3490466"/>
          </a:xfrm>
          <a:custGeom>
            <a:avLst/>
            <a:gdLst>
              <a:gd name="connsiteX0" fmla="*/ 211463 w 408411"/>
              <a:gd name="connsiteY0" fmla="*/ 0 h 3048388"/>
              <a:gd name="connsiteX1" fmla="*/ 448 w 408411"/>
              <a:gd name="connsiteY1" fmla="*/ 773723 h 3048388"/>
              <a:gd name="connsiteX2" fmla="*/ 155193 w 408411"/>
              <a:gd name="connsiteY2" fmla="*/ 1758461 h 3048388"/>
              <a:gd name="connsiteX3" fmla="*/ 141125 w 408411"/>
              <a:gd name="connsiteY3" fmla="*/ 2616590 h 3048388"/>
              <a:gd name="connsiteX4" fmla="*/ 112990 w 408411"/>
              <a:gd name="connsiteY4" fmla="*/ 3010486 h 3048388"/>
              <a:gd name="connsiteX5" fmla="*/ 408411 w 408411"/>
              <a:gd name="connsiteY5" fmla="*/ 3010486 h 30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11" h="3048388">
                <a:moveTo>
                  <a:pt x="211463" y="0"/>
                </a:moveTo>
                <a:cubicBezTo>
                  <a:pt x="110644" y="240323"/>
                  <a:pt x="9826" y="480646"/>
                  <a:pt x="448" y="773723"/>
                </a:cubicBezTo>
                <a:cubicBezTo>
                  <a:pt x="-8930" y="1066800"/>
                  <a:pt x="131747" y="1451317"/>
                  <a:pt x="155193" y="1758461"/>
                </a:cubicBezTo>
                <a:cubicBezTo>
                  <a:pt x="178639" y="2065606"/>
                  <a:pt x="148159" y="2407919"/>
                  <a:pt x="141125" y="2616590"/>
                </a:cubicBezTo>
                <a:cubicBezTo>
                  <a:pt x="134091" y="2825261"/>
                  <a:pt x="68442" y="2944837"/>
                  <a:pt x="112990" y="3010486"/>
                </a:cubicBezTo>
                <a:cubicBezTo>
                  <a:pt x="157538" y="3076135"/>
                  <a:pt x="282974" y="3043310"/>
                  <a:pt x="408411" y="301048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4A0AB4-C30D-8F4A-9EEB-F615260D6FB2}"/>
              </a:ext>
            </a:extLst>
          </p:cNvPr>
          <p:cNvSpPr/>
          <p:nvPr/>
        </p:nvSpPr>
        <p:spPr>
          <a:xfrm>
            <a:off x="11577711" y="2778841"/>
            <a:ext cx="538452" cy="2326559"/>
          </a:xfrm>
          <a:custGeom>
            <a:avLst/>
            <a:gdLst>
              <a:gd name="connsiteX0" fmla="*/ 0 w 538452"/>
              <a:gd name="connsiteY0" fmla="*/ 20630 h 2623153"/>
              <a:gd name="connsiteX1" fmla="*/ 436098 w 538452"/>
              <a:gd name="connsiteY1" fmla="*/ 287916 h 2623153"/>
              <a:gd name="connsiteX2" fmla="*/ 520504 w 538452"/>
              <a:gd name="connsiteY2" fmla="*/ 2032310 h 2623153"/>
              <a:gd name="connsiteX3" fmla="*/ 168812 w 538452"/>
              <a:gd name="connsiteY3" fmla="*/ 2623153 h 262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52" h="2623153">
                <a:moveTo>
                  <a:pt x="0" y="20630"/>
                </a:moveTo>
                <a:cubicBezTo>
                  <a:pt x="174673" y="-13367"/>
                  <a:pt x="349347" y="-47364"/>
                  <a:pt x="436098" y="287916"/>
                </a:cubicBezTo>
                <a:cubicBezTo>
                  <a:pt x="522849" y="623196"/>
                  <a:pt x="565052" y="1643104"/>
                  <a:pt x="520504" y="2032310"/>
                </a:cubicBezTo>
                <a:cubicBezTo>
                  <a:pt x="475956" y="2421516"/>
                  <a:pt x="322384" y="2522334"/>
                  <a:pt x="168812" y="262315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92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295400"/>
            <a:ext cx="6785094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 **a, char **b)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*temp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*x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*y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%s, y = %s\n"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797701" y="1440180"/>
          <a:ext cx="3011768" cy="5292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62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6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0xf08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7044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891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936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9005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'2'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360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36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074756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C52FB-5765-2B44-96E3-9B86E2D8AD1D}"/>
              </a:ext>
            </a:extLst>
          </p:cNvPr>
          <p:cNvSpPr txBox="1"/>
          <p:nvPr/>
        </p:nvSpPr>
        <p:spPr>
          <a:xfrm>
            <a:off x="9074755" y="3245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235706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C4F152-9291-C44F-B7E1-748C788CEDFD}"/>
              </a:ext>
            </a:extLst>
          </p:cNvPr>
          <p:cNvSpPr txBox="1"/>
          <p:nvPr/>
        </p:nvSpPr>
        <p:spPr>
          <a:xfrm>
            <a:off x="6046277" y="3657600"/>
            <a:ext cx="23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551919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645D676-1BE4-CC40-9197-07860EEE9068}"/>
              </a:ext>
            </a:extLst>
          </p:cNvPr>
          <p:cNvSpPr/>
          <p:nvPr/>
        </p:nvSpPr>
        <p:spPr>
          <a:xfrm>
            <a:off x="8551919" y="3352801"/>
            <a:ext cx="287281" cy="11430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074755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347D6-5C32-0E4F-BCC2-BFC91DC047F3}"/>
              </a:ext>
            </a:extLst>
          </p:cNvPr>
          <p:cNvSpPr txBox="1"/>
          <p:nvPr/>
        </p:nvSpPr>
        <p:spPr>
          <a:xfrm>
            <a:off x="9074755" y="36575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7645D-11F9-D943-94ED-7175A922E984}"/>
              </a:ext>
            </a:extLst>
          </p:cNvPr>
          <p:cNvSpPr txBox="1"/>
          <p:nvPr/>
        </p:nvSpPr>
        <p:spPr>
          <a:xfrm>
            <a:off x="8580829" y="40692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4F2F79-2BDA-214C-9F61-DC488535E394}"/>
              </a:ext>
            </a:extLst>
          </p:cNvPr>
          <p:cNvSpPr/>
          <p:nvPr/>
        </p:nvSpPr>
        <p:spPr>
          <a:xfrm>
            <a:off x="11488152" y="2357736"/>
            <a:ext cx="283136" cy="1524948"/>
          </a:xfrm>
          <a:custGeom>
            <a:avLst/>
            <a:gdLst>
              <a:gd name="connsiteX0" fmla="*/ 168812 w 260702"/>
              <a:gd name="connsiteY0" fmla="*/ 1420837 h 1420837"/>
              <a:gd name="connsiteX1" fmla="*/ 253219 w 260702"/>
              <a:gd name="connsiteY1" fmla="*/ 618979 h 1420837"/>
              <a:gd name="connsiteX2" fmla="*/ 0 w 260702"/>
              <a:gd name="connsiteY2" fmla="*/ 0 h 14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702" h="1420837">
                <a:moveTo>
                  <a:pt x="168812" y="1420837"/>
                </a:moveTo>
                <a:cubicBezTo>
                  <a:pt x="225083" y="1138311"/>
                  <a:pt x="281354" y="855785"/>
                  <a:pt x="253219" y="618979"/>
                </a:cubicBezTo>
                <a:cubicBezTo>
                  <a:pt x="225084" y="382173"/>
                  <a:pt x="112542" y="19108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7EF74-E821-E64C-8075-76AD1E7FB9CE}"/>
              </a:ext>
            </a:extLst>
          </p:cNvPr>
          <p:cNvSpPr txBox="1"/>
          <p:nvPr/>
        </p:nvSpPr>
        <p:spPr>
          <a:xfrm>
            <a:off x="7319880" y="542030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 SEGMENT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F14FD01E-D203-7743-89E1-F44D2F32D15E}"/>
              </a:ext>
            </a:extLst>
          </p:cNvPr>
          <p:cNvSpPr/>
          <p:nvPr/>
        </p:nvSpPr>
        <p:spPr>
          <a:xfrm>
            <a:off x="9601658" y="4857088"/>
            <a:ext cx="253941" cy="161991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F285A36-2D3B-B747-8F3C-1E911DD373FD}"/>
              </a:ext>
            </a:extLst>
          </p:cNvPr>
          <p:cNvSpPr/>
          <p:nvPr/>
        </p:nvSpPr>
        <p:spPr>
          <a:xfrm>
            <a:off x="10621030" y="2827606"/>
            <a:ext cx="112619" cy="647114"/>
          </a:xfrm>
          <a:custGeom>
            <a:avLst/>
            <a:gdLst>
              <a:gd name="connsiteX0" fmla="*/ 98552 w 112619"/>
              <a:gd name="connsiteY0" fmla="*/ 647114 h 647114"/>
              <a:gd name="connsiteX1" fmla="*/ 78 w 112619"/>
              <a:gd name="connsiteY1" fmla="*/ 253219 h 647114"/>
              <a:gd name="connsiteX2" fmla="*/ 112619 w 112619"/>
              <a:gd name="connsiteY2" fmla="*/ 0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19" h="647114">
                <a:moveTo>
                  <a:pt x="98552" y="647114"/>
                </a:moveTo>
                <a:cubicBezTo>
                  <a:pt x="48143" y="504092"/>
                  <a:pt x="-2266" y="361071"/>
                  <a:pt x="78" y="253219"/>
                </a:cubicBezTo>
                <a:cubicBezTo>
                  <a:pt x="2422" y="145367"/>
                  <a:pt x="57520" y="72683"/>
                  <a:pt x="112619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57EEBA9-E468-6B43-B408-73C6F8301B0C}"/>
              </a:ext>
            </a:extLst>
          </p:cNvPr>
          <p:cNvSpPr/>
          <p:nvPr/>
        </p:nvSpPr>
        <p:spPr>
          <a:xfrm>
            <a:off x="10465915" y="2391508"/>
            <a:ext cx="408411" cy="3856892"/>
          </a:xfrm>
          <a:custGeom>
            <a:avLst/>
            <a:gdLst>
              <a:gd name="connsiteX0" fmla="*/ 211463 w 408411"/>
              <a:gd name="connsiteY0" fmla="*/ 0 h 3048388"/>
              <a:gd name="connsiteX1" fmla="*/ 448 w 408411"/>
              <a:gd name="connsiteY1" fmla="*/ 773723 h 3048388"/>
              <a:gd name="connsiteX2" fmla="*/ 155193 w 408411"/>
              <a:gd name="connsiteY2" fmla="*/ 1758461 h 3048388"/>
              <a:gd name="connsiteX3" fmla="*/ 141125 w 408411"/>
              <a:gd name="connsiteY3" fmla="*/ 2616590 h 3048388"/>
              <a:gd name="connsiteX4" fmla="*/ 112990 w 408411"/>
              <a:gd name="connsiteY4" fmla="*/ 3010486 h 3048388"/>
              <a:gd name="connsiteX5" fmla="*/ 408411 w 408411"/>
              <a:gd name="connsiteY5" fmla="*/ 3010486 h 30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11" h="3048388">
                <a:moveTo>
                  <a:pt x="211463" y="0"/>
                </a:moveTo>
                <a:cubicBezTo>
                  <a:pt x="110644" y="240323"/>
                  <a:pt x="9826" y="480646"/>
                  <a:pt x="448" y="773723"/>
                </a:cubicBezTo>
                <a:cubicBezTo>
                  <a:pt x="-8930" y="1066800"/>
                  <a:pt x="131747" y="1451317"/>
                  <a:pt x="155193" y="1758461"/>
                </a:cubicBezTo>
                <a:cubicBezTo>
                  <a:pt x="178639" y="2065606"/>
                  <a:pt x="148159" y="2407919"/>
                  <a:pt x="141125" y="2616590"/>
                </a:cubicBezTo>
                <a:cubicBezTo>
                  <a:pt x="134091" y="2825261"/>
                  <a:pt x="68442" y="2944837"/>
                  <a:pt x="112990" y="3010486"/>
                </a:cubicBezTo>
                <a:cubicBezTo>
                  <a:pt x="157538" y="3076135"/>
                  <a:pt x="282974" y="3043310"/>
                  <a:pt x="408411" y="301048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4A0AB4-C30D-8F4A-9EEB-F615260D6FB2}"/>
              </a:ext>
            </a:extLst>
          </p:cNvPr>
          <p:cNvSpPr/>
          <p:nvPr/>
        </p:nvSpPr>
        <p:spPr>
          <a:xfrm>
            <a:off x="11577711" y="2778841"/>
            <a:ext cx="538452" cy="2623153"/>
          </a:xfrm>
          <a:custGeom>
            <a:avLst/>
            <a:gdLst>
              <a:gd name="connsiteX0" fmla="*/ 0 w 538452"/>
              <a:gd name="connsiteY0" fmla="*/ 20630 h 2623153"/>
              <a:gd name="connsiteX1" fmla="*/ 436098 w 538452"/>
              <a:gd name="connsiteY1" fmla="*/ 287916 h 2623153"/>
              <a:gd name="connsiteX2" fmla="*/ 520504 w 538452"/>
              <a:gd name="connsiteY2" fmla="*/ 2032310 h 2623153"/>
              <a:gd name="connsiteX3" fmla="*/ 168812 w 538452"/>
              <a:gd name="connsiteY3" fmla="*/ 2623153 h 262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52" h="2623153">
                <a:moveTo>
                  <a:pt x="0" y="20630"/>
                </a:moveTo>
                <a:cubicBezTo>
                  <a:pt x="174673" y="-13367"/>
                  <a:pt x="349347" y="-47364"/>
                  <a:pt x="436098" y="287916"/>
                </a:cubicBezTo>
                <a:cubicBezTo>
                  <a:pt x="522849" y="623196"/>
                  <a:pt x="565052" y="1643104"/>
                  <a:pt x="520504" y="2032310"/>
                </a:cubicBezTo>
                <a:cubicBezTo>
                  <a:pt x="475956" y="2421516"/>
                  <a:pt x="322384" y="2522334"/>
                  <a:pt x="168812" y="262315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82AE214-C7C9-434B-A89E-623443DFD83D}"/>
              </a:ext>
            </a:extLst>
          </p:cNvPr>
          <p:cNvSpPr/>
          <p:nvPr/>
        </p:nvSpPr>
        <p:spPr>
          <a:xfrm>
            <a:off x="10733649" y="4343400"/>
            <a:ext cx="315351" cy="1905000"/>
          </a:xfrm>
          <a:custGeom>
            <a:avLst/>
            <a:gdLst>
              <a:gd name="connsiteX0" fmla="*/ 211463 w 408411"/>
              <a:gd name="connsiteY0" fmla="*/ 0 h 3048388"/>
              <a:gd name="connsiteX1" fmla="*/ 448 w 408411"/>
              <a:gd name="connsiteY1" fmla="*/ 773723 h 3048388"/>
              <a:gd name="connsiteX2" fmla="*/ 155193 w 408411"/>
              <a:gd name="connsiteY2" fmla="*/ 1758461 h 3048388"/>
              <a:gd name="connsiteX3" fmla="*/ 141125 w 408411"/>
              <a:gd name="connsiteY3" fmla="*/ 2616590 h 3048388"/>
              <a:gd name="connsiteX4" fmla="*/ 112990 w 408411"/>
              <a:gd name="connsiteY4" fmla="*/ 3010486 h 3048388"/>
              <a:gd name="connsiteX5" fmla="*/ 408411 w 408411"/>
              <a:gd name="connsiteY5" fmla="*/ 3010486 h 30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11" h="3048388">
                <a:moveTo>
                  <a:pt x="211463" y="0"/>
                </a:moveTo>
                <a:cubicBezTo>
                  <a:pt x="110644" y="240323"/>
                  <a:pt x="9826" y="480646"/>
                  <a:pt x="448" y="773723"/>
                </a:cubicBezTo>
                <a:cubicBezTo>
                  <a:pt x="-8930" y="1066800"/>
                  <a:pt x="131747" y="1451317"/>
                  <a:pt x="155193" y="1758461"/>
                </a:cubicBezTo>
                <a:cubicBezTo>
                  <a:pt x="178639" y="2065606"/>
                  <a:pt x="148159" y="2407919"/>
                  <a:pt x="141125" y="2616590"/>
                </a:cubicBezTo>
                <a:cubicBezTo>
                  <a:pt x="134091" y="2825261"/>
                  <a:pt x="68442" y="2944837"/>
                  <a:pt x="112990" y="3010486"/>
                </a:cubicBezTo>
                <a:cubicBezTo>
                  <a:pt x="157538" y="3076135"/>
                  <a:pt x="282974" y="3043310"/>
                  <a:pt x="408411" y="301048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4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295400"/>
            <a:ext cx="6785094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 **a, char **b)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*x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*y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%s, y = %s\n"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212265"/>
              </p:ext>
            </p:extLst>
          </p:nvPr>
        </p:nvGraphicFramePr>
        <p:xfrm>
          <a:off x="8797701" y="1440180"/>
          <a:ext cx="3011768" cy="5292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62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6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0xf08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7044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891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936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9005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'2'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360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36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074756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C52FB-5765-2B44-96E3-9B86E2D8AD1D}"/>
              </a:ext>
            </a:extLst>
          </p:cNvPr>
          <p:cNvSpPr txBox="1"/>
          <p:nvPr/>
        </p:nvSpPr>
        <p:spPr>
          <a:xfrm>
            <a:off x="9074755" y="3245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235706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C4F152-9291-C44F-B7E1-748C788CEDFD}"/>
              </a:ext>
            </a:extLst>
          </p:cNvPr>
          <p:cNvSpPr txBox="1"/>
          <p:nvPr/>
        </p:nvSpPr>
        <p:spPr>
          <a:xfrm>
            <a:off x="6046277" y="3657600"/>
            <a:ext cx="23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551919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645D676-1BE4-CC40-9197-07860EEE9068}"/>
              </a:ext>
            </a:extLst>
          </p:cNvPr>
          <p:cNvSpPr/>
          <p:nvPr/>
        </p:nvSpPr>
        <p:spPr>
          <a:xfrm>
            <a:off x="8551919" y="3352801"/>
            <a:ext cx="287281" cy="11430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074755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347D6-5C32-0E4F-BCC2-BFC91DC047F3}"/>
              </a:ext>
            </a:extLst>
          </p:cNvPr>
          <p:cNvSpPr txBox="1"/>
          <p:nvPr/>
        </p:nvSpPr>
        <p:spPr>
          <a:xfrm>
            <a:off x="9074755" y="36575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7645D-11F9-D943-94ED-7175A922E984}"/>
              </a:ext>
            </a:extLst>
          </p:cNvPr>
          <p:cNvSpPr txBox="1"/>
          <p:nvPr/>
        </p:nvSpPr>
        <p:spPr>
          <a:xfrm>
            <a:off x="8580829" y="40692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4F2F79-2BDA-214C-9F61-DC488535E394}"/>
              </a:ext>
            </a:extLst>
          </p:cNvPr>
          <p:cNvSpPr/>
          <p:nvPr/>
        </p:nvSpPr>
        <p:spPr>
          <a:xfrm>
            <a:off x="11488152" y="2357736"/>
            <a:ext cx="283136" cy="1524948"/>
          </a:xfrm>
          <a:custGeom>
            <a:avLst/>
            <a:gdLst>
              <a:gd name="connsiteX0" fmla="*/ 168812 w 260702"/>
              <a:gd name="connsiteY0" fmla="*/ 1420837 h 1420837"/>
              <a:gd name="connsiteX1" fmla="*/ 253219 w 260702"/>
              <a:gd name="connsiteY1" fmla="*/ 618979 h 1420837"/>
              <a:gd name="connsiteX2" fmla="*/ 0 w 260702"/>
              <a:gd name="connsiteY2" fmla="*/ 0 h 14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702" h="1420837">
                <a:moveTo>
                  <a:pt x="168812" y="1420837"/>
                </a:moveTo>
                <a:cubicBezTo>
                  <a:pt x="225083" y="1138311"/>
                  <a:pt x="281354" y="855785"/>
                  <a:pt x="253219" y="618979"/>
                </a:cubicBezTo>
                <a:cubicBezTo>
                  <a:pt x="225084" y="382173"/>
                  <a:pt x="112542" y="19108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7EF74-E821-E64C-8075-76AD1E7FB9CE}"/>
              </a:ext>
            </a:extLst>
          </p:cNvPr>
          <p:cNvSpPr txBox="1"/>
          <p:nvPr/>
        </p:nvSpPr>
        <p:spPr>
          <a:xfrm>
            <a:off x="7319880" y="542030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 SEGMENT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F14FD01E-D203-7743-89E1-F44D2F32D15E}"/>
              </a:ext>
            </a:extLst>
          </p:cNvPr>
          <p:cNvSpPr/>
          <p:nvPr/>
        </p:nvSpPr>
        <p:spPr>
          <a:xfrm>
            <a:off x="9601658" y="4857088"/>
            <a:ext cx="253941" cy="161991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F285A36-2D3B-B747-8F3C-1E911DD373FD}"/>
              </a:ext>
            </a:extLst>
          </p:cNvPr>
          <p:cNvSpPr/>
          <p:nvPr/>
        </p:nvSpPr>
        <p:spPr>
          <a:xfrm>
            <a:off x="10621030" y="2827606"/>
            <a:ext cx="112619" cy="647114"/>
          </a:xfrm>
          <a:custGeom>
            <a:avLst/>
            <a:gdLst>
              <a:gd name="connsiteX0" fmla="*/ 98552 w 112619"/>
              <a:gd name="connsiteY0" fmla="*/ 647114 h 647114"/>
              <a:gd name="connsiteX1" fmla="*/ 78 w 112619"/>
              <a:gd name="connsiteY1" fmla="*/ 253219 h 647114"/>
              <a:gd name="connsiteX2" fmla="*/ 112619 w 112619"/>
              <a:gd name="connsiteY2" fmla="*/ 0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19" h="647114">
                <a:moveTo>
                  <a:pt x="98552" y="647114"/>
                </a:moveTo>
                <a:cubicBezTo>
                  <a:pt x="48143" y="504092"/>
                  <a:pt x="-2266" y="361071"/>
                  <a:pt x="78" y="253219"/>
                </a:cubicBezTo>
                <a:cubicBezTo>
                  <a:pt x="2422" y="145367"/>
                  <a:pt x="57520" y="72683"/>
                  <a:pt x="112619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57EEBA9-E468-6B43-B408-73C6F8301B0C}"/>
              </a:ext>
            </a:extLst>
          </p:cNvPr>
          <p:cNvSpPr/>
          <p:nvPr/>
        </p:nvSpPr>
        <p:spPr>
          <a:xfrm>
            <a:off x="10465915" y="2391508"/>
            <a:ext cx="408411" cy="3026312"/>
          </a:xfrm>
          <a:custGeom>
            <a:avLst/>
            <a:gdLst>
              <a:gd name="connsiteX0" fmla="*/ 211463 w 408411"/>
              <a:gd name="connsiteY0" fmla="*/ 0 h 3048388"/>
              <a:gd name="connsiteX1" fmla="*/ 448 w 408411"/>
              <a:gd name="connsiteY1" fmla="*/ 773723 h 3048388"/>
              <a:gd name="connsiteX2" fmla="*/ 155193 w 408411"/>
              <a:gd name="connsiteY2" fmla="*/ 1758461 h 3048388"/>
              <a:gd name="connsiteX3" fmla="*/ 141125 w 408411"/>
              <a:gd name="connsiteY3" fmla="*/ 2616590 h 3048388"/>
              <a:gd name="connsiteX4" fmla="*/ 112990 w 408411"/>
              <a:gd name="connsiteY4" fmla="*/ 3010486 h 3048388"/>
              <a:gd name="connsiteX5" fmla="*/ 408411 w 408411"/>
              <a:gd name="connsiteY5" fmla="*/ 3010486 h 30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11" h="3048388">
                <a:moveTo>
                  <a:pt x="211463" y="0"/>
                </a:moveTo>
                <a:cubicBezTo>
                  <a:pt x="110644" y="240323"/>
                  <a:pt x="9826" y="480646"/>
                  <a:pt x="448" y="773723"/>
                </a:cubicBezTo>
                <a:cubicBezTo>
                  <a:pt x="-8930" y="1066800"/>
                  <a:pt x="131747" y="1451317"/>
                  <a:pt x="155193" y="1758461"/>
                </a:cubicBezTo>
                <a:cubicBezTo>
                  <a:pt x="178639" y="2065606"/>
                  <a:pt x="148159" y="2407919"/>
                  <a:pt x="141125" y="2616590"/>
                </a:cubicBezTo>
                <a:cubicBezTo>
                  <a:pt x="134091" y="2825261"/>
                  <a:pt x="68442" y="2944837"/>
                  <a:pt x="112990" y="3010486"/>
                </a:cubicBezTo>
                <a:cubicBezTo>
                  <a:pt x="157538" y="3076135"/>
                  <a:pt x="282974" y="3043310"/>
                  <a:pt x="408411" y="301048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4A0AB4-C30D-8F4A-9EEB-F615260D6FB2}"/>
              </a:ext>
            </a:extLst>
          </p:cNvPr>
          <p:cNvSpPr/>
          <p:nvPr/>
        </p:nvSpPr>
        <p:spPr>
          <a:xfrm>
            <a:off x="11577711" y="2778841"/>
            <a:ext cx="538452" cy="2623153"/>
          </a:xfrm>
          <a:custGeom>
            <a:avLst/>
            <a:gdLst>
              <a:gd name="connsiteX0" fmla="*/ 0 w 538452"/>
              <a:gd name="connsiteY0" fmla="*/ 20630 h 2623153"/>
              <a:gd name="connsiteX1" fmla="*/ 436098 w 538452"/>
              <a:gd name="connsiteY1" fmla="*/ 287916 h 2623153"/>
              <a:gd name="connsiteX2" fmla="*/ 520504 w 538452"/>
              <a:gd name="connsiteY2" fmla="*/ 2032310 h 2623153"/>
              <a:gd name="connsiteX3" fmla="*/ 168812 w 538452"/>
              <a:gd name="connsiteY3" fmla="*/ 2623153 h 262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52" h="2623153">
                <a:moveTo>
                  <a:pt x="0" y="20630"/>
                </a:moveTo>
                <a:cubicBezTo>
                  <a:pt x="174673" y="-13367"/>
                  <a:pt x="349347" y="-47364"/>
                  <a:pt x="436098" y="287916"/>
                </a:cubicBezTo>
                <a:cubicBezTo>
                  <a:pt x="522849" y="623196"/>
                  <a:pt x="565052" y="1643104"/>
                  <a:pt x="520504" y="2032310"/>
                </a:cubicBezTo>
                <a:cubicBezTo>
                  <a:pt x="475956" y="2421516"/>
                  <a:pt x="322384" y="2522334"/>
                  <a:pt x="168812" y="262315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9DEEC2B-43F4-6740-8405-E960190EAF1F}"/>
              </a:ext>
            </a:extLst>
          </p:cNvPr>
          <p:cNvSpPr/>
          <p:nvPr/>
        </p:nvSpPr>
        <p:spPr>
          <a:xfrm>
            <a:off x="10733649" y="4343400"/>
            <a:ext cx="315351" cy="1905000"/>
          </a:xfrm>
          <a:custGeom>
            <a:avLst/>
            <a:gdLst>
              <a:gd name="connsiteX0" fmla="*/ 211463 w 408411"/>
              <a:gd name="connsiteY0" fmla="*/ 0 h 3048388"/>
              <a:gd name="connsiteX1" fmla="*/ 448 w 408411"/>
              <a:gd name="connsiteY1" fmla="*/ 773723 h 3048388"/>
              <a:gd name="connsiteX2" fmla="*/ 155193 w 408411"/>
              <a:gd name="connsiteY2" fmla="*/ 1758461 h 3048388"/>
              <a:gd name="connsiteX3" fmla="*/ 141125 w 408411"/>
              <a:gd name="connsiteY3" fmla="*/ 2616590 h 3048388"/>
              <a:gd name="connsiteX4" fmla="*/ 112990 w 408411"/>
              <a:gd name="connsiteY4" fmla="*/ 3010486 h 3048388"/>
              <a:gd name="connsiteX5" fmla="*/ 408411 w 408411"/>
              <a:gd name="connsiteY5" fmla="*/ 3010486 h 30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11" h="3048388">
                <a:moveTo>
                  <a:pt x="211463" y="0"/>
                </a:moveTo>
                <a:cubicBezTo>
                  <a:pt x="110644" y="240323"/>
                  <a:pt x="9826" y="480646"/>
                  <a:pt x="448" y="773723"/>
                </a:cubicBezTo>
                <a:cubicBezTo>
                  <a:pt x="-8930" y="1066800"/>
                  <a:pt x="131747" y="1451317"/>
                  <a:pt x="155193" y="1758461"/>
                </a:cubicBezTo>
                <a:cubicBezTo>
                  <a:pt x="178639" y="2065606"/>
                  <a:pt x="148159" y="2407919"/>
                  <a:pt x="141125" y="2616590"/>
                </a:cubicBezTo>
                <a:cubicBezTo>
                  <a:pt x="134091" y="2825261"/>
                  <a:pt x="68442" y="2944837"/>
                  <a:pt x="112990" y="3010486"/>
                </a:cubicBezTo>
                <a:cubicBezTo>
                  <a:pt x="157538" y="3076135"/>
                  <a:pt x="282974" y="3043310"/>
                  <a:pt x="408411" y="301048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295400"/>
            <a:ext cx="6785094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 **a, char **b)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*x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*y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%s, y = %s\n"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354894"/>
              </p:ext>
            </p:extLst>
          </p:nvPr>
        </p:nvGraphicFramePr>
        <p:xfrm>
          <a:off x="8797701" y="1440180"/>
          <a:ext cx="3011768" cy="5292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295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62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6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0xf08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7044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891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936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9005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'2'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360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36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074756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C52FB-5765-2B44-96E3-9B86E2D8AD1D}"/>
              </a:ext>
            </a:extLst>
          </p:cNvPr>
          <p:cNvSpPr txBox="1"/>
          <p:nvPr/>
        </p:nvSpPr>
        <p:spPr>
          <a:xfrm>
            <a:off x="9074755" y="3245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235706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C4F152-9291-C44F-B7E1-748C788CEDFD}"/>
              </a:ext>
            </a:extLst>
          </p:cNvPr>
          <p:cNvSpPr txBox="1"/>
          <p:nvPr/>
        </p:nvSpPr>
        <p:spPr>
          <a:xfrm>
            <a:off x="6046277" y="3657600"/>
            <a:ext cx="23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551919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645D676-1BE4-CC40-9197-07860EEE9068}"/>
              </a:ext>
            </a:extLst>
          </p:cNvPr>
          <p:cNvSpPr/>
          <p:nvPr/>
        </p:nvSpPr>
        <p:spPr>
          <a:xfrm>
            <a:off x="8551919" y="3352801"/>
            <a:ext cx="287281" cy="11430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074755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347D6-5C32-0E4F-BCC2-BFC91DC047F3}"/>
              </a:ext>
            </a:extLst>
          </p:cNvPr>
          <p:cNvSpPr txBox="1"/>
          <p:nvPr/>
        </p:nvSpPr>
        <p:spPr>
          <a:xfrm>
            <a:off x="9074755" y="36575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7645D-11F9-D943-94ED-7175A922E984}"/>
              </a:ext>
            </a:extLst>
          </p:cNvPr>
          <p:cNvSpPr txBox="1"/>
          <p:nvPr/>
        </p:nvSpPr>
        <p:spPr>
          <a:xfrm>
            <a:off x="8580829" y="40692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4F2F79-2BDA-214C-9F61-DC488535E394}"/>
              </a:ext>
            </a:extLst>
          </p:cNvPr>
          <p:cNvSpPr/>
          <p:nvPr/>
        </p:nvSpPr>
        <p:spPr>
          <a:xfrm>
            <a:off x="11488152" y="2357736"/>
            <a:ext cx="283136" cy="1524948"/>
          </a:xfrm>
          <a:custGeom>
            <a:avLst/>
            <a:gdLst>
              <a:gd name="connsiteX0" fmla="*/ 168812 w 260702"/>
              <a:gd name="connsiteY0" fmla="*/ 1420837 h 1420837"/>
              <a:gd name="connsiteX1" fmla="*/ 253219 w 260702"/>
              <a:gd name="connsiteY1" fmla="*/ 618979 h 1420837"/>
              <a:gd name="connsiteX2" fmla="*/ 0 w 260702"/>
              <a:gd name="connsiteY2" fmla="*/ 0 h 14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702" h="1420837">
                <a:moveTo>
                  <a:pt x="168812" y="1420837"/>
                </a:moveTo>
                <a:cubicBezTo>
                  <a:pt x="225083" y="1138311"/>
                  <a:pt x="281354" y="855785"/>
                  <a:pt x="253219" y="618979"/>
                </a:cubicBezTo>
                <a:cubicBezTo>
                  <a:pt x="225084" y="382173"/>
                  <a:pt x="112542" y="191086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7EF74-E821-E64C-8075-76AD1E7FB9CE}"/>
              </a:ext>
            </a:extLst>
          </p:cNvPr>
          <p:cNvSpPr txBox="1"/>
          <p:nvPr/>
        </p:nvSpPr>
        <p:spPr>
          <a:xfrm>
            <a:off x="7319880" y="542030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 SEGMENT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F14FD01E-D203-7743-89E1-F44D2F32D15E}"/>
              </a:ext>
            </a:extLst>
          </p:cNvPr>
          <p:cNvSpPr/>
          <p:nvPr/>
        </p:nvSpPr>
        <p:spPr>
          <a:xfrm>
            <a:off x="9601658" y="4857088"/>
            <a:ext cx="253941" cy="161991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F285A36-2D3B-B747-8F3C-1E911DD373FD}"/>
              </a:ext>
            </a:extLst>
          </p:cNvPr>
          <p:cNvSpPr/>
          <p:nvPr/>
        </p:nvSpPr>
        <p:spPr>
          <a:xfrm>
            <a:off x="10621030" y="2827606"/>
            <a:ext cx="112619" cy="647114"/>
          </a:xfrm>
          <a:custGeom>
            <a:avLst/>
            <a:gdLst>
              <a:gd name="connsiteX0" fmla="*/ 98552 w 112619"/>
              <a:gd name="connsiteY0" fmla="*/ 647114 h 647114"/>
              <a:gd name="connsiteX1" fmla="*/ 78 w 112619"/>
              <a:gd name="connsiteY1" fmla="*/ 253219 h 647114"/>
              <a:gd name="connsiteX2" fmla="*/ 112619 w 112619"/>
              <a:gd name="connsiteY2" fmla="*/ 0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19" h="647114">
                <a:moveTo>
                  <a:pt x="98552" y="647114"/>
                </a:moveTo>
                <a:cubicBezTo>
                  <a:pt x="48143" y="504092"/>
                  <a:pt x="-2266" y="361071"/>
                  <a:pt x="78" y="253219"/>
                </a:cubicBezTo>
                <a:cubicBezTo>
                  <a:pt x="2422" y="145367"/>
                  <a:pt x="57520" y="72683"/>
                  <a:pt x="112619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57EEBA9-E468-6B43-B408-73C6F8301B0C}"/>
              </a:ext>
            </a:extLst>
          </p:cNvPr>
          <p:cNvSpPr/>
          <p:nvPr/>
        </p:nvSpPr>
        <p:spPr>
          <a:xfrm>
            <a:off x="10465915" y="2391508"/>
            <a:ext cx="408411" cy="3026312"/>
          </a:xfrm>
          <a:custGeom>
            <a:avLst/>
            <a:gdLst>
              <a:gd name="connsiteX0" fmla="*/ 211463 w 408411"/>
              <a:gd name="connsiteY0" fmla="*/ 0 h 3048388"/>
              <a:gd name="connsiteX1" fmla="*/ 448 w 408411"/>
              <a:gd name="connsiteY1" fmla="*/ 773723 h 3048388"/>
              <a:gd name="connsiteX2" fmla="*/ 155193 w 408411"/>
              <a:gd name="connsiteY2" fmla="*/ 1758461 h 3048388"/>
              <a:gd name="connsiteX3" fmla="*/ 141125 w 408411"/>
              <a:gd name="connsiteY3" fmla="*/ 2616590 h 3048388"/>
              <a:gd name="connsiteX4" fmla="*/ 112990 w 408411"/>
              <a:gd name="connsiteY4" fmla="*/ 3010486 h 3048388"/>
              <a:gd name="connsiteX5" fmla="*/ 408411 w 408411"/>
              <a:gd name="connsiteY5" fmla="*/ 3010486 h 30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11" h="3048388">
                <a:moveTo>
                  <a:pt x="211463" y="0"/>
                </a:moveTo>
                <a:cubicBezTo>
                  <a:pt x="110644" y="240323"/>
                  <a:pt x="9826" y="480646"/>
                  <a:pt x="448" y="773723"/>
                </a:cubicBezTo>
                <a:cubicBezTo>
                  <a:pt x="-8930" y="1066800"/>
                  <a:pt x="131747" y="1451317"/>
                  <a:pt x="155193" y="1758461"/>
                </a:cubicBezTo>
                <a:cubicBezTo>
                  <a:pt x="178639" y="2065606"/>
                  <a:pt x="148159" y="2407919"/>
                  <a:pt x="141125" y="2616590"/>
                </a:cubicBezTo>
                <a:cubicBezTo>
                  <a:pt x="134091" y="2825261"/>
                  <a:pt x="68442" y="2944837"/>
                  <a:pt x="112990" y="3010486"/>
                </a:cubicBezTo>
                <a:cubicBezTo>
                  <a:pt x="157538" y="3076135"/>
                  <a:pt x="282974" y="3043310"/>
                  <a:pt x="408411" y="301048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4A0AB4-C30D-8F4A-9EEB-F615260D6FB2}"/>
              </a:ext>
            </a:extLst>
          </p:cNvPr>
          <p:cNvSpPr/>
          <p:nvPr/>
        </p:nvSpPr>
        <p:spPr>
          <a:xfrm>
            <a:off x="11577711" y="2778841"/>
            <a:ext cx="538452" cy="3469559"/>
          </a:xfrm>
          <a:custGeom>
            <a:avLst/>
            <a:gdLst>
              <a:gd name="connsiteX0" fmla="*/ 0 w 538452"/>
              <a:gd name="connsiteY0" fmla="*/ 20630 h 2623153"/>
              <a:gd name="connsiteX1" fmla="*/ 436098 w 538452"/>
              <a:gd name="connsiteY1" fmla="*/ 287916 h 2623153"/>
              <a:gd name="connsiteX2" fmla="*/ 520504 w 538452"/>
              <a:gd name="connsiteY2" fmla="*/ 2032310 h 2623153"/>
              <a:gd name="connsiteX3" fmla="*/ 168812 w 538452"/>
              <a:gd name="connsiteY3" fmla="*/ 2623153 h 262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52" h="2623153">
                <a:moveTo>
                  <a:pt x="0" y="20630"/>
                </a:moveTo>
                <a:cubicBezTo>
                  <a:pt x="174673" y="-13367"/>
                  <a:pt x="349347" y="-47364"/>
                  <a:pt x="436098" y="287916"/>
                </a:cubicBezTo>
                <a:cubicBezTo>
                  <a:pt x="522849" y="623196"/>
                  <a:pt x="565052" y="1643104"/>
                  <a:pt x="520504" y="2032310"/>
                </a:cubicBezTo>
                <a:cubicBezTo>
                  <a:pt x="475956" y="2421516"/>
                  <a:pt x="322384" y="2522334"/>
                  <a:pt x="168812" y="262315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9DEEC2B-43F4-6740-8405-E960190EAF1F}"/>
              </a:ext>
            </a:extLst>
          </p:cNvPr>
          <p:cNvSpPr/>
          <p:nvPr/>
        </p:nvSpPr>
        <p:spPr>
          <a:xfrm>
            <a:off x="10733649" y="4343400"/>
            <a:ext cx="315351" cy="1905000"/>
          </a:xfrm>
          <a:custGeom>
            <a:avLst/>
            <a:gdLst>
              <a:gd name="connsiteX0" fmla="*/ 211463 w 408411"/>
              <a:gd name="connsiteY0" fmla="*/ 0 h 3048388"/>
              <a:gd name="connsiteX1" fmla="*/ 448 w 408411"/>
              <a:gd name="connsiteY1" fmla="*/ 773723 h 3048388"/>
              <a:gd name="connsiteX2" fmla="*/ 155193 w 408411"/>
              <a:gd name="connsiteY2" fmla="*/ 1758461 h 3048388"/>
              <a:gd name="connsiteX3" fmla="*/ 141125 w 408411"/>
              <a:gd name="connsiteY3" fmla="*/ 2616590 h 3048388"/>
              <a:gd name="connsiteX4" fmla="*/ 112990 w 408411"/>
              <a:gd name="connsiteY4" fmla="*/ 3010486 h 3048388"/>
              <a:gd name="connsiteX5" fmla="*/ 408411 w 408411"/>
              <a:gd name="connsiteY5" fmla="*/ 3010486 h 30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11" h="3048388">
                <a:moveTo>
                  <a:pt x="211463" y="0"/>
                </a:moveTo>
                <a:cubicBezTo>
                  <a:pt x="110644" y="240323"/>
                  <a:pt x="9826" y="480646"/>
                  <a:pt x="448" y="773723"/>
                </a:cubicBezTo>
                <a:cubicBezTo>
                  <a:pt x="-8930" y="1066800"/>
                  <a:pt x="131747" y="1451317"/>
                  <a:pt x="155193" y="1758461"/>
                </a:cubicBezTo>
                <a:cubicBezTo>
                  <a:pt x="178639" y="2065606"/>
                  <a:pt x="148159" y="2407919"/>
                  <a:pt x="141125" y="2616590"/>
                </a:cubicBezTo>
                <a:cubicBezTo>
                  <a:pt x="134091" y="2825261"/>
                  <a:pt x="68442" y="2944837"/>
                  <a:pt x="112990" y="3010486"/>
                </a:cubicBezTo>
                <a:cubicBezTo>
                  <a:pt x="157538" y="3076135"/>
                  <a:pt x="282974" y="3043310"/>
                  <a:pt x="408411" y="301048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96F0-2936-354A-A07F-4412C807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❤️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DC1D-01F3-684E-9476-A55C95D5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 is plentiful</a:t>
            </a:r>
            <a:r>
              <a:rPr lang="en-US" dirty="0"/>
              <a:t>.  The stack has at most 8MB by default.  The heap can provide more on demand!</a:t>
            </a:r>
          </a:p>
          <a:p>
            <a:r>
              <a:rPr lang="en-US" b="1" dirty="0"/>
              <a:t>Allocations are resizable.  </a:t>
            </a:r>
            <a:r>
              <a:rPr lang="en-US" dirty="0"/>
              <a:t>Unlike on the stack, if you allocate something (e.g. an array), you can change the size of it later using </a:t>
            </a:r>
            <a:r>
              <a:rPr lang="en-US" dirty="0" err="1"/>
              <a:t>realloc</a:t>
            </a:r>
            <a:r>
              <a:rPr lang="en-US" dirty="0"/>
              <a:t>.</a:t>
            </a:r>
          </a:p>
          <a:p>
            <a:r>
              <a:rPr lang="en-US" b="1" dirty="0"/>
              <a:t>Scope.</a:t>
            </a:r>
            <a:r>
              <a:rPr lang="en-US" dirty="0"/>
              <a:t>  The memory is not cleaned up when its function exits; instead, you control when the memory is freed.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152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295400"/>
            <a:ext cx="6785094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 **a, char **b)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*x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*y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%s, y = %s\n"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842057"/>
              </p:ext>
            </p:extLst>
          </p:nvPr>
        </p:nvGraphicFramePr>
        <p:xfrm>
          <a:off x="8797701" y="1440180"/>
          <a:ext cx="3011768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891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936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9005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'2'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360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36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074756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235706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551919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074755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7EF74-E821-E64C-8075-76AD1E7FB9CE}"/>
              </a:ext>
            </a:extLst>
          </p:cNvPr>
          <p:cNvSpPr txBox="1"/>
          <p:nvPr/>
        </p:nvSpPr>
        <p:spPr>
          <a:xfrm>
            <a:off x="7319880" y="389630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 SEGMENT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F14FD01E-D203-7743-89E1-F44D2F32D15E}"/>
              </a:ext>
            </a:extLst>
          </p:cNvPr>
          <p:cNvSpPr/>
          <p:nvPr/>
        </p:nvSpPr>
        <p:spPr>
          <a:xfrm>
            <a:off x="9601658" y="3333088"/>
            <a:ext cx="253941" cy="161991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57EEBA9-E468-6B43-B408-73C6F8301B0C}"/>
              </a:ext>
            </a:extLst>
          </p:cNvPr>
          <p:cNvSpPr/>
          <p:nvPr/>
        </p:nvSpPr>
        <p:spPr>
          <a:xfrm>
            <a:off x="10465915" y="2391508"/>
            <a:ext cx="408411" cy="1494692"/>
          </a:xfrm>
          <a:custGeom>
            <a:avLst/>
            <a:gdLst>
              <a:gd name="connsiteX0" fmla="*/ 211463 w 408411"/>
              <a:gd name="connsiteY0" fmla="*/ 0 h 3048388"/>
              <a:gd name="connsiteX1" fmla="*/ 448 w 408411"/>
              <a:gd name="connsiteY1" fmla="*/ 773723 h 3048388"/>
              <a:gd name="connsiteX2" fmla="*/ 155193 w 408411"/>
              <a:gd name="connsiteY2" fmla="*/ 1758461 h 3048388"/>
              <a:gd name="connsiteX3" fmla="*/ 141125 w 408411"/>
              <a:gd name="connsiteY3" fmla="*/ 2616590 h 3048388"/>
              <a:gd name="connsiteX4" fmla="*/ 112990 w 408411"/>
              <a:gd name="connsiteY4" fmla="*/ 3010486 h 3048388"/>
              <a:gd name="connsiteX5" fmla="*/ 408411 w 408411"/>
              <a:gd name="connsiteY5" fmla="*/ 3010486 h 30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11" h="3048388">
                <a:moveTo>
                  <a:pt x="211463" y="0"/>
                </a:moveTo>
                <a:cubicBezTo>
                  <a:pt x="110644" y="240323"/>
                  <a:pt x="9826" y="480646"/>
                  <a:pt x="448" y="773723"/>
                </a:cubicBezTo>
                <a:cubicBezTo>
                  <a:pt x="-8930" y="1066800"/>
                  <a:pt x="131747" y="1451317"/>
                  <a:pt x="155193" y="1758461"/>
                </a:cubicBezTo>
                <a:cubicBezTo>
                  <a:pt x="178639" y="2065606"/>
                  <a:pt x="148159" y="2407919"/>
                  <a:pt x="141125" y="2616590"/>
                </a:cubicBezTo>
                <a:cubicBezTo>
                  <a:pt x="134091" y="2825261"/>
                  <a:pt x="68442" y="2944837"/>
                  <a:pt x="112990" y="3010486"/>
                </a:cubicBezTo>
                <a:cubicBezTo>
                  <a:pt x="157538" y="3076135"/>
                  <a:pt x="282974" y="3043310"/>
                  <a:pt x="408411" y="301048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4A0AB4-C30D-8F4A-9EEB-F615260D6FB2}"/>
              </a:ext>
            </a:extLst>
          </p:cNvPr>
          <p:cNvSpPr/>
          <p:nvPr/>
        </p:nvSpPr>
        <p:spPr>
          <a:xfrm>
            <a:off x="11577711" y="2778841"/>
            <a:ext cx="538452" cy="2021759"/>
          </a:xfrm>
          <a:custGeom>
            <a:avLst/>
            <a:gdLst>
              <a:gd name="connsiteX0" fmla="*/ 0 w 538452"/>
              <a:gd name="connsiteY0" fmla="*/ 20630 h 2623153"/>
              <a:gd name="connsiteX1" fmla="*/ 436098 w 538452"/>
              <a:gd name="connsiteY1" fmla="*/ 287916 h 2623153"/>
              <a:gd name="connsiteX2" fmla="*/ 520504 w 538452"/>
              <a:gd name="connsiteY2" fmla="*/ 2032310 h 2623153"/>
              <a:gd name="connsiteX3" fmla="*/ 168812 w 538452"/>
              <a:gd name="connsiteY3" fmla="*/ 2623153 h 262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52" h="2623153">
                <a:moveTo>
                  <a:pt x="0" y="20630"/>
                </a:moveTo>
                <a:cubicBezTo>
                  <a:pt x="174673" y="-13367"/>
                  <a:pt x="349347" y="-47364"/>
                  <a:pt x="436098" y="287916"/>
                </a:cubicBezTo>
                <a:cubicBezTo>
                  <a:pt x="522849" y="623196"/>
                  <a:pt x="565052" y="1643104"/>
                  <a:pt x="520504" y="2032310"/>
                </a:cubicBezTo>
                <a:cubicBezTo>
                  <a:pt x="475956" y="2421516"/>
                  <a:pt x="322384" y="2522334"/>
                  <a:pt x="168812" y="262315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95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295400"/>
            <a:ext cx="6785094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 **a, char **b)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*x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*y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("x = %s, y = %s\n",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797701" y="1440180"/>
          <a:ext cx="3011768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891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936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9005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'2'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360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36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074756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235706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551919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074755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7EF74-E821-E64C-8075-76AD1E7FB9CE}"/>
              </a:ext>
            </a:extLst>
          </p:cNvPr>
          <p:cNvSpPr txBox="1"/>
          <p:nvPr/>
        </p:nvSpPr>
        <p:spPr>
          <a:xfrm>
            <a:off x="7319880" y="389630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 SEGMENT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F14FD01E-D203-7743-89E1-F44D2F32D15E}"/>
              </a:ext>
            </a:extLst>
          </p:cNvPr>
          <p:cNvSpPr/>
          <p:nvPr/>
        </p:nvSpPr>
        <p:spPr>
          <a:xfrm>
            <a:off x="9601658" y="3333088"/>
            <a:ext cx="253941" cy="161991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57EEBA9-E468-6B43-B408-73C6F8301B0C}"/>
              </a:ext>
            </a:extLst>
          </p:cNvPr>
          <p:cNvSpPr/>
          <p:nvPr/>
        </p:nvSpPr>
        <p:spPr>
          <a:xfrm>
            <a:off x="10465915" y="2391508"/>
            <a:ext cx="408411" cy="1494692"/>
          </a:xfrm>
          <a:custGeom>
            <a:avLst/>
            <a:gdLst>
              <a:gd name="connsiteX0" fmla="*/ 211463 w 408411"/>
              <a:gd name="connsiteY0" fmla="*/ 0 h 3048388"/>
              <a:gd name="connsiteX1" fmla="*/ 448 w 408411"/>
              <a:gd name="connsiteY1" fmla="*/ 773723 h 3048388"/>
              <a:gd name="connsiteX2" fmla="*/ 155193 w 408411"/>
              <a:gd name="connsiteY2" fmla="*/ 1758461 h 3048388"/>
              <a:gd name="connsiteX3" fmla="*/ 141125 w 408411"/>
              <a:gd name="connsiteY3" fmla="*/ 2616590 h 3048388"/>
              <a:gd name="connsiteX4" fmla="*/ 112990 w 408411"/>
              <a:gd name="connsiteY4" fmla="*/ 3010486 h 3048388"/>
              <a:gd name="connsiteX5" fmla="*/ 408411 w 408411"/>
              <a:gd name="connsiteY5" fmla="*/ 3010486 h 30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11" h="3048388">
                <a:moveTo>
                  <a:pt x="211463" y="0"/>
                </a:moveTo>
                <a:cubicBezTo>
                  <a:pt x="110644" y="240323"/>
                  <a:pt x="9826" y="480646"/>
                  <a:pt x="448" y="773723"/>
                </a:cubicBezTo>
                <a:cubicBezTo>
                  <a:pt x="-8930" y="1066800"/>
                  <a:pt x="131747" y="1451317"/>
                  <a:pt x="155193" y="1758461"/>
                </a:cubicBezTo>
                <a:cubicBezTo>
                  <a:pt x="178639" y="2065606"/>
                  <a:pt x="148159" y="2407919"/>
                  <a:pt x="141125" y="2616590"/>
                </a:cubicBezTo>
                <a:cubicBezTo>
                  <a:pt x="134091" y="2825261"/>
                  <a:pt x="68442" y="2944837"/>
                  <a:pt x="112990" y="3010486"/>
                </a:cubicBezTo>
                <a:cubicBezTo>
                  <a:pt x="157538" y="3076135"/>
                  <a:pt x="282974" y="3043310"/>
                  <a:pt x="408411" y="301048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4A0AB4-C30D-8F4A-9EEB-F615260D6FB2}"/>
              </a:ext>
            </a:extLst>
          </p:cNvPr>
          <p:cNvSpPr/>
          <p:nvPr/>
        </p:nvSpPr>
        <p:spPr>
          <a:xfrm>
            <a:off x="11577711" y="2778841"/>
            <a:ext cx="538452" cy="2021759"/>
          </a:xfrm>
          <a:custGeom>
            <a:avLst/>
            <a:gdLst>
              <a:gd name="connsiteX0" fmla="*/ 0 w 538452"/>
              <a:gd name="connsiteY0" fmla="*/ 20630 h 2623153"/>
              <a:gd name="connsiteX1" fmla="*/ 436098 w 538452"/>
              <a:gd name="connsiteY1" fmla="*/ 287916 h 2623153"/>
              <a:gd name="connsiteX2" fmla="*/ 520504 w 538452"/>
              <a:gd name="connsiteY2" fmla="*/ 2032310 h 2623153"/>
              <a:gd name="connsiteX3" fmla="*/ 168812 w 538452"/>
              <a:gd name="connsiteY3" fmla="*/ 2623153 h 262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52" h="2623153">
                <a:moveTo>
                  <a:pt x="0" y="20630"/>
                </a:moveTo>
                <a:cubicBezTo>
                  <a:pt x="174673" y="-13367"/>
                  <a:pt x="349347" y="-47364"/>
                  <a:pt x="436098" y="287916"/>
                </a:cubicBezTo>
                <a:cubicBezTo>
                  <a:pt x="522849" y="623196"/>
                  <a:pt x="565052" y="1643104"/>
                  <a:pt x="520504" y="2032310"/>
                </a:cubicBezTo>
                <a:cubicBezTo>
                  <a:pt x="475956" y="2421516"/>
                  <a:pt x="322384" y="2522334"/>
                  <a:pt x="168812" y="262315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8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295400"/>
            <a:ext cx="6785094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 **a, char **b)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*x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*y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(&amp;x,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x = 5, y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 = %s, y = %s\n"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x, y);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48D6261-7441-C441-AEA5-DBA3285C897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797701" y="1440180"/>
          <a:ext cx="3011768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873">
                  <a:extLst>
                    <a:ext uri="{9D8B030D-6E8A-4147-A177-3AD203B41FA5}">
                      <a16:colId xmlns:a16="http://schemas.microsoft.com/office/drawing/2014/main" val="3135065557"/>
                    </a:ext>
                  </a:extLst>
                </a:gridCol>
                <a:gridCol w="1227895">
                  <a:extLst>
                    <a:ext uri="{9D8B030D-6E8A-4147-A177-3AD203B41FA5}">
                      <a16:colId xmlns:a16="http://schemas.microsoft.com/office/drawing/2014/main" val="22403886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71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24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62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650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3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891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'5'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936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9005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'2'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360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36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20E40F-112E-B74F-8996-280E96D9CAB2}"/>
              </a:ext>
            </a:extLst>
          </p:cNvPr>
          <p:cNvSpPr txBox="1"/>
          <p:nvPr/>
        </p:nvSpPr>
        <p:spPr>
          <a:xfrm>
            <a:off x="9074756" y="215287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E1AB9-0957-3343-9F62-AD2B9A998730}"/>
              </a:ext>
            </a:extLst>
          </p:cNvPr>
          <p:cNvSpPr txBox="1"/>
          <p:nvPr/>
        </p:nvSpPr>
        <p:spPr>
          <a:xfrm>
            <a:off x="7235706" y="235773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8DABA75-709E-6543-B811-0E9475A00248}"/>
              </a:ext>
            </a:extLst>
          </p:cNvPr>
          <p:cNvSpPr/>
          <p:nvPr/>
        </p:nvSpPr>
        <p:spPr>
          <a:xfrm>
            <a:off x="8551919" y="2152873"/>
            <a:ext cx="287281" cy="86915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839E-FD02-8E44-9F5E-E6F382C60DFB}"/>
              </a:ext>
            </a:extLst>
          </p:cNvPr>
          <p:cNvSpPr txBox="1"/>
          <p:nvPr/>
        </p:nvSpPr>
        <p:spPr>
          <a:xfrm>
            <a:off x="9074755" y="2560363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7EF74-E821-E64C-8075-76AD1E7FB9CE}"/>
              </a:ext>
            </a:extLst>
          </p:cNvPr>
          <p:cNvSpPr txBox="1"/>
          <p:nvPr/>
        </p:nvSpPr>
        <p:spPr>
          <a:xfrm>
            <a:off x="7319880" y="389630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 SEGMENT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F14FD01E-D203-7743-89E1-F44D2F32D15E}"/>
              </a:ext>
            </a:extLst>
          </p:cNvPr>
          <p:cNvSpPr/>
          <p:nvPr/>
        </p:nvSpPr>
        <p:spPr>
          <a:xfrm>
            <a:off x="9601658" y="3333088"/>
            <a:ext cx="253941" cy="161991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57EEBA9-E468-6B43-B408-73C6F8301B0C}"/>
              </a:ext>
            </a:extLst>
          </p:cNvPr>
          <p:cNvSpPr/>
          <p:nvPr/>
        </p:nvSpPr>
        <p:spPr>
          <a:xfrm>
            <a:off x="10465915" y="2391508"/>
            <a:ext cx="408411" cy="1494692"/>
          </a:xfrm>
          <a:custGeom>
            <a:avLst/>
            <a:gdLst>
              <a:gd name="connsiteX0" fmla="*/ 211463 w 408411"/>
              <a:gd name="connsiteY0" fmla="*/ 0 h 3048388"/>
              <a:gd name="connsiteX1" fmla="*/ 448 w 408411"/>
              <a:gd name="connsiteY1" fmla="*/ 773723 h 3048388"/>
              <a:gd name="connsiteX2" fmla="*/ 155193 w 408411"/>
              <a:gd name="connsiteY2" fmla="*/ 1758461 h 3048388"/>
              <a:gd name="connsiteX3" fmla="*/ 141125 w 408411"/>
              <a:gd name="connsiteY3" fmla="*/ 2616590 h 3048388"/>
              <a:gd name="connsiteX4" fmla="*/ 112990 w 408411"/>
              <a:gd name="connsiteY4" fmla="*/ 3010486 h 3048388"/>
              <a:gd name="connsiteX5" fmla="*/ 408411 w 408411"/>
              <a:gd name="connsiteY5" fmla="*/ 3010486 h 30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11" h="3048388">
                <a:moveTo>
                  <a:pt x="211463" y="0"/>
                </a:moveTo>
                <a:cubicBezTo>
                  <a:pt x="110644" y="240323"/>
                  <a:pt x="9826" y="480646"/>
                  <a:pt x="448" y="773723"/>
                </a:cubicBezTo>
                <a:cubicBezTo>
                  <a:pt x="-8930" y="1066800"/>
                  <a:pt x="131747" y="1451317"/>
                  <a:pt x="155193" y="1758461"/>
                </a:cubicBezTo>
                <a:cubicBezTo>
                  <a:pt x="178639" y="2065606"/>
                  <a:pt x="148159" y="2407919"/>
                  <a:pt x="141125" y="2616590"/>
                </a:cubicBezTo>
                <a:cubicBezTo>
                  <a:pt x="134091" y="2825261"/>
                  <a:pt x="68442" y="2944837"/>
                  <a:pt x="112990" y="3010486"/>
                </a:cubicBezTo>
                <a:cubicBezTo>
                  <a:pt x="157538" y="3076135"/>
                  <a:pt x="282974" y="3043310"/>
                  <a:pt x="408411" y="301048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4A0AB4-C30D-8F4A-9EEB-F615260D6FB2}"/>
              </a:ext>
            </a:extLst>
          </p:cNvPr>
          <p:cNvSpPr/>
          <p:nvPr/>
        </p:nvSpPr>
        <p:spPr>
          <a:xfrm>
            <a:off x="11577711" y="2778841"/>
            <a:ext cx="538452" cy="2021759"/>
          </a:xfrm>
          <a:custGeom>
            <a:avLst/>
            <a:gdLst>
              <a:gd name="connsiteX0" fmla="*/ 0 w 538452"/>
              <a:gd name="connsiteY0" fmla="*/ 20630 h 2623153"/>
              <a:gd name="connsiteX1" fmla="*/ 436098 w 538452"/>
              <a:gd name="connsiteY1" fmla="*/ 287916 h 2623153"/>
              <a:gd name="connsiteX2" fmla="*/ 520504 w 538452"/>
              <a:gd name="connsiteY2" fmla="*/ 2032310 h 2623153"/>
              <a:gd name="connsiteX3" fmla="*/ 168812 w 538452"/>
              <a:gd name="connsiteY3" fmla="*/ 2623153 h 262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52" h="2623153">
                <a:moveTo>
                  <a:pt x="0" y="20630"/>
                </a:moveTo>
                <a:cubicBezTo>
                  <a:pt x="174673" y="-13367"/>
                  <a:pt x="349347" y="-47364"/>
                  <a:pt x="436098" y="287916"/>
                </a:cubicBezTo>
                <a:cubicBezTo>
                  <a:pt x="522849" y="623196"/>
                  <a:pt x="565052" y="1643104"/>
                  <a:pt x="520504" y="2032310"/>
                </a:cubicBezTo>
                <a:cubicBezTo>
                  <a:pt x="475956" y="2421516"/>
                  <a:pt x="322384" y="2522334"/>
                  <a:pt x="168812" y="262315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3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E81E-11AC-DF46-A09E-9A8D1632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43000"/>
            <a:ext cx="10958512" cy="5943600"/>
          </a:xfrm>
        </p:spPr>
        <p:txBody>
          <a:bodyPr/>
          <a:lstStyle/>
          <a:p>
            <a:r>
              <a:rPr lang="en-US" dirty="0"/>
              <a:t>  “Awesome!  Thanks.”  </a:t>
            </a:r>
            <a:r>
              <a:rPr lang="en-US" dirty="0">
                <a:solidFill>
                  <a:schemeClr val="bg1"/>
                </a:solidFill>
              </a:rPr>
              <a:t>We also have 20 custom struct types.  Could you write swap for those too?”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9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E81E-11AC-DF46-A09E-9A8D1632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43000"/>
            <a:ext cx="10958512" cy="5943600"/>
          </a:xfrm>
        </p:spPr>
        <p:txBody>
          <a:bodyPr/>
          <a:lstStyle/>
          <a:p>
            <a:r>
              <a:rPr lang="en-US" dirty="0"/>
              <a:t>“Awesome!  Thanks.  We also have 20 custom struct types.  Could you write swap for those too?”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🤬</a:t>
            </a:r>
          </a:p>
        </p:txBody>
      </p:sp>
    </p:spTree>
    <p:extLst>
      <p:ext uri="{BB962C8B-B14F-4D97-AF65-F5344CB8AC3E}">
        <p14:creationId xmlns:p14="http://schemas.microsoft.com/office/powerpoint/2010/main" val="3605225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6EA6-0910-854B-8FEA-0628E38A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D3E1-AD22-D444-AB76-BD295C1C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Wouldn’t it be nice if we could write </a:t>
            </a:r>
            <a:r>
              <a:rPr lang="en-US" i="1" dirty="0"/>
              <a:t>one</a:t>
            </a:r>
            <a:r>
              <a:rPr lang="en-US" dirty="0"/>
              <a:t> function that would work with any parameter type, instead of so many different versions?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*b) { …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swap_float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(float *a, float *b) { …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swap_size_t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*b) { …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swap_double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*a, double *b) { …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**a, char **b) { …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swap_mystruct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*b) { …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48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219200"/>
            <a:ext cx="66294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(short *a, short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short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 **a, char **b)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*temp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</p:spTree>
    <p:extLst>
      <p:ext uri="{BB962C8B-B14F-4D97-AF65-F5344CB8AC3E}">
        <p14:creationId xmlns:p14="http://schemas.microsoft.com/office/powerpoint/2010/main" val="448611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219200"/>
            <a:ext cx="66294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b="1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*a,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</p:spTree>
    <p:extLst>
      <p:ext uri="{BB962C8B-B14F-4D97-AF65-F5344CB8AC3E}">
        <p14:creationId xmlns:p14="http://schemas.microsoft.com/office/powerpoint/2010/main" val="566451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219200"/>
            <a:ext cx="66294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b="1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swap_string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*a,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 = *a;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*a = 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*b =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9741FC-64C0-E940-88E5-DD409B2E9E51}"/>
              </a:ext>
            </a:extLst>
          </p:cNvPr>
          <p:cNvSpPr/>
          <p:nvPr/>
        </p:nvSpPr>
        <p:spPr bwMode="auto">
          <a:xfrm>
            <a:off x="6858000" y="1371600"/>
            <a:ext cx="5123657" cy="40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All 3: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Take pointers to values to swap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Courier New" panose="02070309020205020404" pitchFamily="49" charset="0"/>
              </a:rPr>
              <a:t>Create temporary storage to store one of the values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Move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data at </a:t>
            </a:r>
            <a:r>
              <a:rPr lang="en-US" sz="2800" b="1" dirty="0">
                <a:latin typeface="+mn-lt"/>
                <a:cs typeface="Courier New" panose="02070309020205020404" pitchFamily="49" charset="0"/>
              </a:rPr>
              <a:t>b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into where </a:t>
            </a:r>
            <a:r>
              <a:rPr lang="en-US" sz="2800" b="1" dirty="0">
                <a:latin typeface="+mn-lt"/>
                <a:cs typeface="Courier New" panose="02070309020205020404" pitchFamily="49" charset="0"/>
              </a:rPr>
              <a:t>a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points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Move data in temp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orary storage into where </a:t>
            </a:r>
            <a:r>
              <a:rPr lang="en-US" sz="2800" b="1" dirty="0">
                <a:latin typeface="+mn-lt"/>
                <a:cs typeface="Courier New" panose="02070309020205020404" pitchFamily="49" charset="0"/>
              </a:rPr>
              <a:t>b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points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7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swap(pointer to data1, pointer to data2)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</p:spTree>
    <p:extLst>
      <p:ext uri="{BB962C8B-B14F-4D97-AF65-F5344CB8AC3E}">
        <p14:creationId xmlns:p14="http://schemas.microsoft.com/office/powerpoint/2010/main" val="403451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BD2C-4DF4-4B44-8197-4C3D0F5A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EA1F-C805-8942-8667-6B6F8EBC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general rule of thumb, unless a situation requires dynamic allocation, stack allocation is preferred. Often both techniques are used together in a program.</a:t>
            </a:r>
          </a:p>
          <a:p>
            <a:r>
              <a:rPr lang="en-US" dirty="0"/>
              <a:t>Heap allocation is a necessity when:</a:t>
            </a:r>
          </a:p>
          <a:p>
            <a:pPr lvl="1"/>
            <a:r>
              <a:rPr lang="en-US" dirty="0"/>
              <a:t>you have a very large allocation that could blow out the stack </a:t>
            </a:r>
          </a:p>
          <a:p>
            <a:pPr lvl="1"/>
            <a:r>
              <a:rPr lang="en-US" dirty="0"/>
              <a:t>you need to control the memory lifetime, or memory must persist outside of a function call </a:t>
            </a:r>
          </a:p>
          <a:p>
            <a:pPr lvl="1"/>
            <a:r>
              <a:rPr lang="en-US" dirty="0"/>
              <a:t>you need to resize memory after its initial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63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swap(pointer to data1, pointer to data2)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			4 bytes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			2 bytes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			8 bytes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cs typeface="Consolas" panose="020B0609020204030204" pitchFamily="49" charset="0"/>
              </a:rPr>
              <a:t>Problem: </a:t>
            </a:r>
            <a:r>
              <a:rPr lang="en-US" sz="2400" dirty="0">
                <a:cs typeface="Consolas" panose="020B0609020204030204" pitchFamily="49" charset="0"/>
              </a:rPr>
              <a:t>each type may need a different size temp!</a:t>
            </a:r>
            <a:endParaRPr lang="en-US" sz="2400" b="1" dirty="0"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712B4-B4E8-C54E-AAA7-A764C18D6C3C}"/>
              </a:ext>
            </a:extLst>
          </p:cNvPr>
          <p:cNvSpPr/>
          <p:nvPr/>
        </p:nvSpPr>
        <p:spPr bwMode="auto">
          <a:xfrm>
            <a:off x="3124200" y="3086100"/>
            <a:ext cx="47244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temp = *data1ptr;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D083C-046F-5B42-B4C0-7553346CD809}"/>
              </a:ext>
            </a:extLst>
          </p:cNvPr>
          <p:cNvSpPr/>
          <p:nvPr/>
        </p:nvSpPr>
        <p:spPr bwMode="auto">
          <a:xfrm>
            <a:off x="3124200" y="4076700"/>
            <a:ext cx="47244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 temp = *data1ptr;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F81EA-2490-AB4C-AE7B-9BC0B567DAC8}"/>
              </a:ext>
            </a:extLst>
          </p:cNvPr>
          <p:cNvSpPr/>
          <p:nvPr/>
        </p:nvSpPr>
        <p:spPr bwMode="auto">
          <a:xfrm>
            <a:off x="3124200" y="5067300"/>
            <a:ext cx="4710332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*temp = *data1ptr;</a:t>
            </a:r>
          </a:p>
        </p:txBody>
      </p:sp>
    </p:spTree>
    <p:extLst>
      <p:ext uri="{BB962C8B-B14F-4D97-AF65-F5344CB8AC3E}">
        <p14:creationId xmlns:p14="http://schemas.microsoft.com/office/powerpoint/2010/main" val="4987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swap(pointer to data1, pointer to data2)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			4 bytes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			2 bytes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			8 bytes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cs typeface="Consolas" panose="020B0609020204030204" pitchFamily="49" charset="0"/>
              </a:rPr>
              <a:t>Problem: </a:t>
            </a:r>
            <a:r>
              <a:rPr lang="en-US" sz="2400" dirty="0">
                <a:cs typeface="Consolas" panose="020B0609020204030204" pitchFamily="49" charset="0"/>
              </a:rPr>
              <a:t>each type needs to copy a different amount of data!</a:t>
            </a:r>
            <a:endParaRPr lang="en-US" sz="2400" b="1" dirty="0"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712B4-B4E8-C54E-AAA7-A764C18D6C3C}"/>
              </a:ext>
            </a:extLst>
          </p:cNvPr>
          <p:cNvSpPr/>
          <p:nvPr/>
        </p:nvSpPr>
        <p:spPr bwMode="auto">
          <a:xfrm>
            <a:off x="3124200" y="3086100"/>
            <a:ext cx="47244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*data1Ptr = *data2ptr;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D083C-046F-5B42-B4C0-7553346CD809}"/>
              </a:ext>
            </a:extLst>
          </p:cNvPr>
          <p:cNvSpPr/>
          <p:nvPr/>
        </p:nvSpPr>
        <p:spPr bwMode="auto">
          <a:xfrm>
            <a:off x="3124200" y="4076700"/>
            <a:ext cx="47244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*data1Ptr = *data2ptr;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F81EA-2490-AB4C-AE7B-9BC0B567DAC8}"/>
              </a:ext>
            </a:extLst>
          </p:cNvPr>
          <p:cNvSpPr/>
          <p:nvPr/>
        </p:nvSpPr>
        <p:spPr bwMode="auto">
          <a:xfrm>
            <a:off x="3124200" y="5067300"/>
            <a:ext cx="4710332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*data1Ptr = *data2ptr;</a:t>
            </a:r>
          </a:p>
        </p:txBody>
      </p:sp>
    </p:spTree>
    <p:extLst>
      <p:ext uri="{BB962C8B-B14F-4D97-AF65-F5344CB8AC3E}">
        <p14:creationId xmlns:p14="http://schemas.microsoft.com/office/powerpoint/2010/main" val="40042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swap(pointer to data1, pointer to data2)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			4 bytes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			2 bytes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			8 bytes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cs typeface="Consolas" panose="020B0609020204030204" pitchFamily="49" charset="0"/>
              </a:rPr>
              <a:t>Problem: </a:t>
            </a:r>
            <a:r>
              <a:rPr lang="en-US" sz="2400" dirty="0">
                <a:cs typeface="Consolas" panose="020B0609020204030204" pitchFamily="49" charset="0"/>
              </a:rPr>
              <a:t>each type needs to copy a different amount of data!</a:t>
            </a:r>
            <a:endParaRPr lang="en-US" sz="2400" b="1" dirty="0"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712B4-B4E8-C54E-AAA7-A764C18D6C3C}"/>
              </a:ext>
            </a:extLst>
          </p:cNvPr>
          <p:cNvSpPr/>
          <p:nvPr/>
        </p:nvSpPr>
        <p:spPr bwMode="auto">
          <a:xfrm>
            <a:off x="3581400" y="3086100"/>
            <a:ext cx="42672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*data2ptr = temp;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D083C-046F-5B42-B4C0-7553346CD809}"/>
              </a:ext>
            </a:extLst>
          </p:cNvPr>
          <p:cNvSpPr/>
          <p:nvPr/>
        </p:nvSpPr>
        <p:spPr bwMode="auto">
          <a:xfrm>
            <a:off x="3581400" y="4076700"/>
            <a:ext cx="42672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*data2ptr = temp;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F81EA-2490-AB4C-AE7B-9BC0B567DAC8}"/>
              </a:ext>
            </a:extLst>
          </p:cNvPr>
          <p:cNvSpPr/>
          <p:nvPr/>
        </p:nvSpPr>
        <p:spPr bwMode="auto">
          <a:xfrm>
            <a:off x="3567332" y="5067300"/>
            <a:ext cx="42672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*data2ptr = temp;</a:t>
            </a:r>
          </a:p>
        </p:txBody>
      </p:sp>
    </p:spTree>
    <p:extLst>
      <p:ext uri="{BB962C8B-B14F-4D97-AF65-F5344CB8AC3E}">
        <p14:creationId xmlns:p14="http://schemas.microsoft.com/office/powerpoint/2010/main" val="59402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ACB9-C326-3749-95DA-E78D0C23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4" y="2362200"/>
            <a:ext cx="10958512" cy="3505200"/>
          </a:xfrm>
        </p:spPr>
        <p:txBody>
          <a:bodyPr/>
          <a:lstStyle/>
          <a:p>
            <a:r>
              <a:rPr lang="en-US" dirty="0"/>
              <a:t>C knows the size of temp, and knows how many bytes to copy, because of the variable types.</a:t>
            </a:r>
          </a:p>
        </p:txBody>
      </p:sp>
    </p:spTree>
    <p:extLst>
      <p:ext uri="{BB962C8B-B14F-4D97-AF65-F5344CB8AC3E}">
        <p14:creationId xmlns:p14="http://schemas.microsoft.com/office/powerpoint/2010/main" val="2193011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ACB9-C326-3749-95DA-E78D0C23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4" y="2362200"/>
            <a:ext cx="10958512" cy="2852737"/>
          </a:xfrm>
        </p:spPr>
        <p:txBody>
          <a:bodyPr/>
          <a:lstStyle/>
          <a:p>
            <a:r>
              <a:rPr lang="en-US" dirty="0"/>
              <a:t>Is there a way to make a version that doesn’t care about the variable types?</a:t>
            </a:r>
          </a:p>
        </p:txBody>
      </p:sp>
    </p:spTree>
    <p:extLst>
      <p:ext uri="{BB962C8B-B14F-4D97-AF65-F5344CB8AC3E}">
        <p14:creationId xmlns:p14="http://schemas.microsoft.com/office/powerpoint/2010/main" val="1791323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swap(pointer to data1, pointer to data2)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</p:spTree>
    <p:extLst>
      <p:ext uri="{BB962C8B-B14F-4D97-AF65-F5344CB8AC3E}">
        <p14:creationId xmlns:p14="http://schemas.microsoft.com/office/powerpoint/2010/main" val="2728790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swap(pointer to data1, pointer to data2)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</p:spTree>
    <p:extLst>
      <p:ext uri="{BB962C8B-B14F-4D97-AF65-F5344CB8AC3E}">
        <p14:creationId xmlns:p14="http://schemas.microsoft.com/office/powerpoint/2010/main" val="865372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sz="2400" b="1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data1ptr, </a:t>
            </a:r>
            <a:r>
              <a:rPr lang="en-US" sz="2400" b="1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data2ptr)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</p:spTree>
    <p:extLst>
      <p:ext uri="{BB962C8B-B14F-4D97-AF65-F5344CB8AC3E}">
        <p14:creationId xmlns:p14="http://schemas.microsoft.com/office/powerpoint/2010/main" val="86404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571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</p:spTree>
    <p:extLst>
      <p:ext uri="{BB962C8B-B14F-4D97-AF65-F5344CB8AC3E}">
        <p14:creationId xmlns:p14="http://schemas.microsoft.com/office/powerpoint/2010/main" val="2369488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190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10348-B931-F948-AACC-D06E5BDB207C}"/>
              </a:ext>
            </a:extLst>
          </p:cNvPr>
          <p:cNvSpPr/>
          <p:nvPr/>
        </p:nvSpPr>
        <p:spPr bwMode="auto">
          <a:xfrm>
            <a:off x="2353071" y="4191000"/>
            <a:ext cx="7485857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If we don’t know the data type, we don’t know how many bytes it is.  Let’s take that as another parameter.</a:t>
            </a:r>
          </a:p>
        </p:txBody>
      </p:sp>
    </p:spTree>
    <p:extLst>
      <p:ext uri="{BB962C8B-B14F-4D97-AF65-F5344CB8AC3E}">
        <p14:creationId xmlns:p14="http://schemas.microsoft.com/office/powerpoint/2010/main" val="291758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CD580-B2C6-7244-909F-1578D0A9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4" y="2362200"/>
            <a:ext cx="10958512" cy="2852737"/>
          </a:xfrm>
        </p:spPr>
        <p:txBody>
          <a:bodyPr/>
          <a:lstStyle/>
          <a:p>
            <a:r>
              <a:rPr lang="en-US" u="sng" dirty="0"/>
              <a:t>CS107 Topic 4</a:t>
            </a:r>
            <a:r>
              <a:rPr lang="en-US" dirty="0"/>
              <a:t>: How can we use our knowledge of memory and data representation to write code that works with any data type? </a:t>
            </a:r>
          </a:p>
        </p:txBody>
      </p:sp>
    </p:spTree>
    <p:extLst>
      <p:ext uri="{BB962C8B-B14F-4D97-AF65-F5344CB8AC3E}">
        <p14:creationId xmlns:p14="http://schemas.microsoft.com/office/powerpoint/2010/main" val="3282734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1905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8F3F-16FD-3945-A582-D8AFF7733D10}"/>
              </a:ext>
            </a:extLst>
          </p:cNvPr>
          <p:cNvSpPr/>
          <p:nvPr/>
        </p:nvSpPr>
        <p:spPr bwMode="auto">
          <a:xfrm>
            <a:off x="2353071" y="4191000"/>
            <a:ext cx="7485857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If we don’t know the data type, we don’t know how many bytes it is.  Let’s take that as another parameter.</a:t>
            </a:r>
          </a:p>
        </p:txBody>
      </p:sp>
    </p:spTree>
    <p:extLst>
      <p:ext uri="{BB962C8B-B14F-4D97-AF65-F5344CB8AC3E}">
        <p14:creationId xmlns:p14="http://schemas.microsoft.com/office/powerpoint/2010/main" val="184992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362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10348-B931-F948-AACC-D06E5BDB207C}"/>
              </a:ext>
            </a:extLst>
          </p:cNvPr>
          <p:cNvSpPr/>
          <p:nvPr/>
        </p:nvSpPr>
        <p:spPr bwMode="auto">
          <a:xfrm>
            <a:off x="2353071" y="4191000"/>
            <a:ext cx="7485857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Let’s start by making space to store the temporary value.  How can we make this temp space?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484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362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temp; ???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10348-B931-F948-AACC-D06E5BDB207C}"/>
              </a:ext>
            </a:extLst>
          </p:cNvPr>
          <p:cNvSpPr/>
          <p:nvPr/>
        </p:nvSpPr>
        <p:spPr bwMode="auto">
          <a:xfrm>
            <a:off x="2353071" y="4191000"/>
            <a:ext cx="7485857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Let’s start by making space to store the temporary value.  How can we make this temp space?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2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362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10348-B931-F948-AACC-D06E5BDB207C}"/>
              </a:ext>
            </a:extLst>
          </p:cNvPr>
          <p:cNvSpPr/>
          <p:nvPr/>
        </p:nvSpPr>
        <p:spPr bwMode="auto">
          <a:xfrm>
            <a:off x="4000500" y="3962400"/>
            <a:ext cx="4190999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latin typeface="+mn-lt"/>
                <a:cs typeface="Courier New" panose="02070309020205020404" pitchFamily="49" charset="0"/>
              </a:rPr>
              <a:t>temp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is </a:t>
            </a:r>
            <a:r>
              <a:rPr lang="en-US" sz="2800" b="1" dirty="0" err="1">
                <a:latin typeface="+mn-lt"/>
                <a:cs typeface="Courier New" panose="02070309020205020404" pitchFamily="49" charset="0"/>
              </a:rPr>
              <a:t>nbytes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of memory, since each </a:t>
            </a:r>
            <a:r>
              <a:rPr lang="en-US" sz="2800" b="1" dirty="0">
                <a:latin typeface="+mn-lt"/>
                <a:cs typeface="Courier New" panose="02070309020205020404" pitchFamily="49" charset="0"/>
              </a:rPr>
              <a:t>char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is 1 byte!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83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362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10348-B931-F948-AACC-D06E5BDB207C}"/>
              </a:ext>
            </a:extLst>
          </p:cNvPr>
          <p:cNvSpPr/>
          <p:nvPr/>
        </p:nvSpPr>
        <p:spPr bwMode="auto">
          <a:xfrm>
            <a:off x="3691135" y="4114800"/>
            <a:ext cx="4809729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Now, how can we copy in what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data1ptr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points to into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temp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6134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 = *data1ptr; ???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10348-B931-F948-AACC-D06E5BDB207C}"/>
              </a:ext>
            </a:extLst>
          </p:cNvPr>
          <p:cNvSpPr/>
          <p:nvPr/>
        </p:nvSpPr>
        <p:spPr bwMode="auto">
          <a:xfrm>
            <a:off x="2353071" y="4191000"/>
            <a:ext cx="7485857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Now, how can we copy in what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data1ptr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 points to into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temp</a:t>
            </a: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1088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 = *data1ptr; ???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10348-B931-F948-AACC-D06E5BDB207C}"/>
              </a:ext>
            </a:extLst>
          </p:cNvPr>
          <p:cNvSpPr/>
          <p:nvPr/>
        </p:nvSpPr>
        <p:spPr bwMode="auto">
          <a:xfrm>
            <a:off x="2353071" y="4191000"/>
            <a:ext cx="7485857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We can’t dereference a </a:t>
            </a:r>
            <a:r>
              <a:rPr lang="en-US" sz="2800" b="1" dirty="0">
                <a:latin typeface="+mn-lt"/>
                <a:cs typeface="Courier New" panose="02070309020205020404" pitchFamily="49" charset="0"/>
              </a:rPr>
              <a:t>void *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(or set an array equal to something).  C doesn’t know what it points to!  Therefore, it doesn’t know how many bytes there it should be looking at.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71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D92A-5C01-A34E-8ACB-6B1EBAC4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598F-75C7-1649-AE0A-E9B0C55E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memcpy</a:t>
            </a:r>
            <a:r>
              <a:rPr lang="en-US" b="1" dirty="0"/>
              <a:t> </a:t>
            </a:r>
            <a:r>
              <a:rPr lang="en-US" dirty="0"/>
              <a:t>is a function that copies a specified amount of bytes at one address to another address.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copies the next n bytes that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u="sng" dirty="0"/>
              <a:t>points to</a:t>
            </a:r>
            <a:r>
              <a:rPr lang="en-US" dirty="0"/>
              <a:t> to the location contained in </a:t>
            </a:r>
            <a:r>
              <a:rPr lang="en-US" dirty="0" err="1"/>
              <a:t>dest</a:t>
            </a:r>
            <a:r>
              <a:rPr lang="en-US" dirty="0"/>
              <a:t>.  (It also returns </a:t>
            </a:r>
            <a:r>
              <a:rPr lang="en-US" b="1" dirty="0" err="1"/>
              <a:t>dest</a:t>
            </a:r>
            <a:r>
              <a:rPr lang="en-US" dirty="0"/>
              <a:t>).  It does </a:t>
            </a:r>
            <a:r>
              <a:rPr lang="en-US" u="sng" dirty="0"/>
              <a:t>not</a:t>
            </a:r>
            <a:r>
              <a:rPr lang="en-US" dirty="0"/>
              <a:t> support regions of memory that overlap.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(&amp;x, &amp;y,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y</a:t>
            </a:r>
          </a:p>
        </p:txBody>
      </p:sp>
    </p:spTree>
    <p:extLst>
      <p:ext uri="{BB962C8B-B14F-4D97-AF65-F5344CB8AC3E}">
        <p14:creationId xmlns:p14="http://schemas.microsoft.com/office/powerpoint/2010/main" val="9010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D92A-5C01-A34E-8ACB-6B1EBAC4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598F-75C7-1649-AE0A-E9B0C55E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memcpy</a:t>
            </a:r>
            <a:r>
              <a:rPr lang="en-US" b="1" dirty="0"/>
              <a:t> </a:t>
            </a:r>
            <a:r>
              <a:rPr lang="en-US" dirty="0"/>
              <a:t>is a function that copies a specified amount of bytes at one address to another address.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copies the next n bytes that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u="sng" dirty="0"/>
              <a:t>points to</a:t>
            </a:r>
            <a:r>
              <a:rPr lang="en-US" dirty="0"/>
              <a:t> to the location contained in </a:t>
            </a:r>
            <a:r>
              <a:rPr lang="en-US" dirty="0" err="1"/>
              <a:t>dest</a:t>
            </a:r>
            <a:r>
              <a:rPr lang="en-US" dirty="0"/>
              <a:t>.  (It also returns </a:t>
            </a:r>
            <a:r>
              <a:rPr lang="en-US" b="1" dirty="0" err="1"/>
              <a:t>dest</a:t>
            </a:r>
            <a:r>
              <a:rPr lang="en-US" dirty="0"/>
              <a:t>).  It does </a:t>
            </a:r>
            <a:r>
              <a:rPr lang="en-US" u="sng" dirty="0"/>
              <a:t>not</a:t>
            </a:r>
            <a:r>
              <a:rPr lang="en-US" dirty="0"/>
              <a:t> support regions of memory that overlap.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(&amp;x, &amp;y,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D5E37-403C-004D-B5F2-96E8DAC0002B}"/>
              </a:ext>
            </a:extLst>
          </p:cNvPr>
          <p:cNvSpPr/>
          <p:nvPr/>
        </p:nvSpPr>
        <p:spPr bwMode="auto">
          <a:xfrm>
            <a:off x="5638800" y="4838700"/>
            <a:ext cx="6287729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 err="1">
                <a:latin typeface="+mn-lt"/>
                <a:cs typeface="Courier New" panose="02070309020205020404" pitchFamily="49" charset="0"/>
              </a:rPr>
              <a:t>memcpy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must take </a:t>
            </a:r>
            <a:r>
              <a:rPr lang="en-US" sz="2800" b="1" dirty="0">
                <a:latin typeface="+mn-lt"/>
                <a:cs typeface="Courier New" panose="02070309020205020404" pitchFamily="49" charset="0"/>
              </a:rPr>
              <a:t>pointers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to the bytes to work with to know where they live and where they should be copied to.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17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D92A-5C01-A34E-8ACB-6B1EBAC4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memmove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598F-75C7-1649-AE0A-E9B0C55E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memmove</a:t>
            </a:r>
            <a:r>
              <a:rPr lang="en-US" b="1" dirty="0"/>
              <a:t> </a:t>
            </a:r>
            <a:r>
              <a:rPr lang="en-US" dirty="0"/>
              <a:t>is the same as </a:t>
            </a:r>
            <a:r>
              <a:rPr lang="en-US" dirty="0" err="1"/>
              <a:t>memcpy</a:t>
            </a:r>
            <a:r>
              <a:rPr lang="en-US" dirty="0"/>
              <a:t>, but supports overlapping regions of memory.  (Unlike its name implies, it still “copies”).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memmove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copies the next n bytes that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u="sng" dirty="0"/>
              <a:t>points to</a:t>
            </a:r>
            <a:r>
              <a:rPr lang="en-US" dirty="0"/>
              <a:t> to the location contained in </a:t>
            </a:r>
            <a:r>
              <a:rPr lang="en-US" dirty="0" err="1"/>
              <a:t>dest</a:t>
            </a:r>
            <a:r>
              <a:rPr lang="en-US" dirty="0"/>
              <a:t>.  (It also returns </a:t>
            </a:r>
            <a:r>
              <a:rPr lang="en-US" b="1" dirty="0" err="1"/>
              <a:t>dest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520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Learn how to write C code that works with any data type.</a:t>
            </a:r>
          </a:p>
          <a:p>
            <a:r>
              <a:rPr lang="en-US" dirty="0"/>
              <a:t>Learn about how to use void * and </a:t>
            </a:r>
            <a:r>
              <a:rPr lang="en-US"/>
              <a:t>avoid potential </a:t>
            </a:r>
            <a:r>
              <a:rPr lang="en-US" dirty="0"/>
              <a:t>pitfalls.</a:t>
            </a:r>
          </a:p>
        </p:txBody>
      </p:sp>
    </p:spTree>
    <p:extLst>
      <p:ext uri="{BB962C8B-B14F-4D97-AF65-F5344CB8AC3E}">
        <p14:creationId xmlns:p14="http://schemas.microsoft.com/office/powerpoint/2010/main" val="459992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9AE2-ECB3-6746-8EAD-FBC19D3C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memmove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08C4-1284-6C48-AF3B-3CBBD946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might </a:t>
            </a:r>
            <a:r>
              <a:rPr lang="en-US" dirty="0" err="1"/>
              <a:t>memmove</a:t>
            </a:r>
            <a:r>
              <a:rPr lang="en-US" dirty="0"/>
              <a:t> be useful?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3868E2-961F-B24E-BE30-5BC05B3EF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92183"/>
              </p:ext>
            </p:extLst>
          </p:nvPr>
        </p:nvGraphicFramePr>
        <p:xfrm>
          <a:off x="2031998" y="2089204"/>
          <a:ext cx="8128001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063895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08340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59884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00012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723399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11793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2448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535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3B24D-F22E-3246-A920-FD1F89DD0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07441"/>
              </p:ext>
            </p:extLst>
          </p:nvPr>
        </p:nvGraphicFramePr>
        <p:xfrm>
          <a:off x="2031999" y="4678680"/>
          <a:ext cx="8128001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063895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08340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59884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300012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723399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11793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2448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753572"/>
                  </a:ext>
                </a:extLst>
              </a:tr>
            </a:tbl>
          </a:graphicData>
        </a:graphic>
      </p:graphicFrame>
      <p:sp>
        <p:nvSpPr>
          <p:cNvPr id="6" name="Down Arrow 5">
            <a:extLst>
              <a:ext uri="{FF2B5EF4-FFF2-40B4-BE49-F238E27FC236}">
                <a16:creationId xmlns:a16="http://schemas.microsoft.com/office/drawing/2014/main" id="{8334EAE5-24C6-F143-9738-061597672F3F}"/>
              </a:ext>
            </a:extLst>
          </p:cNvPr>
          <p:cNvSpPr/>
          <p:nvPr/>
        </p:nvSpPr>
        <p:spPr>
          <a:xfrm>
            <a:off x="5867400" y="3352800"/>
            <a:ext cx="457200" cy="606951"/>
          </a:xfrm>
          <a:prstGeom prst="downArrow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6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 = *data1ptr; ???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10348-B931-F948-AACC-D06E5BDB207C}"/>
              </a:ext>
            </a:extLst>
          </p:cNvPr>
          <p:cNvSpPr/>
          <p:nvPr/>
        </p:nvSpPr>
        <p:spPr bwMode="auto">
          <a:xfrm>
            <a:off x="2353071" y="4191000"/>
            <a:ext cx="7485857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We can’t dereference a </a:t>
            </a:r>
            <a:r>
              <a:rPr lang="en-US" sz="2800" b="1" dirty="0">
                <a:latin typeface="+mn-lt"/>
                <a:cs typeface="Courier New" panose="02070309020205020404" pitchFamily="49" charset="0"/>
              </a:rPr>
              <a:t>void *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.  C doesn’t know what it points to!  Therefore, it doesn’t know how many bytes there it should be looking at.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11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</p:spTree>
    <p:extLst>
      <p:ext uri="{BB962C8B-B14F-4D97-AF65-F5344CB8AC3E}">
        <p14:creationId xmlns:p14="http://schemas.microsoft.com/office/powerpoint/2010/main" val="37678521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10348-B931-F948-AACC-D06E5BDB207C}"/>
              </a:ext>
            </a:extLst>
          </p:cNvPr>
          <p:cNvSpPr/>
          <p:nvPr/>
        </p:nvSpPr>
        <p:spPr bwMode="auto">
          <a:xfrm>
            <a:off x="2353071" y="4191000"/>
            <a:ext cx="7485857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We can copy the bytes ourselves into temp!  This is equivalent to </a:t>
            </a:r>
            <a:r>
              <a:rPr lang="en-US" sz="2800" b="1" dirty="0">
                <a:latin typeface="+mn-lt"/>
                <a:cs typeface="Courier New" panose="02070309020205020404" pitchFamily="49" charset="0"/>
              </a:rPr>
              <a:t>temp = *data1ptr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in non-generic versions, but this works for </a:t>
            </a:r>
            <a:r>
              <a:rPr lang="en-US" sz="2800" i="1" dirty="0">
                <a:latin typeface="+mn-lt"/>
                <a:cs typeface="Courier New" panose="02070309020205020404" pitchFamily="49" charset="0"/>
              </a:rPr>
              <a:t>any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type of </a:t>
            </a:r>
            <a:r>
              <a:rPr lang="en-US" sz="2800" i="1" dirty="0">
                <a:latin typeface="+mn-lt"/>
                <a:cs typeface="Courier New" panose="02070309020205020404" pitchFamily="49" charset="0"/>
              </a:rPr>
              <a:t>any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size.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290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10348-B931-F948-AACC-D06E5BDB207C}"/>
              </a:ext>
            </a:extLst>
          </p:cNvPr>
          <p:cNvSpPr/>
          <p:nvPr/>
        </p:nvSpPr>
        <p:spPr bwMode="auto">
          <a:xfrm>
            <a:off x="2353071" y="4191000"/>
            <a:ext cx="7485857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How can we copy data2 to the location of data1?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73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3124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*data1ptr = *data2ptr; ???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D20D6-8659-3348-9996-A0E991AFDCA1}"/>
              </a:ext>
            </a:extLst>
          </p:cNvPr>
          <p:cNvSpPr/>
          <p:nvPr/>
        </p:nvSpPr>
        <p:spPr bwMode="auto">
          <a:xfrm>
            <a:off x="2353071" y="4191000"/>
            <a:ext cx="7485857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How can we copy data2 to the location of data1?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948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(data1ptr, data2ptr,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E0142-F633-A940-BD0F-A7FB401A514B}"/>
              </a:ext>
            </a:extLst>
          </p:cNvPr>
          <p:cNvSpPr/>
          <p:nvPr/>
        </p:nvSpPr>
        <p:spPr bwMode="auto">
          <a:xfrm>
            <a:off x="2353071" y="4191000"/>
            <a:ext cx="7485857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How can we copy data2 to the location of data1?  </a:t>
            </a:r>
            <a:r>
              <a:rPr lang="en-US" sz="2800" b="1" dirty="0" err="1">
                <a:latin typeface="+mn-lt"/>
                <a:cs typeface="Courier New" panose="02070309020205020404" pitchFamily="49" charset="0"/>
              </a:rPr>
              <a:t>memcpy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!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95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(data1ptr, 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E0142-F633-A940-BD0F-A7FB401A514B}"/>
              </a:ext>
            </a:extLst>
          </p:cNvPr>
          <p:cNvSpPr/>
          <p:nvPr/>
        </p:nvSpPr>
        <p:spPr bwMode="auto">
          <a:xfrm>
            <a:off x="2353071" y="4191000"/>
            <a:ext cx="7485857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How can we copy temp’s data to the location of data2?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977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3124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(data1ptr, 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(data2ptr, temp,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E0142-F633-A940-BD0F-A7FB401A514B}"/>
              </a:ext>
            </a:extLst>
          </p:cNvPr>
          <p:cNvSpPr/>
          <p:nvPr/>
        </p:nvSpPr>
        <p:spPr bwMode="auto">
          <a:xfrm>
            <a:off x="2353071" y="4191000"/>
            <a:ext cx="7485857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How can we copy temp’s data to the location of data2?  </a:t>
            </a:r>
            <a:r>
              <a:rPr lang="en-US" sz="2800" b="1" dirty="0" err="1">
                <a:latin typeface="+mn-lt"/>
                <a:cs typeface="Courier New" panose="02070309020205020404" pitchFamily="49" charset="0"/>
              </a:rPr>
              <a:t>memcpy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!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059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3124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(data1ptr, 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(data2ptr, temp,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5CDA6-9BBC-774C-8C5A-F2A70A070187}"/>
              </a:ext>
            </a:extLst>
          </p:cNvPr>
          <p:cNvSpPr/>
          <p:nvPr/>
        </p:nvSpPr>
        <p:spPr bwMode="auto">
          <a:xfrm>
            <a:off x="2353071" y="4724400"/>
            <a:ext cx="7485857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algn="l" eaLnBrk="1"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algn="l" eaLnBrk="1" hangingPunct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swap(&amp;x,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&amp;y,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2542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Overview:</a:t>
            </a:r>
            <a:r>
              <a:rPr lang="en-US" dirty="0"/>
              <a:t> Generics</a:t>
            </a:r>
          </a:p>
          <a:p>
            <a:r>
              <a:rPr lang="en-US" dirty="0"/>
              <a:t>Generic Swap</a:t>
            </a:r>
          </a:p>
          <a:p>
            <a:r>
              <a:rPr lang="en-US" dirty="0"/>
              <a:t>Generics Pitfalls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/>
              <a:t>Generic Array Swap</a:t>
            </a:r>
          </a:p>
          <a:p>
            <a:r>
              <a:rPr lang="en-US" dirty="0"/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31792392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3124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(data1ptr, 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(data2ptr, temp,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5CDA6-9BBC-774C-8C5A-F2A70A070187}"/>
              </a:ext>
            </a:extLst>
          </p:cNvPr>
          <p:cNvSpPr/>
          <p:nvPr/>
        </p:nvSpPr>
        <p:spPr bwMode="auto">
          <a:xfrm>
            <a:off x="2353071" y="4724400"/>
            <a:ext cx="7485857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 x = 2;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short y = 5;</a:t>
            </a:r>
          </a:p>
          <a:p>
            <a:pPr algn="l" eaLnBrk="1" hangingPunct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swap(&amp;x,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&amp;y,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21465390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3124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(data1ptr, 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(data2ptr, temp,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5CDA6-9BBC-774C-8C5A-F2A70A070187}"/>
              </a:ext>
            </a:extLst>
          </p:cNvPr>
          <p:cNvSpPr/>
          <p:nvPr/>
        </p:nvSpPr>
        <p:spPr bwMode="auto">
          <a:xfrm>
            <a:off x="2353071" y="4724400"/>
            <a:ext cx="7485857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*x = "2";</a:t>
            </a:r>
          </a:p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*y = "5";</a:t>
            </a:r>
          </a:p>
          <a:p>
            <a:pPr algn="l" eaLnBrk="1" hangingPunct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swap(&amp;x,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&amp;y,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15520114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2B52-4AEC-8145-9D97-912E248D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11277600" cy="3124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 a copy of data1 in temporary storage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data2 to location of data1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(data1ptr, data2ptr,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copy data in temporary storage to location of data2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(data2ptr, temp,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9D3AA-4F10-6443-9721-A95E8C9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Swap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5CDA6-9BBC-774C-8C5A-F2A70A070187}"/>
              </a:ext>
            </a:extLst>
          </p:cNvPr>
          <p:cNvSpPr/>
          <p:nvPr/>
        </p:nvSpPr>
        <p:spPr bwMode="auto">
          <a:xfrm>
            <a:off x="2353071" y="4724400"/>
            <a:ext cx="7485857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mystruct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{…};</a:t>
            </a:r>
          </a:p>
          <a:p>
            <a:pPr algn="l" eaLnBrk="1"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mystruct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{…};</a:t>
            </a:r>
          </a:p>
          <a:p>
            <a:pPr algn="l" eaLnBrk="1" hangingPunct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swap(&amp;x,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&amp;y,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16552085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5CE3-B2B0-5C44-A93A-73402357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8A05-E8D6-7249-9644-15B7C755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/>
              <a:t>void *</a:t>
            </a:r>
            <a:r>
              <a:rPr lang="en-US" dirty="0"/>
              <a:t> and </a:t>
            </a:r>
            <a:r>
              <a:rPr lang="en-US" b="1" dirty="0" err="1"/>
              <a:t>memcpy</a:t>
            </a:r>
            <a:r>
              <a:rPr lang="en-US" dirty="0"/>
              <a:t> to handle memory as generic bytes.</a:t>
            </a:r>
          </a:p>
          <a:p>
            <a:r>
              <a:rPr lang="en-US" dirty="0"/>
              <a:t>As long as we are given where the data of importance is, and how big it is, we can handle it!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swap(void *data1ptr, void *data2ptr,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char temp[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(temp, data1ptr,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(data1ptr, data2ptr,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(data2ptr, temp,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40935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Overview:</a:t>
            </a:r>
            <a:r>
              <a:rPr lang="en-US" dirty="0"/>
              <a:t> Generics</a:t>
            </a:r>
          </a:p>
          <a:p>
            <a:r>
              <a:rPr lang="en-US" dirty="0"/>
              <a:t>Generic Swap</a:t>
            </a:r>
          </a:p>
          <a:p>
            <a:r>
              <a:rPr lang="en-US" b="1" dirty="0">
                <a:solidFill>
                  <a:srgbClr val="C00000"/>
                </a:solidFill>
              </a:rPr>
              <a:t>Generics Pitfalls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/>
              <a:t>Generic Array Swap</a:t>
            </a:r>
          </a:p>
          <a:p>
            <a:r>
              <a:rPr lang="en-US" dirty="0"/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12325460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C78B-7DF3-7F4D-86A4-5EEDC386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*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C619-E668-164A-842F-65BD2424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void *</a:t>
            </a:r>
            <a:r>
              <a:rPr lang="en-US" dirty="0"/>
              <a:t>s are powerful, but dangerous - C cannot do as much checking!</a:t>
            </a:r>
          </a:p>
          <a:p>
            <a:r>
              <a:rPr lang="en-US" dirty="0"/>
              <a:t>E.g. with </a:t>
            </a:r>
            <a:r>
              <a:rPr lang="en-US" b="1" dirty="0" err="1"/>
              <a:t>int</a:t>
            </a:r>
            <a:r>
              <a:rPr lang="en-US" dirty="0"/>
              <a:t>, C would never let you swap </a:t>
            </a:r>
            <a:r>
              <a:rPr lang="en-US" i="1" dirty="0"/>
              <a:t>half</a:t>
            </a:r>
            <a:r>
              <a:rPr lang="en-US" dirty="0"/>
              <a:t> of an int.  With </a:t>
            </a:r>
            <a:r>
              <a:rPr lang="en-US" b="1" dirty="0"/>
              <a:t>void *s</a:t>
            </a:r>
            <a:r>
              <a:rPr lang="en-US" dirty="0"/>
              <a:t>, this can happen! (</a:t>
            </a:r>
            <a:r>
              <a:rPr lang="en-US" i="1" dirty="0"/>
              <a:t>How?  Let’s find out!)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874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46BFB-AF33-574D-BD03-E122E7F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Void *s Gone Wrong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7B04C4C-B20E-B241-ACBE-DE7B1934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861" y="4586422"/>
            <a:ext cx="1506277" cy="1506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07548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9283-FEC7-5D41-B223-D806C800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*Pitfalls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9526-95B6-4746-AA6C-5F6FED5D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* has more room for error because it manipulates arbitrary bytes without knowing what they represent.  This can result in some strange memory </a:t>
            </a:r>
            <a:r>
              <a:rPr lang="en-US" dirty="0" err="1"/>
              <a:t>Frankensteins</a:t>
            </a:r>
            <a:r>
              <a:rPr lang="en-US" dirty="0"/>
              <a:t>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i.ytimg.com/vi/10gPoYjq3EA/hqdefault.jpg">
            <a:extLst>
              <a:ext uri="{FF2B5EF4-FFF2-40B4-BE49-F238E27FC236}">
                <a16:creationId xmlns:a16="http://schemas.microsoft.com/office/drawing/2014/main" id="{FFB7474A-9E26-ED4C-A332-33DA345DCD0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9" b="6465"/>
          <a:stretch/>
        </p:blipFill>
        <p:spPr bwMode="auto">
          <a:xfrm>
            <a:off x="2895600" y="2428101"/>
            <a:ext cx="6400800" cy="42012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Overview:</a:t>
            </a:r>
            <a:r>
              <a:rPr lang="en-US" dirty="0"/>
              <a:t> Generics</a:t>
            </a:r>
          </a:p>
          <a:p>
            <a:r>
              <a:rPr lang="en-US" dirty="0"/>
              <a:t>Generic Swap</a:t>
            </a:r>
          </a:p>
          <a:p>
            <a:r>
              <a:rPr lang="en-US" dirty="0"/>
              <a:t>Generics Pitfalls</a:t>
            </a:r>
          </a:p>
          <a:p>
            <a:r>
              <a:rPr lang="en-US" b="1" dirty="0">
                <a:solidFill>
                  <a:srgbClr val="C00000"/>
                </a:solidFill>
              </a:rPr>
              <a:t>Announcements</a:t>
            </a:r>
          </a:p>
          <a:p>
            <a:r>
              <a:rPr lang="en-US" dirty="0"/>
              <a:t>Generic Array Swap</a:t>
            </a:r>
          </a:p>
          <a:p>
            <a:r>
              <a:rPr lang="en-US" dirty="0"/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25222389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8243-F673-7A43-9291-9C5FAE79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6840-65D4-F643-A65F-061ED737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office hours added: Thurs. 7-9PM PST</a:t>
            </a:r>
          </a:p>
          <a:p>
            <a:r>
              <a:rPr lang="en-US" dirty="0"/>
              <a:t>assign3</a:t>
            </a:r>
          </a:p>
          <a:p>
            <a:pPr lvl="1"/>
            <a:r>
              <a:rPr lang="en-US" dirty="0"/>
              <a:t>We’ve added a new test file, </a:t>
            </a:r>
            <a:r>
              <a:rPr lang="en-US" b="1" dirty="0" err="1"/>
              <a:t>colors_no_end_newline</a:t>
            </a:r>
            <a:r>
              <a:rPr lang="en-US" dirty="0"/>
              <a:t>, without a \n at the end of the file</a:t>
            </a:r>
          </a:p>
          <a:p>
            <a:pPr lvl="1"/>
            <a:r>
              <a:rPr lang="en-US" dirty="0"/>
              <a:t>Remember to </a:t>
            </a:r>
            <a:r>
              <a:rPr lang="en-US" b="1" dirty="0"/>
              <a:t>git add</a:t>
            </a:r>
            <a:r>
              <a:rPr lang="en-US" dirty="0"/>
              <a:t> any custom files you make for your </a:t>
            </a:r>
            <a:r>
              <a:rPr lang="en-US" dirty="0" err="1"/>
              <a:t>custom_tests</a:t>
            </a:r>
            <a:endParaRPr lang="en-US" dirty="0"/>
          </a:p>
          <a:p>
            <a:pPr lvl="1"/>
            <a:r>
              <a:rPr lang="en-US" dirty="0"/>
              <a:t>You do not have to worry about memory leaks if a heap error occurs</a:t>
            </a:r>
          </a:p>
        </p:txBody>
      </p:sp>
    </p:spTree>
    <p:extLst>
      <p:ext uri="{BB962C8B-B14F-4D97-AF65-F5344CB8AC3E}">
        <p14:creationId xmlns:p14="http://schemas.microsoft.com/office/powerpoint/2010/main" val="300358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Overview: Generics</a:t>
            </a:r>
          </a:p>
          <a:p>
            <a:r>
              <a:rPr lang="en-US" dirty="0"/>
              <a:t>Generic Swap</a:t>
            </a:r>
          </a:p>
          <a:p>
            <a:r>
              <a:rPr lang="en-US" dirty="0"/>
              <a:t>Generics Pitfalls</a:t>
            </a:r>
          </a:p>
          <a:p>
            <a:r>
              <a:rPr lang="en-US" b="1" dirty="0"/>
              <a:t>Announcements</a:t>
            </a:r>
          </a:p>
          <a:p>
            <a:r>
              <a:rPr lang="en-US" dirty="0"/>
              <a:t>Generic Array Swap</a:t>
            </a:r>
          </a:p>
          <a:p>
            <a:r>
              <a:rPr lang="en-US" dirty="0"/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21161995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Overview:</a:t>
            </a:r>
            <a:r>
              <a:rPr lang="en-US" dirty="0"/>
              <a:t> Generics</a:t>
            </a:r>
          </a:p>
          <a:p>
            <a:r>
              <a:rPr lang="en-US" dirty="0"/>
              <a:t>Generic Swap</a:t>
            </a:r>
          </a:p>
          <a:p>
            <a:r>
              <a:rPr lang="en-US" dirty="0"/>
              <a:t>Generics Pitfalls</a:t>
            </a:r>
          </a:p>
          <a:p>
            <a:r>
              <a:rPr lang="en-US" b="1" dirty="0"/>
              <a:t>Announcements</a:t>
            </a:r>
          </a:p>
          <a:p>
            <a:r>
              <a:rPr lang="en-US" b="1" dirty="0">
                <a:solidFill>
                  <a:srgbClr val="C00000"/>
                </a:solidFill>
              </a:rPr>
              <a:t>Generic Array Swap</a:t>
            </a:r>
          </a:p>
          <a:p>
            <a:r>
              <a:rPr lang="en-US" dirty="0"/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1185848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the first and last elements in an array of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swap_ends_int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[0]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1]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{5, 2, 3, 4, 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swap_ends_int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1,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%d, </a:t>
            </a:r>
            <a:r>
              <a:rPr lang="en-US" sz="2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 = %d\n"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[0],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[4]);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C0113-BA7C-BF48-8758-AC40F9CB0B8F}"/>
              </a:ext>
            </a:extLst>
          </p:cNvPr>
          <p:cNvSpPr/>
          <p:nvPr/>
        </p:nvSpPr>
        <p:spPr bwMode="auto">
          <a:xfrm>
            <a:off x="7315200" y="3124200"/>
            <a:ext cx="4047729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Wait – we just wrote a generic swap function.  Let’s use that!</a:t>
            </a:r>
            <a:endParaRPr kumimoji="0" lang="en-US" sz="24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the first and last elements in an array of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swap_ends_int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{5, 2, 3, 4, 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swap_ends_int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1,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%d, </a:t>
            </a:r>
            <a:r>
              <a:rPr lang="en-US" sz="2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 = %d\n"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[0],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[4]);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87170-9D60-6A43-A54C-A3C5104C5069}"/>
              </a:ext>
            </a:extLst>
          </p:cNvPr>
          <p:cNvSpPr/>
          <p:nvPr/>
        </p:nvSpPr>
        <p:spPr bwMode="auto">
          <a:xfrm>
            <a:off x="7315200" y="3124200"/>
            <a:ext cx="4047729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Wait – we just wrote a generic swap function.  Let’s use that!</a:t>
            </a:r>
            <a:endParaRPr kumimoji="0" lang="en-US" sz="24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509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write out what some other versions would look like (just in case).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swap_ends_int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swap_ends_short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(short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swap_ends_string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(char **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swap_ends_float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(float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C79AF-7B3C-CF44-ADDC-364DADE5EDEE}"/>
              </a:ext>
            </a:extLst>
          </p:cNvPr>
          <p:cNvSpPr/>
          <p:nvPr/>
        </p:nvSpPr>
        <p:spPr bwMode="auto">
          <a:xfrm>
            <a:off x="7915671" y="5562600"/>
            <a:ext cx="4047729" cy="80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The code seems to be the same regardless of the type!</a:t>
            </a:r>
            <a:endParaRPr kumimoji="0" lang="en-US" sz="24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write a version of </a:t>
            </a:r>
            <a:r>
              <a:rPr lang="en-US" dirty="0" err="1"/>
              <a:t>swap_ends</a:t>
            </a:r>
            <a:r>
              <a:rPr lang="en-US" dirty="0"/>
              <a:t> that works for any type of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C79AF-7B3C-CF44-ADDC-364DADE5EDEE}"/>
              </a:ext>
            </a:extLst>
          </p:cNvPr>
          <p:cNvSpPr/>
          <p:nvPr/>
        </p:nvSpPr>
        <p:spPr bwMode="auto">
          <a:xfrm>
            <a:off x="3124200" y="3846652"/>
            <a:ext cx="6705600" cy="2249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Is this generic?  Does this work?</a:t>
            </a:r>
          </a:p>
          <a:p>
            <a:pPr algn="l" eaLnBrk="1" hangingPunct="1"/>
            <a:endParaRPr kumimoji="0" lang="en-US" sz="24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nsolas" panose="020B0609020204030204" pitchFamily="49" charset="0"/>
            </a:endParaRPr>
          </a:p>
          <a:p>
            <a:pPr algn="l" eaLnBrk="1" hangingPunct="1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Consolas" panose="020B0609020204030204" pitchFamily="49" charset="0"/>
              </a:rPr>
              <a:t>Unfortunately not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Consolas" panose="020B0609020204030204" pitchFamily="49" charset="0"/>
              </a:rPr>
              <a:t>. 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Consolas" panose="020B0609020204030204" pitchFamily="49" charset="0"/>
              </a:rPr>
              <a:t>Firs,t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Consolas" panose="020B0609020204030204" pitchFamily="49" charset="0"/>
              </a:rPr>
              <a:t> we no longer know the element size.  Second, pointer arithmetic depends on the type of data being pointed to.  With a void *, we lose that information!</a:t>
            </a:r>
            <a:endParaRPr kumimoji="0" lang="en-US" sz="2400" b="1" i="0" u="none" strike="noStrike" cap="none" normalizeH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write a version of </a:t>
            </a:r>
            <a:r>
              <a:rPr lang="en-US" dirty="0" err="1"/>
              <a:t>swap_ends</a:t>
            </a:r>
            <a:r>
              <a:rPr lang="en-US" dirty="0"/>
              <a:t> that works for any type of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C79AF-7B3C-CF44-ADDC-364DADE5EDEE}"/>
              </a:ext>
            </a:extLst>
          </p:cNvPr>
          <p:cNvSpPr/>
          <p:nvPr/>
        </p:nvSpPr>
        <p:spPr bwMode="auto">
          <a:xfrm>
            <a:off x="3124200" y="3846652"/>
            <a:ext cx="6705600" cy="2249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Is this generic?  Does this work?</a:t>
            </a:r>
          </a:p>
          <a:p>
            <a:pPr algn="l" eaLnBrk="1" hangingPunct="1"/>
            <a:endParaRPr kumimoji="0" lang="en-US" sz="24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nsolas" panose="020B0609020204030204" pitchFamily="49" charset="0"/>
            </a:endParaRPr>
          </a:p>
          <a:p>
            <a:pPr algn="l" eaLnBrk="1" hangingPunct="1"/>
            <a:r>
              <a:rPr lang="en-US" sz="2400" b="1" dirty="0">
                <a:latin typeface="+mn-lt"/>
                <a:cs typeface="Consolas" panose="020B0609020204030204" pitchFamily="49" charset="0"/>
              </a:rPr>
              <a:t>Unfortunately not</a:t>
            </a:r>
            <a:r>
              <a:rPr lang="en-US" sz="2400" dirty="0">
                <a:latin typeface="+mn-lt"/>
                <a:cs typeface="Consolas" panose="020B0609020204030204" pitchFamily="49" charset="0"/>
              </a:rPr>
              <a:t>.  First, we no longer know the element size.  Second, pointer arithmetic depends on the type of data being pointed to.  With a void *, we lose that information!</a:t>
            </a:r>
            <a:endParaRPr kumimoji="0" lang="en-US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470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write a version of </a:t>
            </a:r>
            <a:r>
              <a:rPr lang="en-US" dirty="0" err="1"/>
              <a:t>swap_ends</a:t>
            </a:r>
            <a:r>
              <a:rPr lang="en-US" dirty="0"/>
              <a:t> that works for any type of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FE99D-0564-C149-B99A-8600DCBBF94A}"/>
              </a:ext>
            </a:extLst>
          </p:cNvPr>
          <p:cNvSpPr/>
          <p:nvPr/>
        </p:nvSpPr>
        <p:spPr bwMode="auto">
          <a:xfrm>
            <a:off x="3371850" y="4038600"/>
            <a:ext cx="5372100" cy="953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We need to know the element size, so let’s add a parameter.  </a:t>
            </a:r>
            <a:endParaRPr kumimoji="0" lang="en-US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495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write a version of </a:t>
            </a:r>
            <a:r>
              <a:rPr lang="en-US" dirty="0" err="1"/>
              <a:t>swap_ends</a:t>
            </a:r>
            <a:r>
              <a:rPr lang="en-US" dirty="0"/>
              <a:t> that works for any type of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E4D44-D823-CD49-B24C-31709B243670}"/>
              </a:ext>
            </a:extLst>
          </p:cNvPr>
          <p:cNvSpPr/>
          <p:nvPr/>
        </p:nvSpPr>
        <p:spPr bwMode="auto">
          <a:xfrm>
            <a:off x="3371850" y="4038600"/>
            <a:ext cx="5372100" cy="953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We need to know the element size, so let’s add a parameter.  </a:t>
            </a:r>
            <a:endParaRPr kumimoji="0" lang="en-US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468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BF2C-6AD2-B547-AA2C-B16F87EE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D8BA-4DF2-0D44-B94E-E88725F7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1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Let’s say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nelems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4.  How many bytes beyond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this?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it’s an array of…</a:t>
            </a:r>
          </a:p>
          <a:p>
            <a:pPr marL="0" indent="0"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021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BF2C-6AD2-B547-AA2C-B16F87EE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D8BA-4DF2-0D44-B94E-E88725F7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1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Let’s say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nelems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4.  How many bytes beyond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this?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it’s an array of…</a:t>
            </a:r>
          </a:p>
          <a:p>
            <a:pPr marL="0" indent="0"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adds 3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3 *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12 bytes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4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F1D3-4746-B144-9619-03D92C06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BCA9-FA57-894E-93A4-C2364504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always strive to write code that is as general-purpose as possible.</a:t>
            </a:r>
          </a:p>
          <a:p>
            <a:r>
              <a:rPr lang="en-US" dirty="0"/>
              <a:t>Generic code reduces code duplication, and means you can make improvements and fix bugs in one place rather than many.</a:t>
            </a:r>
          </a:p>
          <a:p>
            <a:r>
              <a:rPr lang="en-US" dirty="0"/>
              <a:t>Generics is used throughout C for functions to sort any array, search any array, free arbitrary memory, and more.</a:t>
            </a:r>
          </a:p>
          <a:p>
            <a:r>
              <a:rPr lang="en-US" dirty="0"/>
              <a:t>How can we write generic code in C?</a:t>
            </a:r>
          </a:p>
        </p:txBody>
      </p:sp>
    </p:spTree>
    <p:extLst>
      <p:ext uri="{BB962C8B-B14F-4D97-AF65-F5344CB8AC3E}">
        <p14:creationId xmlns:p14="http://schemas.microsoft.com/office/powerpoint/2010/main" val="21288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BF2C-6AD2-B547-AA2C-B16F87EE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D8BA-4DF2-0D44-B94E-E88725F7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1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Let’s say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nelems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4.  How many bytes beyond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this?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it’s an array of…</a:t>
            </a:r>
          </a:p>
          <a:p>
            <a:pPr marL="0" indent="0"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adds 3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3 *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12 bytes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Short? </a:t>
            </a:r>
          </a:p>
        </p:txBody>
      </p:sp>
    </p:spTree>
    <p:extLst>
      <p:ext uri="{BB962C8B-B14F-4D97-AF65-F5344CB8AC3E}">
        <p14:creationId xmlns:p14="http://schemas.microsoft.com/office/powerpoint/2010/main" val="25132093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BF2C-6AD2-B547-AA2C-B16F87EE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D8BA-4DF2-0D44-B94E-E88725F7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1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Let’s say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nelems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4.  How many bytes beyond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this?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it’s an array of…</a:t>
            </a:r>
          </a:p>
          <a:p>
            <a:pPr marL="0" indent="0"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adds 3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3 *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12 bytes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Short: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adds 3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3 *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(short) = 6 bytes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181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BF2C-6AD2-B547-AA2C-B16F87EE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D8BA-4DF2-0D44-B94E-E88725F7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1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Let’s say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nelems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4.  How many bytes beyond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this?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it’s an array of…</a:t>
            </a:r>
          </a:p>
          <a:p>
            <a:pPr marL="0" indent="0"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adds 3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3 *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12 bytes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Short: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adds 3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3 *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(short) = 6 bytes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Char *: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adds 3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3 *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(char *) = 24 bytes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 each case, we need to know the element size to do the arithmetic.</a:t>
            </a:r>
          </a:p>
        </p:txBody>
      </p:sp>
    </p:spTree>
    <p:extLst>
      <p:ext uri="{BB962C8B-B14F-4D97-AF65-F5344CB8AC3E}">
        <p14:creationId xmlns:p14="http://schemas.microsoft.com/office/powerpoint/2010/main" val="33055473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write a version of </a:t>
            </a:r>
            <a:r>
              <a:rPr lang="en-US" dirty="0" err="1"/>
              <a:t>swap_ends</a:t>
            </a:r>
            <a:r>
              <a:rPr lang="en-US" dirty="0"/>
              <a:t> that works for any type of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C79AF-7B3C-CF44-ADDC-364DADE5EDEE}"/>
              </a:ext>
            </a:extLst>
          </p:cNvPr>
          <p:cNvSpPr/>
          <p:nvPr/>
        </p:nvSpPr>
        <p:spPr bwMode="auto">
          <a:xfrm>
            <a:off x="3371850" y="4038600"/>
            <a:ext cx="53721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How many bytes past </a:t>
            </a:r>
            <a:r>
              <a:rPr lang="en-US" sz="2400" dirty="0" err="1">
                <a:latin typeface="+mn-lt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+mn-lt"/>
                <a:cs typeface="Consolas" panose="020B0609020204030204" pitchFamily="49" charset="0"/>
              </a:rPr>
              <a:t> should we go to get to the last element?</a:t>
            </a:r>
          </a:p>
          <a:p>
            <a:pPr algn="l" eaLnBrk="1" hangingPunct="1"/>
            <a:endParaRPr lang="en-US" sz="2400" dirty="0">
              <a:latin typeface="+mn-lt"/>
              <a:cs typeface="Consolas" panose="020B0609020204030204" pitchFamily="49" charset="0"/>
            </a:endParaRPr>
          </a:p>
          <a:p>
            <a:pPr algn="l" eaLnBrk="1" hangingPunct="1"/>
            <a:r>
              <a:rPr lang="en-US" sz="2400" b="1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latin typeface="+mn-lt"/>
                <a:cs typeface="Consolas" panose="020B0609020204030204" pitchFamily="49" charset="0"/>
              </a:rPr>
              <a:t>nelems</a:t>
            </a:r>
            <a:r>
              <a:rPr lang="en-US" sz="2400" b="1" dirty="0">
                <a:latin typeface="+mn-lt"/>
                <a:cs typeface="Consolas" panose="020B0609020204030204" pitchFamily="49" charset="0"/>
              </a:rPr>
              <a:t> – 1) * </a:t>
            </a:r>
            <a:r>
              <a:rPr lang="en-US" sz="2400" b="1" dirty="0" err="1">
                <a:latin typeface="+mn-lt"/>
                <a:cs typeface="Consolas" panose="020B0609020204030204" pitchFamily="49" charset="0"/>
              </a:rPr>
              <a:t>elem_bytes</a:t>
            </a:r>
            <a:endParaRPr lang="en-US" sz="2400" b="1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write a version of </a:t>
            </a:r>
            <a:r>
              <a:rPr lang="en-US" dirty="0" err="1"/>
              <a:t>swap_ends</a:t>
            </a:r>
            <a:r>
              <a:rPr lang="en-US" dirty="0"/>
              <a:t> that works for any type of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1) *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C79AF-7B3C-CF44-ADDC-364DADE5EDEE}"/>
              </a:ext>
            </a:extLst>
          </p:cNvPr>
          <p:cNvSpPr/>
          <p:nvPr/>
        </p:nvSpPr>
        <p:spPr bwMode="auto">
          <a:xfrm>
            <a:off x="3371850" y="4038600"/>
            <a:ext cx="53721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How many bytes past </a:t>
            </a:r>
            <a:r>
              <a:rPr lang="en-US" sz="2400" dirty="0" err="1">
                <a:latin typeface="+mn-lt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+mn-lt"/>
                <a:cs typeface="Consolas" panose="020B0609020204030204" pitchFamily="49" charset="0"/>
              </a:rPr>
              <a:t> should we go to get to the last element?</a:t>
            </a:r>
          </a:p>
          <a:p>
            <a:pPr algn="l" eaLnBrk="1" hangingPunct="1"/>
            <a:endParaRPr lang="en-US" sz="2400" dirty="0">
              <a:latin typeface="+mn-lt"/>
              <a:cs typeface="Consolas" panose="020B0609020204030204" pitchFamily="49" charset="0"/>
            </a:endParaRPr>
          </a:p>
          <a:p>
            <a:pPr algn="l" eaLnBrk="1" hangingPunct="1"/>
            <a:r>
              <a:rPr lang="en-US" sz="2400" b="1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latin typeface="+mn-lt"/>
                <a:cs typeface="Consolas" panose="020B0609020204030204" pitchFamily="49" charset="0"/>
              </a:rPr>
              <a:t>nelems</a:t>
            </a:r>
            <a:r>
              <a:rPr lang="en-US" sz="2400" b="1" dirty="0">
                <a:latin typeface="+mn-lt"/>
                <a:cs typeface="Consolas" panose="020B0609020204030204" pitchFamily="49" charset="0"/>
              </a:rPr>
              <a:t> – 1) * </a:t>
            </a:r>
            <a:r>
              <a:rPr lang="en-US" sz="2400" b="1" dirty="0" err="1">
                <a:latin typeface="+mn-lt"/>
                <a:cs typeface="Consolas" panose="020B0609020204030204" pitchFamily="49" charset="0"/>
              </a:rPr>
              <a:t>elem_bytes</a:t>
            </a:r>
            <a:endParaRPr lang="en-US" sz="2400" b="1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040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write a version of </a:t>
            </a:r>
            <a:r>
              <a:rPr lang="en-US" dirty="0" err="1"/>
              <a:t>swap_ends</a:t>
            </a:r>
            <a:r>
              <a:rPr lang="en-US" dirty="0"/>
              <a:t> that works for any type of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1) *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C79AF-7B3C-CF44-ADDC-364DADE5EDEE}"/>
              </a:ext>
            </a:extLst>
          </p:cNvPr>
          <p:cNvSpPr/>
          <p:nvPr/>
        </p:nvSpPr>
        <p:spPr bwMode="auto">
          <a:xfrm>
            <a:off x="3371850" y="4038600"/>
            <a:ext cx="53721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But C still can’t do arithmetic with a void*.  We need to tell it to not worry about it, and just add bytes.  </a:t>
            </a:r>
            <a:r>
              <a:rPr lang="en-US" sz="2400" b="1" dirty="0">
                <a:latin typeface="+mn-lt"/>
                <a:cs typeface="Consolas" panose="020B0609020204030204" pitchFamily="49" charset="0"/>
              </a:rPr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18058736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write a version of </a:t>
            </a:r>
            <a:r>
              <a:rPr lang="en-US" dirty="0" err="1"/>
              <a:t>swap_ends</a:t>
            </a:r>
            <a:r>
              <a:rPr lang="en-US" dirty="0"/>
              <a:t> that works for any type of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1)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C79AF-7B3C-CF44-ADDC-364DADE5EDEE}"/>
              </a:ext>
            </a:extLst>
          </p:cNvPr>
          <p:cNvSpPr/>
          <p:nvPr/>
        </p:nvSpPr>
        <p:spPr bwMode="auto">
          <a:xfrm>
            <a:off x="3371850" y="4038600"/>
            <a:ext cx="53721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But C still can’t do arithmetic with a void*.  We need to tell it to not worry about it, and just add bytes.  </a:t>
            </a:r>
            <a:r>
              <a:rPr lang="en-US" sz="2400" b="1" dirty="0">
                <a:latin typeface="+mn-lt"/>
                <a:cs typeface="Consolas" panose="020B0609020204030204" pitchFamily="49" charset="0"/>
              </a:rPr>
              <a:t>How can we do this?</a:t>
            </a:r>
          </a:p>
          <a:p>
            <a:pPr algn="l" eaLnBrk="1" hangingPunct="1"/>
            <a:endParaRPr lang="en-US" sz="2400" b="1" dirty="0">
              <a:latin typeface="+mn-lt"/>
              <a:cs typeface="Consolas" panose="020B0609020204030204" pitchFamily="49" charset="0"/>
            </a:endParaRPr>
          </a:p>
          <a:p>
            <a:pPr algn="l" eaLnBrk="1" hangingPunct="1"/>
            <a:r>
              <a:rPr lang="en-US" sz="2400" dirty="0">
                <a:latin typeface="+mn-lt"/>
                <a:cs typeface="Consolas" panose="020B0609020204030204" pitchFamily="49" charset="0"/>
              </a:rPr>
              <a:t>char * pointers already add bytes!</a:t>
            </a:r>
          </a:p>
        </p:txBody>
      </p:sp>
    </p:spTree>
    <p:extLst>
      <p:ext uri="{BB962C8B-B14F-4D97-AF65-F5344CB8AC3E}">
        <p14:creationId xmlns:p14="http://schemas.microsoft.com/office/powerpoint/2010/main" val="12385460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the first and last elements in an array of numbers.  Well, now it can swap for an array of </a:t>
            </a:r>
            <a:r>
              <a:rPr lang="en-US" u="sng" dirty="0"/>
              <a:t>anything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(char *)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1)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9734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the first and last elements in an array of numbers.  Well, now it can swap for an array of </a:t>
            </a:r>
            <a:r>
              <a:rPr lang="en-US" u="sng" dirty="0"/>
              <a:t>anything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(char *)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1)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BAA64-4883-ED45-BC8C-234980AA3466}"/>
              </a:ext>
            </a:extLst>
          </p:cNvPr>
          <p:cNvSpPr/>
          <p:nvPr/>
        </p:nvSpPr>
        <p:spPr bwMode="auto">
          <a:xfrm>
            <a:off x="1367036" y="4572000"/>
            <a:ext cx="9381728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= {5, 2, 3, 4, 1};</a:t>
            </a:r>
          </a:p>
          <a:p>
            <a:pPr algn="l" eaLnBrk="1"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algn="l" eaLnBrk="1"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wap_ends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[0]));</a:t>
            </a:r>
          </a:p>
        </p:txBody>
      </p:sp>
    </p:spTree>
    <p:extLst>
      <p:ext uri="{BB962C8B-B14F-4D97-AF65-F5344CB8AC3E}">
        <p14:creationId xmlns:p14="http://schemas.microsoft.com/office/powerpoint/2010/main" val="40114271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630-89F4-E441-9526-B66DA05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D5FE-1495-8F40-BCF2-61FBC44B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You’re asked to write a function that swaps the first and last elements in an array of numbers.  Well, now it can swap for an array of </a:t>
            </a:r>
            <a:r>
              <a:rPr lang="en-US" u="sng" dirty="0"/>
              <a:t>anything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(char *)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 1)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elem_bytes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BAA64-4883-ED45-BC8C-234980AA3466}"/>
              </a:ext>
            </a:extLst>
          </p:cNvPr>
          <p:cNvSpPr/>
          <p:nvPr/>
        </p:nvSpPr>
        <p:spPr bwMode="auto">
          <a:xfrm>
            <a:off x="1367036" y="4572000"/>
            <a:ext cx="9381728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= {5, 2, 3, 4, 1};</a:t>
            </a:r>
          </a:p>
          <a:p>
            <a:pPr algn="l" eaLnBrk="1" hangingPunct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algn="l" eaLnBrk="1" hangingPunct="1"/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swap_ends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nelems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40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[0]));</a:t>
            </a:r>
          </a:p>
        </p:txBody>
      </p:sp>
    </p:spTree>
    <p:extLst>
      <p:ext uri="{BB962C8B-B14F-4D97-AF65-F5344CB8AC3E}">
        <p14:creationId xmlns:p14="http://schemas.microsoft.com/office/powerpoint/2010/main" val="3401762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12713</TotalTime>
  <Words>9328</Words>
  <Application>Microsoft Macintosh PowerPoint</Application>
  <PresentationFormat>Widescreen</PresentationFormat>
  <Paragraphs>1654</Paragraphs>
  <Slides>124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1" baseType="lpstr">
      <vt:lpstr>Andale Mono</vt:lpstr>
      <vt:lpstr>Arial</vt:lpstr>
      <vt:lpstr>Calibri</vt:lpstr>
      <vt:lpstr>Consolas</vt:lpstr>
      <vt:lpstr>Tahoma</vt:lpstr>
      <vt:lpstr>Verdana</vt:lpstr>
      <vt:lpstr>Default Design</vt:lpstr>
      <vt:lpstr>CS107 Spring 2019, Lecture 8 C Generics – Void *</vt:lpstr>
      <vt:lpstr>Why We ❤️ The Stack</vt:lpstr>
      <vt:lpstr>Why We ❤️ The Heap</vt:lpstr>
      <vt:lpstr>Stack and Heap</vt:lpstr>
      <vt:lpstr>CS107 Topic 4: How can we use our knowledge of memory and data representation to write code that works with any data type? </vt:lpstr>
      <vt:lpstr>Learning Goals</vt:lpstr>
      <vt:lpstr>Plan For Today</vt:lpstr>
      <vt:lpstr>Plan For Today</vt:lpstr>
      <vt:lpstr>Generics</vt:lpstr>
      <vt:lpstr>Plan For Today</vt:lpstr>
      <vt:lpstr>Swap</vt:lpstr>
      <vt:lpstr>Swap</vt:lpstr>
      <vt:lpstr>Swap</vt:lpstr>
      <vt:lpstr>Swap</vt:lpstr>
      <vt:lpstr>Swap</vt:lpstr>
      <vt:lpstr>Swap</vt:lpstr>
      <vt:lpstr>Swap</vt:lpstr>
      <vt:lpstr>Swap</vt:lpstr>
      <vt:lpstr>Swap</vt:lpstr>
      <vt:lpstr>“Oh, when I said ’numbers’ I meant shorts, not ints.”  😑</vt:lpstr>
      <vt:lpstr>Swap</vt:lpstr>
      <vt:lpstr>Swap</vt:lpstr>
      <vt:lpstr>“You know what, I goofed.  We’re going to use strings.  Could you write something to swap those?”  😤</vt:lpstr>
      <vt:lpstr>Swap</vt:lpstr>
      <vt:lpstr>Swap</vt:lpstr>
      <vt:lpstr>Swap</vt:lpstr>
      <vt:lpstr>Swap</vt:lpstr>
      <vt:lpstr>Swap</vt:lpstr>
      <vt:lpstr>Swap</vt:lpstr>
      <vt:lpstr>Swap</vt:lpstr>
      <vt:lpstr>Swap</vt:lpstr>
      <vt:lpstr>Swap</vt:lpstr>
      <vt:lpstr>  “Awesome!  Thanks.”  We also have 20 custom struct types.  Could you write swap for those too?”  </vt:lpstr>
      <vt:lpstr>“Awesome!  Thanks.  We also have 20 custom struct types.  Could you write swap for those too?”  🤬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C knows the size of temp, and knows how many bytes to copy, because of the variable types.</vt:lpstr>
      <vt:lpstr>Is there a way to make a version that doesn’t care about the variable types?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memcpy</vt:lpstr>
      <vt:lpstr>memcpy</vt:lpstr>
      <vt:lpstr>memmove</vt:lpstr>
      <vt:lpstr>memmove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Generic Swap</vt:lpstr>
      <vt:lpstr>C Generics</vt:lpstr>
      <vt:lpstr>Plan For Today</vt:lpstr>
      <vt:lpstr>Void * Pitfalls</vt:lpstr>
      <vt:lpstr>Demo: Void *s Gone Wrong</vt:lpstr>
      <vt:lpstr>Void *Pitfalls</vt:lpstr>
      <vt:lpstr>Plan For Today</vt:lpstr>
      <vt:lpstr>Announcements</vt:lpstr>
      <vt:lpstr>Plan For Today</vt:lpstr>
      <vt:lpstr>Swap Ends</vt:lpstr>
      <vt:lpstr>Swap Ends</vt:lpstr>
      <vt:lpstr>Swap Ends</vt:lpstr>
      <vt:lpstr>Swap Ends</vt:lpstr>
      <vt:lpstr>Swap Ends</vt:lpstr>
      <vt:lpstr>Swap Ends</vt:lpstr>
      <vt:lpstr>Swap Ends</vt:lpstr>
      <vt:lpstr>Pointer Arithmetic</vt:lpstr>
      <vt:lpstr>Pointer Arithmetic</vt:lpstr>
      <vt:lpstr>Pointer Arithmetic</vt:lpstr>
      <vt:lpstr>Pointer Arithmetic</vt:lpstr>
      <vt:lpstr>Pointer Arithmetic</vt:lpstr>
      <vt:lpstr>Swap Ends</vt:lpstr>
      <vt:lpstr>Swap Ends</vt:lpstr>
      <vt:lpstr>Swap Ends</vt:lpstr>
      <vt:lpstr>Swap Ends</vt:lpstr>
      <vt:lpstr>Swap Ends</vt:lpstr>
      <vt:lpstr>Swap Ends</vt:lpstr>
      <vt:lpstr>Swap Ends</vt:lpstr>
      <vt:lpstr>Swap Ends</vt:lpstr>
      <vt:lpstr>Swap Ends</vt:lpstr>
      <vt:lpstr>Demo: Void *s Gone Wrong</vt:lpstr>
      <vt:lpstr>Plan For Today</vt:lpstr>
      <vt:lpstr>Stacks</vt:lpstr>
      <vt:lpstr>Refresher: Stacks</vt:lpstr>
      <vt:lpstr>Refresher: Stacks</vt:lpstr>
      <vt:lpstr>Demo: Int Stack</vt:lpstr>
      <vt:lpstr>What modifications are necessary to make a generic stack?</vt:lpstr>
      <vt:lpstr>Stack Structs</vt:lpstr>
      <vt:lpstr>Generic Stack Structs</vt:lpstr>
      <vt:lpstr>int_stack_create</vt:lpstr>
      <vt:lpstr>Generic stack_create</vt:lpstr>
      <vt:lpstr>int_stack_push</vt:lpstr>
      <vt:lpstr>Generic stack_push</vt:lpstr>
      <vt:lpstr>Generic stack_push</vt:lpstr>
      <vt:lpstr>Generic stack_push</vt:lpstr>
      <vt:lpstr>Generic stack_push</vt:lpstr>
      <vt:lpstr>Generic stack_push</vt:lpstr>
      <vt:lpstr>int_stack_pop</vt:lpstr>
      <vt:lpstr>Generic stack_pop</vt:lpstr>
      <vt:lpstr>Generic stack_pop</vt:lpstr>
      <vt:lpstr>Generic stack_pop</vt:lpstr>
      <vt:lpstr>Demo: Generic Stack</vt:lpstr>
      <vt:lpstr>Plan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Nicholas Paul Troccoli</cp:lastModifiedBy>
  <cp:revision>1389</cp:revision>
  <cp:lastPrinted>2019-02-01T22:11:00Z</cp:lastPrinted>
  <dcterms:created xsi:type="dcterms:W3CDTF">2008-06-28T20:57:21Z</dcterms:created>
  <dcterms:modified xsi:type="dcterms:W3CDTF">2019-04-26T19:11:24Z</dcterms:modified>
</cp:coreProperties>
</file>