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2"/>
  </p:notesMasterIdLst>
  <p:handoutMasterIdLst>
    <p:handoutMasterId r:id="rId103"/>
  </p:handoutMasterIdLst>
  <p:sldIdLst>
    <p:sldId id="256" r:id="rId2"/>
    <p:sldId id="636" r:id="rId3"/>
    <p:sldId id="541" r:id="rId4"/>
    <p:sldId id="717" r:id="rId5"/>
    <p:sldId id="542" r:id="rId6"/>
    <p:sldId id="549" r:id="rId7"/>
    <p:sldId id="602" r:id="rId8"/>
    <p:sldId id="607" r:id="rId9"/>
    <p:sldId id="611" r:id="rId10"/>
    <p:sldId id="614" r:id="rId11"/>
    <p:sldId id="622" r:id="rId12"/>
    <p:sldId id="718" r:id="rId13"/>
    <p:sldId id="627" r:id="rId14"/>
    <p:sldId id="637" r:id="rId15"/>
    <p:sldId id="729" r:id="rId16"/>
    <p:sldId id="731" r:id="rId17"/>
    <p:sldId id="638" r:id="rId18"/>
    <p:sldId id="639" r:id="rId19"/>
    <p:sldId id="644" r:id="rId20"/>
    <p:sldId id="640" r:id="rId21"/>
    <p:sldId id="645" r:id="rId22"/>
    <p:sldId id="646" r:id="rId23"/>
    <p:sldId id="728" r:id="rId24"/>
    <p:sldId id="723" r:id="rId25"/>
    <p:sldId id="647" r:id="rId26"/>
    <p:sldId id="641" r:id="rId27"/>
    <p:sldId id="650" r:id="rId28"/>
    <p:sldId id="651" r:id="rId29"/>
    <p:sldId id="652" r:id="rId30"/>
    <p:sldId id="653" r:id="rId31"/>
    <p:sldId id="654" r:id="rId32"/>
    <p:sldId id="657" r:id="rId33"/>
    <p:sldId id="658" r:id="rId34"/>
    <p:sldId id="655" r:id="rId35"/>
    <p:sldId id="656" r:id="rId36"/>
    <p:sldId id="719" r:id="rId37"/>
    <p:sldId id="659" r:id="rId38"/>
    <p:sldId id="660" r:id="rId39"/>
    <p:sldId id="661" r:id="rId40"/>
    <p:sldId id="662" r:id="rId41"/>
    <p:sldId id="663" r:id="rId42"/>
    <p:sldId id="664" r:id="rId43"/>
    <p:sldId id="665" r:id="rId44"/>
    <p:sldId id="666" r:id="rId45"/>
    <p:sldId id="667" r:id="rId46"/>
    <p:sldId id="668" r:id="rId47"/>
    <p:sldId id="669" r:id="rId48"/>
    <p:sldId id="670" r:id="rId49"/>
    <p:sldId id="671" r:id="rId50"/>
    <p:sldId id="672" r:id="rId51"/>
    <p:sldId id="673" r:id="rId52"/>
    <p:sldId id="674" r:id="rId53"/>
    <p:sldId id="675" r:id="rId54"/>
    <p:sldId id="676" r:id="rId55"/>
    <p:sldId id="677" r:id="rId56"/>
    <p:sldId id="678" r:id="rId57"/>
    <p:sldId id="679" r:id="rId58"/>
    <p:sldId id="680" r:id="rId59"/>
    <p:sldId id="681" r:id="rId60"/>
    <p:sldId id="682" r:id="rId61"/>
    <p:sldId id="683" r:id="rId62"/>
    <p:sldId id="724" r:id="rId63"/>
    <p:sldId id="684" r:id="rId64"/>
    <p:sldId id="685" r:id="rId65"/>
    <p:sldId id="686" r:id="rId66"/>
    <p:sldId id="688" r:id="rId67"/>
    <p:sldId id="689" r:id="rId68"/>
    <p:sldId id="725" r:id="rId69"/>
    <p:sldId id="690" r:id="rId70"/>
    <p:sldId id="691" r:id="rId71"/>
    <p:sldId id="692" r:id="rId72"/>
    <p:sldId id="693" r:id="rId73"/>
    <p:sldId id="694" r:id="rId74"/>
    <p:sldId id="695" r:id="rId75"/>
    <p:sldId id="696" r:id="rId76"/>
    <p:sldId id="698" r:id="rId77"/>
    <p:sldId id="727" r:id="rId78"/>
    <p:sldId id="699" r:id="rId79"/>
    <p:sldId id="700" r:id="rId80"/>
    <p:sldId id="701" r:id="rId81"/>
    <p:sldId id="702" r:id="rId82"/>
    <p:sldId id="703" r:id="rId83"/>
    <p:sldId id="704" r:id="rId84"/>
    <p:sldId id="705" r:id="rId85"/>
    <p:sldId id="706" r:id="rId86"/>
    <p:sldId id="707" r:id="rId87"/>
    <p:sldId id="708" r:id="rId88"/>
    <p:sldId id="709" r:id="rId89"/>
    <p:sldId id="710" r:id="rId90"/>
    <p:sldId id="732" r:id="rId91"/>
    <p:sldId id="711" r:id="rId92"/>
    <p:sldId id="712" r:id="rId93"/>
    <p:sldId id="714" r:id="rId94"/>
    <p:sldId id="720" r:id="rId95"/>
    <p:sldId id="713" r:id="rId96"/>
    <p:sldId id="715" r:id="rId97"/>
    <p:sldId id="716" r:id="rId98"/>
    <p:sldId id="733" r:id="rId99"/>
    <p:sldId id="721" r:id="rId100"/>
    <p:sldId id="722" r:id="rId101"/>
  </p:sldIdLst>
  <p:sldSz cx="12192000" cy="6858000"/>
  <p:notesSz cx="7315200" cy="96012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592FAF66-3620-A943-86AF-4D54BAB3C1D0}">
          <p14:sldIdLst>
            <p14:sldId id="256"/>
            <p14:sldId id="636"/>
            <p14:sldId id="541"/>
          </p14:sldIdLst>
        </p14:section>
        <p14:section name="Overview" id="{9A4FE0B1-93EE-D34F-9908-1BED54BDA81A}">
          <p14:sldIdLst>
            <p14:sldId id="717"/>
            <p14:sldId id="542"/>
            <p14:sldId id="549"/>
            <p14:sldId id="602"/>
            <p14:sldId id="607"/>
          </p14:sldIdLst>
        </p14:section>
        <p14:section name="Swap Ends" id="{F3E92966-73AF-A347-B282-EBE996C354EB}">
          <p14:sldIdLst>
            <p14:sldId id="611"/>
            <p14:sldId id="614"/>
            <p14:sldId id="622"/>
          </p14:sldIdLst>
        </p14:section>
        <p14:section name="Stack" id="{4B5B0DB4-507A-C84B-B232-6298D3800525}">
          <p14:sldIdLst>
            <p14:sldId id="718"/>
            <p14:sldId id="627"/>
            <p14:sldId id="637"/>
            <p14:sldId id="729"/>
            <p14:sldId id="731"/>
            <p14:sldId id="638"/>
            <p14:sldId id="639"/>
            <p14:sldId id="644"/>
            <p14:sldId id="640"/>
            <p14:sldId id="645"/>
            <p14:sldId id="646"/>
            <p14:sldId id="728"/>
            <p14:sldId id="723"/>
            <p14:sldId id="647"/>
            <p14:sldId id="641"/>
            <p14:sldId id="650"/>
            <p14:sldId id="651"/>
            <p14:sldId id="652"/>
            <p14:sldId id="653"/>
            <p14:sldId id="654"/>
            <p14:sldId id="657"/>
            <p14:sldId id="658"/>
            <p14:sldId id="655"/>
            <p14:sldId id="656"/>
          </p14:sldIdLst>
        </p14:section>
        <p14:section name="Function Pointers" id="{5DE4439A-DA3F-494D-84EE-C156151FB99D}">
          <p14:sldIdLst>
            <p14:sldId id="719"/>
            <p14:sldId id="659"/>
            <p14:sldId id="660"/>
            <p14:sldId id="661"/>
            <p14:sldId id="662"/>
            <p14:sldId id="663"/>
            <p14:sldId id="664"/>
            <p14:sldId id="665"/>
            <p14:sldId id="666"/>
            <p14:sldId id="667"/>
            <p14:sldId id="668"/>
            <p14:sldId id="669"/>
            <p14:sldId id="670"/>
            <p14:sldId id="671"/>
            <p14:sldId id="672"/>
            <p14:sldId id="673"/>
            <p14:sldId id="674"/>
            <p14:sldId id="675"/>
            <p14:sldId id="676"/>
            <p14:sldId id="677"/>
            <p14:sldId id="678"/>
            <p14:sldId id="679"/>
            <p14:sldId id="680"/>
            <p14:sldId id="681"/>
            <p14:sldId id="682"/>
            <p14:sldId id="683"/>
            <p14:sldId id="724"/>
            <p14:sldId id="684"/>
            <p14:sldId id="685"/>
            <p14:sldId id="686"/>
            <p14:sldId id="688"/>
            <p14:sldId id="689"/>
            <p14:sldId id="725"/>
            <p14:sldId id="690"/>
            <p14:sldId id="691"/>
            <p14:sldId id="692"/>
            <p14:sldId id="693"/>
            <p14:sldId id="694"/>
            <p14:sldId id="695"/>
            <p14:sldId id="696"/>
            <p14:sldId id="698"/>
            <p14:sldId id="727"/>
            <p14:sldId id="699"/>
            <p14:sldId id="700"/>
            <p14:sldId id="701"/>
            <p14:sldId id="702"/>
            <p14:sldId id="703"/>
            <p14:sldId id="704"/>
            <p14:sldId id="705"/>
            <p14:sldId id="706"/>
            <p14:sldId id="707"/>
            <p14:sldId id="708"/>
            <p14:sldId id="709"/>
            <p14:sldId id="710"/>
            <p14:sldId id="732"/>
            <p14:sldId id="711"/>
            <p14:sldId id="712"/>
            <p14:sldId id="714"/>
          </p14:sldIdLst>
        </p14:section>
        <p14:section name="FreeFn" id="{D5971D2B-CAF6-0A41-A90D-7F0A383ECF5F}">
          <p14:sldIdLst>
            <p14:sldId id="720"/>
            <p14:sldId id="713"/>
            <p14:sldId id="715"/>
            <p14:sldId id="716"/>
            <p14:sldId id="733"/>
            <p14:sldId id="721"/>
            <p14:sldId id="72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432FF"/>
    <a:srgbClr val="F8F8F8"/>
    <a:srgbClr val="D27BD6"/>
    <a:srgbClr val="D62ED6"/>
    <a:srgbClr val="942092"/>
    <a:srgbClr val="FF9999"/>
    <a:srgbClr val="FF9300"/>
    <a:srgbClr val="DDDDDD"/>
    <a:srgbClr val="8C15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21" autoAdjust="0"/>
    <p:restoredTop sz="86749" autoAdjust="0"/>
  </p:normalViewPr>
  <p:slideViewPr>
    <p:cSldViewPr>
      <p:cViewPr varScale="1">
        <p:scale>
          <a:sx n="123" d="100"/>
          <a:sy n="123" d="100"/>
        </p:scale>
        <p:origin x="200" y="720"/>
      </p:cViewPr>
      <p:guideLst>
        <p:guide orient="horz" pos="2160"/>
        <p:guide pos="3840"/>
      </p:guideLst>
    </p:cSldViewPr>
  </p:slideViewPr>
  <p:outlineViewPr>
    <p:cViewPr>
      <p:scale>
        <a:sx n="33" d="100"/>
        <a:sy n="33" d="100"/>
      </p:scale>
      <p:origin x="0" y="-2554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09" d="100"/>
          <a:sy n="109" d="100"/>
        </p:scale>
        <p:origin x="-274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1" tIns="48331" rIns="96661" bIns="48331" numCol="1" anchor="t" anchorCtr="0" compatLnSpc="1">
            <a:prstTxWarp prst="textNoShape">
              <a:avLst/>
            </a:prstTxWarp>
          </a:bodyPr>
          <a:lstStyle>
            <a:lvl1pPr algn="l" defTabSz="966788">
              <a:defRPr sz="1300"/>
            </a:lvl1pPr>
          </a:lstStyle>
          <a:p>
            <a:endParaRPr lang="en-US" altLang="x-none"/>
          </a:p>
        </p:txBody>
      </p:sp>
      <p:sp>
        <p:nvSpPr>
          <p:cNvPr id="14131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1" tIns="48331" rIns="96661" bIns="48331" numCol="1" anchor="b" anchorCtr="0" compatLnSpc="1">
            <a:prstTxWarp prst="textNoShape">
              <a:avLst/>
            </a:prstTxWarp>
          </a:bodyPr>
          <a:lstStyle>
            <a:lvl1pPr algn="l" defTabSz="966788">
              <a:defRPr sz="1300"/>
            </a:lvl1pPr>
          </a:lstStyle>
          <a:p>
            <a:endParaRPr lang="en-US" altLang="x-none"/>
          </a:p>
        </p:txBody>
      </p:sp>
      <p:sp>
        <p:nvSpPr>
          <p:cNvPr id="14131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1" tIns="48331" rIns="96661" bIns="48331" numCol="1" anchor="b" anchorCtr="0" compatLnSpc="1">
            <a:prstTxWarp prst="textNoShape">
              <a:avLst/>
            </a:prstTxWarp>
          </a:bodyPr>
          <a:lstStyle>
            <a:lvl1pPr defTabSz="966788">
              <a:defRPr sz="1300"/>
            </a:lvl1pPr>
          </a:lstStyle>
          <a:p>
            <a:fld id="{AC6EEC9E-87D7-B849-9C36-242A317D52C0}" type="slidenum">
              <a:rPr lang="en-US" altLang="x-none"/>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1" tIns="48331" rIns="96661" bIns="48331" numCol="1" anchor="t" anchorCtr="0" compatLnSpc="1">
            <a:prstTxWarp prst="textNoShape">
              <a:avLst/>
            </a:prstTxWarp>
          </a:bodyPr>
          <a:lstStyle>
            <a:lvl1pPr algn="l" defTabSz="966788">
              <a:defRPr sz="1300"/>
            </a:lvl1pPr>
          </a:lstStyle>
          <a:p>
            <a:endParaRPr lang="en-US" altLang="x-none"/>
          </a:p>
        </p:txBody>
      </p:sp>
      <p:sp>
        <p:nvSpPr>
          <p:cNvPr id="5123"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x-none"/>
          </a:p>
        </p:txBody>
      </p:sp>
      <p:sp>
        <p:nvSpPr>
          <p:cNvPr id="5124"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1" tIns="48331" rIns="96661" bIns="48331"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5126"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1" tIns="48331" rIns="96661" bIns="48331" numCol="1" anchor="b" anchorCtr="0" compatLnSpc="1">
            <a:prstTxWarp prst="textNoShape">
              <a:avLst/>
            </a:prstTxWarp>
          </a:bodyPr>
          <a:lstStyle>
            <a:lvl1pPr algn="l" defTabSz="966788">
              <a:defRPr sz="1300"/>
            </a:lvl1pPr>
          </a:lstStyle>
          <a:p>
            <a:endParaRPr lang="en-US" altLang="x-none"/>
          </a:p>
        </p:txBody>
      </p:sp>
      <p:sp>
        <p:nvSpPr>
          <p:cNvPr id="5127"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1" tIns="48331" rIns="96661" bIns="48331" numCol="1" anchor="b" anchorCtr="0" compatLnSpc="1">
            <a:prstTxWarp prst="textNoShape">
              <a:avLst/>
            </a:prstTxWarp>
          </a:bodyPr>
          <a:lstStyle>
            <a:lvl1pPr defTabSz="966788">
              <a:defRPr sz="1300"/>
            </a:lvl1pPr>
          </a:lstStyle>
          <a:p>
            <a:fld id="{AA742258-FB98-3F4C-92C7-D00F89B753B5}" type="slidenum">
              <a:rPr lang="en-US" altLang="x-none"/>
              <a:pPr/>
              <a:t>‹#›</a:t>
            </a:fld>
            <a:endParaRPr lang="en-US" altLang="x-non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1</a:t>
            </a:fld>
            <a:endParaRPr lang="en-US" altLang="x-none"/>
          </a:p>
        </p:txBody>
      </p:sp>
    </p:spTree>
    <p:extLst>
      <p:ext uri="{BB962C8B-B14F-4D97-AF65-F5344CB8AC3E}">
        <p14:creationId xmlns:p14="http://schemas.microsoft.com/office/powerpoint/2010/main" val="1860952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7</a:t>
            </a:fld>
            <a:endParaRPr lang="en-US" altLang="x-none"/>
          </a:p>
        </p:txBody>
      </p:sp>
    </p:spTree>
    <p:extLst>
      <p:ext uri="{BB962C8B-B14F-4D97-AF65-F5344CB8AC3E}">
        <p14:creationId xmlns:p14="http://schemas.microsoft.com/office/powerpoint/2010/main" val="3582301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78340356-4F82-7642-8E61-31438DC79571}"/>
              </a:ext>
            </a:extLst>
          </p:cNvPr>
          <p:cNvSpPr>
            <a:spLocks noChangeArrowheads="1"/>
          </p:cNvSpPr>
          <p:nvPr userDrawn="1"/>
        </p:nvSpPr>
        <p:spPr bwMode="auto">
          <a:xfrm>
            <a:off x="0" y="0"/>
            <a:ext cx="12192000" cy="1143000"/>
          </a:xfrm>
          <a:prstGeom prst="roundRect">
            <a:avLst>
              <a:gd name="adj" fmla="val 111"/>
            </a:avLst>
          </a:prstGeom>
          <a:solidFill>
            <a:srgbClr val="8C1515"/>
          </a:solidFill>
          <a:ln w="9398">
            <a:solidFill>
              <a:srgbClr val="000000"/>
            </a:solidFill>
            <a:miter lim="800000"/>
            <a:headEnd/>
            <a:tailEnd/>
          </a:ln>
        </p:spPr>
        <p:txBody>
          <a:bodyPr wrap="none" lIns="91432" tIns="45716" rIns="91432" bIns="45716" anchor="ctr"/>
          <a:lstStyle>
            <a:lvl1pPr algn="l" defTabSz="457200">
              <a:defRPr>
                <a:solidFill>
                  <a:schemeClr val="tx1"/>
                </a:solidFill>
                <a:latin typeface="Arial" charset="0"/>
              </a:defRPr>
            </a:lvl1pPr>
            <a:lvl2pPr marL="742950" indent="-285750" algn="l" defTabSz="457200">
              <a:defRPr>
                <a:solidFill>
                  <a:schemeClr val="tx1"/>
                </a:solidFill>
                <a:latin typeface="Arial" charset="0"/>
              </a:defRPr>
            </a:lvl2pPr>
            <a:lvl3pPr marL="1143000" indent="-228600" algn="l" defTabSz="457200">
              <a:defRPr>
                <a:solidFill>
                  <a:schemeClr val="tx1"/>
                </a:solidFill>
                <a:latin typeface="Arial" charset="0"/>
              </a:defRPr>
            </a:lvl3pPr>
            <a:lvl4pPr marL="1598613" indent="-227013" algn="l" defTabSz="457200">
              <a:defRPr>
                <a:solidFill>
                  <a:schemeClr val="tx1"/>
                </a:solidFill>
                <a:latin typeface="Arial" charset="0"/>
              </a:defRPr>
            </a:lvl4pPr>
            <a:lvl5pPr marL="2057400" indent="-228600" algn="l" defTabSz="4572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nSpc>
                <a:spcPct val="93000"/>
              </a:lnSpc>
              <a:buClr>
                <a:srgbClr val="000000"/>
              </a:buClr>
              <a:buSzPct val="100000"/>
              <a:buFont typeface="Andale Mono" charset="0"/>
              <a:buNone/>
            </a:pPr>
            <a:endParaRPr lang="x-none" altLang="x-none">
              <a:latin typeface="Calibri" charset="0"/>
              <a:ea typeface="Arial" charset="0"/>
              <a:cs typeface="Arial" charset="0"/>
            </a:endParaRPr>
          </a:p>
        </p:txBody>
      </p:sp>
      <p:sp>
        <p:nvSpPr>
          <p:cNvPr id="10" name="Rectangle 3">
            <a:extLst>
              <a:ext uri="{FF2B5EF4-FFF2-40B4-BE49-F238E27FC236}">
                <a16:creationId xmlns:a16="http://schemas.microsoft.com/office/drawing/2014/main" id="{F175B182-7757-2B4B-B49F-0C8D09282976}"/>
              </a:ext>
            </a:extLst>
          </p:cNvPr>
          <p:cNvSpPr>
            <a:spLocks noGrp="1" noChangeArrowheads="1"/>
          </p:cNvSpPr>
          <p:nvPr>
            <p:ph type="ctrTitle"/>
          </p:nvPr>
        </p:nvSpPr>
        <p:spPr>
          <a:xfrm>
            <a:off x="914400" y="1600200"/>
            <a:ext cx="10363200" cy="2057400"/>
          </a:xfrm>
          <a:prstGeom prst="rect">
            <a:avLst/>
          </a:prstGeom>
        </p:spPr>
        <p:txBody>
          <a:bodyPr anchor="ctr"/>
          <a:lstStyle>
            <a:lvl1pPr algn="ctr">
              <a:defRPr b="1">
                <a:solidFill>
                  <a:schemeClr val="tx1"/>
                </a:solidFill>
                <a:latin typeface="Calibri" charset="0"/>
              </a:defRPr>
            </a:lvl1pPr>
          </a:lstStyle>
          <a:p>
            <a:pPr lvl="0"/>
            <a:endParaRPr lang="x-none" altLang="x-none" noProof="0"/>
          </a:p>
        </p:txBody>
      </p:sp>
      <p:sp>
        <p:nvSpPr>
          <p:cNvPr id="11" name="Rectangle 4">
            <a:extLst>
              <a:ext uri="{FF2B5EF4-FFF2-40B4-BE49-F238E27FC236}">
                <a16:creationId xmlns:a16="http://schemas.microsoft.com/office/drawing/2014/main" id="{5481B511-27D1-E445-A6E2-A51E87B26D65}"/>
              </a:ext>
            </a:extLst>
          </p:cNvPr>
          <p:cNvSpPr>
            <a:spLocks noGrp="1" noChangeArrowheads="1"/>
          </p:cNvSpPr>
          <p:nvPr>
            <p:ph type="subTitle" idx="1"/>
          </p:nvPr>
        </p:nvSpPr>
        <p:spPr>
          <a:xfrm>
            <a:off x="2895600" y="4114800"/>
            <a:ext cx="6400800" cy="1524000"/>
          </a:xfrm>
        </p:spPr>
        <p:txBody>
          <a:bodyPr/>
          <a:lstStyle>
            <a:lvl1pPr marL="0" indent="0" algn="ctr">
              <a:buFontTx/>
              <a:buNone/>
              <a:defRPr sz="2400"/>
            </a:lvl1pPr>
          </a:lstStyle>
          <a:p>
            <a:pPr lvl="0"/>
            <a:r>
              <a:rPr lang="en-US" altLang="x-none" noProof="0" dirty="0"/>
              <a:t>Click to edit Master subtitle style</a:t>
            </a:r>
          </a:p>
        </p:txBody>
      </p:sp>
      <p:sp>
        <p:nvSpPr>
          <p:cNvPr id="12" name="Text Box 11">
            <a:extLst>
              <a:ext uri="{FF2B5EF4-FFF2-40B4-BE49-F238E27FC236}">
                <a16:creationId xmlns:a16="http://schemas.microsoft.com/office/drawing/2014/main" id="{2CD5DE72-E8AC-D645-BD88-5BA018B04863}"/>
              </a:ext>
            </a:extLst>
          </p:cNvPr>
          <p:cNvSpPr txBox="1">
            <a:spLocks noChangeArrowheads="1"/>
          </p:cNvSpPr>
          <p:nvPr userDrawn="1"/>
        </p:nvSpPr>
        <p:spPr bwMode="auto">
          <a:xfrm>
            <a:off x="2209800" y="6306297"/>
            <a:ext cx="7772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20000"/>
              </a:spcBef>
            </a:pPr>
            <a:r>
              <a:rPr lang="en-US" altLang="x-none" sz="800" dirty="0">
                <a:latin typeface="Calibri" charset="0"/>
              </a:rPr>
              <a:t>This document is copyright (C) Stanford Computer Science and Nick Troccoli, licensed under Creative Commons Attribution 2.5 License.  All rights reserved.</a:t>
            </a:r>
            <a:br>
              <a:rPr lang="en-US" altLang="x-none" sz="800" dirty="0">
                <a:latin typeface="Calibri" charset="0"/>
              </a:rPr>
            </a:br>
            <a:r>
              <a:rPr lang="en-US" altLang="x-none" sz="800" dirty="0">
                <a:latin typeface="Calibri" charset="0"/>
              </a:rPr>
              <a:t>Based on slides created by Marty Stepp, Cynthia Lee, Chris Gregg, and others.</a:t>
            </a:r>
          </a:p>
        </p:txBody>
      </p:sp>
    </p:spTree>
    <p:extLst>
      <p:ext uri="{BB962C8B-B14F-4D97-AF65-F5344CB8AC3E}">
        <p14:creationId xmlns:p14="http://schemas.microsoft.com/office/powerpoint/2010/main" val="2113104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4EB059-4C62-3143-8431-5E430186071C}"/>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8" name="Vertical Text Placeholder 2">
            <a:extLst>
              <a:ext uri="{FF2B5EF4-FFF2-40B4-BE49-F238E27FC236}">
                <a16:creationId xmlns:a16="http://schemas.microsoft.com/office/drawing/2014/main" id="{59AEACB6-59D2-4E47-BE1E-F7C225C461AA}"/>
              </a:ext>
            </a:extLst>
          </p:cNvPr>
          <p:cNvSpPr>
            <a:spLocks noGrp="1"/>
          </p:cNvSpPr>
          <p:nvPr>
            <p:ph type="body" orient="vert" idx="1"/>
          </p:nvPr>
        </p:nvSpPr>
        <p:spPr>
          <a:xfrm>
            <a:off x="152400" y="1295400"/>
            <a:ext cx="11811000" cy="5181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732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B736492-65D5-7A4F-80A3-31C72A12AB1B}"/>
              </a:ext>
            </a:extLst>
          </p:cNvPr>
          <p:cNvSpPr>
            <a:spLocks noGrp="1"/>
          </p:cNvSpPr>
          <p:nvPr>
            <p:ph type="title"/>
          </p:nvPr>
        </p:nvSpPr>
        <p:spPr>
          <a:xfrm>
            <a:off x="457200" y="0"/>
            <a:ext cx="11277600" cy="1143000"/>
          </a:xfrm>
          <a:prstGeom prst="rect">
            <a:avLst/>
          </a:prstGeom>
        </p:spPr>
        <p:txBody>
          <a:bodyPr anchor="ctr"/>
          <a:lstStyle>
            <a:lvl1pPr algn="ctr">
              <a:defRPr b="1" i="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8" name="Content Placeholder 2">
            <a:extLst>
              <a:ext uri="{FF2B5EF4-FFF2-40B4-BE49-F238E27FC236}">
                <a16:creationId xmlns:a16="http://schemas.microsoft.com/office/drawing/2014/main" id="{B7C47DD1-735B-0D4F-9D32-27E3EDDC71FA}"/>
              </a:ext>
            </a:extLst>
          </p:cNvPr>
          <p:cNvSpPr>
            <a:spLocks noGrp="1"/>
          </p:cNvSpPr>
          <p:nvPr>
            <p:ph idx="1"/>
          </p:nvPr>
        </p:nvSpPr>
        <p:spPr>
          <a:xfrm>
            <a:off x="152400" y="1295400"/>
            <a:ext cx="118110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6779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BA9953C-E887-5F4C-9DD0-4F107760DE90}"/>
              </a:ext>
            </a:extLst>
          </p:cNvPr>
          <p:cNvSpPr>
            <a:spLocks noGrp="1"/>
          </p:cNvSpPr>
          <p:nvPr>
            <p:ph type="title"/>
          </p:nvPr>
        </p:nvSpPr>
        <p:spPr>
          <a:xfrm>
            <a:off x="623888" y="1736730"/>
            <a:ext cx="10958512" cy="2852737"/>
          </a:xfrm>
          <a:prstGeom prst="rect">
            <a:avLst/>
          </a:prstGeom>
        </p:spPr>
        <p:txBody>
          <a:bodyPr anchor="ctr"/>
          <a:lstStyle>
            <a:lvl1pPr algn="ctr">
              <a:defRPr sz="6000" b="1">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8" name="Text Placeholder 2">
            <a:extLst>
              <a:ext uri="{FF2B5EF4-FFF2-40B4-BE49-F238E27FC236}">
                <a16:creationId xmlns:a16="http://schemas.microsoft.com/office/drawing/2014/main" id="{75DDC236-00E5-2A48-8790-05E2F1718C51}"/>
              </a:ext>
            </a:extLst>
          </p:cNvPr>
          <p:cNvSpPr>
            <a:spLocks noGrp="1"/>
          </p:cNvSpPr>
          <p:nvPr>
            <p:ph type="body" idx="1"/>
          </p:nvPr>
        </p:nvSpPr>
        <p:spPr>
          <a:xfrm>
            <a:off x="623888" y="4589467"/>
            <a:ext cx="10958512"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Tree>
    <p:extLst>
      <p:ext uri="{BB962C8B-B14F-4D97-AF65-F5344CB8AC3E}">
        <p14:creationId xmlns:p14="http://schemas.microsoft.com/office/powerpoint/2010/main" val="1215408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FA560C6-A739-2049-B91E-DFEB262D8051}"/>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9" name="Content Placeholder 2">
            <a:extLst>
              <a:ext uri="{FF2B5EF4-FFF2-40B4-BE49-F238E27FC236}">
                <a16:creationId xmlns:a16="http://schemas.microsoft.com/office/drawing/2014/main" id="{66053172-13CE-2343-B369-1A8A92D7D9A6}"/>
              </a:ext>
            </a:extLst>
          </p:cNvPr>
          <p:cNvSpPr>
            <a:spLocks noGrp="1"/>
          </p:cNvSpPr>
          <p:nvPr>
            <p:ph sz="half" idx="1"/>
          </p:nvPr>
        </p:nvSpPr>
        <p:spPr>
          <a:xfrm>
            <a:off x="152400" y="1295400"/>
            <a:ext cx="5833872"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2D86B485-66BF-7341-A676-CCAF29FCB1DA}"/>
              </a:ext>
            </a:extLst>
          </p:cNvPr>
          <p:cNvSpPr>
            <a:spLocks noGrp="1"/>
          </p:cNvSpPr>
          <p:nvPr>
            <p:ph sz="half" idx="10"/>
          </p:nvPr>
        </p:nvSpPr>
        <p:spPr>
          <a:xfrm>
            <a:off x="6172200" y="1299882"/>
            <a:ext cx="5833872"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53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58FD81F-A890-1E4F-B50C-FA58B0FE31DB}"/>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11" name="Content Placeholder 2">
            <a:extLst>
              <a:ext uri="{FF2B5EF4-FFF2-40B4-BE49-F238E27FC236}">
                <a16:creationId xmlns:a16="http://schemas.microsoft.com/office/drawing/2014/main" id="{2EA21BD5-23D0-9A4C-8FB5-C2A851AD2CD3}"/>
              </a:ext>
            </a:extLst>
          </p:cNvPr>
          <p:cNvSpPr>
            <a:spLocks noGrp="1"/>
          </p:cNvSpPr>
          <p:nvPr>
            <p:ph sz="half" idx="1"/>
          </p:nvPr>
        </p:nvSpPr>
        <p:spPr>
          <a:xfrm>
            <a:off x="152400" y="2316956"/>
            <a:ext cx="5833872" cy="41600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5FAFCA5F-2182-4F49-BA8A-15432F96A26B}"/>
              </a:ext>
            </a:extLst>
          </p:cNvPr>
          <p:cNvSpPr>
            <a:spLocks noGrp="1"/>
          </p:cNvSpPr>
          <p:nvPr>
            <p:ph sz="half" idx="10"/>
          </p:nvPr>
        </p:nvSpPr>
        <p:spPr>
          <a:xfrm>
            <a:off x="6172200" y="2316956"/>
            <a:ext cx="5833872" cy="416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a:extLst>
              <a:ext uri="{FF2B5EF4-FFF2-40B4-BE49-F238E27FC236}">
                <a16:creationId xmlns:a16="http://schemas.microsoft.com/office/drawing/2014/main" id="{22B291DF-3599-8746-A039-AF3E6FA7DB5C}"/>
              </a:ext>
            </a:extLst>
          </p:cNvPr>
          <p:cNvSpPr>
            <a:spLocks noGrp="1"/>
          </p:cNvSpPr>
          <p:nvPr>
            <p:ph type="body" idx="11"/>
          </p:nvPr>
        </p:nvSpPr>
        <p:spPr>
          <a:xfrm>
            <a:off x="152400" y="1493044"/>
            <a:ext cx="58338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Text Placeholder 2">
            <a:extLst>
              <a:ext uri="{FF2B5EF4-FFF2-40B4-BE49-F238E27FC236}">
                <a16:creationId xmlns:a16="http://schemas.microsoft.com/office/drawing/2014/main" id="{D0D46F08-21FE-D846-93BD-BD73EF536E36}"/>
              </a:ext>
            </a:extLst>
          </p:cNvPr>
          <p:cNvSpPr>
            <a:spLocks noGrp="1"/>
          </p:cNvSpPr>
          <p:nvPr>
            <p:ph type="body" idx="12"/>
          </p:nvPr>
        </p:nvSpPr>
        <p:spPr>
          <a:xfrm>
            <a:off x="6172200" y="1493044"/>
            <a:ext cx="58338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2049982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B15EFE8-1D4D-3341-ABA9-3C476C845AB6}"/>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58803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7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B5AFA63-4AC5-A544-B0C8-BCA9F9986FF7}"/>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9" name="Content Placeholder 2">
            <a:extLst>
              <a:ext uri="{FF2B5EF4-FFF2-40B4-BE49-F238E27FC236}">
                <a16:creationId xmlns:a16="http://schemas.microsoft.com/office/drawing/2014/main" id="{595D5EC6-7C9A-704C-B040-4E8BFC2DC90C}"/>
              </a:ext>
            </a:extLst>
          </p:cNvPr>
          <p:cNvSpPr>
            <a:spLocks noGrp="1"/>
          </p:cNvSpPr>
          <p:nvPr>
            <p:ph idx="1"/>
          </p:nvPr>
        </p:nvSpPr>
        <p:spPr>
          <a:xfrm>
            <a:off x="4343400" y="1524000"/>
            <a:ext cx="76009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a:extLst>
              <a:ext uri="{FF2B5EF4-FFF2-40B4-BE49-F238E27FC236}">
                <a16:creationId xmlns:a16="http://schemas.microsoft.com/office/drawing/2014/main" id="{4F2C3107-306B-114F-B302-3E7C93CBDAAE}"/>
              </a:ext>
            </a:extLst>
          </p:cNvPr>
          <p:cNvSpPr>
            <a:spLocks noGrp="1"/>
          </p:cNvSpPr>
          <p:nvPr>
            <p:ph type="body" sz="half" idx="2"/>
          </p:nvPr>
        </p:nvSpPr>
        <p:spPr>
          <a:xfrm>
            <a:off x="152400" y="1523999"/>
            <a:ext cx="4191000" cy="48736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501040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E60B452-E427-004F-BA7B-F57002120B68}"/>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10" name="Text Placeholder 3">
            <a:extLst>
              <a:ext uri="{FF2B5EF4-FFF2-40B4-BE49-F238E27FC236}">
                <a16:creationId xmlns:a16="http://schemas.microsoft.com/office/drawing/2014/main" id="{DCBBB664-6680-4947-9DFB-6AAFC2FF45B1}"/>
              </a:ext>
            </a:extLst>
          </p:cNvPr>
          <p:cNvSpPr>
            <a:spLocks noGrp="1"/>
          </p:cNvSpPr>
          <p:nvPr>
            <p:ph type="body" sz="half" idx="2"/>
          </p:nvPr>
        </p:nvSpPr>
        <p:spPr>
          <a:xfrm>
            <a:off x="228600" y="1523999"/>
            <a:ext cx="4114800" cy="48736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1" name="Picture Placeholder 2">
            <a:extLst>
              <a:ext uri="{FF2B5EF4-FFF2-40B4-BE49-F238E27FC236}">
                <a16:creationId xmlns:a16="http://schemas.microsoft.com/office/drawing/2014/main" id="{70EBC0EC-CB7F-8E41-B709-6B10FCE8C4AA}"/>
              </a:ext>
            </a:extLst>
          </p:cNvPr>
          <p:cNvSpPr>
            <a:spLocks noGrp="1"/>
          </p:cNvSpPr>
          <p:nvPr>
            <p:ph type="pic" idx="1"/>
          </p:nvPr>
        </p:nvSpPr>
        <p:spPr>
          <a:xfrm>
            <a:off x="4343400" y="1523999"/>
            <a:ext cx="76200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303675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1BAC2715-7B69-034F-ADD4-FCB4F1C9EE1C}"/>
              </a:ext>
            </a:extLst>
          </p:cNvPr>
          <p:cNvSpPr txBox="1">
            <a:spLocks noGrp="1"/>
          </p:cNvSpPr>
          <p:nvPr userDrawn="1"/>
        </p:nvSpPr>
        <p:spPr>
          <a:xfrm>
            <a:off x="10972800" y="6356355"/>
            <a:ext cx="1016000" cy="365125"/>
          </a:xfrm>
          <a:prstGeom prst="rect">
            <a:avLst/>
          </a:prstGeom>
          <a:noFill/>
        </p:spPr>
        <p:txBody>
          <a:bodyPr lIns="0" tIns="0" rIns="0" bIns="0" anchor="b"/>
          <a:lstStyle/>
          <a:p>
            <a:pPr>
              <a:spcBef>
                <a:spcPts val="500"/>
              </a:spcBef>
            </a:pPr>
            <a:fld id="{6B0F97DD-C0E0-384C-93CD-7A62F824A3DE}" type="slidenum">
              <a:rPr lang="en-US" altLang="x-none" sz="1200">
                <a:solidFill>
                  <a:srgbClr val="424242"/>
                </a:solidFill>
                <a:latin typeface="Verdana" charset="0"/>
              </a:rPr>
              <a:pPr>
                <a:spcBef>
                  <a:spcPts val="500"/>
                </a:spcBef>
              </a:pPr>
              <a:t>‹#›</a:t>
            </a:fld>
            <a:endParaRPr lang="en-US" altLang="x-none"/>
          </a:p>
        </p:txBody>
      </p:sp>
      <p:sp>
        <p:nvSpPr>
          <p:cNvPr id="8" name="AutoShape 3">
            <a:extLst>
              <a:ext uri="{FF2B5EF4-FFF2-40B4-BE49-F238E27FC236}">
                <a16:creationId xmlns:a16="http://schemas.microsoft.com/office/drawing/2014/main" id="{85DF6712-59E7-BE4D-938E-10F7141D2A47}"/>
              </a:ext>
            </a:extLst>
          </p:cNvPr>
          <p:cNvSpPr>
            <a:spLocks noChangeArrowheads="1"/>
          </p:cNvSpPr>
          <p:nvPr userDrawn="1"/>
        </p:nvSpPr>
        <p:spPr bwMode="auto">
          <a:xfrm>
            <a:off x="0" y="0"/>
            <a:ext cx="12192000" cy="1143000"/>
          </a:xfrm>
          <a:prstGeom prst="roundRect">
            <a:avLst>
              <a:gd name="adj" fmla="val 111"/>
            </a:avLst>
          </a:prstGeom>
          <a:solidFill>
            <a:srgbClr val="8C1515"/>
          </a:solidFill>
          <a:ln w="9398">
            <a:solidFill>
              <a:srgbClr val="000000"/>
            </a:solidFill>
            <a:miter lim="800000"/>
            <a:headEnd/>
            <a:tailEnd/>
          </a:ln>
        </p:spPr>
        <p:txBody>
          <a:bodyPr wrap="none" lIns="91432" tIns="45716" rIns="91432" bIns="45716" anchor="ctr"/>
          <a:lstStyle>
            <a:lvl1pPr algn="l" defTabSz="457200">
              <a:defRPr>
                <a:solidFill>
                  <a:schemeClr val="tx1"/>
                </a:solidFill>
                <a:latin typeface="Arial" charset="0"/>
              </a:defRPr>
            </a:lvl1pPr>
            <a:lvl2pPr marL="742950" indent="-285750" algn="l" defTabSz="457200">
              <a:defRPr>
                <a:solidFill>
                  <a:schemeClr val="tx1"/>
                </a:solidFill>
                <a:latin typeface="Arial" charset="0"/>
              </a:defRPr>
            </a:lvl2pPr>
            <a:lvl3pPr marL="1143000" indent="-228600" algn="l" defTabSz="457200">
              <a:defRPr>
                <a:solidFill>
                  <a:schemeClr val="tx1"/>
                </a:solidFill>
                <a:latin typeface="Arial" charset="0"/>
              </a:defRPr>
            </a:lvl3pPr>
            <a:lvl4pPr marL="1598613" indent="-227013" algn="l" defTabSz="457200">
              <a:defRPr>
                <a:solidFill>
                  <a:schemeClr val="tx1"/>
                </a:solidFill>
                <a:latin typeface="Arial" charset="0"/>
              </a:defRPr>
            </a:lvl4pPr>
            <a:lvl5pPr marL="2057400" indent="-228600" algn="l" defTabSz="4572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nSpc>
                <a:spcPct val="93000"/>
              </a:lnSpc>
              <a:buClr>
                <a:srgbClr val="000000"/>
              </a:buClr>
              <a:buSzPct val="100000"/>
              <a:buFont typeface="Andale Mono" charset="0"/>
              <a:buNone/>
            </a:pPr>
            <a:endParaRPr lang="x-none" altLang="x-none">
              <a:latin typeface="Tahoma" charset="0"/>
              <a:ea typeface="Arial" charset="0"/>
              <a:cs typeface="Arial" charset="0"/>
            </a:endParaRPr>
          </a:p>
        </p:txBody>
      </p:sp>
      <p:sp>
        <p:nvSpPr>
          <p:cNvPr id="9" name="Rectangle 3">
            <a:extLst>
              <a:ext uri="{FF2B5EF4-FFF2-40B4-BE49-F238E27FC236}">
                <a16:creationId xmlns:a16="http://schemas.microsoft.com/office/drawing/2014/main" id="{6DCD2242-3A48-6A44-9897-F959BCA692CF}"/>
              </a:ext>
            </a:extLst>
          </p:cNvPr>
          <p:cNvSpPr>
            <a:spLocks noGrp="1" noChangeArrowheads="1"/>
          </p:cNvSpPr>
          <p:nvPr>
            <p:ph type="body" idx="1"/>
          </p:nvPr>
        </p:nvSpPr>
        <p:spPr bwMode="auto">
          <a:xfrm>
            <a:off x="152400" y="1295400"/>
            <a:ext cx="11836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Tree>
    <p:extLst>
      <p:ext uri="{BB962C8B-B14F-4D97-AF65-F5344CB8AC3E}">
        <p14:creationId xmlns:p14="http://schemas.microsoft.com/office/powerpoint/2010/main" val="1908888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E12E-CDB2-DA48-B93C-F340374AA4AA}"/>
              </a:ext>
            </a:extLst>
          </p:cNvPr>
          <p:cNvSpPr>
            <a:spLocks noGrp="1"/>
          </p:cNvSpPr>
          <p:nvPr>
            <p:ph type="ctrTitle"/>
          </p:nvPr>
        </p:nvSpPr>
        <p:spPr/>
        <p:txBody>
          <a:bodyPr/>
          <a:lstStyle/>
          <a:p>
            <a:r>
              <a:rPr lang="en-US" dirty="0"/>
              <a:t>CS107, Lecture 9</a:t>
            </a:r>
            <a:br>
              <a:rPr lang="en-US" dirty="0"/>
            </a:br>
            <a:r>
              <a:rPr lang="en-US" sz="3400" dirty="0"/>
              <a:t>C Generics – Function Pointers</a:t>
            </a:r>
          </a:p>
        </p:txBody>
      </p:sp>
      <p:sp>
        <p:nvSpPr>
          <p:cNvPr id="4" name="Subtitle 3">
            <a:extLst>
              <a:ext uri="{FF2B5EF4-FFF2-40B4-BE49-F238E27FC236}">
                <a16:creationId xmlns:a16="http://schemas.microsoft.com/office/drawing/2014/main" id="{3FF9DFCE-8C9B-B740-8D01-16FCDC7E33EC}"/>
              </a:ext>
            </a:extLst>
          </p:cNvPr>
          <p:cNvSpPr>
            <a:spLocks noGrp="1"/>
          </p:cNvSpPr>
          <p:nvPr>
            <p:ph type="subTitle" idx="1"/>
          </p:nvPr>
        </p:nvSpPr>
        <p:spPr/>
        <p:txBody>
          <a:bodyPr/>
          <a:lstStyle/>
          <a:p>
            <a:r>
              <a:rPr lang="en-US" dirty="0"/>
              <a:t>Reading: K&amp;R 5.11</a:t>
            </a:r>
          </a:p>
        </p:txBody>
      </p:sp>
    </p:spTree>
    <p:extLst>
      <p:ext uri="{BB962C8B-B14F-4D97-AF65-F5344CB8AC3E}">
        <p14:creationId xmlns:p14="http://schemas.microsoft.com/office/powerpoint/2010/main" val="305782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BF2C-6AD2-B547-AA2C-B16F87EEAF13}"/>
              </a:ext>
            </a:extLst>
          </p:cNvPr>
          <p:cNvSpPr>
            <a:spLocks noGrp="1"/>
          </p:cNvSpPr>
          <p:nvPr>
            <p:ph type="title"/>
          </p:nvPr>
        </p:nvSpPr>
        <p:spPr/>
        <p:txBody>
          <a:bodyPr/>
          <a:lstStyle/>
          <a:p>
            <a:r>
              <a:rPr lang="en-US" dirty="0"/>
              <a:t>Pointer Arithmetic</a:t>
            </a:r>
          </a:p>
        </p:txBody>
      </p:sp>
      <p:sp>
        <p:nvSpPr>
          <p:cNvPr id="3" name="Content Placeholder 2">
            <a:extLst>
              <a:ext uri="{FF2B5EF4-FFF2-40B4-BE49-F238E27FC236}">
                <a16:creationId xmlns:a16="http://schemas.microsoft.com/office/drawing/2014/main" id="{99AAD8BA-4DF2-0D44-B94E-E88725F7504C}"/>
              </a:ext>
            </a:extLst>
          </p:cNvPr>
          <p:cNvSpPr>
            <a:spLocks noGrp="1"/>
          </p:cNvSpPr>
          <p:nvPr>
            <p:ph idx="1"/>
          </p:nvPr>
        </p:nvSpPr>
        <p:spPr/>
        <p:txBody>
          <a:bodyPr/>
          <a:lstStyle/>
          <a:p>
            <a:pPr marL="0" indent="0" algn="ctr">
              <a:buNone/>
            </a:pPr>
            <a:r>
              <a:rPr lang="en-US" dirty="0" err="1">
                <a:latin typeface="Consolas" panose="020B0609020204030204" pitchFamily="49" charset="0"/>
                <a:cs typeface="Consolas" panose="020B0609020204030204" pitchFamily="49" charset="0"/>
              </a:rPr>
              <a:t>arr</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nelems</a:t>
            </a:r>
            <a:r>
              <a:rPr lang="en-US" dirty="0">
                <a:latin typeface="Consolas" panose="020B0609020204030204" pitchFamily="49" charset="0"/>
                <a:cs typeface="Consolas" panose="020B0609020204030204" pitchFamily="49" charset="0"/>
              </a:rPr>
              <a:t> – 1</a:t>
            </a:r>
          </a:p>
          <a:p>
            <a:pPr marL="0" indent="0" algn="ctr">
              <a:buNone/>
            </a:pPr>
            <a:endParaRPr lang="en-US" dirty="0">
              <a:latin typeface="Consolas" panose="020B0609020204030204" pitchFamily="49" charset="0"/>
              <a:cs typeface="Consolas" panose="020B0609020204030204" pitchFamily="49" charset="0"/>
            </a:endParaRPr>
          </a:p>
          <a:p>
            <a:pPr marL="0" indent="0">
              <a:buNone/>
            </a:pPr>
            <a:r>
              <a:rPr lang="en-US" dirty="0">
                <a:latin typeface="Calibri" panose="020F0502020204030204" pitchFamily="34" charset="0"/>
                <a:cs typeface="Calibri" panose="020F0502020204030204" pitchFamily="34" charset="0"/>
              </a:rPr>
              <a:t>Let’s say </a:t>
            </a:r>
            <a:r>
              <a:rPr lang="en-US" dirty="0" err="1">
                <a:latin typeface="Calibri" panose="020F0502020204030204" pitchFamily="34" charset="0"/>
                <a:cs typeface="Calibri" panose="020F0502020204030204" pitchFamily="34" charset="0"/>
              </a:rPr>
              <a:t>nelems</a:t>
            </a:r>
            <a:r>
              <a:rPr lang="en-US" dirty="0">
                <a:latin typeface="Calibri" panose="020F0502020204030204" pitchFamily="34" charset="0"/>
                <a:cs typeface="Calibri" panose="020F0502020204030204" pitchFamily="34" charset="0"/>
              </a:rPr>
              <a:t> = 4.  How many bytes beyond </a:t>
            </a:r>
            <a:r>
              <a:rPr lang="en-US" dirty="0" err="1">
                <a:latin typeface="Calibri" panose="020F0502020204030204" pitchFamily="34" charset="0"/>
                <a:cs typeface="Calibri" panose="020F0502020204030204" pitchFamily="34" charset="0"/>
              </a:rPr>
              <a:t>arr</a:t>
            </a:r>
            <a:r>
              <a:rPr lang="en-US" dirty="0">
                <a:latin typeface="Calibri" panose="020F0502020204030204" pitchFamily="34" charset="0"/>
                <a:cs typeface="Calibri" panose="020F0502020204030204" pitchFamily="34" charset="0"/>
              </a:rPr>
              <a:t> is this?</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If it’s an array of…</a:t>
            </a:r>
          </a:p>
          <a:p>
            <a:pPr marL="0" indent="0">
              <a:buNone/>
            </a:pPr>
            <a:r>
              <a:rPr lang="en-US" b="1" dirty="0" err="1">
                <a:latin typeface="Calibri" panose="020F0502020204030204" pitchFamily="34" charset="0"/>
                <a:cs typeface="Calibri" panose="020F0502020204030204" pitchFamily="34" charset="0"/>
              </a:rPr>
              <a:t>Int</a:t>
            </a:r>
            <a:r>
              <a:rPr lang="en-US" b="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adds 3 </a:t>
            </a:r>
            <a:r>
              <a:rPr lang="en-US" u="sng" dirty="0">
                <a:latin typeface="Calibri" panose="020F0502020204030204" pitchFamily="34" charset="0"/>
                <a:cs typeface="Calibri" panose="020F0502020204030204" pitchFamily="34" charset="0"/>
              </a:rPr>
              <a:t>places</a:t>
            </a:r>
            <a:r>
              <a:rPr lang="en-US" dirty="0">
                <a:latin typeface="Calibri" panose="020F0502020204030204" pitchFamily="34" charset="0"/>
                <a:cs typeface="Calibri" panose="020F0502020204030204" pitchFamily="34" charset="0"/>
              </a:rPr>
              <a:t> to </a:t>
            </a:r>
            <a:r>
              <a:rPr lang="en-US" dirty="0" err="1">
                <a:latin typeface="Calibri" panose="020F0502020204030204" pitchFamily="34" charset="0"/>
                <a:cs typeface="Calibri" panose="020F0502020204030204" pitchFamily="34" charset="0"/>
              </a:rPr>
              <a:t>arr</a:t>
            </a:r>
            <a:r>
              <a:rPr lang="en-US" dirty="0">
                <a:latin typeface="Calibri" panose="020F0502020204030204" pitchFamily="34" charset="0"/>
                <a:cs typeface="Calibri" panose="020F0502020204030204" pitchFamily="34" charset="0"/>
              </a:rPr>
              <a:t>, and 3 * </a:t>
            </a:r>
            <a:r>
              <a:rPr lang="en-US" dirty="0" err="1">
                <a:latin typeface="Calibri" panose="020F0502020204030204" pitchFamily="34" charset="0"/>
                <a:cs typeface="Calibri" panose="020F0502020204030204" pitchFamily="34" charset="0"/>
              </a:rPr>
              <a:t>sizeof</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int</a:t>
            </a:r>
            <a:r>
              <a:rPr lang="en-US" dirty="0">
                <a:latin typeface="Calibri" panose="020F0502020204030204" pitchFamily="34" charset="0"/>
                <a:cs typeface="Calibri" panose="020F0502020204030204" pitchFamily="34" charset="0"/>
              </a:rPr>
              <a:t>) = 12 bytes</a:t>
            </a:r>
          </a:p>
          <a:p>
            <a:pPr marL="0" indent="0">
              <a:buNone/>
            </a:pPr>
            <a:r>
              <a:rPr lang="en-US" b="1" dirty="0">
                <a:latin typeface="Calibri" panose="020F0502020204030204" pitchFamily="34" charset="0"/>
                <a:cs typeface="Calibri" panose="020F0502020204030204" pitchFamily="34" charset="0"/>
              </a:rPr>
              <a:t>Short:</a:t>
            </a:r>
            <a:r>
              <a:rPr lang="en-US" dirty="0">
                <a:latin typeface="Calibri" panose="020F0502020204030204" pitchFamily="34" charset="0"/>
                <a:cs typeface="Calibri" panose="020F0502020204030204" pitchFamily="34" charset="0"/>
              </a:rPr>
              <a:t> adds 3 </a:t>
            </a:r>
            <a:r>
              <a:rPr lang="en-US" u="sng" dirty="0">
                <a:latin typeface="Calibri" panose="020F0502020204030204" pitchFamily="34" charset="0"/>
                <a:cs typeface="Calibri" panose="020F0502020204030204" pitchFamily="34" charset="0"/>
              </a:rPr>
              <a:t>places</a:t>
            </a:r>
            <a:r>
              <a:rPr lang="en-US" dirty="0">
                <a:latin typeface="Calibri" panose="020F0502020204030204" pitchFamily="34" charset="0"/>
                <a:cs typeface="Calibri" panose="020F0502020204030204" pitchFamily="34" charset="0"/>
              </a:rPr>
              <a:t> to </a:t>
            </a:r>
            <a:r>
              <a:rPr lang="en-US" dirty="0" err="1">
                <a:latin typeface="Calibri" panose="020F0502020204030204" pitchFamily="34" charset="0"/>
                <a:cs typeface="Calibri" panose="020F0502020204030204" pitchFamily="34" charset="0"/>
              </a:rPr>
              <a:t>arr</a:t>
            </a:r>
            <a:r>
              <a:rPr lang="en-US" dirty="0">
                <a:latin typeface="Calibri" panose="020F0502020204030204" pitchFamily="34" charset="0"/>
                <a:cs typeface="Calibri" panose="020F0502020204030204" pitchFamily="34" charset="0"/>
              </a:rPr>
              <a:t>, and 3 * </a:t>
            </a:r>
            <a:r>
              <a:rPr lang="en-US" dirty="0" err="1">
                <a:latin typeface="Calibri" panose="020F0502020204030204" pitchFamily="34" charset="0"/>
                <a:cs typeface="Calibri" panose="020F0502020204030204" pitchFamily="34" charset="0"/>
              </a:rPr>
              <a:t>sizeof</a:t>
            </a:r>
            <a:r>
              <a:rPr lang="en-US" dirty="0">
                <a:latin typeface="Calibri" panose="020F0502020204030204" pitchFamily="34" charset="0"/>
                <a:cs typeface="Calibri" panose="020F0502020204030204" pitchFamily="34" charset="0"/>
              </a:rPr>
              <a:t>(short) = 6 bytes</a:t>
            </a:r>
          </a:p>
          <a:p>
            <a:pPr marL="0" indent="0">
              <a:buNone/>
            </a:pPr>
            <a:r>
              <a:rPr lang="en-US" b="1" dirty="0">
                <a:latin typeface="Calibri" panose="020F0502020204030204" pitchFamily="34" charset="0"/>
                <a:cs typeface="Calibri" panose="020F0502020204030204" pitchFamily="34" charset="0"/>
              </a:rPr>
              <a:t>Char *: </a:t>
            </a:r>
            <a:r>
              <a:rPr lang="en-US" dirty="0">
                <a:latin typeface="Calibri" panose="020F0502020204030204" pitchFamily="34" charset="0"/>
                <a:cs typeface="Calibri" panose="020F0502020204030204" pitchFamily="34" charset="0"/>
              </a:rPr>
              <a:t>adds 3 </a:t>
            </a:r>
            <a:r>
              <a:rPr lang="en-US" u="sng" dirty="0">
                <a:latin typeface="Calibri" panose="020F0502020204030204" pitchFamily="34" charset="0"/>
                <a:cs typeface="Calibri" panose="020F0502020204030204" pitchFamily="34" charset="0"/>
              </a:rPr>
              <a:t>places</a:t>
            </a:r>
            <a:r>
              <a:rPr lang="en-US" dirty="0">
                <a:latin typeface="Calibri" panose="020F0502020204030204" pitchFamily="34" charset="0"/>
                <a:cs typeface="Calibri" panose="020F0502020204030204" pitchFamily="34" charset="0"/>
              </a:rPr>
              <a:t> to </a:t>
            </a:r>
            <a:r>
              <a:rPr lang="en-US" dirty="0" err="1">
                <a:latin typeface="Calibri" panose="020F0502020204030204" pitchFamily="34" charset="0"/>
                <a:cs typeface="Calibri" panose="020F0502020204030204" pitchFamily="34" charset="0"/>
              </a:rPr>
              <a:t>arr</a:t>
            </a:r>
            <a:r>
              <a:rPr lang="en-US" dirty="0">
                <a:latin typeface="Calibri" panose="020F0502020204030204" pitchFamily="34" charset="0"/>
                <a:cs typeface="Calibri" panose="020F0502020204030204" pitchFamily="34" charset="0"/>
              </a:rPr>
              <a:t>, and 3 * </a:t>
            </a:r>
            <a:r>
              <a:rPr lang="en-US" dirty="0" err="1">
                <a:latin typeface="Calibri" panose="020F0502020204030204" pitchFamily="34" charset="0"/>
                <a:cs typeface="Calibri" panose="020F0502020204030204" pitchFamily="34" charset="0"/>
              </a:rPr>
              <a:t>sizeof</a:t>
            </a:r>
            <a:r>
              <a:rPr lang="en-US" dirty="0">
                <a:latin typeface="Calibri" panose="020F0502020204030204" pitchFamily="34" charset="0"/>
                <a:cs typeface="Calibri" panose="020F0502020204030204" pitchFamily="34" charset="0"/>
              </a:rPr>
              <a:t>(char *) = 24 bytes</a:t>
            </a:r>
          </a:p>
          <a:p>
            <a:pPr marL="0" indent="0">
              <a:buNone/>
            </a:pPr>
            <a:endParaRPr lang="en-US" b="1"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In each case, we need to know the element size to do the arithmetic.</a:t>
            </a:r>
          </a:p>
        </p:txBody>
      </p:sp>
    </p:spTree>
    <p:extLst>
      <p:ext uri="{BB962C8B-B14F-4D97-AF65-F5344CB8AC3E}">
        <p14:creationId xmlns:p14="http://schemas.microsoft.com/office/powerpoint/2010/main" val="144750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b="1" dirty="0"/>
              <a:t>Recap:</a:t>
            </a:r>
            <a:r>
              <a:rPr lang="en-US" dirty="0"/>
              <a:t> Generics with Void *</a:t>
            </a:r>
            <a:endParaRPr lang="en-US" b="1" dirty="0"/>
          </a:p>
          <a:p>
            <a:r>
              <a:rPr lang="en-US" b="1" dirty="0"/>
              <a:t>Finish up: </a:t>
            </a:r>
            <a:r>
              <a:rPr lang="en-US" dirty="0"/>
              <a:t>Generic Stack</a:t>
            </a:r>
          </a:p>
          <a:p>
            <a:r>
              <a:rPr lang="en-US" dirty="0"/>
              <a:t>Function Pointers</a:t>
            </a:r>
          </a:p>
          <a:p>
            <a:r>
              <a:rPr lang="en-US" b="1" dirty="0"/>
              <a:t>Example: </a:t>
            </a:r>
            <a:r>
              <a:rPr lang="en-US" dirty="0"/>
              <a:t>Bubble Sort</a:t>
            </a:r>
          </a:p>
          <a:p>
            <a:r>
              <a:rPr lang="en-US" dirty="0"/>
              <a:t>More Function Pointers</a:t>
            </a:r>
          </a:p>
          <a:p>
            <a:endParaRPr lang="en-US" b="1" dirty="0"/>
          </a:p>
          <a:p>
            <a:pPr marL="0" indent="0">
              <a:buNone/>
            </a:pPr>
            <a:r>
              <a:rPr lang="en-US" b="1" dirty="0"/>
              <a:t>Next time: </a:t>
            </a:r>
            <a:r>
              <a:rPr lang="en-US" dirty="0"/>
              <a:t>Floats in C</a:t>
            </a:r>
            <a:endParaRPr lang="en-US" b="1" dirty="0"/>
          </a:p>
        </p:txBody>
      </p:sp>
    </p:spTree>
    <p:extLst>
      <p:ext uri="{BB962C8B-B14F-4D97-AF65-F5344CB8AC3E}">
        <p14:creationId xmlns:p14="http://schemas.microsoft.com/office/powerpoint/2010/main" val="3457947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C630-89F4-E441-9526-B66DA0570F30}"/>
              </a:ext>
            </a:extLst>
          </p:cNvPr>
          <p:cNvSpPr>
            <a:spLocks noGrp="1"/>
          </p:cNvSpPr>
          <p:nvPr>
            <p:ph type="title"/>
          </p:nvPr>
        </p:nvSpPr>
        <p:spPr/>
        <p:txBody>
          <a:bodyPr/>
          <a:lstStyle/>
          <a:p>
            <a:r>
              <a:rPr lang="en-US" dirty="0"/>
              <a:t>Swap Ends</a:t>
            </a:r>
          </a:p>
        </p:txBody>
      </p:sp>
      <p:sp>
        <p:nvSpPr>
          <p:cNvPr id="3" name="Content Placeholder 2">
            <a:extLst>
              <a:ext uri="{FF2B5EF4-FFF2-40B4-BE49-F238E27FC236}">
                <a16:creationId xmlns:a16="http://schemas.microsoft.com/office/drawing/2014/main" id="{A590D5FE-1495-8F40-BCF2-61FBC44BC6A2}"/>
              </a:ext>
            </a:extLst>
          </p:cNvPr>
          <p:cNvSpPr>
            <a:spLocks noGrp="1"/>
          </p:cNvSpPr>
          <p:nvPr>
            <p:ph idx="1"/>
          </p:nvPr>
        </p:nvSpPr>
        <p:spPr>
          <a:xfrm>
            <a:off x="152400" y="1295400"/>
            <a:ext cx="11811000" cy="6096000"/>
          </a:xfrm>
        </p:spPr>
        <p:txBody>
          <a:bodyPr/>
          <a:lstStyle/>
          <a:p>
            <a:pPr marL="0" indent="0">
              <a:buNone/>
            </a:pPr>
            <a:r>
              <a:rPr lang="en-US" dirty="0"/>
              <a:t>You’re asked to write a function that swaps the first and last elements in an array of numbers.  Well, now it can swap an array of </a:t>
            </a:r>
            <a:r>
              <a:rPr lang="en-US" u="sng" dirty="0"/>
              <a:t>anything</a:t>
            </a:r>
            <a:r>
              <a:rPr lang="en-US" dirty="0"/>
              <a:t>!</a:t>
            </a:r>
          </a:p>
          <a:p>
            <a:pPr marL="0" indent="0">
              <a:buNone/>
            </a:pPr>
            <a:endParaRPr lang="en-US" dirty="0"/>
          </a:p>
          <a:p>
            <a:pPr marL="0" indent="0">
              <a:spcBef>
                <a:spcPts val="0"/>
              </a:spcBef>
              <a:buNone/>
            </a:pPr>
            <a:r>
              <a:rPr lang="en-US" sz="2200" dirty="0">
                <a:latin typeface="Consolas" panose="020B0609020204030204" pitchFamily="49" charset="0"/>
                <a:cs typeface="Consolas" panose="020B0609020204030204" pitchFamily="49" charset="0"/>
              </a:rPr>
              <a:t>void </a:t>
            </a:r>
            <a:r>
              <a:rPr lang="en-US" sz="2200" dirty="0" err="1">
                <a:latin typeface="Consolas" panose="020B0609020204030204" pitchFamily="49" charset="0"/>
                <a:cs typeface="Consolas" panose="020B0609020204030204" pitchFamily="49" charset="0"/>
              </a:rPr>
              <a:t>swap_ends</a:t>
            </a:r>
            <a:r>
              <a:rPr lang="en-US" sz="2200" dirty="0">
                <a:latin typeface="Consolas" panose="020B0609020204030204" pitchFamily="49" charset="0"/>
                <a:cs typeface="Consolas" panose="020B0609020204030204" pitchFamily="49" charset="0"/>
              </a:rPr>
              <a:t>(void *</a:t>
            </a:r>
            <a:r>
              <a:rPr lang="en-US" sz="2200" dirty="0" err="1">
                <a:latin typeface="Consolas" panose="020B0609020204030204" pitchFamily="49" charset="0"/>
                <a:cs typeface="Consolas" panose="020B0609020204030204" pitchFamily="49" charset="0"/>
              </a:rPr>
              <a:t>arr</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size_t</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nelems</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size_t</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elem_bytes</a:t>
            </a:r>
            <a:r>
              <a:rPr lang="en-US" sz="2200" dirty="0">
                <a:latin typeface="Consolas" panose="020B0609020204030204" pitchFamily="49" charset="0"/>
                <a:cs typeface="Consolas" panose="020B0609020204030204" pitchFamily="49" charset="0"/>
              </a:rPr>
              <a:t>) {</a:t>
            </a:r>
          </a:p>
          <a:p>
            <a:pPr marL="0" indent="0">
              <a:spcBef>
                <a:spcPts val="0"/>
              </a:spcBef>
              <a:buNone/>
            </a:pPr>
            <a:r>
              <a:rPr lang="en-US" sz="2200" dirty="0">
                <a:latin typeface="Consolas" panose="020B0609020204030204" pitchFamily="49" charset="0"/>
                <a:cs typeface="Consolas" panose="020B0609020204030204" pitchFamily="49" charset="0"/>
              </a:rPr>
              <a:t>    swap(</a:t>
            </a:r>
            <a:r>
              <a:rPr lang="en-US" sz="2200" dirty="0" err="1">
                <a:latin typeface="Consolas" panose="020B0609020204030204" pitchFamily="49" charset="0"/>
                <a:cs typeface="Consolas" panose="020B0609020204030204" pitchFamily="49" charset="0"/>
              </a:rPr>
              <a:t>arr</a:t>
            </a:r>
            <a:r>
              <a:rPr lang="en-US" sz="2200"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char</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arr</a:t>
            </a:r>
            <a:r>
              <a:rPr lang="en-US" sz="2200" dirty="0">
                <a:latin typeface="Consolas" panose="020B0609020204030204" pitchFamily="49" charset="0"/>
                <a:cs typeface="Consolas" panose="020B0609020204030204" pitchFamily="49" charset="0"/>
              </a:rPr>
              <a:t> + (</a:t>
            </a:r>
            <a:r>
              <a:rPr lang="en-US" sz="2200" dirty="0" err="1">
                <a:latin typeface="Consolas" panose="020B0609020204030204" pitchFamily="49" charset="0"/>
                <a:cs typeface="Consolas" panose="020B0609020204030204" pitchFamily="49" charset="0"/>
              </a:rPr>
              <a:t>nelems</a:t>
            </a:r>
            <a:r>
              <a:rPr lang="en-US" sz="2200" dirty="0">
                <a:latin typeface="Consolas" panose="020B0609020204030204" pitchFamily="49" charset="0"/>
                <a:cs typeface="Consolas" panose="020B0609020204030204" pitchFamily="49" charset="0"/>
              </a:rPr>
              <a:t> – 1) * </a:t>
            </a:r>
            <a:r>
              <a:rPr lang="en-US" sz="2200" dirty="0" err="1">
                <a:latin typeface="Consolas" panose="020B0609020204030204" pitchFamily="49" charset="0"/>
                <a:cs typeface="Consolas" panose="020B0609020204030204" pitchFamily="49" charset="0"/>
              </a:rPr>
              <a:t>elem_bytes</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elem_bytes</a:t>
            </a:r>
            <a:r>
              <a:rPr lang="en-US" sz="2200" dirty="0">
                <a:latin typeface="Consolas" panose="020B0609020204030204" pitchFamily="49" charset="0"/>
                <a:cs typeface="Consolas" panose="020B0609020204030204" pitchFamily="49" charset="0"/>
              </a:rPr>
              <a:t>);</a:t>
            </a:r>
          </a:p>
          <a:p>
            <a:pPr marL="0" indent="0">
              <a:spcBef>
                <a:spcPts val="0"/>
              </a:spcBef>
              <a:buNone/>
            </a:pPr>
            <a:r>
              <a:rPr lang="en-US" sz="2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609973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b="1" dirty="0">
                <a:solidFill>
                  <a:schemeClr val="bg1">
                    <a:lumMod val="85000"/>
                  </a:schemeClr>
                </a:solidFill>
              </a:rPr>
              <a:t>Recap:</a:t>
            </a:r>
            <a:r>
              <a:rPr lang="en-US" dirty="0">
                <a:solidFill>
                  <a:schemeClr val="bg1">
                    <a:lumMod val="85000"/>
                  </a:schemeClr>
                </a:solidFill>
              </a:rPr>
              <a:t> Generics with Void *</a:t>
            </a:r>
            <a:endParaRPr lang="en-US" b="1" dirty="0">
              <a:solidFill>
                <a:schemeClr val="bg1">
                  <a:lumMod val="85000"/>
                </a:schemeClr>
              </a:solidFill>
            </a:endParaRPr>
          </a:p>
          <a:p>
            <a:r>
              <a:rPr lang="en-US" b="1" dirty="0"/>
              <a:t>Finish up: </a:t>
            </a:r>
            <a:r>
              <a:rPr lang="en-US" dirty="0"/>
              <a:t>Generic Stack</a:t>
            </a:r>
          </a:p>
          <a:p>
            <a:r>
              <a:rPr lang="en-US" dirty="0">
                <a:solidFill>
                  <a:schemeClr val="bg1">
                    <a:lumMod val="85000"/>
                  </a:schemeClr>
                </a:solidFill>
              </a:rPr>
              <a:t>Function Pointers</a:t>
            </a:r>
          </a:p>
          <a:p>
            <a:r>
              <a:rPr lang="en-US" b="1" dirty="0">
                <a:solidFill>
                  <a:schemeClr val="bg1">
                    <a:lumMod val="85000"/>
                  </a:schemeClr>
                </a:solidFill>
              </a:rPr>
              <a:t>Example: </a:t>
            </a:r>
            <a:r>
              <a:rPr lang="en-US" dirty="0">
                <a:solidFill>
                  <a:schemeClr val="bg1">
                    <a:lumMod val="85000"/>
                  </a:schemeClr>
                </a:solidFill>
              </a:rPr>
              <a:t>Bubble Sort</a:t>
            </a:r>
          </a:p>
          <a:p>
            <a:r>
              <a:rPr lang="en-US" dirty="0">
                <a:solidFill>
                  <a:schemeClr val="bg1">
                    <a:lumMod val="85000"/>
                  </a:schemeClr>
                </a:solidFill>
              </a:rPr>
              <a:t>More Function Pointers</a:t>
            </a:r>
          </a:p>
        </p:txBody>
      </p:sp>
    </p:spTree>
    <p:extLst>
      <p:ext uri="{BB962C8B-B14F-4D97-AF65-F5344CB8AC3E}">
        <p14:creationId xmlns:p14="http://schemas.microsoft.com/office/powerpoint/2010/main" val="3294544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ACB82-6ADE-154C-90C4-2F01F3F17A8B}"/>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4029F462-64E3-CF46-B51A-C11AB8F73463}"/>
              </a:ext>
            </a:extLst>
          </p:cNvPr>
          <p:cNvSpPr>
            <a:spLocks noGrp="1"/>
          </p:cNvSpPr>
          <p:nvPr>
            <p:ph idx="1"/>
          </p:nvPr>
        </p:nvSpPr>
        <p:spPr/>
        <p:txBody>
          <a:bodyPr/>
          <a:lstStyle/>
          <a:p>
            <a:r>
              <a:rPr lang="en-US" dirty="0"/>
              <a:t>C generics are particularly powerful in helping us create generic data structures.</a:t>
            </a:r>
          </a:p>
          <a:p>
            <a:r>
              <a:rPr lang="en-US" dirty="0"/>
              <a:t>Let’s see how we might go about making a generic Stack in C.</a:t>
            </a:r>
          </a:p>
        </p:txBody>
      </p:sp>
    </p:spTree>
    <p:extLst>
      <p:ext uri="{BB962C8B-B14F-4D97-AF65-F5344CB8AC3E}">
        <p14:creationId xmlns:p14="http://schemas.microsoft.com/office/powerpoint/2010/main" val="1304141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4A44-0361-8C42-B27D-F5ADD3BD9620}"/>
              </a:ext>
            </a:extLst>
          </p:cNvPr>
          <p:cNvSpPr>
            <a:spLocks noGrp="1"/>
          </p:cNvSpPr>
          <p:nvPr>
            <p:ph type="title"/>
          </p:nvPr>
        </p:nvSpPr>
        <p:spPr/>
        <p:txBody>
          <a:bodyPr/>
          <a:lstStyle/>
          <a:p>
            <a:r>
              <a:rPr lang="en-US" dirty="0"/>
              <a:t>Stack Structs</a:t>
            </a:r>
          </a:p>
        </p:txBody>
      </p:sp>
      <p:sp>
        <p:nvSpPr>
          <p:cNvPr id="3" name="Content Placeholder 2">
            <a:extLst>
              <a:ext uri="{FF2B5EF4-FFF2-40B4-BE49-F238E27FC236}">
                <a16:creationId xmlns:a16="http://schemas.microsoft.com/office/drawing/2014/main" id="{9477E0E2-0889-8E46-B21C-66BCB87CC1A3}"/>
              </a:ext>
            </a:extLst>
          </p:cNvPr>
          <p:cNvSpPr>
            <a:spLocks noGrp="1"/>
          </p:cNvSpPr>
          <p:nvPr>
            <p:ph idx="1"/>
          </p:nvPr>
        </p:nvSpPr>
        <p:spPr/>
        <p:txBody>
          <a:bodyPr/>
          <a:lstStyle/>
          <a:p>
            <a:pPr marL="0" indent="0">
              <a:spcBef>
                <a:spcPts val="0"/>
              </a:spcBef>
              <a:buNone/>
            </a:pPr>
            <a:r>
              <a:rPr lang="en-US" b="1" dirty="0">
                <a:latin typeface="Consolas" panose="020B0609020204030204" pitchFamily="49" charset="0"/>
                <a:cs typeface="Consolas" panose="020B0609020204030204" pitchFamily="49" charset="0"/>
              </a:rPr>
              <a:t>typedef</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int_node</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int_node</a:t>
            </a:r>
            <a:r>
              <a:rPr lang="en-US" dirty="0">
                <a:latin typeface="Consolas" panose="020B0609020204030204" pitchFamily="49" charset="0"/>
                <a:cs typeface="Consolas" panose="020B0609020204030204" pitchFamily="49" charset="0"/>
              </a:rPr>
              <a:t> *next;</a:t>
            </a:r>
          </a:p>
          <a:p>
            <a:pPr marL="0" indent="0">
              <a:spcBef>
                <a:spcPts val="0"/>
              </a:spcBef>
              <a:buNone/>
            </a:pPr>
            <a:r>
              <a:rPr lang="en-US"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data;</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int_node</a:t>
            </a:r>
            <a:r>
              <a:rPr lang="en-US" dirty="0">
                <a:latin typeface="Consolas" panose="020B0609020204030204" pitchFamily="49" charset="0"/>
                <a:cs typeface="Consolas" panose="020B0609020204030204" pitchFamily="49" charset="0"/>
              </a:rPr>
              <a:t>;</a:t>
            </a:r>
          </a:p>
          <a:p>
            <a:pPr marL="0" indent="0">
              <a:spcBef>
                <a:spcPts val="0"/>
              </a:spcBef>
              <a:buNone/>
            </a:pP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pPr marL="0" indent="0">
              <a:spcBef>
                <a:spcPts val="0"/>
              </a:spcBef>
              <a:buNone/>
            </a:pPr>
            <a:r>
              <a:rPr lang="en-US" b="1" dirty="0">
                <a:latin typeface="Consolas" panose="020B0609020204030204" pitchFamily="49" charset="0"/>
                <a:cs typeface="Consolas" panose="020B0609020204030204" pitchFamily="49" charset="0"/>
              </a:rPr>
              <a:t>typedef</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int_stack</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nelems</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int_node</a:t>
            </a:r>
            <a:r>
              <a:rPr lang="en-US" dirty="0">
                <a:latin typeface="Consolas" panose="020B0609020204030204" pitchFamily="49" charset="0"/>
                <a:cs typeface="Consolas" panose="020B0609020204030204" pitchFamily="49" charset="0"/>
              </a:rPr>
              <a:t> *top; </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int_stack</a:t>
            </a:r>
            <a:r>
              <a:rPr lang="en-US" dirty="0">
                <a:latin typeface="Consolas" panose="020B0609020204030204" pitchFamily="49" charset="0"/>
                <a:cs typeface="Consolas" panose="020B0609020204030204" pitchFamily="49" charset="0"/>
              </a:rPr>
              <a:t>;</a:t>
            </a:r>
          </a:p>
          <a:p>
            <a:pPr marL="0" indent="0">
              <a:spcBef>
                <a:spcPts val="0"/>
              </a:spcBef>
              <a:buNone/>
            </a:pP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47545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4A44-0361-8C42-B27D-F5ADD3BD9620}"/>
              </a:ext>
            </a:extLst>
          </p:cNvPr>
          <p:cNvSpPr>
            <a:spLocks noGrp="1"/>
          </p:cNvSpPr>
          <p:nvPr>
            <p:ph type="title"/>
          </p:nvPr>
        </p:nvSpPr>
        <p:spPr/>
        <p:txBody>
          <a:bodyPr/>
          <a:lstStyle/>
          <a:p>
            <a:r>
              <a:rPr lang="en-US" dirty="0"/>
              <a:t>Stack Structs</a:t>
            </a:r>
          </a:p>
        </p:txBody>
      </p:sp>
      <p:sp>
        <p:nvSpPr>
          <p:cNvPr id="3" name="Content Placeholder 2">
            <a:extLst>
              <a:ext uri="{FF2B5EF4-FFF2-40B4-BE49-F238E27FC236}">
                <a16:creationId xmlns:a16="http://schemas.microsoft.com/office/drawing/2014/main" id="{9477E0E2-0889-8E46-B21C-66BCB87CC1A3}"/>
              </a:ext>
            </a:extLst>
          </p:cNvPr>
          <p:cNvSpPr>
            <a:spLocks noGrp="1"/>
          </p:cNvSpPr>
          <p:nvPr>
            <p:ph idx="1"/>
          </p:nvPr>
        </p:nvSpPr>
        <p:spPr/>
        <p:txBody>
          <a:bodyPr/>
          <a:lstStyle/>
          <a:p>
            <a:pPr marL="0" indent="0">
              <a:spcBef>
                <a:spcPts val="0"/>
              </a:spcBef>
              <a:buNone/>
            </a:pPr>
            <a:r>
              <a:rPr lang="en-US" b="1" dirty="0">
                <a:latin typeface="Consolas" panose="020B0609020204030204" pitchFamily="49" charset="0"/>
                <a:cs typeface="Consolas" panose="020B0609020204030204" pitchFamily="49" charset="0"/>
              </a:rPr>
              <a:t>typedef</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int_node</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int_node</a:t>
            </a:r>
            <a:r>
              <a:rPr lang="en-US" dirty="0">
                <a:latin typeface="Consolas" panose="020B0609020204030204" pitchFamily="49" charset="0"/>
                <a:cs typeface="Consolas" panose="020B0609020204030204" pitchFamily="49" charset="0"/>
              </a:rPr>
              <a:t> *next;</a:t>
            </a:r>
          </a:p>
          <a:p>
            <a:pPr marL="0" indent="0">
              <a:spcBef>
                <a:spcPts val="0"/>
              </a:spcBef>
              <a:buNone/>
            </a:pPr>
            <a:r>
              <a:rPr lang="en-US" dirty="0">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dirty="0">
                <a:solidFill>
                  <a:srgbClr val="FF0000"/>
                </a:solidFill>
                <a:latin typeface="Consolas" panose="020B0609020204030204" pitchFamily="49" charset="0"/>
                <a:cs typeface="Consolas" panose="020B0609020204030204" pitchFamily="49" charset="0"/>
              </a:rPr>
              <a:t> data;</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int_node</a:t>
            </a:r>
            <a:r>
              <a:rPr lang="en-US" dirty="0">
                <a:latin typeface="Consolas" panose="020B0609020204030204" pitchFamily="49" charset="0"/>
                <a:cs typeface="Consolas" panose="020B0609020204030204" pitchFamily="49" charset="0"/>
              </a:rPr>
              <a:t>;</a:t>
            </a:r>
          </a:p>
          <a:p>
            <a:pPr marL="0" indent="0">
              <a:spcBef>
                <a:spcPts val="0"/>
              </a:spcBef>
              <a:buNone/>
            </a:pP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pPr marL="0" indent="0">
              <a:spcBef>
                <a:spcPts val="0"/>
              </a:spcBef>
              <a:buNone/>
            </a:pPr>
            <a:r>
              <a:rPr lang="en-US" b="1" dirty="0">
                <a:latin typeface="Consolas" panose="020B0609020204030204" pitchFamily="49" charset="0"/>
                <a:cs typeface="Consolas" panose="020B0609020204030204" pitchFamily="49" charset="0"/>
              </a:rPr>
              <a:t>typedef</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int_stack</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nelems</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int_node</a:t>
            </a:r>
            <a:r>
              <a:rPr lang="en-US" dirty="0">
                <a:latin typeface="Consolas" panose="020B0609020204030204" pitchFamily="49" charset="0"/>
                <a:cs typeface="Consolas" panose="020B0609020204030204" pitchFamily="49" charset="0"/>
              </a:rPr>
              <a:t> *top; </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int_stack</a:t>
            </a:r>
            <a:r>
              <a:rPr lang="en-US" dirty="0">
                <a:latin typeface="Consolas" panose="020B0609020204030204" pitchFamily="49" charset="0"/>
                <a:cs typeface="Consolas" panose="020B0609020204030204" pitchFamily="49" charset="0"/>
              </a:rPr>
              <a:t>;</a:t>
            </a:r>
          </a:p>
          <a:p>
            <a:pPr marL="0" indent="0">
              <a:spcBef>
                <a:spcPts val="0"/>
              </a:spcBef>
              <a:buNone/>
            </a:pPr>
            <a:endParaRPr lang="en-US" dirty="0">
              <a:latin typeface="Consolas" panose="020B0609020204030204" pitchFamily="49" charset="0"/>
              <a:cs typeface="Consolas" panose="020B0609020204030204" pitchFamily="49" charset="0"/>
            </a:endParaRPr>
          </a:p>
        </p:txBody>
      </p:sp>
      <p:sp>
        <p:nvSpPr>
          <p:cNvPr id="4" name="Rectangle 3">
            <a:extLst>
              <a:ext uri="{FF2B5EF4-FFF2-40B4-BE49-F238E27FC236}">
                <a16:creationId xmlns:a16="http://schemas.microsoft.com/office/drawing/2014/main" id="{4464AD88-7A5D-CA42-AD59-6D7CE0732166}"/>
              </a:ext>
            </a:extLst>
          </p:cNvPr>
          <p:cNvSpPr/>
          <p:nvPr/>
        </p:nvSpPr>
        <p:spPr bwMode="auto">
          <a:xfrm>
            <a:off x="2471935" y="5489713"/>
            <a:ext cx="7248129" cy="9906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b="1" dirty="0">
                <a:latin typeface="+mn-lt"/>
                <a:cs typeface="Courier New" panose="02070309020205020404" pitchFamily="49" charset="0"/>
              </a:rPr>
              <a:t>Problem:</a:t>
            </a:r>
            <a:r>
              <a:rPr lang="en-US" sz="2800" dirty="0">
                <a:latin typeface="+mn-lt"/>
                <a:cs typeface="Courier New" panose="02070309020205020404" pitchFamily="49" charset="0"/>
              </a:rPr>
              <a:t> each node can no longer store the data itself, because it could be any size!</a:t>
            </a:r>
            <a:endParaRPr kumimoji="0" lang="en-US" sz="2800" b="1"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3467673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4A44-0361-8C42-B27D-F5ADD3BD9620}"/>
              </a:ext>
            </a:extLst>
          </p:cNvPr>
          <p:cNvSpPr>
            <a:spLocks noGrp="1"/>
          </p:cNvSpPr>
          <p:nvPr>
            <p:ph type="title"/>
          </p:nvPr>
        </p:nvSpPr>
        <p:spPr/>
        <p:txBody>
          <a:bodyPr/>
          <a:lstStyle/>
          <a:p>
            <a:r>
              <a:rPr lang="en-US" dirty="0"/>
              <a:t>Generic Stack Structs</a:t>
            </a:r>
          </a:p>
        </p:txBody>
      </p:sp>
      <p:sp>
        <p:nvSpPr>
          <p:cNvPr id="3" name="Content Placeholder 2">
            <a:extLst>
              <a:ext uri="{FF2B5EF4-FFF2-40B4-BE49-F238E27FC236}">
                <a16:creationId xmlns:a16="http://schemas.microsoft.com/office/drawing/2014/main" id="{9477E0E2-0889-8E46-B21C-66BCB87CC1A3}"/>
              </a:ext>
            </a:extLst>
          </p:cNvPr>
          <p:cNvSpPr>
            <a:spLocks noGrp="1"/>
          </p:cNvSpPr>
          <p:nvPr>
            <p:ph idx="1"/>
          </p:nvPr>
        </p:nvSpPr>
        <p:spPr/>
        <p:txBody>
          <a:bodyPr/>
          <a:lstStyle/>
          <a:p>
            <a:pPr marL="0" indent="0">
              <a:spcBef>
                <a:spcPts val="0"/>
              </a:spcBef>
              <a:buNone/>
            </a:pPr>
            <a:r>
              <a:rPr lang="en-US" b="1" dirty="0">
                <a:latin typeface="Consolas" panose="020B0609020204030204" pitchFamily="49" charset="0"/>
                <a:cs typeface="Consolas" panose="020B0609020204030204" pitchFamily="49" charset="0"/>
              </a:rPr>
              <a:t>typedef</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int_node</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int_node</a:t>
            </a:r>
            <a:r>
              <a:rPr lang="en-US" dirty="0">
                <a:latin typeface="Consolas" panose="020B0609020204030204" pitchFamily="49" charset="0"/>
                <a:cs typeface="Consolas" panose="020B0609020204030204" pitchFamily="49" charset="0"/>
              </a:rPr>
              <a:t> *next;</a:t>
            </a:r>
          </a:p>
          <a:p>
            <a:pPr marL="0" indent="0">
              <a:spcBef>
                <a:spcPts val="0"/>
              </a:spcBef>
              <a:buNone/>
            </a:pPr>
            <a:r>
              <a:rPr lang="en-US" dirty="0">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void *</a:t>
            </a:r>
            <a:r>
              <a:rPr lang="en-US" dirty="0">
                <a:solidFill>
                  <a:srgbClr val="FF0000"/>
                </a:solidFill>
                <a:latin typeface="Consolas" panose="020B0609020204030204" pitchFamily="49" charset="0"/>
                <a:cs typeface="Consolas" panose="020B0609020204030204" pitchFamily="49" charset="0"/>
              </a:rPr>
              <a:t>data;</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int_node</a:t>
            </a:r>
            <a:r>
              <a:rPr lang="en-US" dirty="0">
                <a:latin typeface="Consolas" panose="020B0609020204030204" pitchFamily="49" charset="0"/>
                <a:cs typeface="Consolas" panose="020B0609020204030204" pitchFamily="49" charset="0"/>
              </a:rPr>
              <a:t>;</a:t>
            </a:r>
          </a:p>
          <a:p>
            <a:pPr marL="0" indent="0">
              <a:spcBef>
                <a:spcPts val="0"/>
              </a:spcBef>
              <a:buNone/>
            </a:pP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pPr marL="0" indent="0">
              <a:spcBef>
                <a:spcPts val="0"/>
              </a:spcBef>
              <a:buNone/>
            </a:pPr>
            <a:r>
              <a:rPr lang="en-US" b="1" dirty="0">
                <a:latin typeface="Consolas" panose="020B0609020204030204" pitchFamily="49" charset="0"/>
                <a:cs typeface="Consolas" panose="020B0609020204030204" pitchFamily="49" charset="0"/>
              </a:rPr>
              <a:t>typedef</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stack {</a:t>
            </a:r>
          </a:p>
          <a:p>
            <a:pPr marL="0" indent="0">
              <a:spcBef>
                <a:spcPts val="0"/>
              </a:spcBef>
              <a:buNone/>
            </a:pPr>
            <a:r>
              <a:rPr lang="en-US"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nelems</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elem_size_bytes</a:t>
            </a:r>
            <a:r>
              <a:rPr lang="en-US" dirty="0">
                <a:solidFill>
                  <a:srgbClr val="FF0000"/>
                </a:solidFill>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    node *top; </a:t>
            </a:r>
          </a:p>
          <a:p>
            <a:pPr marL="0" indent="0">
              <a:spcBef>
                <a:spcPts val="0"/>
              </a:spcBef>
              <a:buNone/>
            </a:pPr>
            <a:r>
              <a:rPr lang="en-US" dirty="0">
                <a:latin typeface="Consolas" panose="020B0609020204030204" pitchFamily="49" charset="0"/>
                <a:cs typeface="Consolas" panose="020B0609020204030204" pitchFamily="49" charset="0"/>
              </a:rPr>
              <a:t>} stack;</a:t>
            </a:r>
          </a:p>
          <a:p>
            <a:pPr marL="0" indent="0">
              <a:spcBef>
                <a:spcPts val="0"/>
              </a:spcBef>
              <a:buNone/>
            </a:pPr>
            <a:endParaRPr lang="en-US" dirty="0">
              <a:latin typeface="Consolas" panose="020B0609020204030204" pitchFamily="49" charset="0"/>
              <a:cs typeface="Consolas" panose="020B0609020204030204" pitchFamily="49" charset="0"/>
            </a:endParaRPr>
          </a:p>
        </p:txBody>
      </p:sp>
      <p:sp>
        <p:nvSpPr>
          <p:cNvPr id="4" name="Rectangle 3">
            <a:extLst>
              <a:ext uri="{FF2B5EF4-FFF2-40B4-BE49-F238E27FC236}">
                <a16:creationId xmlns:a16="http://schemas.microsoft.com/office/drawing/2014/main" id="{4464AD88-7A5D-CA42-AD59-6D7CE0732166}"/>
              </a:ext>
            </a:extLst>
          </p:cNvPr>
          <p:cNvSpPr/>
          <p:nvPr/>
        </p:nvSpPr>
        <p:spPr bwMode="auto">
          <a:xfrm>
            <a:off x="2471935" y="5337313"/>
            <a:ext cx="7248129" cy="1368287"/>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b="1" dirty="0">
                <a:latin typeface="+mn-lt"/>
                <a:cs typeface="Courier New" panose="02070309020205020404" pitchFamily="49" charset="0"/>
              </a:rPr>
              <a:t>Solution:</a:t>
            </a:r>
            <a:r>
              <a:rPr lang="en-US" sz="2800" dirty="0">
                <a:latin typeface="+mn-lt"/>
                <a:cs typeface="Courier New" panose="02070309020205020404" pitchFamily="49" charset="0"/>
              </a:rPr>
              <a:t> each node stores a pointer, which is always 8 bytes, to the data somewhere else.  We must also store the data size in the Stack struct.</a:t>
            </a:r>
            <a:endParaRPr kumimoji="0" lang="en-US" sz="2800" b="1"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39517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6E52E-01B0-2445-93F9-ED13C7DC91D8}"/>
              </a:ext>
            </a:extLst>
          </p:cNvPr>
          <p:cNvSpPr>
            <a:spLocks noGrp="1"/>
          </p:cNvSpPr>
          <p:nvPr>
            <p:ph type="title"/>
          </p:nvPr>
        </p:nvSpPr>
        <p:spPr/>
        <p:txBody>
          <a:bodyPr/>
          <a:lstStyle/>
          <a:p>
            <a:r>
              <a:rPr lang="en-US" dirty="0"/>
              <a:t>Stack Functions</a:t>
            </a:r>
          </a:p>
        </p:txBody>
      </p:sp>
      <p:sp>
        <p:nvSpPr>
          <p:cNvPr id="3" name="Content Placeholder 2">
            <a:extLst>
              <a:ext uri="{FF2B5EF4-FFF2-40B4-BE49-F238E27FC236}">
                <a16:creationId xmlns:a16="http://schemas.microsoft.com/office/drawing/2014/main" id="{AC1D09BD-4C7A-1440-9F61-1BF385134BD4}"/>
              </a:ext>
            </a:extLst>
          </p:cNvPr>
          <p:cNvSpPr>
            <a:spLocks noGrp="1"/>
          </p:cNvSpPr>
          <p:nvPr>
            <p:ph idx="1"/>
          </p:nvPr>
        </p:nvSpPr>
        <p:spPr/>
        <p:txBody>
          <a:bodyPr/>
          <a:lstStyle/>
          <a:p>
            <a:r>
              <a:rPr lang="en-US" b="1" dirty="0" err="1">
                <a:latin typeface="Consolas" panose="020B0609020204030204" pitchFamily="49" charset="0"/>
                <a:cs typeface="Consolas" panose="020B0609020204030204" pitchFamily="49" charset="0"/>
              </a:rPr>
              <a:t>int_stack_create</a:t>
            </a:r>
            <a:r>
              <a:rPr lang="en-US" b="1" dirty="0">
                <a:latin typeface="Consolas" panose="020B0609020204030204" pitchFamily="49" charset="0"/>
                <a:cs typeface="Consolas" panose="020B0609020204030204" pitchFamily="49" charset="0"/>
              </a:rPr>
              <a:t>()</a:t>
            </a:r>
            <a:r>
              <a:rPr lang="en-US" dirty="0"/>
              <a:t>: creates a new stack on the heap and returns a pointer to it</a:t>
            </a:r>
          </a:p>
          <a:p>
            <a:r>
              <a:rPr lang="en-US" b="1" dirty="0" err="1">
                <a:latin typeface="Consolas" panose="020B0609020204030204" pitchFamily="49" charset="0"/>
                <a:cs typeface="Consolas" panose="020B0609020204030204" pitchFamily="49" charset="0"/>
              </a:rPr>
              <a:t>int_stack_push</a:t>
            </a:r>
            <a:r>
              <a:rPr lang="en-US" b="1" dirty="0">
                <a:latin typeface="Consolas" panose="020B0609020204030204" pitchFamily="49" charset="0"/>
                <a:cs typeface="Consolas" panose="020B0609020204030204" pitchFamily="49" charset="0"/>
              </a:rPr>
              <a:t>(</a:t>
            </a:r>
            <a:r>
              <a:rPr lang="en-US" b="1" dirty="0" err="1">
                <a:latin typeface="Consolas" panose="020B0609020204030204" pitchFamily="49" charset="0"/>
                <a:cs typeface="Consolas" panose="020B0609020204030204" pitchFamily="49" charset="0"/>
              </a:rPr>
              <a:t>int_stack</a:t>
            </a:r>
            <a:r>
              <a:rPr lang="en-US" b="1" dirty="0">
                <a:latin typeface="Consolas" panose="020B0609020204030204" pitchFamily="49" charset="0"/>
                <a:cs typeface="Consolas" panose="020B0609020204030204" pitchFamily="49" charset="0"/>
              </a:rPr>
              <a:t> *s, </a:t>
            </a:r>
            <a:r>
              <a:rPr lang="en-US" b="1" dirty="0" err="1">
                <a:latin typeface="Consolas" panose="020B0609020204030204" pitchFamily="49" charset="0"/>
                <a:cs typeface="Consolas" panose="020B0609020204030204" pitchFamily="49" charset="0"/>
              </a:rPr>
              <a:t>int</a:t>
            </a:r>
            <a:r>
              <a:rPr lang="en-US" b="1" dirty="0">
                <a:latin typeface="Consolas" panose="020B0609020204030204" pitchFamily="49" charset="0"/>
                <a:cs typeface="Consolas" panose="020B0609020204030204" pitchFamily="49" charset="0"/>
              </a:rPr>
              <a:t> data)</a:t>
            </a:r>
            <a:r>
              <a:rPr lang="en-US" dirty="0"/>
              <a:t>: pushes data onto the stack</a:t>
            </a:r>
          </a:p>
          <a:p>
            <a:r>
              <a:rPr lang="en-US" b="1" dirty="0" err="1">
                <a:latin typeface="Consolas" panose="020B0609020204030204" pitchFamily="49" charset="0"/>
                <a:cs typeface="Consolas" panose="020B0609020204030204" pitchFamily="49" charset="0"/>
              </a:rPr>
              <a:t>int_stack_pop</a:t>
            </a:r>
            <a:r>
              <a:rPr lang="en-US" b="1" dirty="0">
                <a:latin typeface="Consolas" panose="020B0609020204030204" pitchFamily="49" charset="0"/>
                <a:cs typeface="Consolas" panose="020B0609020204030204" pitchFamily="49" charset="0"/>
              </a:rPr>
              <a:t>(</a:t>
            </a:r>
            <a:r>
              <a:rPr lang="en-US" b="1" dirty="0" err="1">
                <a:latin typeface="Consolas" panose="020B0609020204030204" pitchFamily="49" charset="0"/>
                <a:cs typeface="Consolas" panose="020B0609020204030204" pitchFamily="49" charset="0"/>
              </a:rPr>
              <a:t>int_stack</a:t>
            </a:r>
            <a:r>
              <a:rPr lang="en-US" b="1" dirty="0">
                <a:latin typeface="Consolas" panose="020B0609020204030204" pitchFamily="49" charset="0"/>
                <a:cs typeface="Consolas" panose="020B0609020204030204" pitchFamily="49" charset="0"/>
              </a:rPr>
              <a:t> *s)</a:t>
            </a:r>
            <a:r>
              <a:rPr lang="en-US" b="1" dirty="0"/>
              <a:t>: </a:t>
            </a:r>
            <a:r>
              <a:rPr lang="en-US" dirty="0"/>
              <a:t>pops and returns topmost stack element</a:t>
            </a:r>
            <a:endParaRPr lang="en-US" b="1" dirty="0"/>
          </a:p>
        </p:txBody>
      </p:sp>
    </p:spTree>
    <p:extLst>
      <p:ext uri="{BB962C8B-B14F-4D97-AF65-F5344CB8AC3E}">
        <p14:creationId xmlns:p14="http://schemas.microsoft.com/office/powerpoint/2010/main" val="4235047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0FA40-99F9-1F42-BC1F-066BBB1834D5}"/>
              </a:ext>
            </a:extLst>
          </p:cNvPr>
          <p:cNvSpPr>
            <a:spLocks noGrp="1"/>
          </p:cNvSpPr>
          <p:nvPr>
            <p:ph type="title"/>
          </p:nvPr>
        </p:nvSpPr>
        <p:spPr/>
        <p:txBody>
          <a:bodyPr/>
          <a:lstStyle/>
          <a:p>
            <a:r>
              <a:rPr lang="en-US" dirty="0" err="1"/>
              <a:t>int_stack_create</a:t>
            </a:r>
            <a:endParaRPr lang="en-US" dirty="0"/>
          </a:p>
        </p:txBody>
      </p:sp>
      <p:sp>
        <p:nvSpPr>
          <p:cNvPr id="3" name="Content Placeholder 2">
            <a:extLst>
              <a:ext uri="{FF2B5EF4-FFF2-40B4-BE49-F238E27FC236}">
                <a16:creationId xmlns:a16="http://schemas.microsoft.com/office/drawing/2014/main" id="{D834F65C-819A-9647-AF1E-6FF6D1829F9F}"/>
              </a:ext>
            </a:extLst>
          </p:cNvPr>
          <p:cNvSpPr>
            <a:spLocks noGrp="1"/>
          </p:cNvSpPr>
          <p:nvPr>
            <p:ph idx="1"/>
          </p:nvPr>
        </p:nvSpPr>
        <p:spPr/>
        <p:txBody>
          <a:bodyPr/>
          <a:lstStyle/>
          <a:p>
            <a:pPr marL="0" indent="0">
              <a:spcBef>
                <a:spcPts val="0"/>
              </a:spcBef>
              <a:buNone/>
            </a:pPr>
            <a:r>
              <a:rPr lang="en-US" dirty="0" err="1">
                <a:latin typeface="Consolas" panose="020B0609020204030204" pitchFamily="49" charset="0"/>
                <a:cs typeface="Consolas" panose="020B0609020204030204" pitchFamily="49" charset="0"/>
              </a:rPr>
              <a:t>int_stack</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int_stack_create</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int_stack</a:t>
            </a:r>
            <a:r>
              <a:rPr lang="en-US" dirty="0">
                <a:latin typeface="Consolas" panose="020B0609020204030204" pitchFamily="49" charset="0"/>
                <a:cs typeface="Consolas" panose="020B0609020204030204" pitchFamily="49" charset="0"/>
              </a:rPr>
              <a:t> *s = malloc(</a:t>
            </a:r>
            <a:r>
              <a:rPr lang="en-US" dirty="0" err="1">
                <a:latin typeface="Consolas" panose="020B0609020204030204" pitchFamily="49" charset="0"/>
                <a:cs typeface="Consolas" panose="020B0609020204030204" pitchFamily="49" charset="0"/>
              </a:rPr>
              <a:t>sizeof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int_stack</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    s-&gt;</a:t>
            </a:r>
            <a:r>
              <a:rPr lang="en-US" dirty="0" err="1">
                <a:latin typeface="Consolas" panose="020B0609020204030204" pitchFamily="49" charset="0"/>
                <a:cs typeface="Consolas" panose="020B0609020204030204" pitchFamily="49" charset="0"/>
              </a:rPr>
              <a:t>nelems</a:t>
            </a:r>
            <a:r>
              <a:rPr lang="en-US" dirty="0">
                <a:latin typeface="Consolas" panose="020B0609020204030204" pitchFamily="49" charset="0"/>
                <a:cs typeface="Consolas" panose="020B0609020204030204" pitchFamily="49" charset="0"/>
              </a:rPr>
              <a:t> = 0;</a:t>
            </a:r>
          </a:p>
          <a:p>
            <a:pPr marL="0" indent="0">
              <a:spcBef>
                <a:spcPts val="0"/>
              </a:spcBef>
              <a:buNone/>
            </a:pPr>
            <a:r>
              <a:rPr lang="en-US" dirty="0">
                <a:latin typeface="Consolas" panose="020B0609020204030204" pitchFamily="49" charset="0"/>
                <a:cs typeface="Consolas" panose="020B0609020204030204" pitchFamily="49" charset="0"/>
              </a:rPr>
              <a:t>    s-&gt;top = NULL;</a:t>
            </a:r>
          </a:p>
          <a:p>
            <a:pPr marL="0" indent="0">
              <a:spcBef>
                <a:spcPts val="0"/>
              </a:spcBef>
              <a:buNone/>
            </a:pP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return</a:t>
            </a:r>
            <a:r>
              <a:rPr lang="en-US" dirty="0">
                <a:latin typeface="Consolas" panose="020B0609020204030204" pitchFamily="49" charset="0"/>
                <a:cs typeface="Consolas" panose="020B0609020204030204" pitchFamily="49" charset="0"/>
              </a:rPr>
              <a:t> s;</a:t>
            </a:r>
          </a:p>
          <a:p>
            <a:pPr marL="0" indent="0">
              <a:spcBef>
                <a:spcPts val="0"/>
              </a:spcBef>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088123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0FA40-99F9-1F42-BC1F-066BBB1834D5}"/>
              </a:ext>
            </a:extLst>
          </p:cNvPr>
          <p:cNvSpPr>
            <a:spLocks noGrp="1"/>
          </p:cNvSpPr>
          <p:nvPr>
            <p:ph type="title"/>
          </p:nvPr>
        </p:nvSpPr>
        <p:spPr/>
        <p:txBody>
          <a:bodyPr/>
          <a:lstStyle/>
          <a:p>
            <a:r>
              <a:rPr lang="en-US" dirty="0"/>
              <a:t>Generic </a:t>
            </a:r>
            <a:r>
              <a:rPr lang="en-US" dirty="0" err="1"/>
              <a:t>stack_create</a:t>
            </a:r>
            <a:endParaRPr lang="en-US" dirty="0"/>
          </a:p>
        </p:txBody>
      </p:sp>
      <p:sp>
        <p:nvSpPr>
          <p:cNvPr id="3" name="Content Placeholder 2">
            <a:extLst>
              <a:ext uri="{FF2B5EF4-FFF2-40B4-BE49-F238E27FC236}">
                <a16:creationId xmlns:a16="http://schemas.microsoft.com/office/drawing/2014/main" id="{D834F65C-819A-9647-AF1E-6FF6D1829F9F}"/>
              </a:ext>
            </a:extLst>
          </p:cNvPr>
          <p:cNvSpPr>
            <a:spLocks noGrp="1"/>
          </p:cNvSpPr>
          <p:nvPr>
            <p:ph idx="1"/>
          </p:nvPr>
        </p:nvSpPr>
        <p:spPr/>
        <p:txBody>
          <a:bodyPr/>
          <a:lstStyle/>
          <a:p>
            <a:pPr marL="0" indent="0">
              <a:spcBef>
                <a:spcPts val="0"/>
              </a:spcBef>
              <a:buNone/>
            </a:pPr>
            <a:r>
              <a:rPr lang="en-US" dirty="0">
                <a:latin typeface="Consolas" panose="020B0609020204030204" pitchFamily="49" charset="0"/>
                <a:cs typeface="Consolas" panose="020B0609020204030204" pitchFamily="49" charset="0"/>
              </a:rPr>
              <a:t>stack *</a:t>
            </a:r>
            <a:r>
              <a:rPr lang="en-US" dirty="0" err="1">
                <a:latin typeface="Consolas" panose="020B0609020204030204" pitchFamily="49" charset="0"/>
                <a:cs typeface="Consolas" panose="020B0609020204030204" pitchFamily="49" charset="0"/>
              </a:rPr>
              <a:t>stack_create</a:t>
            </a:r>
            <a:r>
              <a:rPr lang="en-US" dirty="0">
                <a:latin typeface="Consolas" panose="020B0609020204030204" pitchFamily="49" charset="0"/>
                <a:cs typeface="Consolas" panose="020B0609020204030204" pitchFamily="49" charset="0"/>
              </a:rPr>
              <a:t>(</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elem_size_bytes</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stack *s = malloc(</a:t>
            </a:r>
            <a:r>
              <a:rPr lang="en-US" dirty="0" err="1">
                <a:latin typeface="Consolas" panose="020B0609020204030204" pitchFamily="49" charset="0"/>
                <a:cs typeface="Consolas" panose="020B0609020204030204" pitchFamily="49" charset="0"/>
              </a:rPr>
              <a:t>sizeof</a:t>
            </a:r>
            <a:r>
              <a:rPr lang="en-US" dirty="0">
                <a:latin typeface="Consolas" panose="020B0609020204030204" pitchFamily="49" charset="0"/>
                <a:cs typeface="Consolas" panose="020B0609020204030204" pitchFamily="49" charset="0"/>
              </a:rPr>
              <a:t>(stack));</a:t>
            </a:r>
          </a:p>
          <a:p>
            <a:pPr marL="0" indent="0">
              <a:spcBef>
                <a:spcPts val="0"/>
              </a:spcBef>
              <a:buNone/>
            </a:pPr>
            <a:r>
              <a:rPr lang="en-US" dirty="0">
                <a:latin typeface="Consolas" panose="020B0609020204030204" pitchFamily="49" charset="0"/>
                <a:cs typeface="Consolas" panose="020B0609020204030204" pitchFamily="49" charset="0"/>
              </a:rPr>
              <a:t>    s-&gt;</a:t>
            </a:r>
            <a:r>
              <a:rPr lang="en-US" dirty="0" err="1">
                <a:latin typeface="Consolas" panose="020B0609020204030204" pitchFamily="49" charset="0"/>
                <a:cs typeface="Consolas" panose="020B0609020204030204" pitchFamily="49" charset="0"/>
              </a:rPr>
              <a:t>nelems</a:t>
            </a:r>
            <a:r>
              <a:rPr lang="en-US" dirty="0">
                <a:latin typeface="Consolas" panose="020B0609020204030204" pitchFamily="49" charset="0"/>
                <a:cs typeface="Consolas" panose="020B0609020204030204" pitchFamily="49" charset="0"/>
              </a:rPr>
              <a:t> = 0;</a:t>
            </a:r>
          </a:p>
          <a:p>
            <a:pPr marL="0" indent="0">
              <a:spcBef>
                <a:spcPts val="0"/>
              </a:spcBef>
              <a:buNone/>
            </a:pPr>
            <a:r>
              <a:rPr lang="en-US" dirty="0">
                <a:latin typeface="Consolas" panose="020B0609020204030204" pitchFamily="49" charset="0"/>
                <a:cs typeface="Consolas" panose="020B0609020204030204" pitchFamily="49" charset="0"/>
              </a:rPr>
              <a:t>    s-&gt;top = NULL;</a:t>
            </a:r>
          </a:p>
          <a:p>
            <a:pPr marL="0" indent="0">
              <a:spcBef>
                <a:spcPts val="0"/>
              </a:spcBef>
              <a:buNone/>
            </a:pPr>
            <a:r>
              <a:rPr lang="en-US" b="1" dirty="0">
                <a:solidFill>
                  <a:srgbClr val="FF0000"/>
                </a:solidFill>
                <a:latin typeface="Consolas" panose="020B0609020204030204" pitchFamily="49" charset="0"/>
                <a:cs typeface="Consolas" panose="020B0609020204030204" pitchFamily="49" charset="0"/>
              </a:rPr>
              <a:t>    s-&gt;</a:t>
            </a:r>
            <a:r>
              <a:rPr lang="en-US" b="1" dirty="0" err="1">
                <a:solidFill>
                  <a:srgbClr val="FF0000"/>
                </a:solidFill>
                <a:latin typeface="Consolas" panose="020B0609020204030204" pitchFamily="49" charset="0"/>
                <a:cs typeface="Consolas" panose="020B0609020204030204" pitchFamily="49" charset="0"/>
              </a:rPr>
              <a:t>elem_size_bytes</a:t>
            </a:r>
            <a:r>
              <a:rPr lang="en-US" b="1" dirty="0">
                <a:solidFill>
                  <a:srgbClr val="FF0000"/>
                </a:solidFill>
                <a:latin typeface="Consolas" panose="020B0609020204030204" pitchFamily="49" charset="0"/>
                <a:cs typeface="Consolas" panose="020B0609020204030204" pitchFamily="49" charset="0"/>
              </a:rPr>
              <a:t> = </a:t>
            </a:r>
            <a:r>
              <a:rPr lang="en-US" b="1" dirty="0" err="1">
                <a:solidFill>
                  <a:srgbClr val="FF0000"/>
                </a:solidFill>
                <a:latin typeface="Consolas" panose="020B0609020204030204" pitchFamily="49" charset="0"/>
                <a:cs typeface="Consolas" panose="020B0609020204030204" pitchFamily="49" charset="0"/>
              </a:rPr>
              <a:t>elem_size_bytes</a:t>
            </a:r>
            <a:r>
              <a:rPr lang="en-US" b="1" dirty="0">
                <a:solidFill>
                  <a:srgbClr val="FF0000"/>
                </a:solidFill>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    return s;</a:t>
            </a:r>
          </a:p>
          <a:p>
            <a:pPr marL="0" indent="0">
              <a:spcBef>
                <a:spcPts val="0"/>
              </a:spcBef>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76842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Learning Goals</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t>Learn how to write C code that works with any data type.</a:t>
            </a:r>
          </a:p>
          <a:p>
            <a:r>
              <a:rPr lang="en-US" dirty="0"/>
              <a:t>Learn how to pass functions as parameters</a:t>
            </a:r>
          </a:p>
          <a:p>
            <a:r>
              <a:rPr lang="en-US" dirty="0"/>
              <a:t>Learn how to write functions that accept functions as parameters</a:t>
            </a:r>
          </a:p>
        </p:txBody>
      </p:sp>
    </p:spTree>
    <p:extLst>
      <p:ext uri="{BB962C8B-B14F-4D97-AF65-F5344CB8AC3E}">
        <p14:creationId xmlns:p14="http://schemas.microsoft.com/office/powerpoint/2010/main" val="459992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0FA40-99F9-1F42-BC1F-066BBB1834D5}"/>
              </a:ext>
            </a:extLst>
          </p:cNvPr>
          <p:cNvSpPr>
            <a:spLocks noGrp="1"/>
          </p:cNvSpPr>
          <p:nvPr>
            <p:ph type="title"/>
          </p:nvPr>
        </p:nvSpPr>
        <p:spPr/>
        <p:txBody>
          <a:bodyPr/>
          <a:lstStyle/>
          <a:p>
            <a:r>
              <a:rPr lang="en-US" dirty="0" err="1"/>
              <a:t>int_stack_push</a:t>
            </a:r>
            <a:endParaRPr lang="en-US" dirty="0"/>
          </a:p>
        </p:txBody>
      </p:sp>
      <p:sp>
        <p:nvSpPr>
          <p:cNvPr id="3" name="Content Placeholder 2">
            <a:extLst>
              <a:ext uri="{FF2B5EF4-FFF2-40B4-BE49-F238E27FC236}">
                <a16:creationId xmlns:a16="http://schemas.microsoft.com/office/drawing/2014/main" id="{D834F65C-819A-9647-AF1E-6FF6D1829F9F}"/>
              </a:ext>
            </a:extLst>
          </p:cNvPr>
          <p:cNvSpPr>
            <a:spLocks noGrp="1"/>
          </p:cNvSpPr>
          <p:nvPr>
            <p:ph idx="1"/>
          </p:nvPr>
        </p:nvSpPr>
        <p:spPr/>
        <p:txBody>
          <a:bodyPr/>
          <a:lstStyle/>
          <a:p>
            <a:pPr marL="0" indent="0">
              <a:spcBef>
                <a:spcPts val="0"/>
              </a:spcBef>
              <a:buNone/>
            </a:pPr>
            <a:r>
              <a:rPr lang="en-US" b="1" dirty="0">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int_stack_push</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int_stack</a:t>
            </a:r>
            <a:r>
              <a:rPr lang="en-US" dirty="0">
                <a:latin typeface="Consolas" panose="020B0609020204030204" pitchFamily="49" charset="0"/>
                <a:cs typeface="Consolas" panose="020B0609020204030204" pitchFamily="49" charset="0"/>
              </a:rPr>
              <a:t> *s, </a:t>
            </a:r>
            <a:r>
              <a:rPr lang="en-US" b="1"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data) {</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int_node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new_node</a:t>
            </a:r>
            <a:r>
              <a:rPr lang="en-US" dirty="0">
                <a:latin typeface="Consolas" panose="020B0609020204030204" pitchFamily="49" charset="0"/>
                <a:cs typeface="Consolas" panose="020B0609020204030204" pitchFamily="49" charset="0"/>
              </a:rPr>
              <a:t> = malloc(</a:t>
            </a:r>
            <a:r>
              <a:rPr lang="en-US" dirty="0" err="1">
                <a:latin typeface="Consolas" panose="020B0609020204030204" pitchFamily="49" charset="0"/>
                <a:cs typeface="Consolas" panose="020B0609020204030204" pitchFamily="49" charset="0"/>
              </a:rPr>
              <a:t>sizeof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int_node</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new_node</a:t>
            </a:r>
            <a:r>
              <a:rPr lang="en-US" dirty="0">
                <a:latin typeface="Consolas" panose="020B0609020204030204" pitchFamily="49" charset="0"/>
                <a:cs typeface="Consolas" panose="020B0609020204030204" pitchFamily="49" charset="0"/>
              </a:rPr>
              <a:t>-&gt;data = data;</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new_node</a:t>
            </a:r>
            <a:r>
              <a:rPr lang="en-US" dirty="0">
                <a:latin typeface="Consolas" panose="020B0609020204030204" pitchFamily="49" charset="0"/>
                <a:cs typeface="Consolas" panose="020B0609020204030204" pitchFamily="49" charset="0"/>
              </a:rPr>
              <a:t>-&gt;next = s-&gt;top;</a:t>
            </a:r>
          </a:p>
          <a:p>
            <a:pPr marL="0" indent="0">
              <a:spcBef>
                <a:spcPts val="0"/>
              </a:spcBef>
              <a:buNone/>
            </a:pPr>
            <a:r>
              <a:rPr lang="en-US" dirty="0">
                <a:latin typeface="Consolas" panose="020B0609020204030204" pitchFamily="49" charset="0"/>
                <a:cs typeface="Consolas" panose="020B0609020204030204" pitchFamily="49" charset="0"/>
              </a:rPr>
              <a:t>    s-&gt;top = </a:t>
            </a:r>
            <a:r>
              <a:rPr lang="en-US" dirty="0" err="1">
                <a:latin typeface="Consolas" panose="020B0609020204030204" pitchFamily="49" charset="0"/>
                <a:cs typeface="Consolas" panose="020B0609020204030204" pitchFamily="49" charset="0"/>
              </a:rPr>
              <a:t>new_node</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    s-&gt;</a:t>
            </a:r>
            <a:r>
              <a:rPr lang="en-US" dirty="0" err="1">
                <a:latin typeface="Consolas" panose="020B0609020204030204" pitchFamily="49" charset="0"/>
                <a:cs typeface="Consolas" panose="020B0609020204030204" pitchFamily="49" charset="0"/>
              </a:rPr>
              <a:t>nelems</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68124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0FA40-99F9-1F42-BC1F-066BBB1834D5}"/>
              </a:ext>
            </a:extLst>
          </p:cNvPr>
          <p:cNvSpPr>
            <a:spLocks noGrp="1"/>
          </p:cNvSpPr>
          <p:nvPr>
            <p:ph type="title"/>
          </p:nvPr>
        </p:nvSpPr>
        <p:spPr/>
        <p:txBody>
          <a:bodyPr/>
          <a:lstStyle/>
          <a:p>
            <a:r>
              <a:rPr lang="en-US" dirty="0"/>
              <a:t>Generic </a:t>
            </a:r>
            <a:r>
              <a:rPr lang="en-US" dirty="0" err="1"/>
              <a:t>stack_push</a:t>
            </a:r>
            <a:endParaRPr lang="en-US" dirty="0"/>
          </a:p>
        </p:txBody>
      </p:sp>
      <p:sp>
        <p:nvSpPr>
          <p:cNvPr id="3" name="Content Placeholder 2">
            <a:extLst>
              <a:ext uri="{FF2B5EF4-FFF2-40B4-BE49-F238E27FC236}">
                <a16:creationId xmlns:a16="http://schemas.microsoft.com/office/drawing/2014/main" id="{D834F65C-819A-9647-AF1E-6FF6D1829F9F}"/>
              </a:ext>
            </a:extLst>
          </p:cNvPr>
          <p:cNvSpPr>
            <a:spLocks noGrp="1"/>
          </p:cNvSpPr>
          <p:nvPr>
            <p:ph idx="1"/>
          </p:nvPr>
        </p:nvSpPr>
        <p:spPr/>
        <p:txBody>
          <a:bodyPr/>
          <a:lstStyle/>
          <a:p>
            <a:pPr marL="0" indent="0">
              <a:spcBef>
                <a:spcPts val="0"/>
              </a:spcBef>
              <a:buNone/>
            </a:pP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int_stack_push</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int_stack</a:t>
            </a:r>
            <a:r>
              <a:rPr lang="en-US" dirty="0">
                <a:latin typeface="Consolas" panose="020B0609020204030204" pitchFamily="49" charset="0"/>
                <a:cs typeface="Consolas" panose="020B0609020204030204" pitchFamily="49" charset="0"/>
              </a:rPr>
              <a:t> *s,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data</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int_node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new_node</a:t>
            </a:r>
            <a:r>
              <a:rPr lang="en-US" dirty="0">
                <a:latin typeface="Consolas" panose="020B0609020204030204" pitchFamily="49" charset="0"/>
                <a:cs typeface="Consolas" panose="020B0609020204030204" pitchFamily="49" charset="0"/>
              </a:rPr>
              <a:t> = malloc(</a:t>
            </a:r>
            <a:r>
              <a:rPr lang="en-US" dirty="0" err="1">
                <a:latin typeface="Consolas" panose="020B0609020204030204" pitchFamily="49" charset="0"/>
                <a:cs typeface="Consolas" panose="020B0609020204030204" pitchFamily="49" charset="0"/>
              </a:rPr>
              <a:t>sizeof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int_node</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new_node</a:t>
            </a:r>
            <a:r>
              <a:rPr lang="en-US" dirty="0">
                <a:latin typeface="Consolas" panose="020B0609020204030204" pitchFamily="49" charset="0"/>
                <a:cs typeface="Consolas" panose="020B0609020204030204" pitchFamily="49" charset="0"/>
              </a:rPr>
              <a:t>-&gt;data = data;</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new_node</a:t>
            </a:r>
            <a:r>
              <a:rPr lang="en-US" dirty="0">
                <a:latin typeface="Consolas" panose="020B0609020204030204" pitchFamily="49" charset="0"/>
                <a:cs typeface="Consolas" panose="020B0609020204030204" pitchFamily="49" charset="0"/>
              </a:rPr>
              <a:t>-&gt;next = s-&gt;top;</a:t>
            </a:r>
          </a:p>
          <a:p>
            <a:pPr marL="0" indent="0">
              <a:spcBef>
                <a:spcPts val="0"/>
              </a:spcBef>
              <a:buNone/>
            </a:pPr>
            <a:r>
              <a:rPr lang="en-US" dirty="0">
                <a:latin typeface="Consolas" panose="020B0609020204030204" pitchFamily="49" charset="0"/>
                <a:cs typeface="Consolas" panose="020B0609020204030204" pitchFamily="49" charset="0"/>
              </a:rPr>
              <a:t>    s-&gt;top = </a:t>
            </a:r>
            <a:r>
              <a:rPr lang="en-US" dirty="0" err="1">
                <a:latin typeface="Consolas" panose="020B0609020204030204" pitchFamily="49" charset="0"/>
                <a:cs typeface="Consolas" panose="020B0609020204030204" pitchFamily="49" charset="0"/>
              </a:rPr>
              <a:t>new_node</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    s-&gt;</a:t>
            </a:r>
            <a:r>
              <a:rPr lang="en-US" dirty="0" err="1">
                <a:latin typeface="Consolas" panose="020B0609020204030204" pitchFamily="49" charset="0"/>
                <a:cs typeface="Consolas" panose="020B0609020204030204" pitchFamily="49" charset="0"/>
              </a:rPr>
              <a:t>nelems</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id="{47807D6B-34E7-2A4F-B756-EC4F5D864C65}"/>
              </a:ext>
            </a:extLst>
          </p:cNvPr>
          <p:cNvSpPr/>
          <p:nvPr/>
        </p:nvSpPr>
        <p:spPr bwMode="auto">
          <a:xfrm>
            <a:off x="2471935" y="4800600"/>
            <a:ext cx="7248129" cy="9906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b="1" dirty="0">
                <a:latin typeface="+mn-lt"/>
                <a:cs typeface="Courier New" panose="02070309020205020404" pitchFamily="49" charset="0"/>
              </a:rPr>
              <a:t>Problem 1:</a:t>
            </a:r>
            <a:r>
              <a:rPr lang="en-US" sz="2800" dirty="0">
                <a:latin typeface="+mn-lt"/>
                <a:cs typeface="Courier New" panose="02070309020205020404" pitchFamily="49" charset="0"/>
              </a:rPr>
              <a:t> we can no longer pass the data itself as a parameter, because it could be any size!</a:t>
            </a:r>
            <a:endParaRPr kumimoji="0" lang="en-US" sz="2800" b="1"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1355642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0FA40-99F9-1F42-BC1F-066BBB1834D5}"/>
              </a:ext>
            </a:extLst>
          </p:cNvPr>
          <p:cNvSpPr>
            <a:spLocks noGrp="1"/>
          </p:cNvSpPr>
          <p:nvPr>
            <p:ph type="title"/>
          </p:nvPr>
        </p:nvSpPr>
        <p:spPr/>
        <p:txBody>
          <a:bodyPr/>
          <a:lstStyle/>
          <a:p>
            <a:r>
              <a:rPr lang="en-US" dirty="0"/>
              <a:t>Generic </a:t>
            </a:r>
            <a:r>
              <a:rPr lang="en-US" dirty="0" err="1"/>
              <a:t>stack_push</a:t>
            </a:r>
            <a:endParaRPr lang="en-US" dirty="0"/>
          </a:p>
        </p:txBody>
      </p:sp>
      <p:sp>
        <p:nvSpPr>
          <p:cNvPr id="3" name="Content Placeholder 2">
            <a:extLst>
              <a:ext uri="{FF2B5EF4-FFF2-40B4-BE49-F238E27FC236}">
                <a16:creationId xmlns:a16="http://schemas.microsoft.com/office/drawing/2014/main" id="{D834F65C-819A-9647-AF1E-6FF6D1829F9F}"/>
              </a:ext>
            </a:extLst>
          </p:cNvPr>
          <p:cNvSpPr>
            <a:spLocks noGrp="1"/>
          </p:cNvSpPr>
          <p:nvPr>
            <p:ph idx="1"/>
          </p:nvPr>
        </p:nvSpPr>
        <p:spPr/>
        <p:txBody>
          <a:bodyPr/>
          <a:lstStyle/>
          <a:p>
            <a:pPr marL="0" indent="0">
              <a:spcBef>
                <a:spcPts val="0"/>
              </a:spcBef>
              <a:buNone/>
            </a:pP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int_stack_push</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int_stack</a:t>
            </a:r>
            <a:r>
              <a:rPr lang="en-US" dirty="0">
                <a:latin typeface="Consolas" panose="020B0609020204030204" pitchFamily="49" charset="0"/>
                <a:cs typeface="Consolas" panose="020B0609020204030204" pitchFamily="49" charset="0"/>
              </a:rPr>
              <a:t> *s, </a:t>
            </a:r>
            <a:r>
              <a:rPr lang="en-US" b="1" dirty="0" err="1">
                <a:solidFill>
                  <a:srgbClr val="FF0000"/>
                </a:solidFill>
                <a:latin typeface="Consolas" panose="020B0609020204030204" pitchFamily="49" charset="0"/>
                <a:cs typeface="Consolas" panose="020B0609020204030204" pitchFamily="49" charset="0"/>
              </a:rPr>
              <a:t>const</a:t>
            </a:r>
            <a:r>
              <a:rPr lang="en-US" b="1" dirty="0">
                <a:solidFill>
                  <a:srgbClr val="FF0000"/>
                </a:solidFill>
                <a:latin typeface="Consolas" panose="020B0609020204030204" pitchFamily="49" charset="0"/>
                <a:cs typeface="Consolas" panose="020B0609020204030204" pitchFamily="49" charset="0"/>
              </a:rPr>
              <a:t> void *</a:t>
            </a:r>
            <a:r>
              <a:rPr lang="en-US" dirty="0">
                <a:latin typeface="Consolas" panose="020B0609020204030204" pitchFamily="49" charset="0"/>
                <a:cs typeface="Consolas" panose="020B0609020204030204" pitchFamily="49" charset="0"/>
              </a:rPr>
              <a:t>data) {</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int_node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new_node</a:t>
            </a:r>
            <a:r>
              <a:rPr lang="en-US" dirty="0">
                <a:latin typeface="Consolas" panose="020B0609020204030204" pitchFamily="49" charset="0"/>
                <a:cs typeface="Consolas" panose="020B0609020204030204" pitchFamily="49" charset="0"/>
              </a:rPr>
              <a:t> = malloc(</a:t>
            </a:r>
            <a:r>
              <a:rPr lang="en-US" dirty="0" err="1">
                <a:latin typeface="Consolas" panose="020B0609020204030204" pitchFamily="49" charset="0"/>
                <a:cs typeface="Consolas" panose="020B0609020204030204" pitchFamily="49" charset="0"/>
              </a:rPr>
              <a:t>sizeof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int_node</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new_node</a:t>
            </a:r>
            <a:r>
              <a:rPr lang="en-US" dirty="0">
                <a:latin typeface="Consolas" panose="020B0609020204030204" pitchFamily="49" charset="0"/>
                <a:cs typeface="Consolas" panose="020B0609020204030204" pitchFamily="49" charset="0"/>
              </a:rPr>
              <a:t>-&gt;data = data;</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new_node</a:t>
            </a:r>
            <a:r>
              <a:rPr lang="en-US" dirty="0">
                <a:latin typeface="Consolas" panose="020B0609020204030204" pitchFamily="49" charset="0"/>
                <a:cs typeface="Consolas" panose="020B0609020204030204" pitchFamily="49" charset="0"/>
              </a:rPr>
              <a:t>-&gt;next = s-&gt;top;</a:t>
            </a:r>
          </a:p>
          <a:p>
            <a:pPr marL="0" indent="0">
              <a:spcBef>
                <a:spcPts val="0"/>
              </a:spcBef>
              <a:buNone/>
            </a:pPr>
            <a:r>
              <a:rPr lang="en-US" dirty="0">
                <a:latin typeface="Consolas" panose="020B0609020204030204" pitchFamily="49" charset="0"/>
                <a:cs typeface="Consolas" panose="020B0609020204030204" pitchFamily="49" charset="0"/>
              </a:rPr>
              <a:t>    s-&gt;top = </a:t>
            </a:r>
            <a:r>
              <a:rPr lang="en-US" dirty="0" err="1">
                <a:latin typeface="Consolas" panose="020B0609020204030204" pitchFamily="49" charset="0"/>
                <a:cs typeface="Consolas" panose="020B0609020204030204" pitchFamily="49" charset="0"/>
              </a:rPr>
              <a:t>new_node</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    s-&gt;</a:t>
            </a:r>
            <a:r>
              <a:rPr lang="en-US" dirty="0" err="1">
                <a:latin typeface="Consolas" panose="020B0609020204030204" pitchFamily="49" charset="0"/>
                <a:cs typeface="Consolas" panose="020B0609020204030204" pitchFamily="49" charset="0"/>
              </a:rPr>
              <a:t>nelems</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id="{47807D6B-34E7-2A4F-B756-EC4F5D864C65}"/>
              </a:ext>
            </a:extLst>
          </p:cNvPr>
          <p:cNvSpPr/>
          <p:nvPr/>
        </p:nvSpPr>
        <p:spPr bwMode="auto">
          <a:xfrm>
            <a:off x="3653035" y="4800600"/>
            <a:ext cx="4885929" cy="914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b="1" dirty="0">
                <a:latin typeface="+mn-lt"/>
                <a:cs typeface="Courier New" panose="02070309020205020404" pitchFamily="49" charset="0"/>
              </a:rPr>
              <a:t>Solution 1:</a:t>
            </a:r>
            <a:r>
              <a:rPr lang="en-US" sz="2800" dirty="0">
                <a:latin typeface="+mn-lt"/>
                <a:cs typeface="Courier New" panose="02070309020205020404" pitchFamily="49" charset="0"/>
              </a:rPr>
              <a:t> pass a pointer to the data as a parameter instead.</a:t>
            </a:r>
            <a:endParaRPr kumimoji="0" lang="en-US" sz="2800" b="1"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3744254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0FA40-99F9-1F42-BC1F-066BBB1834D5}"/>
              </a:ext>
            </a:extLst>
          </p:cNvPr>
          <p:cNvSpPr>
            <a:spLocks noGrp="1"/>
          </p:cNvSpPr>
          <p:nvPr>
            <p:ph type="title"/>
          </p:nvPr>
        </p:nvSpPr>
        <p:spPr/>
        <p:txBody>
          <a:bodyPr/>
          <a:lstStyle/>
          <a:p>
            <a:r>
              <a:rPr lang="en-US" dirty="0"/>
              <a:t>Generic </a:t>
            </a:r>
            <a:r>
              <a:rPr lang="en-US" dirty="0" err="1"/>
              <a:t>stack_push</a:t>
            </a:r>
            <a:endParaRPr lang="en-US" dirty="0"/>
          </a:p>
        </p:txBody>
      </p:sp>
      <p:sp>
        <p:nvSpPr>
          <p:cNvPr id="3" name="Content Placeholder 2">
            <a:extLst>
              <a:ext uri="{FF2B5EF4-FFF2-40B4-BE49-F238E27FC236}">
                <a16:creationId xmlns:a16="http://schemas.microsoft.com/office/drawing/2014/main" id="{D834F65C-819A-9647-AF1E-6FF6D1829F9F}"/>
              </a:ext>
            </a:extLst>
          </p:cNvPr>
          <p:cNvSpPr>
            <a:spLocks noGrp="1"/>
          </p:cNvSpPr>
          <p:nvPr>
            <p:ph idx="1"/>
          </p:nvPr>
        </p:nvSpPr>
        <p:spPr/>
        <p:txBody>
          <a:bodyPr/>
          <a:lstStyle/>
          <a:p>
            <a:pPr marL="0" indent="0">
              <a:spcBef>
                <a:spcPts val="0"/>
              </a:spcBef>
              <a:buNone/>
            </a:pP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int_stack_push</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int_stack</a:t>
            </a:r>
            <a:r>
              <a:rPr lang="en-US" dirty="0">
                <a:latin typeface="Consolas" panose="020B0609020204030204" pitchFamily="49" charset="0"/>
                <a:cs typeface="Consolas" panose="020B0609020204030204" pitchFamily="49" charset="0"/>
              </a:rPr>
              <a:t> *s, </a:t>
            </a:r>
            <a:r>
              <a:rPr lang="en-US" b="1" dirty="0" err="1">
                <a:latin typeface="Consolas" panose="020B0609020204030204" pitchFamily="49" charset="0"/>
                <a:cs typeface="Consolas" panose="020B0609020204030204" pitchFamily="49" charset="0"/>
              </a:rPr>
              <a:t>const</a:t>
            </a:r>
            <a:r>
              <a:rPr lang="en-US" b="1" dirty="0">
                <a:latin typeface="Consolas" panose="020B0609020204030204" pitchFamily="49" charset="0"/>
                <a:cs typeface="Consolas" panose="020B0609020204030204" pitchFamily="49" charset="0"/>
              </a:rPr>
              <a:t> void </a:t>
            </a:r>
            <a:r>
              <a:rPr lang="en-US" dirty="0">
                <a:latin typeface="Consolas" panose="020B0609020204030204" pitchFamily="49" charset="0"/>
                <a:cs typeface="Consolas" panose="020B0609020204030204" pitchFamily="49" charset="0"/>
              </a:rPr>
              <a:t>*data) {</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int_node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new_node</a:t>
            </a:r>
            <a:r>
              <a:rPr lang="en-US" dirty="0">
                <a:latin typeface="Consolas" panose="020B0609020204030204" pitchFamily="49" charset="0"/>
                <a:cs typeface="Consolas" panose="020B0609020204030204" pitchFamily="49" charset="0"/>
              </a:rPr>
              <a:t> = malloc(</a:t>
            </a:r>
            <a:r>
              <a:rPr lang="en-US" dirty="0" err="1">
                <a:latin typeface="Consolas" panose="020B0609020204030204" pitchFamily="49" charset="0"/>
                <a:cs typeface="Consolas" panose="020B0609020204030204" pitchFamily="49" charset="0"/>
              </a:rPr>
              <a:t>sizeof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int_node</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new_node</a:t>
            </a:r>
            <a:r>
              <a:rPr lang="en-US" b="1" dirty="0">
                <a:solidFill>
                  <a:srgbClr val="FF0000"/>
                </a:solidFill>
                <a:latin typeface="Consolas" panose="020B0609020204030204" pitchFamily="49" charset="0"/>
                <a:cs typeface="Consolas" panose="020B0609020204030204" pitchFamily="49" charset="0"/>
              </a:rPr>
              <a:t>-&gt;data = data;</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new_node</a:t>
            </a:r>
            <a:r>
              <a:rPr lang="en-US" dirty="0">
                <a:latin typeface="Consolas" panose="020B0609020204030204" pitchFamily="49" charset="0"/>
                <a:cs typeface="Consolas" panose="020B0609020204030204" pitchFamily="49" charset="0"/>
              </a:rPr>
              <a:t>-&gt;next = s-&gt;top;</a:t>
            </a:r>
          </a:p>
          <a:p>
            <a:pPr marL="0" indent="0">
              <a:spcBef>
                <a:spcPts val="0"/>
              </a:spcBef>
              <a:buNone/>
            </a:pPr>
            <a:r>
              <a:rPr lang="en-US" dirty="0">
                <a:latin typeface="Consolas" panose="020B0609020204030204" pitchFamily="49" charset="0"/>
                <a:cs typeface="Consolas" panose="020B0609020204030204" pitchFamily="49" charset="0"/>
              </a:rPr>
              <a:t>    s-&gt;top = </a:t>
            </a:r>
            <a:r>
              <a:rPr lang="en-US" dirty="0" err="1">
                <a:latin typeface="Consolas" panose="020B0609020204030204" pitchFamily="49" charset="0"/>
                <a:cs typeface="Consolas" panose="020B0609020204030204" pitchFamily="49" charset="0"/>
              </a:rPr>
              <a:t>new_node</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    s-&gt;</a:t>
            </a:r>
            <a:r>
              <a:rPr lang="en-US" dirty="0" err="1">
                <a:latin typeface="Consolas" panose="020B0609020204030204" pitchFamily="49" charset="0"/>
                <a:cs typeface="Consolas" panose="020B0609020204030204" pitchFamily="49" charset="0"/>
              </a:rPr>
              <a:t>nelems</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a:t>
            </a:r>
          </a:p>
        </p:txBody>
      </p:sp>
      <p:sp>
        <p:nvSpPr>
          <p:cNvPr id="5" name="Rectangle 4">
            <a:extLst>
              <a:ext uri="{FF2B5EF4-FFF2-40B4-BE49-F238E27FC236}">
                <a16:creationId xmlns:a16="http://schemas.microsoft.com/office/drawing/2014/main" id="{ED432B15-FEE2-BF49-8CBF-8643352FC92E}"/>
              </a:ext>
            </a:extLst>
          </p:cNvPr>
          <p:cNvSpPr/>
          <p:nvPr/>
        </p:nvSpPr>
        <p:spPr bwMode="auto">
          <a:xfrm>
            <a:off x="2471935" y="4495800"/>
            <a:ext cx="7248129" cy="1828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b="1" dirty="0">
                <a:latin typeface="+mn-lt"/>
                <a:cs typeface="Courier New" panose="02070309020205020404" pitchFamily="49" charset="0"/>
              </a:rPr>
              <a:t>Problem 2:</a:t>
            </a:r>
            <a:r>
              <a:rPr lang="en-US" sz="2800" dirty="0">
                <a:latin typeface="+mn-lt"/>
                <a:cs typeface="Courier New" panose="02070309020205020404" pitchFamily="49" charset="0"/>
              </a:rPr>
              <a:t> we cannot copy the existing data pointer into </a:t>
            </a:r>
            <a:r>
              <a:rPr lang="en-US" sz="2800" dirty="0" err="1">
                <a:latin typeface="+mn-lt"/>
                <a:cs typeface="Courier New" panose="02070309020205020404" pitchFamily="49" charset="0"/>
              </a:rPr>
              <a:t>new_node</a:t>
            </a:r>
            <a:r>
              <a:rPr lang="en-US" sz="2800" dirty="0">
                <a:latin typeface="+mn-lt"/>
                <a:cs typeface="Courier New" panose="02070309020205020404" pitchFamily="49" charset="0"/>
              </a:rPr>
              <a:t>.  The data structure must manage its own copy that exists for its entire lifetime.  The provided copy may go away!</a:t>
            </a:r>
            <a:endParaRPr kumimoji="0" lang="en-US" sz="2800" b="1"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2421977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A50E-75A2-8D48-8ACB-09A73D969CD2}"/>
              </a:ext>
            </a:extLst>
          </p:cNvPr>
          <p:cNvSpPr>
            <a:spLocks noGrp="1"/>
          </p:cNvSpPr>
          <p:nvPr>
            <p:ph type="title"/>
          </p:nvPr>
        </p:nvSpPr>
        <p:spPr/>
        <p:txBody>
          <a:bodyPr/>
          <a:lstStyle/>
          <a:p>
            <a:r>
              <a:rPr lang="en-US" dirty="0"/>
              <a:t>Generic </a:t>
            </a:r>
            <a:r>
              <a:rPr lang="en-US" dirty="0" err="1"/>
              <a:t>stack_push</a:t>
            </a:r>
            <a:endParaRPr lang="en-US" dirty="0"/>
          </a:p>
        </p:txBody>
      </p:sp>
      <p:sp>
        <p:nvSpPr>
          <p:cNvPr id="3" name="Content Placeholder 2">
            <a:extLst>
              <a:ext uri="{FF2B5EF4-FFF2-40B4-BE49-F238E27FC236}">
                <a16:creationId xmlns:a16="http://schemas.microsoft.com/office/drawing/2014/main" id="{E3D72D76-FDF6-2540-8405-4F9752BBA5BD}"/>
              </a:ext>
            </a:extLst>
          </p:cNvPr>
          <p:cNvSpPr>
            <a:spLocks noGrp="1"/>
          </p:cNvSpPr>
          <p:nvPr>
            <p:ph idx="1"/>
          </p:nvPr>
        </p:nvSpPr>
        <p:spPr/>
        <p:txBody>
          <a:bodyPr/>
          <a:lstStyle/>
          <a:p>
            <a:pPr marL="0" indent="0">
              <a:spcBef>
                <a:spcPts val="0"/>
              </a:spcBef>
              <a:buNone/>
            </a:pP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 {</a:t>
            </a:r>
          </a:p>
          <a:p>
            <a:pPr marL="0" indent="0">
              <a:spcBef>
                <a:spcPts val="0"/>
              </a:spcBef>
              <a:buNone/>
            </a:pPr>
            <a:r>
              <a:rPr lang="en-US" dirty="0">
                <a:latin typeface="Consolas" panose="020B0609020204030204" pitchFamily="49" charset="0"/>
                <a:cs typeface="Consolas" panose="020B0609020204030204" pitchFamily="49" charset="0"/>
              </a:rPr>
              <a:t>    stack *</a:t>
            </a:r>
            <a:r>
              <a:rPr lang="en-US" dirty="0" err="1">
                <a:latin typeface="Consolas" panose="020B0609020204030204" pitchFamily="49" charset="0"/>
                <a:cs typeface="Consolas" panose="020B0609020204030204" pitchFamily="49" charset="0"/>
              </a:rPr>
              <a:t>int_stack</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stack_create</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sizeof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add_one</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int_stack</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solidFill>
                  <a:srgbClr val="008000"/>
                </a:solidFill>
                <a:latin typeface="Consolas" panose="020B0609020204030204" pitchFamily="49" charset="0"/>
                <a:cs typeface="Consolas" panose="020B0609020204030204" pitchFamily="49" charset="0"/>
              </a:rPr>
              <a:t>    // now stack stores pointer to invalid memory for 7!</a:t>
            </a:r>
          </a:p>
          <a:p>
            <a:pPr marL="0" indent="0">
              <a:spcBef>
                <a:spcPts val="0"/>
              </a:spcBef>
              <a:buNone/>
            </a:pPr>
            <a:r>
              <a:rPr lang="en-US" dirty="0">
                <a:latin typeface="Consolas" panose="020B0609020204030204" pitchFamily="49" charset="0"/>
                <a:cs typeface="Consolas" panose="020B0609020204030204" pitchFamily="49" charset="0"/>
              </a:rPr>
              <a:t>}</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add_one</a:t>
            </a:r>
            <a:r>
              <a:rPr lang="en-US" dirty="0">
                <a:latin typeface="Consolas" panose="020B0609020204030204" pitchFamily="49" charset="0"/>
                <a:cs typeface="Consolas" panose="020B0609020204030204" pitchFamily="49" charset="0"/>
              </a:rPr>
              <a:t>(stack *s) {</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num</a:t>
            </a:r>
            <a:r>
              <a:rPr lang="en-US" dirty="0">
                <a:latin typeface="Consolas" panose="020B0609020204030204" pitchFamily="49" charset="0"/>
                <a:cs typeface="Consolas" panose="020B0609020204030204" pitchFamily="49" charset="0"/>
              </a:rPr>
              <a:t> = 7;</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stack_push</a:t>
            </a:r>
            <a:r>
              <a:rPr lang="en-US" dirty="0">
                <a:latin typeface="Consolas" panose="020B0609020204030204" pitchFamily="49" charset="0"/>
                <a:cs typeface="Consolas" panose="020B0609020204030204" pitchFamily="49" charset="0"/>
              </a:rPr>
              <a:t>(s, &amp;</a:t>
            </a:r>
            <a:r>
              <a:rPr lang="en-US" dirty="0" err="1">
                <a:latin typeface="Consolas" panose="020B0609020204030204" pitchFamily="49" charset="0"/>
                <a:cs typeface="Consolas" panose="020B0609020204030204" pitchFamily="49" charset="0"/>
              </a:rPr>
              <a:t>num</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411499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0FA40-99F9-1F42-BC1F-066BBB1834D5}"/>
              </a:ext>
            </a:extLst>
          </p:cNvPr>
          <p:cNvSpPr>
            <a:spLocks noGrp="1"/>
          </p:cNvSpPr>
          <p:nvPr>
            <p:ph type="title"/>
          </p:nvPr>
        </p:nvSpPr>
        <p:spPr/>
        <p:txBody>
          <a:bodyPr/>
          <a:lstStyle/>
          <a:p>
            <a:r>
              <a:rPr lang="en-US" dirty="0"/>
              <a:t>Generic </a:t>
            </a:r>
            <a:r>
              <a:rPr lang="en-US" dirty="0" err="1"/>
              <a:t>stack_push</a:t>
            </a:r>
            <a:endParaRPr lang="en-US" dirty="0"/>
          </a:p>
        </p:txBody>
      </p:sp>
      <p:sp>
        <p:nvSpPr>
          <p:cNvPr id="3" name="Content Placeholder 2">
            <a:extLst>
              <a:ext uri="{FF2B5EF4-FFF2-40B4-BE49-F238E27FC236}">
                <a16:creationId xmlns:a16="http://schemas.microsoft.com/office/drawing/2014/main" id="{D834F65C-819A-9647-AF1E-6FF6D1829F9F}"/>
              </a:ext>
            </a:extLst>
          </p:cNvPr>
          <p:cNvSpPr>
            <a:spLocks noGrp="1"/>
          </p:cNvSpPr>
          <p:nvPr>
            <p:ph idx="1"/>
          </p:nvPr>
        </p:nvSpPr>
        <p:spPr/>
        <p:txBody>
          <a:bodyPr/>
          <a:lstStyle/>
          <a:p>
            <a:pPr marL="0" indent="0">
              <a:spcBef>
                <a:spcPts val="0"/>
              </a:spcBef>
              <a:buNone/>
            </a:pP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stack_push</a:t>
            </a:r>
            <a:r>
              <a:rPr lang="en-US" dirty="0">
                <a:latin typeface="Consolas" panose="020B0609020204030204" pitchFamily="49" charset="0"/>
                <a:cs typeface="Consolas" panose="020B0609020204030204" pitchFamily="49" charset="0"/>
              </a:rPr>
              <a:t>(stack *s, </a:t>
            </a:r>
            <a:r>
              <a:rPr lang="en-US" b="1" dirty="0" err="1">
                <a:latin typeface="Consolas" panose="020B0609020204030204" pitchFamily="49" charset="0"/>
                <a:cs typeface="Consolas" panose="020B0609020204030204" pitchFamily="49" charset="0"/>
              </a:rPr>
              <a:t>const</a:t>
            </a:r>
            <a:r>
              <a:rPr lang="en-US" b="1" dirty="0">
                <a:latin typeface="Consolas" panose="020B0609020204030204" pitchFamily="49" charset="0"/>
                <a:cs typeface="Consolas" panose="020B0609020204030204" pitchFamily="49" charset="0"/>
              </a:rPr>
              <a:t> void </a:t>
            </a:r>
            <a:r>
              <a:rPr lang="en-US" dirty="0">
                <a:latin typeface="Consolas" panose="020B0609020204030204" pitchFamily="49" charset="0"/>
                <a:cs typeface="Consolas" panose="020B0609020204030204" pitchFamily="49" charset="0"/>
              </a:rPr>
              <a:t>*data) {</a:t>
            </a:r>
          </a:p>
          <a:p>
            <a:pPr marL="0" indent="0">
              <a:spcBef>
                <a:spcPts val="0"/>
              </a:spcBef>
              <a:buNone/>
            </a:pPr>
            <a:r>
              <a:rPr lang="en-US" dirty="0">
                <a:latin typeface="Consolas" panose="020B0609020204030204" pitchFamily="49" charset="0"/>
                <a:cs typeface="Consolas" panose="020B0609020204030204" pitchFamily="49" charset="0"/>
              </a:rPr>
              <a:t>    node *</a:t>
            </a:r>
            <a:r>
              <a:rPr lang="en-US" dirty="0" err="1">
                <a:latin typeface="Consolas" panose="020B0609020204030204" pitchFamily="49" charset="0"/>
                <a:cs typeface="Consolas" panose="020B0609020204030204" pitchFamily="49" charset="0"/>
              </a:rPr>
              <a:t>new_node</a:t>
            </a:r>
            <a:r>
              <a:rPr lang="en-US" dirty="0">
                <a:latin typeface="Consolas" panose="020B0609020204030204" pitchFamily="49" charset="0"/>
                <a:cs typeface="Consolas" panose="020B0609020204030204" pitchFamily="49" charset="0"/>
              </a:rPr>
              <a:t> = malloc(</a:t>
            </a:r>
            <a:r>
              <a:rPr lang="en-US" dirty="0" err="1">
                <a:latin typeface="Consolas" panose="020B0609020204030204" pitchFamily="49" charset="0"/>
                <a:cs typeface="Consolas" panose="020B0609020204030204" pitchFamily="49" charset="0"/>
              </a:rPr>
              <a:t>sizeof</a:t>
            </a:r>
            <a:r>
              <a:rPr lang="en-US" dirty="0">
                <a:latin typeface="Consolas" panose="020B0609020204030204" pitchFamily="49" charset="0"/>
                <a:cs typeface="Consolas" panose="020B0609020204030204" pitchFamily="49" charset="0"/>
              </a:rPr>
              <a:t>(node));</a:t>
            </a:r>
          </a:p>
          <a:p>
            <a:pPr marL="0" indent="0">
              <a:spcBef>
                <a:spcPts val="0"/>
              </a:spcBef>
              <a:buNone/>
            </a:pPr>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new_node</a:t>
            </a:r>
            <a:r>
              <a:rPr lang="en-US" b="1" dirty="0">
                <a:solidFill>
                  <a:srgbClr val="FF0000"/>
                </a:solidFill>
                <a:latin typeface="Consolas" panose="020B0609020204030204" pitchFamily="49" charset="0"/>
                <a:cs typeface="Consolas" panose="020B0609020204030204" pitchFamily="49" charset="0"/>
              </a:rPr>
              <a:t>-&gt;data = malloc(s-&gt;</a:t>
            </a:r>
            <a:r>
              <a:rPr lang="en-US" b="1" dirty="0" err="1">
                <a:solidFill>
                  <a:srgbClr val="FF0000"/>
                </a:solidFill>
                <a:latin typeface="Consolas" panose="020B0609020204030204" pitchFamily="49" charset="0"/>
                <a:cs typeface="Consolas" panose="020B0609020204030204" pitchFamily="49" charset="0"/>
              </a:rPr>
              <a:t>elem_size_bytes</a:t>
            </a:r>
            <a:r>
              <a:rPr lang="en-US" b="1" dirty="0">
                <a:solidFill>
                  <a:srgbClr val="FF0000"/>
                </a:solidFill>
                <a:latin typeface="Consolas" panose="020B0609020204030204" pitchFamily="49" charset="0"/>
                <a:cs typeface="Consolas" panose="020B0609020204030204" pitchFamily="49" charset="0"/>
              </a:rPr>
              <a:t>);</a:t>
            </a:r>
          </a:p>
          <a:p>
            <a:pPr marL="0" indent="0">
              <a:spcBef>
                <a:spcPts val="0"/>
              </a:spcBef>
              <a:buNone/>
            </a:pPr>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memcpy</a:t>
            </a:r>
            <a:r>
              <a:rPr lang="en-US" b="1" dirty="0">
                <a:solidFill>
                  <a:srgbClr val="FF0000"/>
                </a:solidFill>
                <a:latin typeface="Consolas" panose="020B0609020204030204" pitchFamily="49" charset="0"/>
                <a:cs typeface="Consolas" panose="020B0609020204030204" pitchFamily="49" charset="0"/>
              </a:rPr>
              <a:t>(</a:t>
            </a:r>
            <a:r>
              <a:rPr lang="en-US" b="1" dirty="0" err="1">
                <a:solidFill>
                  <a:srgbClr val="FF0000"/>
                </a:solidFill>
                <a:latin typeface="Consolas" panose="020B0609020204030204" pitchFamily="49" charset="0"/>
                <a:cs typeface="Consolas" panose="020B0609020204030204" pitchFamily="49" charset="0"/>
              </a:rPr>
              <a:t>new_node</a:t>
            </a:r>
            <a:r>
              <a:rPr lang="en-US" b="1" dirty="0">
                <a:solidFill>
                  <a:srgbClr val="FF0000"/>
                </a:solidFill>
                <a:latin typeface="Consolas" panose="020B0609020204030204" pitchFamily="49" charset="0"/>
                <a:cs typeface="Consolas" panose="020B0609020204030204" pitchFamily="49" charset="0"/>
              </a:rPr>
              <a:t>-&gt;data, data, s-&gt;</a:t>
            </a:r>
            <a:r>
              <a:rPr lang="en-US" b="1" dirty="0" err="1">
                <a:solidFill>
                  <a:srgbClr val="FF0000"/>
                </a:solidFill>
                <a:latin typeface="Consolas" panose="020B0609020204030204" pitchFamily="49" charset="0"/>
                <a:cs typeface="Consolas" panose="020B0609020204030204" pitchFamily="49" charset="0"/>
              </a:rPr>
              <a:t>elem_size_bytes</a:t>
            </a:r>
            <a:r>
              <a:rPr lang="en-US" b="1" dirty="0">
                <a:solidFill>
                  <a:srgbClr val="FF0000"/>
                </a:solidFill>
                <a:latin typeface="Consolas" panose="020B0609020204030204" pitchFamily="49" charset="0"/>
                <a:cs typeface="Consolas" panose="020B0609020204030204" pitchFamily="49" charset="0"/>
              </a:rPr>
              <a:t>);</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new_node</a:t>
            </a:r>
            <a:r>
              <a:rPr lang="en-US" dirty="0">
                <a:latin typeface="Consolas" panose="020B0609020204030204" pitchFamily="49" charset="0"/>
                <a:cs typeface="Consolas" panose="020B0609020204030204" pitchFamily="49" charset="0"/>
              </a:rPr>
              <a:t>-&gt;next = s-&gt;top;</a:t>
            </a:r>
          </a:p>
          <a:p>
            <a:pPr marL="0" indent="0">
              <a:spcBef>
                <a:spcPts val="0"/>
              </a:spcBef>
              <a:buNone/>
            </a:pPr>
            <a:r>
              <a:rPr lang="en-US" dirty="0">
                <a:latin typeface="Consolas" panose="020B0609020204030204" pitchFamily="49" charset="0"/>
                <a:cs typeface="Consolas" panose="020B0609020204030204" pitchFamily="49" charset="0"/>
              </a:rPr>
              <a:t>    s-&gt;top = </a:t>
            </a:r>
            <a:r>
              <a:rPr lang="en-US" dirty="0" err="1">
                <a:latin typeface="Consolas" panose="020B0609020204030204" pitchFamily="49" charset="0"/>
                <a:cs typeface="Consolas" panose="020B0609020204030204" pitchFamily="49" charset="0"/>
              </a:rPr>
              <a:t>new_node</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    s-&gt;</a:t>
            </a:r>
            <a:r>
              <a:rPr lang="en-US" dirty="0" err="1">
                <a:latin typeface="Consolas" panose="020B0609020204030204" pitchFamily="49" charset="0"/>
                <a:cs typeface="Consolas" panose="020B0609020204030204" pitchFamily="49" charset="0"/>
              </a:rPr>
              <a:t>nelems</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id="{47807D6B-34E7-2A4F-B756-EC4F5D864C65}"/>
              </a:ext>
            </a:extLst>
          </p:cNvPr>
          <p:cNvSpPr/>
          <p:nvPr/>
        </p:nvSpPr>
        <p:spPr bwMode="auto">
          <a:xfrm>
            <a:off x="3119635" y="4876800"/>
            <a:ext cx="5952729" cy="914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b="1" dirty="0">
                <a:latin typeface="+mn-lt"/>
                <a:cs typeface="Courier New" panose="02070309020205020404" pitchFamily="49" charset="0"/>
              </a:rPr>
              <a:t>Solution 2:</a:t>
            </a:r>
            <a:r>
              <a:rPr lang="en-US" sz="2800" dirty="0">
                <a:latin typeface="+mn-lt"/>
                <a:cs typeface="Courier New" panose="02070309020205020404" pitchFamily="49" charset="0"/>
              </a:rPr>
              <a:t> make a heap-allocated copy of the data that the node points to.</a:t>
            </a:r>
            <a:endParaRPr kumimoji="0" lang="en-US" sz="2800" b="1"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2541212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0FA40-99F9-1F42-BC1F-066BBB1834D5}"/>
              </a:ext>
            </a:extLst>
          </p:cNvPr>
          <p:cNvSpPr>
            <a:spLocks noGrp="1"/>
          </p:cNvSpPr>
          <p:nvPr>
            <p:ph type="title"/>
          </p:nvPr>
        </p:nvSpPr>
        <p:spPr/>
        <p:txBody>
          <a:bodyPr/>
          <a:lstStyle/>
          <a:p>
            <a:r>
              <a:rPr lang="en-US" dirty="0" err="1"/>
              <a:t>int_stack_pop</a:t>
            </a:r>
            <a:endParaRPr lang="en-US" dirty="0"/>
          </a:p>
        </p:txBody>
      </p:sp>
      <p:sp>
        <p:nvSpPr>
          <p:cNvPr id="3" name="Content Placeholder 2">
            <a:extLst>
              <a:ext uri="{FF2B5EF4-FFF2-40B4-BE49-F238E27FC236}">
                <a16:creationId xmlns:a16="http://schemas.microsoft.com/office/drawing/2014/main" id="{D834F65C-819A-9647-AF1E-6FF6D1829F9F}"/>
              </a:ext>
            </a:extLst>
          </p:cNvPr>
          <p:cNvSpPr>
            <a:spLocks noGrp="1"/>
          </p:cNvSpPr>
          <p:nvPr>
            <p:ph idx="1"/>
          </p:nvPr>
        </p:nvSpPr>
        <p:spPr>
          <a:xfrm>
            <a:off x="152400" y="1295400"/>
            <a:ext cx="11811000" cy="5562600"/>
          </a:xfrm>
        </p:spPr>
        <p:txBody>
          <a:bodyPr/>
          <a:lstStyle/>
          <a:p>
            <a:pPr marL="0" indent="0">
              <a:spcBef>
                <a:spcPts val="0"/>
              </a:spcBef>
              <a:buNone/>
            </a:pPr>
            <a:r>
              <a:rPr lang="en-US" b="1"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int_stack_pop</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int_stack</a:t>
            </a:r>
            <a:r>
              <a:rPr lang="en-US" dirty="0">
                <a:latin typeface="Consolas" panose="020B0609020204030204" pitchFamily="49" charset="0"/>
                <a:cs typeface="Consolas" panose="020B0609020204030204" pitchFamily="49" charset="0"/>
              </a:rPr>
              <a:t> *s) {</a:t>
            </a:r>
          </a:p>
          <a:p>
            <a:pPr marL="0" indent="0">
              <a:spcBef>
                <a:spcPts val="0"/>
              </a:spcBef>
              <a:buNone/>
            </a:pP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(s-&gt;</a:t>
            </a:r>
            <a:r>
              <a:rPr lang="en-US" dirty="0" err="1">
                <a:latin typeface="Consolas" panose="020B0609020204030204" pitchFamily="49" charset="0"/>
                <a:cs typeface="Consolas" panose="020B0609020204030204" pitchFamily="49" charset="0"/>
              </a:rPr>
              <a:t>nelems</a:t>
            </a:r>
            <a:r>
              <a:rPr lang="en-US" dirty="0">
                <a:latin typeface="Consolas" panose="020B0609020204030204" pitchFamily="49" charset="0"/>
                <a:cs typeface="Consolas" panose="020B0609020204030204" pitchFamily="49" charset="0"/>
              </a:rPr>
              <a:t> == 0) {</a:t>
            </a:r>
          </a:p>
          <a:p>
            <a:pPr marL="0" indent="0">
              <a:spcBef>
                <a:spcPts val="0"/>
              </a:spcBef>
              <a:buNone/>
            </a:pPr>
            <a:r>
              <a:rPr lang="en-US" dirty="0">
                <a:latin typeface="Consolas" panose="020B0609020204030204" pitchFamily="49" charset="0"/>
                <a:cs typeface="Consolas" panose="020B0609020204030204" pitchFamily="49" charset="0"/>
              </a:rPr>
              <a:t>        error(1, 0, </a:t>
            </a:r>
            <a:r>
              <a:rPr lang="en-US" dirty="0">
                <a:solidFill>
                  <a:srgbClr val="0432FF"/>
                </a:solidFill>
                <a:latin typeface="Consolas" panose="020B0609020204030204" pitchFamily="49" charset="0"/>
                <a:cs typeface="Consolas" panose="020B0609020204030204" pitchFamily="49" charset="0"/>
              </a:rPr>
              <a:t>"Cannot pop from empty stack"</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int_node</a:t>
            </a:r>
            <a:r>
              <a:rPr lang="en-US" dirty="0">
                <a:latin typeface="Consolas" panose="020B0609020204030204" pitchFamily="49" charset="0"/>
                <a:cs typeface="Consolas" panose="020B0609020204030204" pitchFamily="49" charset="0"/>
              </a:rPr>
              <a:t> *n = s-&gt;top;</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value = n-&gt;data;</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s-&gt;top = n-&gt;next; </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free(n);</a:t>
            </a:r>
          </a:p>
          <a:p>
            <a:pPr marL="0" indent="0">
              <a:spcBef>
                <a:spcPts val="0"/>
              </a:spcBef>
              <a:buNone/>
            </a:pPr>
            <a:r>
              <a:rPr lang="en-US" dirty="0">
                <a:latin typeface="Consolas" panose="020B0609020204030204" pitchFamily="49" charset="0"/>
                <a:cs typeface="Consolas" panose="020B0609020204030204" pitchFamily="49" charset="0"/>
              </a:rPr>
              <a:t>    s-&gt;</a:t>
            </a:r>
            <a:r>
              <a:rPr lang="en-US" dirty="0" err="1">
                <a:latin typeface="Consolas" panose="020B0609020204030204" pitchFamily="49" charset="0"/>
                <a:cs typeface="Consolas" panose="020B0609020204030204" pitchFamily="49" charset="0"/>
              </a:rPr>
              <a:t>nelems</a:t>
            </a:r>
            <a:r>
              <a:rPr lang="en-US" dirty="0">
                <a:latin typeface="Consolas" panose="020B0609020204030204" pitchFamily="49" charset="0"/>
                <a:cs typeface="Consolas" panose="020B0609020204030204" pitchFamily="49" charset="0"/>
              </a:rPr>
              <a:t>--;</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return</a:t>
            </a:r>
            <a:r>
              <a:rPr lang="en-US" dirty="0">
                <a:latin typeface="Consolas" panose="020B0609020204030204" pitchFamily="49" charset="0"/>
                <a:cs typeface="Consolas" panose="020B0609020204030204" pitchFamily="49" charset="0"/>
              </a:rPr>
              <a:t> value;</a:t>
            </a:r>
          </a:p>
          <a:p>
            <a:pPr marL="0" indent="0">
              <a:spcBef>
                <a:spcPts val="0"/>
              </a:spcBef>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34416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0FA40-99F9-1F42-BC1F-066BBB1834D5}"/>
              </a:ext>
            </a:extLst>
          </p:cNvPr>
          <p:cNvSpPr>
            <a:spLocks noGrp="1"/>
          </p:cNvSpPr>
          <p:nvPr>
            <p:ph type="title"/>
          </p:nvPr>
        </p:nvSpPr>
        <p:spPr/>
        <p:txBody>
          <a:bodyPr/>
          <a:lstStyle/>
          <a:p>
            <a:r>
              <a:rPr lang="en-US" dirty="0"/>
              <a:t>Generic </a:t>
            </a:r>
            <a:r>
              <a:rPr lang="en-US" dirty="0" err="1"/>
              <a:t>stack_pop</a:t>
            </a:r>
            <a:endParaRPr lang="en-US" dirty="0"/>
          </a:p>
        </p:txBody>
      </p:sp>
      <p:sp>
        <p:nvSpPr>
          <p:cNvPr id="3" name="Content Placeholder 2">
            <a:extLst>
              <a:ext uri="{FF2B5EF4-FFF2-40B4-BE49-F238E27FC236}">
                <a16:creationId xmlns:a16="http://schemas.microsoft.com/office/drawing/2014/main" id="{D834F65C-819A-9647-AF1E-6FF6D1829F9F}"/>
              </a:ext>
            </a:extLst>
          </p:cNvPr>
          <p:cNvSpPr>
            <a:spLocks noGrp="1"/>
          </p:cNvSpPr>
          <p:nvPr>
            <p:ph idx="1"/>
          </p:nvPr>
        </p:nvSpPr>
        <p:spPr>
          <a:xfrm>
            <a:off x="152400" y="1295400"/>
            <a:ext cx="11811000" cy="5562600"/>
          </a:xfrm>
        </p:spPr>
        <p:txBody>
          <a:bodyPr/>
          <a:lstStyle/>
          <a:p>
            <a:pPr marL="0" indent="0">
              <a:spcBef>
                <a:spcPts val="0"/>
              </a:spcBef>
              <a:buNone/>
            </a:pPr>
            <a:r>
              <a:rPr lang="en-US" b="1"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int_stack_pop</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int_stack</a:t>
            </a:r>
            <a:r>
              <a:rPr lang="en-US" dirty="0">
                <a:latin typeface="Consolas" panose="020B0609020204030204" pitchFamily="49" charset="0"/>
                <a:cs typeface="Consolas" panose="020B0609020204030204" pitchFamily="49" charset="0"/>
              </a:rPr>
              <a:t> *s) {</a:t>
            </a:r>
          </a:p>
          <a:p>
            <a:pPr marL="0" indent="0">
              <a:spcBef>
                <a:spcPts val="0"/>
              </a:spcBef>
              <a:buNone/>
            </a:pP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(s-&gt;</a:t>
            </a:r>
            <a:r>
              <a:rPr lang="en-US" dirty="0" err="1">
                <a:latin typeface="Consolas" panose="020B0609020204030204" pitchFamily="49" charset="0"/>
                <a:cs typeface="Consolas" panose="020B0609020204030204" pitchFamily="49" charset="0"/>
              </a:rPr>
              <a:t>nelems</a:t>
            </a:r>
            <a:r>
              <a:rPr lang="en-US" dirty="0">
                <a:latin typeface="Consolas" panose="020B0609020204030204" pitchFamily="49" charset="0"/>
                <a:cs typeface="Consolas" panose="020B0609020204030204" pitchFamily="49" charset="0"/>
              </a:rPr>
              <a:t> == 0) {</a:t>
            </a:r>
          </a:p>
          <a:p>
            <a:pPr marL="0" indent="0">
              <a:spcBef>
                <a:spcPts val="0"/>
              </a:spcBef>
              <a:buNone/>
            </a:pPr>
            <a:r>
              <a:rPr lang="en-US" dirty="0">
                <a:latin typeface="Consolas" panose="020B0609020204030204" pitchFamily="49" charset="0"/>
                <a:cs typeface="Consolas" panose="020B0609020204030204" pitchFamily="49" charset="0"/>
              </a:rPr>
              <a:t>        error(1, 0, </a:t>
            </a:r>
            <a:r>
              <a:rPr lang="en-US" dirty="0">
                <a:solidFill>
                  <a:srgbClr val="0432FF"/>
                </a:solidFill>
                <a:latin typeface="Consolas" panose="020B0609020204030204" pitchFamily="49" charset="0"/>
                <a:cs typeface="Consolas" panose="020B0609020204030204" pitchFamily="49" charset="0"/>
              </a:rPr>
              <a:t>"Cannot pop from empty stack"</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int_node</a:t>
            </a:r>
            <a:r>
              <a:rPr lang="en-US" dirty="0">
                <a:latin typeface="Consolas" panose="020B0609020204030204" pitchFamily="49" charset="0"/>
                <a:cs typeface="Consolas" panose="020B0609020204030204" pitchFamily="49" charset="0"/>
              </a:rPr>
              <a:t> *n = s-&gt;top;</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value = n-&gt;data;</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s-&gt;top = n-&gt;next; </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free(n);</a:t>
            </a:r>
          </a:p>
          <a:p>
            <a:pPr marL="0" indent="0">
              <a:spcBef>
                <a:spcPts val="0"/>
              </a:spcBef>
              <a:buNone/>
            </a:pPr>
            <a:r>
              <a:rPr lang="en-US" dirty="0">
                <a:latin typeface="Consolas" panose="020B0609020204030204" pitchFamily="49" charset="0"/>
                <a:cs typeface="Consolas" panose="020B0609020204030204" pitchFamily="49" charset="0"/>
              </a:rPr>
              <a:t>    s-&gt;</a:t>
            </a:r>
            <a:r>
              <a:rPr lang="en-US" dirty="0" err="1">
                <a:latin typeface="Consolas" panose="020B0609020204030204" pitchFamily="49" charset="0"/>
                <a:cs typeface="Consolas" panose="020B0609020204030204" pitchFamily="49" charset="0"/>
              </a:rPr>
              <a:t>nelems</a:t>
            </a:r>
            <a:r>
              <a:rPr lang="en-US" dirty="0">
                <a:latin typeface="Consolas" panose="020B0609020204030204" pitchFamily="49" charset="0"/>
                <a:cs typeface="Consolas" panose="020B0609020204030204" pitchFamily="49" charset="0"/>
              </a:rPr>
              <a:t>--;</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solidFill>
                  <a:srgbClr val="FF0000"/>
                </a:solidFill>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return</a:t>
            </a:r>
            <a:r>
              <a:rPr lang="en-US" dirty="0">
                <a:solidFill>
                  <a:srgbClr val="FF0000"/>
                </a:solidFill>
                <a:latin typeface="Consolas" panose="020B0609020204030204" pitchFamily="49" charset="0"/>
                <a:cs typeface="Consolas" panose="020B0609020204030204" pitchFamily="49" charset="0"/>
              </a:rPr>
              <a:t> value;</a:t>
            </a:r>
          </a:p>
          <a:p>
            <a:pPr marL="0" indent="0">
              <a:spcBef>
                <a:spcPts val="0"/>
              </a:spcBef>
              <a:buNone/>
            </a:pPr>
            <a:r>
              <a:rPr lang="en-US" dirty="0">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id="{05D104FC-AB34-C541-BDC3-E81D6CE815E8}"/>
              </a:ext>
            </a:extLst>
          </p:cNvPr>
          <p:cNvSpPr/>
          <p:nvPr/>
        </p:nvSpPr>
        <p:spPr bwMode="auto">
          <a:xfrm>
            <a:off x="5638800" y="5334000"/>
            <a:ext cx="6324600" cy="1066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b="1" dirty="0">
                <a:latin typeface="+mn-lt"/>
                <a:cs typeface="Courier New" panose="02070309020205020404" pitchFamily="49" charset="0"/>
              </a:rPr>
              <a:t>Problem:</a:t>
            </a:r>
            <a:r>
              <a:rPr lang="en-US" sz="2800" dirty="0">
                <a:latin typeface="+mn-lt"/>
                <a:cs typeface="Courier New" panose="02070309020205020404" pitchFamily="49" charset="0"/>
              </a:rPr>
              <a:t> we can no longer return the data itself, because it could be any size!</a:t>
            </a:r>
            <a:endParaRPr kumimoji="0" lang="en-US" sz="2800" b="1"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3604129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0FA40-99F9-1F42-BC1F-066BBB1834D5}"/>
              </a:ext>
            </a:extLst>
          </p:cNvPr>
          <p:cNvSpPr>
            <a:spLocks noGrp="1"/>
          </p:cNvSpPr>
          <p:nvPr>
            <p:ph type="title"/>
          </p:nvPr>
        </p:nvSpPr>
        <p:spPr/>
        <p:txBody>
          <a:bodyPr/>
          <a:lstStyle/>
          <a:p>
            <a:r>
              <a:rPr lang="en-US" dirty="0"/>
              <a:t>Generic </a:t>
            </a:r>
            <a:r>
              <a:rPr lang="en-US" dirty="0" err="1"/>
              <a:t>stack_pop</a:t>
            </a:r>
            <a:endParaRPr lang="en-US" dirty="0"/>
          </a:p>
        </p:txBody>
      </p:sp>
      <p:sp>
        <p:nvSpPr>
          <p:cNvPr id="3" name="Content Placeholder 2">
            <a:extLst>
              <a:ext uri="{FF2B5EF4-FFF2-40B4-BE49-F238E27FC236}">
                <a16:creationId xmlns:a16="http://schemas.microsoft.com/office/drawing/2014/main" id="{D834F65C-819A-9647-AF1E-6FF6D1829F9F}"/>
              </a:ext>
            </a:extLst>
          </p:cNvPr>
          <p:cNvSpPr>
            <a:spLocks noGrp="1"/>
          </p:cNvSpPr>
          <p:nvPr>
            <p:ph idx="1"/>
          </p:nvPr>
        </p:nvSpPr>
        <p:spPr>
          <a:xfrm>
            <a:off x="152400" y="1295400"/>
            <a:ext cx="11811000" cy="5562600"/>
          </a:xfrm>
        </p:spPr>
        <p:txBody>
          <a:bodyPr/>
          <a:lstStyle/>
          <a:p>
            <a:pPr marL="0" indent="0">
              <a:spcBef>
                <a:spcPts val="0"/>
              </a:spcBef>
              <a:buNone/>
            </a:pPr>
            <a:r>
              <a:rPr lang="en-US" b="1" dirty="0">
                <a:solidFill>
                  <a:srgbClr val="FF0000"/>
                </a:solidFill>
                <a:latin typeface="Consolas" panose="020B0609020204030204" pitchFamily="49" charset="0"/>
                <a:cs typeface="Consolas" panose="020B0609020204030204" pitchFamily="49" charset="0"/>
              </a:rPr>
              <a:t>void </a:t>
            </a:r>
            <a:r>
              <a:rPr lang="en-US" dirty="0">
                <a:solidFill>
                  <a:srgbClr val="FF0000"/>
                </a:solidFill>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int_stack_pop</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int_stack</a:t>
            </a:r>
            <a:r>
              <a:rPr lang="en-US" dirty="0">
                <a:latin typeface="Consolas" panose="020B0609020204030204" pitchFamily="49" charset="0"/>
                <a:cs typeface="Consolas" panose="020B0609020204030204" pitchFamily="49" charset="0"/>
              </a:rPr>
              <a:t> *s) {</a:t>
            </a:r>
          </a:p>
          <a:p>
            <a:pPr marL="0" indent="0">
              <a:spcBef>
                <a:spcPts val="0"/>
              </a:spcBef>
              <a:buNone/>
            </a:pP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(s-&gt;</a:t>
            </a:r>
            <a:r>
              <a:rPr lang="en-US" dirty="0" err="1">
                <a:latin typeface="Consolas" panose="020B0609020204030204" pitchFamily="49" charset="0"/>
                <a:cs typeface="Consolas" panose="020B0609020204030204" pitchFamily="49" charset="0"/>
              </a:rPr>
              <a:t>nelems</a:t>
            </a:r>
            <a:r>
              <a:rPr lang="en-US" dirty="0">
                <a:latin typeface="Consolas" panose="020B0609020204030204" pitchFamily="49" charset="0"/>
                <a:cs typeface="Consolas" panose="020B0609020204030204" pitchFamily="49" charset="0"/>
              </a:rPr>
              <a:t> == 0) {</a:t>
            </a:r>
          </a:p>
          <a:p>
            <a:pPr marL="0" indent="0">
              <a:spcBef>
                <a:spcPts val="0"/>
              </a:spcBef>
              <a:buNone/>
            </a:pPr>
            <a:r>
              <a:rPr lang="en-US" dirty="0">
                <a:latin typeface="Consolas" panose="020B0609020204030204" pitchFamily="49" charset="0"/>
                <a:cs typeface="Consolas" panose="020B0609020204030204" pitchFamily="49" charset="0"/>
              </a:rPr>
              <a:t>        error(1, 0, </a:t>
            </a:r>
            <a:r>
              <a:rPr lang="en-US" dirty="0">
                <a:solidFill>
                  <a:srgbClr val="0432FF"/>
                </a:solidFill>
                <a:latin typeface="Consolas" panose="020B0609020204030204" pitchFamily="49" charset="0"/>
                <a:cs typeface="Consolas" panose="020B0609020204030204" pitchFamily="49" charset="0"/>
              </a:rPr>
              <a:t>"Cannot pop from empty stack"</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int_node</a:t>
            </a:r>
            <a:r>
              <a:rPr lang="en-US" dirty="0">
                <a:latin typeface="Consolas" panose="020B0609020204030204" pitchFamily="49" charset="0"/>
                <a:cs typeface="Consolas" panose="020B0609020204030204" pitchFamily="49" charset="0"/>
              </a:rPr>
              <a:t> *n = s-&gt;top;</a:t>
            </a:r>
          </a:p>
          <a:p>
            <a:pPr marL="0" indent="0">
              <a:spcBef>
                <a:spcPts val="0"/>
              </a:spcBef>
              <a:buNone/>
            </a:pPr>
            <a:r>
              <a:rPr lang="en-US" dirty="0">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void *</a:t>
            </a:r>
            <a:r>
              <a:rPr lang="en-US" dirty="0">
                <a:latin typeface="Consolas" panose="020B0609020204030204" pitchFamily="49" charset="0"/>
                <a:cs typeface="Consolas" panose="020B0609020204030204" pitchFamily="49" charset="0"/>
              </a:rPr>
              <a:t>value = n-&gt;data;</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s-&gt;top = n-&gt;next; </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free(n);</a:t>
            </a:r>
          </a:p>
          <a:p>
            <a:pPr marL="0" indent="0">
              <a:spcBef>
                <a:spcPts val="0"/>
              </a:spcBef>
              <a:buNone/>
            </a:pPr>
            <a:r>
              <a:rPr lang="en-US" dirty="0">
                <a:latin typeface="Consolas" panose="020B0609020204030204" pitchFamily="49" charset="0"/>
                <a:cs typeface="Consolas" panose="020B0609020204030204" pitchFamily="49" charset="0"/>
              </a:rPr>
              <a:t>    s-&gt;</a:t>
            </a:r>
            <a:r>
              <a:rPr lang="en-US" dirty="0" err="1">
                <a:latin typeface="Consolas" panose="020B0609020204030204" pitchFamily="49" charset="0"/>
                <a:cs typeface="Consolas" panose="020B0609020204030204" pitchFamily="49" charset="0"/>
              </a:rPr>
              <a:t>nelems</a:t>
            </a:r>
            <a:r>
              <a:rPr lang="en-US" dirty="0">
                <a:latin typeface="Consolas" panose="020B0609020204030204" pitchFamily="49" charset="0"/>
                <a:cs typeface="Consolas" panose="020B0609020204030204" pitchFamily="49" charset="0"/>
              </a:rPr>
              <a:t>--;</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return</a:t>
            </a:r>
            <a:r>
              <a:rPr lang="en-US" dirty="0">
                <a:latin typeface="Consolas" panose="020B0609020204030204" pitchFamily="49" charset="0"/>
                <a:cs typeface="Consolas" panose="020B0609020204030204" pitchFamily="49" charset="0"/>
              </a:rPr>
              <a:t> value;</a:t>
            </a:r>
          </a:p>
          <a:p>
            <a:pPr marL="0" indent="0">
              <a:spcBef>
                <a:spcPts val="0"/>
              </a:spcBef>
              <a:buNone/>
            </a:pPr>
            <a:r>
              <a:rPr lang="en-US" dirty="0">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id="{05D104FC-AB34-C541-BDC3-E81D6CE815E8}"/>
              </a:ext>
            </a:extLst>
          </p:cNvPr>
          <p:cNvSpPr/>
          <p:nvPr/>
        </p:nvSpPr>
        <p:spPr bwMode="auto">
          <a:xfrm>
            <a:off x="5638800" y="4114800"/>
            <a:ext cx="6324600" cy="2286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kumimoji="0" lang="en-US" sz="2800" i="0" u="none" strike="noStrike" cap="none" normalizeH="0" baseline="0" dirty="0">
                <a:ln>
                  <a:noFill/>
                </a:ln>
                <a:solidFill>
                  <a:schemeClr val="tx1"/>
                </a:solidFill>
                <a:effectLst/>
                <a:latin typeface="+mn-lt"/>
                <a:cs typeface="Courier New" panose="02070309020205020404" pitchFamily="49" charset="0"/>
              </a:rPr>
              <a:t>While it’s possible to return the heap address of the element, this means the client would be responsible for freeing it.  Ideally, the data structure should manage its own memory here.</a:t>
            </a:r>
          </a:p>
        </p:txBody>
      </p:sp>
    </p:spTree>
    <p:extLst>
      <p:ext uri="{BB962C8B-B14F-4D97-AF65-F5344CB8AC3E}">
        <p14:creationId xmlns:p14="http://schemas.microsoft.com/office/powerpoint/2010/main" val="1005059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0FA40-99F9-1F42-BC1F-066BBB1834D5}"/>
              </a:ext>
            </a:extLst>
          </p:cNvPr>
          <p:cNvSpPr>
            <a:spLocks noGrp="1"/>
          </p:cNvSpPr>
          <p:nvPr>
            <p:ph type="title"/>
          </p:nvPr>
        </p:nvSpPr>
        <p:spPr/>
        <p:txBody>
          <a:bodyPr/>
          <a:lstStyle/>
          <a:p>
            <a:r>
              <a:rPr lang="en-US" dirty="0"/>
              <a:t>Generic </a:t>
            </a:r>
            <a:r>
              <a:rPr lang="en-US" dirty="0" err="1"/>
              <a:t>stack_pop</a:t>
            </a:r>
            <a:endParaRPr lang="en-US" dirty="0"/>
          </a:p>
        </p:txBody>
      </p:sp>
      <p:sp>
        <p:nvSpPr>
          <p:cNvPr id="3" name="Content Placeholder 2">
            <a:extLst>
              <a:ext uri="{FF2B5EF4-FFF2-40B4-BE49-F238E27FC236}">
                <a16:creationId xmlns:a16="http://schemas.microsoft.com/office/drawing/2014/main" id="{D834F65C-819A-9647-AF1E-6FF6D1829F9F}"/>
              </a:ext>
            </a:extLst>
          </p:cNvPr>
          <p:cNvSpPr>
            <a:spLocks noGrp="1"/>
          </p:cNvSpPr>
          <p:nvPr>
            <p:ph idx="1"/>
          </p:nvPr>
        </p:nvSpPr>
        <p:spPr>
          <a:xfrm>
            <a:off x="152400" y="1295400"/>
            <a:ext cx="11811000" cy="5562600"/>
          </a:xfrm>
        </p:spPr>
        <p:txBody>
          <a:bodyPr/>
          <a:lstStyle/>
          <a:p>
            <a:pPr marL="0" indent="0">
              <a:spcBef>
                <a:spcPts val="0"/>
              </a:spcBef>
              <a:buNone/>
            </a:pPr>
            <a:r>
              <a:rPr lang="en-US" b="1" dirty="0">
                <a:solidFill>
                  <a:srgbClr val="FF0000"/>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stack_pop</a:t>
            </a:r>
            <a:r>
              <a:rPr lang="en-US" dirty="0">
                <a:latin typeface="Consolas" panose="020B0609020204030204" pitchFamily="49" charset="0"/>
                <a:cs typeface="Consolas" panose="020B0609020204030204" pitchFamily="49" charset="0"/>
              </a:rPr>
              <a:t>(stack *s, </a:t>
            </a:r>
            <a:r>
              <a:rPr lang="en-US" b="1" dirty="0">
                <a:solidFill>
                  <a:srgbClr val="FF0000"/>
                </a:solidFill>
                <a:latin typeface="Consolas" panose="020B0609020204030204" pitchFamily="49" charset="0"/>
                <a:cs typeface="Consolas" panose="020B0609020204030204" pitchFamily="49" charset="0"/>
              </a:rPr>
              <a:t>void *</a:t>
            </a:r>
            <a:r>
              <a:rPr lang="en-US" b="1" dirty="0" err="1">
                <a:solidFill>
                  <a:srgbClr val="FF0000"/>
                </a:solidFill>
                <a:latin typeface="Consolas" panose="020B0609020204030204" pitchFamily="49" charset="0"/>
                <a:cs typeface="Consolas" panose="020B0609020204030204" pitchFamily="49" charset="0"/>
              </a:rPr>
              <a:t>addr</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if (s-&gt;</a:t>
            </a:r>
            <a:r>
              <a:rPr lang="en-US" dirty="0" err="1">
                <a:latin typeface="Consolas" panose="020B0609020204030204" pitchFamily="49" charset="0"/>
                <a:cs typeface="Consolas" panose="020B0609020204030204" pitchFamily="49" charset="0"/>
              </a:rPr>
              <a:t>nelems</a:t>
            </a:r>
            <a:r>
              <a:rPr lang="en-US" dirty="0">
                <a:latin typeface="Consolas" panose="020B0609020204030204" pitchFamily="49" charset="0"/>
                <a:cs typeface="Consolas" panose="020B0609020204030204" pitchFamily="49" charset="0"/>
              </a:rPr>
              <a:t> == 0) {</a:t>
            </a:r>
          </a:p>
          <a:p>
            <a:pPr marL="0" indent="0">
              <a:spcBef>
                <a:spcPts val="0"/>
              </a:spcBef>
              <a:buNone/>
            </a:pPr>
            <a:r>
              <a:rPr lang="en-US" dirty="0">
                <a:latin typeface="Consolas" panose="020B0609020204030204" pitchFamily="49" charset="0"/>
                <a:cs typeface="Consolas" panose="020B0609020204030204" pitchFamily="49" charset="0"/>
              </a:rPr>
              <a:t>        error(1, 0, </a:t>
            </a:r>
            <a:r>
              <a:rPr lang="en-US" dirty="0">
                <a:solidFill>
                  <a:srgbClr val="0432FF"/>
                </a:solidFill>
                <a:latin typeface="Consolas" panose="020B0609020204030204" pitchFamily="49" charset="0"/>
                <a:cs typeface="Consolas" panose="020B0609020204030204" pitchFamily="49" charset="0"/>
              </a:rPr>
              <a:t>"Cannot pop from empty stack"</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node *n = s-&gt;top;</a:t>
            </a:r>
          </a:p>
          <a:p>
            <a:pPr marL="0" indent="0">
              <a:spcBef>
                <a:spcPts val="0"/>
              </a:spcBef>
              <a:buNone/>
            </a:pPr>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memcpy</a:t>
            </a:r>
            <a:r>
              <a:rPr lang="en-US" b="1" dirty="0">
                <a:solidFill>
                  <a:srgbClr val="FF0000"/>
                </a:solidFill>
                <a:latin typeface="Consolas" panose="020B0609020204030204" pitchFamily="49" charset="0"/>
                <a:cs typeface="Consolas" panose="020B0609020204030204" pitchFamily="49" charset="0"/>
              </a:rPr>
              <a:t>(</a:t>
            </a:r>
            <a:r>
              <a:rPr lang="en-US" b="1" dirty="0" err="1">
                <a:solidFill>
                  <a:srgbClr val="FF0000"/>
                </a:solidFill>
                <a:latin typeface="Consolas" panose="020B0609020204030204" pitchFamily="49" charset="0"/>
                <a:cs typeface="Consolas" panose="020B0609020204030204" pitchFamily="49" charset="0"/>
              </a:rPr>
              <a:t>addr</a:t>
            </a:r>
            <a:r>
              <a:rPr lang="en-US" b="1" dirty="0">
                <a:solidFill>
                  <a:srgbClr val="FF0000"/>
                </a:solidFill>
                <a:latin typeface="Consolas" panose="020B0609020204030204" pitchFamily="49" charset="0"/>
                <a:cs typeface="Consolas" panose="020B0609020204030204" pitchFamily="49" charset="0"/>
              </a:rPr>
              <a:t>, n-&gt;data, s-&gt;</a:t>
            </a:r>
            <a:r>
              <a:rPr lang="en-US" b="1" dirty="0" err="1">
                <a:solidFill>
                  <a:srgbClr val="FF0000"/>
                </a:solidFill>
                <a:latin typeface="Consolas" panose="020B0609020204030204" pitchFamily="49" charset="0"/>
                <a:cs typeface="Consolas" panose="020B0609020204030204" pitchFamily="49" charset="0"/>
              </a:rPr>
              <a:t>elem_size_bytes</a:t>
            </a:r>
            <a:r>
              <a:rPr lang="en-US" b="1" dirty="0">
                <a:solidFill>
                  <a:srgbClr val="FF0000"/>
                </a:solidFill>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    s-&gt;top = n-&gt;next; </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b="1" dirty="0">
                <a:solidFill>
                  <a:srgbClr val="FF0000"/>
                </a:solidFill>
                <a:latin typeface="Consolas" panose="020B0609020204030204" pitchFamily="49" charset="0"/>
                <a:cs typeface="Consolas" panose="020B0609020204030204" pitchFamily="49" charset="0"/>
              </a:rPr>
              <a:t>    free(n-&gt;data);</a:t>
            </a:r>
          </a:p>
          <a:p>
            <a:pPr marL="0" indent="0">
              <a:spcBef>
                <a:spcPts val="0"/>
              </a:spcBef>
              <a:buNone/>
            </a:pPr>
            <a:r>
              <a:rPr lang="en-US" dirty="0">
                <a:latin typeface="Consolas" panose="020B0609020204030204" pitchFamily="49" charset="0"/>
                <a:cs typeface="Consolas" panose="020B0609020204030204" pitchFamily="49" charset="0"/>
              </a:rPr>
              <a:t>    free(n);</a:t>
            </a:r>
          </a:p>
          <a:p>
            <a:pPr marL="0" indent="0">
              <a:spcBef>
                <a:spcPts val="0"/>
              </a:spcBef>
              <a:buNone/>
            </a:pPr>
            <a:r>
              <a:rPr lang="en-US" dirty="0">
                <a:latin typeface="Consolas" panose="020B0609020204030204" pitchFamily="49" charset="0"/>
                <a:cs typeface="Consolas" panose="020B0609020204030204" pitchFamily="49" charset="0"/>
              </a:rPr>
              <a:t>    s-&gt;</a:t>
            </a:r>
            <a:r>
              <a:rPr lang="en-US" dirty="0" err="1">
                <a:latin typeface="Consolas" panose="020B0609020204030204" pitchFamily="49" charset="0"/>
                <a:cs typeface="Consolas" panose="020B0609020204030204" pitchFamily="49" charset="0"/>
              </a:rPr>
              <a:t>nelems</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id="{05D104FC-AB34-C541-BDC3-E81D6CE815E8}"/>
              </a:ext>
            </a:extLst>
          </p:cNvPr>
          <p:cNvSpPr/>
          <p:nvPr/>
        </p:nvSpPr>
        <p:spPr bwMode="auto">
          <a:xfrm>
            <a:off x="5638800" y="4953000"/>
            <a:ext cx="6324600" cy="1447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b="1" dirty="0">
                <a:latin typeface="+mn-lt"/>
                <a:cs typeface="Courier New" panose="02070309020205020404" pitchFamily="49" charset="0"/>
              </a:rPr>
              <a:t>Solution:</a:t>
            </a:r>
            <a:r>
              <a:rPr lang="en-US" sz="2800" dirty="0">
                <a:latin typeface="+mn-lt"/>
                <a:cs typeface="Courier New" panose="02070309020205020404" pitchFamily="49" charset="0"/>
              </a:rPr>
              <a:t> have the caller pass a memory location as a parameter, and copy the data value to that location.</a:t>
            </a:r>
            <a:endParaRPr kumimoji="0" lang="en-US" sz="2800" b="1"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2837145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b="1" dirty="0"/>
              <a:t>Recap:</a:t>
            </a:r>
            <a:r>
              <a:rPr lang="en-US" dirty="0"/>
              <a:t> Generics with Void *</a:t>
            </a:r>
            <a:endParaRPr lang="en-US" b="1" dirty="0"/>
          </a:p>
          <a:p>
            <a:r>
              <a:rPr lang="en-US" b="1" dirty="0"/>
              <a:t>Finish up: </a:t>
            </a:r>
            <a:r>
              <a:rPr lang="en-US" dirty="0"/>
              <a:t>Generic Stack</a:t>
            </a:r>
          </a:p>
          <a:p>
            <a:r>
              <a:rPr lang="en-US" dirty="0"/>
              <a:t>Function Pointers</a:t>
            </a:r>
          </a:p>
          <a:p>
            <a:r>
              <a:rPr lang="en-US" b="1" dirty="0"/>
              <a:t>Example: </a:t>
            </a:r>
            <a:r>
              <a:rPr lang="en-US" dirty="0"/>
              <a:t>Bubble Sort</a:t>
            </a:r>
          </a:p>
          <a:p>
            <a:r>
              <a:rPr lang="en-US" dirty="0"/>
              <a:t>More Function Pointers</a:t>
            </a:r>
          </a:p>
        </p:txBody>
      </p:sp>
    </p:spTree>
    <p:extLst>
      <p:ext uri="{BB962C8B-B14F-4D97-AF65-F5344CB8AC3E}">
        <p14:creationId xmlns:p14="http://schemas.microsoft.com/office/powerpoint/2010/main" val="3179239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985C-7D6F-FB4B-9F40-4451BE6413CE}"/>
              </a:ext>
            </a:extLst>
          </p:cNvPr>
          <p:cNvSpPr>
            <a:spLocks noGrp="1"/>
          </p:cNvSpPr>
          <p:nvPr>
            <p:ph type="title"/>
          </p:nvPr>
        </p:nvSpPr>
        <p:spPr/>
        <p:txBody>
          <a:bodyPr/>
          <a:lstStyle/>
          <a:p>
            <a:r>
              <a:rPr lang="en-US" dirty="0"/>
              <a:t>Using Generic Stack</a:t>
            </a:r>
          </a:p>
        </p:txBody>
      </p:sp>
      <p:sp>
        <p:nvSpPr>
          <p:cNvPr id="3" name="Content Placeholder 2">
            <a:extLst>
              <a:ext uri="{FF2B5EF4-FFF2-40B4-BE49-F238E27FC236}">
                <a16:creationId xmlns:a16="http://schemas.microsoft.com/office/drawing/2014/main" id="{667CBF70-9086-D34D-BC24-64D9BF4C8760}"/>
              </a:ext>
            </a:extLst>
          </p:cNvPr>
          <p:cNvSpPr>
            <a:spLocks noGrp="1"/>
          </p:cNvSpPr>
          <p:nvPr>
            <p:ph idx="1"/>
          </p:nvPr>
        </p:nvSpPr>
        <p:spPr/>
        <p:txBody>
          <a:bodyPr/>
          <a:lstStyle/>
          <a:p>
            <a:pPr marL="0" indent="0">
              <a:spcBef>
                <a:spcPts val="0"/>
              </a:spcBef>
              <a:buNone/>
            </a:pPr>
            <a:r>
              <a:rPr lang="en-US" dirty="0" err="1">
                <a:latin typeface="Consolas" panose="020B0609020204030204" pitchFamily="49" charset="0"/>
                <a:cs typeface="Consolas" panose="020B0609020204030204" pitchFamily="49" charset="0"/>
              </a:rPr>
              <a:t>int_stack</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intstack</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int_stack_create</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for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0;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&lt; TEST_STACK_SIZE;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int_stack_push</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intstack</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id="{46D46E98-668E-B54B-AB16-D022AE913A15}"/>
              </a:ext>
            </a:extLst>
          </p:cNvPr>
          <p:cNvSpPr/>
          <p:nvPr/>
        </p:nvSpPr>
        <p:spPr bwMode="auto">
          <a:xfrm>
            <a:off x="2019300" y="4495800"/>
            <a:ext cx="8077200" cy="1066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We must now pass the </a:t>
            </a:r>
            <a:r>
              <a:rPr lang="en-US" sz="2800" i="1" dirty="0">
                <a:latin typeface="+mn-lt"/>
                <a:cs typeface="Courier New" panose="02070309020205020404" pitchFamily="49" charset="0"/>
              </a:rPr>
              <a:t>address</a:t>
            </a:r>
            <a:r>
              <a:rPr lang="en-US" sz="2800" dirty="0">
                <a:latin typeface="+mn-lt"/>
                <a:cs typeface="Courier New" panose="02070309020205020404" pitchFamily="49" charset="0"/>
              </a:rPr>
              <a:t> of an element to push onto the stack, rather than the element itself.</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302602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985C-7D6F-FB4B-9F40-4451BE6413CE}"/>
              </a:ext>
            </a:extLst>
          </p:cNvPr>
          <p:cNvSpPr>
            <a:spLocks noGrp="1"/>
          </p:cNvSpPr>
          <p:nvPr>
            <p:ph type="title"/>
          </p:nvPr>
        </p:nvSpPr>
        <p:spPr/>
        <p:txBody>
          <a:bodyPr/>
          <a:lstStyle/>
          <a:p>
            <a:r>
              <a:rPr lang="en-US" dirty="0"/>
              <a:t>Using Generic Stack</a:t>
            </a:r>
          </a:p>
        </p:txBody>
      </p:sp>
      <p:sp>
        <p:nvSpPr>
          <p:cNvPr id="3" name="Content Placeholder 2">
            <a:extLst>
              <a:ext uri="{FF2B5EF4-FFF2-40B4-BE49-F238E27FC236}">
                <a16:creationId xmlns:a16="http://schemas.microsoft.com/office/drawing/2014/main" id="{667CBF70-9086-D34D-BC24-64D9BF4C8760}"/>
              </a:ext>
            </a:extLst>
          </p:cNvPr>
          <p:cNvSpPr>
            <a:spLocks noGrp="1"/>
          </p:cNvSpPr>
          <p:nvPr>
            <p:ph idx="1"/>
          </p:nvPr>
        </p:nvSpPr>
        <p:spPr/>
        <p:txBody>
          <a:bodyPr/>
          <a:lstStyle/>
          <a:p>
            <a:pPr marL="0" indent="0">
              <a:spcBef>
                <a:spcPts val="0"/>
              </a:spcBef>
              <a:buNone/>
            </a:pPr>
            <a:r>
              <a:rPr lang="en-US" dirty="0">
                <a:latin typeface="Consolas" panose="020B0609020204030204" pitchFamily="49" charset="0"/>
                <a:cs typeface="Consolas" panose="020B0609020204030204" pitchFamily="49" charset="0"/>
              </a:rPr>
              <a:t>stack *</a:t>
            </a:r>
            <a:r>
              <a:rPr lang="en-US" dirty="0" err="1">
                <a:latin typeface="Consolas" panose="020B0609020204030204" pitchFamily="49" charset="0"/>
                <a:cs typeface="Consolas" panose="020B0609020204030204" pitchFamily="49" charset="0"/>
              </a:rPr>
              <a:t>intstack</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stack_create</a:t>
            </a:r>
            <a:r>
              <a:rPr lang="en-US" dirty="0">
                <a:latin typeface="Consolas" panose="020B0609020204030204" pitchFamily="49" charset="0"/>
                <a:cs typeface="Consolas" panose="020B0609020204030204" pitchFamily="49" charset="0"/>
              </a:rPr>
              <a:t>(</a:t>
            </a:r>
            <a:r>
              <a:rPr lang="en-US" b="1" dirty="0" err="1">
                <a:solidFill>
                  <a:srgbClr val="FF0000"/>
                </a:solidFill>
                <a:latin typeface="Consolas" panose="020B0609020204030204" pitchFamily="49" charset="0"/>
                <a:cs typeface="Consolas" panose="020B0609020204030204" pitchFamily="49" charset="0"/>
              </a:rPr>
              <a:t>sizeof</a:t>
            </a:r>
            <a:r>
              <a:rPr lang="en-US" b="1" dirty="0">
                <a:solidFill>
                  <a:srgbClr val="FF0000"/>
                </a:solidFill>
                <a:latin typeface="Consolas" panose="020B0609020204030204" pitchFamily="49" charset="0"/>
                <a:cs typeface="Consolas" panose="020B0609020204030204" pitchFamily="49" charset="0"/>
              </a:rPr>
              <a:t>(</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for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0;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&lt; TEST_STACK_SIZE;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stack_push</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intstack</a:t>
            </a:r>
            <a:r>
              <a:rPr lang="en-US" dirty="0">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&amp;</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id="{3EE3CAE3-FA23-1A44-85B5-9CCB4A11B567}"/>
              </a:ext>
            </a:extLst>
          </p:cNvPr>
          <p:cNvSpPr/>
          <p:nvPr/>
        </p:nvSpPr>
        <p:spPr bwMode="auto">
          <a:xfrm>
            <a:off x="2019300" y="4495800"/>
            <a:ext cx="8077200" cy="1066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We must now pass the </a:t>
            </a:r>
            <a:r>
              <a:rPr lang="en-US" sz="2800" i="1" dirty="0">
                <a:latin typeface="+mn-lt"/>
                <a:cs typeface="Courier New" panose="02070309020205020404" pitchFamily="49" charset="0"/>
              </a:rPr>
              <a:t>address</a:t>
            </a:r>
            <a:r>
              <a:rPr lang="en-US" sz="2800" dirty="0">
                <a:latin typeface="+mn-lt"/>
                <a:cs typeface="Courier New" panose="02070309020205020404" pitchFamily="49" charset="0"/>
              </a:rPr>
              <a:t> of an element to push onto the stack, rather than the element itself.</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2770311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985C-7D6F-FB4B-9F40-4451BE6413CE}"/>
              </a:ext>
            </a:extLst>
          </p:cNvPr>
          <p:cNvSpPr>
            <a:spLocks noGrp="1"/>
          </p:cNvSpPr>
          <p:nvPr>
            <p:ph type="title"/>
          </p:nvPr>
        </p:nvSpPr>
        <p:spPr/>
        <p:txBody>
          <a:bodyPr/>
          <a:lstStyle/>
          <a:p>
            <a:r>
              <a:rPr lang="en-US" dirty="0"/>
              <a:t>Using Generic Stack</a:t>
            </a:r>
          </a:p>
        </p:txBody>
      </p:sp>
      <p:sp>
        <p:nvSpPr>
          <p:cNvPr id="3" name="Content Placeholder 2">
            <a:extLst>
              <a:ext uri="{FF2B5EF4-FFF2-40B4-BE49-F238E27FC236}">
                <a16:creationId xmlns:a16="http://schemas.microsoft.com/office/drawing/2014/main" id="{667CBF70-9086-D34D-BC24-64D9BF4C8760}"/>
              </a:ext>
            </a:extLst>
          </p:cNvPr>
          <p:cNvSpPr>
            <a:spLocks noGrp="1"/>
          </p:cNvSpPr>
          <p:nvPr>
            <p:ph idx="1"/>
          </p:nvPr>
        </p:nvSpPr>
        <p:spPr/>
        <p:txBody>
          <a:bodyPr/>
          <a:lstStyle/>
          <a:p>
            <a:pPr marL="0" indent="0">
              <a:spcBef>
                <a:spcPts val="0"/>
              </a:spcBef>
              <a:buNone/>
            </a:pPr>
            <a:r>
              <a:rPr lang="en-US" dirty="0" err="1">
                <a:latin typeface="Consolas" panose="020B0609020204030204" pitchFamily="49" charset="0"/>
                <a:cs typeface="Consolas" panose="020B0609020204030204" pitchFamily="49" charset="0"/>
              </a:rPr>
              <a:t>int_stack</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intstack</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int_stack_create</a:t>
            </a:r>
            <a:r>
              <a:rPr lang="en-US" dirty="0">
                <a:latin typeface="Consolas" panose="020B0609020204030204" pitchFamily="49" charset="0"/>
                <a:cs typeface="Consolas" panose="020B0609020204030204" pitchFamily="49" charset="0"/>
              </a:rPr>
              <a:t>();</a:t>
            </a:r>
          </a:p>
          <a:p>
            <a:pPr marL="0" indent="0">
              <a:spcBef>
                <a:spcPts val="0"/>
              </a:spcBef>
              <a:buNone/>
            </a:pPr>
            <a:r>
              <a:rPr lang="en-US" dirty="0" err="1">
                <a:latin typeface="Consolas" panose="020B0609020204030204" pitchFamily="49" charset="0"/>
                <a:cs typeface="Consolas" panose="020B0609020204030204" pitchFamily="49" charset="0"/>
              </a:rPr>
              <a:t>int_stack_push</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intstack</a:t>
            </a:r>
            <a:r>
              <a:rPr lang="en-US" dirty="0">
                <a:latin typeface="Consolas" panose="020B0609020204030204" pitchFamily="49" charset="0"/>
                <a:cs typeface="Consolas" panose="020B0609020204030204" pitchFamily="49" charset="0"/>
              </a:rPr>
              <a:t>, 7);</a:t>
            </a:r>
          </a:p>
        </p:txBody>
      </p:sp>
      <p:sp>
        <p:nvSpPr>
          <p:cNvPr id="4" name="Rectangle 3">
            <a:extLst>
              <a:ext uri="{FF2B5EF4-FFF2-40B4-BE49-F238E27FC236}">
                <a16:creationId xmlns:a16="http://schemas.microsoft.com/office/drawing/2014/main" id="{4E3577CB-1AA5-3947-A680-23791E55E950}"/>
              </a:ext>
            </a:extLst>
          </p:cNvPr>
          <p:cNvSpPr/>
          <p:nvPr/>
        </p:nvSpPr>
        <p:spPr bwMode="auto">
          <a:xfrm>
            <a:off x="2019300" y="4495800"/>
            <a:ext cx="8077200" cy="1066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We must now pass the </a:t>
            </a:r>
            <a:r>
              <a:rPr lang="en-US" sz="2800" i="1" dirty="0">
                <a:latin typeface="+mn-lt"/>
                <a:cs typeface="Courier New" panose="02070309020205020404" pitchFamily="49" charset="0"/>
              </a:rPr>
              <a:t>address</a:t>
            </a:r>
            <a:r>
              <a:rPr lang="en-US" sz="2800" dirty="0">
                <a:latin typeface="+mn-lt"/>
                <a:cs typeface="Courier New" panose="02070309020205020404" pitchFamily="49" charset="0"/>
              </a:rPr>
              <a:t> of an element to push onto the stack, rather than the element itself.</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1791863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985C-7D6F-FB4B-9F40-4451BE6413CE}"/>
              </a:ext>
            </a:extLst>
          </p:cNvPr>
          <p:cNvSpPr>
            <a:spLocks noGrp="1"/>
          </p:cNvSpPr>
          <p:nvPr>
            <p:ph type="title"/>
          </p:nvPr>
        </p:nvSpPr>
        <p:spPr/>
        <p:txBody>
          <a:bodyPr/>
          <a:lstStyle/>
          <a:p>
            <a:r>
              <a:rPr lang="en-US" dirty="0"/>
              <a:t>Using Generic Stack</a:t>
            </a:r>
          </a:p>
        </p:txBody>
      </p:sp>
      <p:sp>
        <p:nvSpPr>
          <p:cNvPr id="3" name="Content Placeholder 2">
            <a:extLst>
              <a:ext uri="{FF2B5EF4-FFF2-40B4-BE49-F238E27FC236}">
                <a16:creationId xmlns:a16="http://schemas.microsoft.com/office/drawing/2014/main" id="{667CBF70-9086-D34D-BC24-64D9BF4C8760}"/>
              </a:ext>
            </a:extLst>
          </p:cNvPr>
          <p:cNvSpPr>
            <a:spLocks noGrp="1"/>
          </p:cNvSpPr>
          <p:nvPr>
            <p:ph idx="1"/>
          </p:nvPr>
        </p:nvSpPr>
        <p:spPr/>
        <p:txBody>
          <a:bodyPr/>
          <a:lstStyle/>
          <a:p>
            <a:pPr marL="0" indent="0">
              <a:spcBef>
                <a:spcPts val="0"/>
              </a:spcBef>
              <a:buNone/>
            </a:pPr>
            <a:r>
              <a:rPr lang="en-US" dirty="0">
                <a:latin typeface="Consolas" panose="020B0609020204030204" pitchFamily="49" charset="0"/>
                <a:cs typeface="Consolas" panose="020B0609020204030204" pitchFamily="49" charset="0"/>
              </a:rPr>
              <a:t>stack *</a:t>
            </a:r>
            <a:r>
              <a:rPr lang="en-US" dirty="0" err="1">
                <a:latin typeface="Consolas" panose="020B0609020204030204" pitchFamily="49" charset="0"/>
                <a:cs typeface="Consolas" panose="020B0609020204030204" pitchFamily="49" charset="0"/>
              </a:rPr>
              <a:t>intstack</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stack_create</a:t>
            </a:r>
            <a:r>
              <a:rPr lang="en-US" dirty="0">
                <a:latin typeface="Consolas" panose="020B0609020204030204" pitchFamily="49" charset="0"/>
                <a:cs typeface="Consolas" panose="020B0609020204030204" pitchFamily="49" charset="0"/>
              </a:rPr>
              <a:t>(</a:t>
            </a:r>
            <a:r>
              <a:rPr lang="en-US" b="1" dirty="0" err="1">
                <a:solidFill>
                  <a:srgbClr val="FF0000"/>
                </a:solidFill>
                <a:latin typeface="Consolas" panose="020B0609020204030204" pitchFamily="49" charset="0"/>
                <a:cs typeface="Consolas" panose="020B0609020204030204" pitchFamily="49" charset="0"/>
              </a:rPr>
              <a:t>sizeof</a:t>
            </a:r>
            <a:r>
              <a:rPr lang="en-US" b="1" dirty="0">
                <a:solidFill>
                  <a:srgbClr val="FF0000"/>
                </a:solidFill>
                <a:latin typeface="Consolas" panose="020B0609020204030204" pitchFamily="49" charset="0"/>
                <a:cs typeface="Consolas" panose="020B0609020204030204" pitchFamily="49" charset="0"/>
              </a:rPr>
              <a:t>(</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p>
          <a:p>
            <a:pPr marL="0" indent="0">
              <a:spcBef>
                <a:spcPts val="0"/>
              </a:spcBef>
              <a:buNone/>
            </a:pP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num</a:t>
            </a:r>
            <a:r>
              <a:rPr lang="en-US" b="1" dirty="0">
                <a:solidFill>
                  <a:srgbClr val="FF0000"/>
                </a:solidFill>
                <a:latin typeface="Consolas" panose="020B0609020204030204" pitchFamily="49" charset="0"/>
                <a:cs typeface="Consolas" panose="020B0609020204030204" pitchFamily="49" charset="0"/>
              </a:rPr>
              <a:t> = 7;</a:t>
            </a:r>
          </a:p>
          <a:p>
            <a:pPr marL="0" indent="0">
              <a:spcBef>
                <a:spcPts val="0"/>
              </a:spcBef>
              <a:buNone/>
            </a:pPr>
            <a:r>
              <a:rPr lang="en-US" dirty="0" err="1">
                <a:latin typeface="Consolas" panose="020B0609020204030204" pitchFamily="49" charset="0"/>
                <a:cs typeface="Consolas" panose="020B0609020204030204" pitchFamily="49" charset="0"/>
              </a:rPr>
              <a:t>stack_push</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intstack</a:t>
            </a:r>
            <a:r>
              <a:rPr lang="en-US" dirty="0">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&amp;</a:t>
            </a:r>
            <a:r>
              <a:rPr lang="en-US" b="1" dirty="0" err="1">
                <a:solidFill>
                  <a:srgbClr val="FF0000"/>
                </a:solidFill>
                <a:latin typeface="Consolas" panose="020B0609020204030204" pitchFamily="49" charset="0"/>
                <a:cs typeface="Consolas" panose="020B0609020204030204" pitchFamily="49" charset="0"/>
              </a:rPr>
              <a:t>num</a:t>
            </a:r>
            <a:r>
              <a:rPr lang="en-US" dirty="0">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id="{C7A1A12D-7342-8543-A53B-9E285382E22A}"/>
              </a:ext>
            </a:extLst>
          </p:cNvPr>
          <p:cNvSpPr/>
          <p:nvPr/>
        </p:nvSpPr>
        <p:spPr bwMode="auto">
          <a:xfrm>
            <a:off x="2019300" y="4495800"/>
            <a:ext cx="8077200" cy="1066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We must now pass the </a:t>
            </a:r>
            <a:r>
              <a:rPr lang="en-US" sz="2800" i="1" dirty="0">
                <a:latin typeface="+mn-lt"/>
                <a:cs typeface="Courier New" panose="02070309020205020404" pitchFamily="49" charset="0"/>
              </a:rPr>
              <a:t>address</a:t>
            </a:r>
            <a:r>
              <a:rPr lang="en-US" sz="2800" dirty="0">
                <a:latin typeface="+mn-lt"/>
                <a:cs typeface="Courier New" panose="02070309020205020404" pitchFamily="49" charset="0"/>
              </a:rPr>
              <a:t> of an element to push onto the stack, rather than the element itself.</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3620468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985C-7D6F-FB4B-9F40-4451BE6413CE}"/>
              </a:ext>
            </a:extLst>
          </p:cNvPr>
          <p:cNvSpPr>
            <a:spLocks noGrp="1"/>
          </p:cNvSpPr>
          <p:nvPr>
            <p:ph type="title"/>
          </p:nvPr>
        </p:nvSpPr>
        <p:spPr/>
        <p:txBody>
          <a:bodyPr/>
          <a:lstStyle/>
          <a:p>
            <a:r>
              <a:rPr lang="en-US" dirty="0"/>
              <a:t>Using Generic Stack</a:t>
            </a:r>
          </a:p>
        </p:txBody>
      </p:sp>
      <p:sp>
        <p:nvSpPr>
          <p:cNvPr id="3" name="Content Placeholder 2">
            <a:extLst>
              <a:ext uri="{FF2B5EF4-FFF2-40B4-BE49-F238E27FC236}">
                <a16:creationId xmlns:a16="http://schemas.microsoft.com/office/drawing/2014/main" id="{667CBF70-9086-D34D-BC24-64D9BF4C8760}"/>
              </a:ext>
            </a:extLst>
          </p:cNvPr>
          <p:cNvSpPr>
            <a:spLocks noGrp="1"/>
          </p:cNvSpPr>
          <p:nvPr>
            <p:ph idx="1"/>
          </p:nvPr>
        </p:nvSpPr>
        <p:spPr/>
        <p:txBody>
          <a:bodyPr/>
          <a:lstStyle/>
          <a:p>
            <a:pPr marL="0" indent="0">
              <a:spcBef>
                <a:spcPts val="0"/>
              </a:spcBef>
              <a:buNone/>
            </a:pPr>
            <a:r>
              <a:rPr lang="en-US" dirty="0">
                <a:solidFill>
                  <a:srgbClr val="00B050"/>
                </a:solidFill>
                <a:latin typeface="Consolas" panose="020B0609020204030204" pitchFamily="49" charset="0"/>
                <a:cs typeface="Consolas" panose="020B0609020204030204" pitchFamily="49" charset="0"/>
              </a:rPr>
              <a:t>// Pop off all elements</a:t>
            </a:r>
          </a:p>
          <a:p>
            <a:pPr marL="0" indent="0">
              <a:spcBef>
                <a:spcPts val="0"/>
              </a:spcBef>
              <a:buNone/>
            </a:pPr>
            <a:r>
              <a:rPr lang="en-US" dirty="0">
                <a:latin typeface="Consolas" panose="020B0609020204030204" pitchFamily="49" charset="0"/>
                <a:cs typeface="Consolas" panose="020B0609020204030204" pitchFamily="49" charset="0"/>
              </a:rPr>
              <a:t>while (</a:t>
            </a:r>
            <a:r>
              <a:rPr lang="en-US" dirty="0" err="1">
                <a:latin typeface="Consolas" panose="020B0609020204030204" pitchFamily="49" charset="0"/>
                <a:cs typeface="Consolas" panose="020B0609020204030204" pitchFamily="49" charset="0"/>
              </a:rPr>
              <a:t>intstack</a:t>
            </a:r>
            <a:r>
              <a:rPr lang="en-US" dirty="0">
                <a:latin typeface="Consolas" panose="020B0609020204030204" pitchFamily="49" charset="0"/>
                <a:cs typeface="Consolas" panose="020B0609020204030204" pitchFamily="49" charset="0"/>
              </a:rPr>
              <a:t>-&gt;</a:t>
            </a:r>
            <a:r>
              <a:rPr lang="en-US" dirty="0" err="1">
                <a:latin typeface="Consolas" panose="020B0609020204030204" pitchFamily="49" charset="0"/>
                <a:cs typeface="Consolas" panose="020B0609020204030204" pitchFamily="49" charset="0"/>
              </a:rPr>
              <a:t>nelems</a:t>
            </a:r>
            <a:r>
              <a:rPr lang="en-US" dirty="0">
                <a:latin typeface="Consolas" panose="020B0609020204030204" pitchFamily="49" charset="0"/>
                <a:cs typeface="Consolas" panose="020B0609020204030204" pitchFamily="49" charset="0"/>
              </a:rPr>
              <a:t> &gt; 0) {</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printf</a:t>
            </a:r>
            <a:r>
              <a:rPr lang="en-US" dirty="0">
                <a:latin typeface="Consolas" panose="020B0609020204030204" pitchFamily="49" charset="0"/>
                <a:cs typeface="Consolas" panose="020B0609020204030204" pitchFamily="49" charset="0"/>
              </a:rPr>
              <a:t>("%d\n", </a:t>
            </a:r>
            <a:r>
              <a:rPr lang="en-US" dirty="0" err="1">
                <a:latin typeface="Consolas" panose="020B0609020204030204" pitchFamily="49" charset="0"/>
                <a:cs typeface="Consolas" panose="020B0609020204030204" pitchFamily="49" charset="0"/>
              </a:rPr>
              <a:t>int_stack_pop</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intstack</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id="{22A973B7-9339-9E4C-876A-EEFA29C4FD31}"/>
              </a:ext>
            </a:extLst>
          </p:cNvPr>
          <p:cNvSpPr/>
          <p:nvPr/>
        </p:nvSpPr>
        <p:spPr bwMode="auto">
          <a:xfrm>
            <a:off x="2019300" y="4495800"/>
            <a:ext cx="8077200" cy="1524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We must now pass the </a:t>
            </a:r>
            <a:r>
              <a:rPr lang="en-US" sz="2800" i="1" dirty="0">
                <a:latin typeface="+mn-lt"/>
                <a:cs typeface="Courier New" panose="02070309020205020404" pitchFamily="49" charset="0"/>
              </a:rPr>
              <a:t>address</a:t>
            </a:r>
            <a:r>
              <a:rPr lang="en-US" sz="2800" dirty="0">
                <a:latin typeface="+mn-lt"/>
                <a:cs typeface="Courier New" panose="02070309020205020404" pitchFamily="49" charset="0"/>
              </a:rPr>
              <a:t> of where we would like to store the popped element, rather than getting it directly as a return value.</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124045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985C-7D6F-FB4B-9F40-4451BE6413CE}"/>
              </a:ext>
            </a:extLst>
          </p:cNvPr>
          <p:cNvSpPr>
            <a:spLocks noGrp="1"/>
          </p:cNvSpPr>
          <p:nvPr>
            <p:ph type="title"/>
          </p:nvPr>
        </p:nvSpPr>
        <p:spPr/>
        <p:txBody>
          <a:bodyPr/>
          <a:lstStyle/>
          <a:p>
            <a:r>
              <a:rPr lang="en-US" dirty="0"/>
              <a:t>Using Generic Stack</a:t>
            </a:r>
          </a:p>
        </p:txBody>
      </p:sp>
      <p:sp>
        <p:nvSpPr>
          <p:cNvPr id="3" name="Content Placeholder 2">
            <a:extLst>
              <a:ext uri="{FF2B5EF4-FFF2-40B4-BE49-F238E27FC236}">
                <a16:creationId xmlns:a16="http://schemas.microsoft.com/office/drawing/2014/main" id="{667CBF70-9086-D34D-BC24-64D9BF4C8760}"/>
              </a:ext>
            </a:extLst>
          </p:cNvPr>
          <p:cNvSpPr>
            <a:spLocks noGrp="1"/>
          </p:cNvSpPr>
          <p:nvPr>
            <p:ph idx="1"/>
          </p:nvPr>
        </p:nvSpPr>
        <p:spPr/>
        <p:txBody>
          <a:bodyPr/>
          <a:lstStyle/>
          <a:p>
            <a:pPr marL="0" indent="0">
              <a:spcBef>
                <a:spcPts val="0"/>
              </a:spcBef>
              <a:buNone/>
            </a:pPr>
            <a:r>
              <a:rPr lang="en-US" dirty="0">
                <a:solidFill>
                  <a:srgbClr val="00B050"/>
                </a:solidFill>
                <a:latin typeface="Consolas" panose="020B0609020204030204" pitchFamily="49" charset="0"/>
                <a:cs typeface="Consolas" panose="020B0609020204030204" pitchFamily="49" charset="0"/>
              </a:rPr>
              <a:t>// Pop off all elements</a:t>
            </a:r>
          </a:p>
          <a:p>
            <a:pPr marL="0" indent="0">
              <a:spcBef>
                <a:spcPts val="0"/>
              </a:spcBef>
              <a:buNone/>
            </a:pP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popped_int</a:t>
            </a:r>
            <a:r>
              <a:rPr lang="en-US" b="1" dirty="0">
                <a:solidFill>
                  <a:srgbClr val="FF0000"/>
                </a:solidFill>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while (</a:t>
            </a:r>
            <a:r>
              <a:rPr lang="en-US" dirty="0" err="1">
                <a:latin typeface="Consolas" panose="020B0609020204030204" pitchFamily="49" charset="0"/>
                <a:cs typeface="Consolas" panose="020B0609020204030204" pitchFamily="49" charset="0"/>
              </a:rPr>
              <a:t>intstack</a:t>
            </a:r>
            <a:r>
              <a:rPr lang="en-US" dirty="0">
                <a:latin typeface="Consolas" panose="020B0609020204030204" pitchFamily="49" charset="0"/>
                <a:cs typeface="Consolas" panose="020B0609020204030204" pitchFamily="49" charset="0"/>
              </a:rPr>
              <a:t>-&gt;</a:t>
            </a:r>
            <a:r>
              <a:rPr lang="en-US" dirty="0" err="1">
                <a:latin typeface="Consolas" panose="020B0609020204030204" pitchFamily="49" charset="0"/>
                <a:cs typeface="Consolas" panose="020B0609020204030204" pitchFamily="49" charset="0"/>
              </a:rPr>
              <a:t>nelems</a:t>
            </a:r>
            <a:r>
              <a:rPr lang="en-US" dirty="0">
                <a:latin typeface="Consolas" panose="020B0609020204030204" pitchFamily="49" charset="0"/>
                <a:cs typeface="Consolas" panose="020B0609020204030204" pitchFamily="49" charset="0"/>
              </a:rPr>
              <a:t> &gt; 0) {</a:t>
            </a:r>
          </a:p>
          <a:p>
            <a:pPr marL="0" indent="0">
              <a:spcBef>
                <a:spcPts val="0"/>
              </a:spcBef>
              <a:buNone/>
            </a:pPr>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int_stack_pop</a:t>
            </a:r>
            <a:r>
              <a:rPr lang="en-US" b="1" dirty="0">
                <a:solidFill>
                  <a:srgbClr val="FF0000"/>
                </a:solidFill>
                <a:latin typeface="Consolas" panose="020B0609020204030204" pitchFamily="49" charset="0"/>
                <a:cs typeface="Consolas" panose="020B0609020204030204" pitchFamily="49" charset="0"/>
              </a:rPr>
              <a:t>(</a:t>
            </a:r>
            <a:r>
              <a:rPr lang="en-US" b="1" dirty="0" err="1">
                <a:solidFill>
                  <a:srgbClr val="FF0000"/>
                </a:solidFill>
                <a:latin typeface="Consolas" panose="020B0609020204030204" pitchFamily="49" charset="0"/>
                <a:cs typeface="Consolas" panose="020B0609020204030204" pitchFamily="49" charset="0"/>
              </a:rPr>
              <a:t>intstack</a:t>
            </a:r>
            <a:r>
              <a:rPr lang="en-US" b="1" dirty="0">
                <a:solidFill>
                  <a:srgbClr val="FF0000"/>
                </a:solidFill>
                <a:latin typeface="Consolas" panose="020B0609020204030204" pitchFamily="49" charset="0"/>
                <a:cs typeface="Consolas" panose="020B0609020204030204" pitchFamily="49" charset="0"/>
              </a:rPr>
              <a:t>, &amp;</a:t>
            </a:r>
            <a:r>
              <a:rPr lang="en-US" b="1" dirty="0" err="1">
                <a:solidFill>
                  <a:srgbClr val="FF0000"/>
                </a:solidFill>
                <a:latin typeface="Consolas" panose="020B0609020204030204" pitchFamily="49" charset="0"/>
                <a:cs typeface="Consolas" panose="020B0609020204030204" pitchFamily="49" charset="0"/>
              </a:rPr>
              <a:t>popped_int</a:t>
            </a:r>
            <a:r>
              <a:rPr lang="en-US" b="1" dirty="0">
                <a:solidFill>
                  <a:srgbClr val="FF0000"/>
                </a:solidFill>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printf</a:t>
            </a:r>
            <a:r>
              <a:rPr lang="en-US" dirty="0">
                <a:latin typeface="Consolas" panose="020B0609020204030204" pitchFamily="49" charset="0"/>
                <a:cs typeface="Consolas" panose="020B0609020204030204" pitchFamily="49" charset="0"/>
              </a:rPr>
              <a:t>("%d\n", </a:t>
            </a:r>
            <a:r>
              <a:rPr lang="en-US" b="1" dirty="0" err="1">
                <a:solidFill>
                  <a:srgbClr val="FF0000"/>
                </a:solidFill>
                <a:latin typeface="Consolas" panose="020B0609020204030204" pitchFamily="49" charset="0"/>
                <a:cs typeface="Consolas" panose="020B0609020204030204" pitchFamily="49" charset="0"/>
              </a:rPr>
              <a:t>popped_int</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id="{06308CC1-EC3F-EB40-B551-ED33AC373A0A}"/>
              </a:ext>
            </a:extLst>
          </p:cNvPr>
          <p:cNvSpPr/>
          <p:nvPr/>
        </p:nvSpPr>
        <p:spPr bwMode="auto">
          <a:xfrm>
            <a:off x="2019300" y="4495800"/>
            <a:ext cx="8077200" cy="1524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We must now pass the </a:t>
            </a:r>
            <a:r>
              <a:rPr lang="en-US" sz="2800" i="1" dirty="0">
                <a:latin typeface="+mn-lt"/>
                <a:cs typeface="Courier New" panose="02070309020205020404" pitchFamily="49" charset="0"/>
              </a:rPr>
              <a:t>address</a:t>
            </a:r>
            <a:r>
              <a:rPr lang="en-US" sz="2800" dirty="0">
                <a:latin typeface="+mn-lt"/>
                <a:cs typeface="Courier New" panose="02070309020205020404" pitchFamily="49" charset="0"/>
              </a:rPr>
              <a:t> of where we would like to store the popped element, rather than getting it directly as a return value.</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1613257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b="1" dirty="0">
                <a:solidFill>
                  <a:schemeClr val="bg1">
                    <a:lumMod val="85000"/>
                  </a:schemeClr>
                </a:solidFill>
              </a:rPr>
              <a:t>Recap:</a:t>
            </a:r>
            <a:r>
              <a:rPr lang="en-US" dirty="0">
                <a:solidFill>
                  <a:schemeClr val="bg1">
                    <a:lumMod val="85000"/>
                  </a:schemeClr>
                </a:solidFill>
              </a:rPr>
              <a:t> Generics with Void *</a:t>
            </a:r>
            <a:endParaRPr lang="en-US" b="1" dirty="0">
              <a:solidFill>
                <a:schemeClr val="bg1">
                  <a:lumMod val="85000"/>
                </a:schemeClr>
              </a:solidFill>
            </a:endParaRPr>
          </a:p>
          <a:p>
            <a:r>
              <a:rPr lang="en-US" b="1" dirty="0">
                <a:solidFill>
                  <a:schemeClr val="bg1">
                    <a:lumMod val="85000"/>
                  </a:schemeClr>
                </a:solidFill>
              </a:rPr>
              <a:t>Finish up: </a:t>
            </a:r>
            <a:r>
              <a:rPr lang="en-US" dirty="0">
                <a:solidFill>
                  <a:schemeClr val="bg1">
                    <a:lumMod val="85000"/>
                  </a:schemeClr>
                </a:solidFill>
              </a:rPr>
              <a:t>Generic Stack</a:t>
            </a:r>
          </a:p>
          <a:p>
            <a:r>
              <a:rPr lang="en-US" dirty="0"/>
              <a:t>Function Pointers</a:t>
            </a:r>
          </a:p>
          <a:p>
            <a:r>
              <a:rPr lang="en-US" b="1" dirty="0">
                <a:solidFill>
                  <a:schemeClr val="bg1">
                    <a:lumMod val="85000"/>
                  </a:schemeClr>
                </a:solidFill>
              </a:rPr>
              <a:t>Example: </a:t>
            </a:r>
            <a:r>
              <a:rPr lang="en-US" dirty="0">
                <a:solidFill>
                  <a:schemeClr val="bg1">
                    <a:lumMod val="85000"/>
                  </a:schemeClr>
                </a:solidFill>
              </a:rPr>
              <a:t>Bubble Sort</a:t>
            </a:r>
            <a:endParaRPr lang="en-US" b="1" dirty="0">
              <a:solidFill>
                <a:schemeClr val="bg1">
                  <a:lumMod val="85000"/>
                </a:schemeClr>
              </a:solidFill>
            </a:endParaRPr>
          </a:p>
          <a:p>
            <a:r>
              <a:rPr lang="en-US" dirty="0">
                <a:solidFill>
                  <a:schemeClr val="bg1">
                    <a:lumMod val="85000"/>
                  </a:schemeClr>
                </a:solidFill>
              </a:rPr>
              <a:t>More Function Pointers</a:t>
            </a:r>
          </a:p>
        </p:txBody>
      </p:sp>
    </p:spTree>
    <p:extLst>
      <p:ext uri="{BB962C8B-B14F-4D97-AF65-F5344CB8AC3E}">
        <p14:creationId xmlns:p14="http://schemas.microsoft.com/office/powerpoint/2010/main" val="2103118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4104131671"/>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7666876"/>
                  </a:ext>
                </a:extLst>
              </a:tr>
            </a:tbl>
          </a:graphicData>
        </a:graphic>
      </p:graphicFrame>
    </p:spTree>
    <p:extLst>
      <p:ext uri="{BB962C8B-B14F-4D97-AF65-F5344CB8AC3E}">
        <p14:creationId xmlns:p14="http://schemas.microsoft.com/office/powerpoint/2010/main" val="360875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1086314476"/>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34290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075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728927964"/>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34290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a:extLst>
              <a:ext uri="{FF2B5EF4-FFF2-40B4-BE49-F238E27FC236}">
                <a16:creationId xmlns:a16="http://schemas.microsoft.com/office/drawing/2014/main" id="{11E8BC0B-2765-954B-BF2D-CB720D78D57B}"/>
              </a:ext>
            </a:extLst>
          </p:cNvPr>
          <p:cNvSpPr/>
          <p:nvPr/>
        </p:nvSpPr>
        <p:spPr>
          <a:xfrm>
            <a:off x="2590800" y="3667432"/>
            <a:ext cx="6858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5006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b="1" dirty="0"/>
              <a:t>Recap:</a:t>
            </a:r>
            <a:r>
              <a:rPr lang="en-US" dirty="0"/>
              <a:t> Generics with Void *</a:t>
            </a:r>
            <a:endParaRPr lang="en-US" b="1" dirty="0"/>
          </a:p>
          <a:p>
            <a:r>
              <a:rPr lang="en-US" b="1" dirty="0">
                <a:solidFill>
                  <a:schemeClr val="bg1">
                    <a:lumMod val="85000"/>
                  </a:schemeClr>
                </a:solidFill>
              </a:rPr>
              <a:t>Finish up: </a:t>
            </a:r>
            <a:r>
              <a:rPr lang="en-US" dirty="0">
                <a:solidFill>
                  <a:schemeClr val="bg1">
                    <a:lumMod val="85000"/>
                  </a:schemeClr>
                </a:solidFill>
              </a:rPr>
              <a:t>Generic Stack</a:t>
            </a:r>
          </a:p>
          <a:p>
            <a:r>
              <a:rPr lang="en-US" dirty="0">
                <a:solidFill>
                  <a:schemeClr val="bg1">
                    <a:lumMod val="85000"/>
                  </a:schemeClr>
                </a:solidFill>
              </a:rPr>
              <a:t>Function Pointers</a:t>
            </a:r>
          </a:p>
          <a:p>
            <a:r>
              <a:rPr lang="en-US" b="1" dirty="0">
                <a:solidFill>
                  <a:schemeClr val="bg1">
                    <a:lumMod val="85000"/>
                  </a:schemeClr>
                </a:solidFill>
              </a:rPr>
              <a:t>Example: </a:t>
            </a:r>
            <a:r>
              <a:rPr lang="en-US" dirty="0">
                <a:solidFill>
                  <a:schemeClr val="bg1">
                    <a:lumMod val="85000"/>
                  </a:schemeClr>
                </a:solidFill>
              </a:rPr>
              <a:t>Bubble Sort</a:t>
            </a:r>
          </a:p>
          <a:p>
            <a:r>
              <a:rPr lang="en-US" dirty="0">
                <a:solidFill>
                  <a:schemeClr val="bg1">
                    <a:lumMod val="85000"/>
                  </a:schemeClr>
                </a:solidFill>
              </a:rPr>
              <a:t>More Function Pointers</a:t>
            </a:r>
          </a:p>
        </p:txBody>
      </p:sp>
    </p:spTree>
    <p:extLst>
      <p:ext uri="{BB962C8B-B14F-4D97-AF65-F5344CB8AC3E}">
        <p14:creationId xmlns:p14="http://schemas.microsoft.com/office/powerpoint/2010/main" val="2592626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2550818454"/>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48006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84531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2929114590"/>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63246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7979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1800177767"/>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63246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Right Arrow 5">
            <a:extLst>
              <a:ext uri="{FF2B5EF4-FFF2-40B4-BE49-F238E27FC236}">
                <a16:creationId xmlns:a16="http://schemas.microsoft.com/office/drawing/2014/main" id="{432CB7EF-8D0C-7D41-BD2A-1BD5CD2DDE9E}"/>
              </a:ext>
            </a:extLst>
          </p:cNvPr>
          <p:cNvSpPr/>
          <p:nvPr/>
        </p:nvSpPr>
        <p:spPr>
          <a:xfrm>
            <a:off x="5410200" y="3667432"/>
            <a:ext cx="6858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3569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2000923355"/>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76200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4953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3602163352"/>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90678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61116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2692992281"/>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90678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Right Arrow 5">
            <a:extLst>
              <a:ext uri="{FF2B5EF4-FFF2-40B4-BE49-F238E27FC236}">
                <a16:creationId xmlns:a16="http://schemas.microsoft.com/office/drawing/2014/main" id="{7DCDC569-2A2A-4646-8470-2F918286DFEE}"/>
              </a:ext>
            </a:extLst>
          </p:cNvPr>
          <p:cNvSpPr/>
          <p:nvPr/>
        </p:nvSpPr>
        <p:spPr>
          <a:xfrm>
            <a:off x="8229600" y="3667432"/>
            <a:ext cx="6858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9962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2163874186"/>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34290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69331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2730371854"/>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48768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88413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1823555057"/>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48768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Right Arrow 5">
            <a:extLst>
              <a:ext uri="{FF2B5EF4-FFF2-40B4-BE49-F238E27FC236}">
                <a16:creationId xmlns:a16="http://schemas.microsoft.com/office/drawing/2014/main" id="{FF296834-F167-5D40-88A1-8DAAB90294E9}"/>
              </a:ext>
            </a:extLst>
          </p:cNvPr>
          <p:cNvSpPr/>
          <p:nvPr/>
        </p:nvSpPr>
        <p:spPr>
          <a:xfrm>
            <a:off x="3962400" y="3667432"/>
            <a:ext cx="6858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30044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2922293562"/>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62484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5192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CF1D3-4746-B144-9619-03D92C06879B}"/>
              </a:ext>
            </a:extLst>
          </p:cNvPr>
          <p:cNvSpPr>
            <a:spLocks noGrp="1"/>
          </p:cNvSpPr>
          <p:nvPr>
            <p:ph type="title"/>
          </p:nvPr>
        </p:nvSpPr>
        <p:spPr/>
        <p:txBody>
          <a:bodyPr/>
          <a:lstStyle/>
          <a:p>
            <a:r>
              <a:rPr lang="en-US" dirty="0"/>
              <a:t>Generics</a:t>
            </a:r>
          </a:p>
        </p:txBody>
      </p:sp>
      <p:sp>
        <p:nvSpPr>
          <p:cNvPr id="3" name="Content Placeholder 2">
            <a:extLst>
              <a:ext uri="{FF2B5EF4-FFF2-40B4-BE49-F238E27FC236}">
                <a16:creationId xmlns:a16="http://schemas.microsoft.com/office/drawing/2014/main" id="{D5F9BCA9-FA57-894E-93A4-C23645048862}"/>
              </a:ext>
            </a:extLst>
          </p:cNvPr>
          <p:cNvSpPr>
            <a:spLocks noGrp="1"/>
          </p:cNvSpPr>
          <p:nvPr>
            <p:ph idx="1"/>
          </p:nvPr>
        </p:nvSpPr>
        <p:spPr/>
        <p:txBody>
          <a:bodyPr/>
          <a:lstStyle/>
          <a:p>
            <a:r>
              <a:rPr lang="en-US" dirty="0"/>
              <a:t>We always strive to write code that is as general-purpose as possible.</a:t>
            </a:r>
          </a:p>
          <a:p>
            <a:r>
              <a:rPr lang="en-US" dirty="0"/>
              <a:t>Generic code reduces code duplication, and means you can make improvements and fix bugs in one place rather than many.</a:t>
            </a:r>
          </a:p>
          <a:p>
            <a:r>
              <a:rPr lang="en-US" dirty="0"/>
              <a:t>Generics is used throughout C for functions to sort any array, search any array, free arbitrary memory, and more.</a:t>
            </a:r>
          </a:p>
        </p:txBody>
      </p:sp>
    </p:spTree>
    <p:extLst>
      <p:ext uri="{BB962C8B-B14F-4D97-AF65-F5344CB8AC3E}">
        <p14:creationId xmlns:p14="http://schemas.microsoft.com/office/powerpoint/2010/main" val="21288978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2343803310"/>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76200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73023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223480274"/>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90678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04271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1441934570"/>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34290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6872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2156819915"/>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34290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Right Arrow 5">
            <a:extLst>
              <a:ext uri="{FF2B5EF4-FFF2-40B4-BE49-F238E27FC236}">
                <a16:creationId xmlns:a16="http://schemas.microsoft.com/office/drawing/2014/main" id="{F6203175-FE92-9A47-8D50-E554BC6775C9}"/>
              </a:ext>
            </a:extLst>
          </p:cNvPr>
          <p:cNvSpPr/>
          <p:nvPr/>
        </p:nvSpPr>
        <p:spPr>
          <a:xfrm>
            <a:off x="2590800" y="3667432"/>
            <a:ext cx="6858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898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2989909682"/>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48006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48990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2556387341"/>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62484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31240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2975976849"/>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76200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9190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2101860543"/>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90678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0999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2421839604"/>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34290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6807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1195615440"/>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48006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211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86EA6-0910-854B-8FEA-0628E38A7174}"/>
              </a:ext>
            </a:extLst>
          </p:cNvPr>
          <p:cNvSpPr>
            <a:spLocks noGrp="1"/>
          </p:cNvSpPr>
          <p:nvPr>
            <p:ph type="title"/>
          </p:nvPr>
        </p:nvSpPr>
        <p:spPr/>
        <p:txBody>
          <a:bodyPr/>
          <a:lstStyle/>
          <a:p>
            <a:r>
              <a:rPr lang="en-US" dirty="0"/>
              <a:t>Generic Swap</a:t>
            </a:r>
          </a:p>
        </p:txBody>
      </p:sp>
      <p:sp>
        <p:nvSpPr>
          <p:cNvPr id="3" name="Content Placeholder 2">
            <a:extLst>
              <a:ext uri="{FF2B5EF4-FFF2-40B4-BE49-F238E27FC236}">
                <a16:creationId xmlns:a16="http://schemas.microsoft.com/office/drawing/2014/main" id="{7CCFD3E1-AD22-D444-AB76-BD295C1C699F}"/>
              </a:ext>
            </a:extLst>
          </p:cNvPr>
          <p:cNvSpPr>
            <a:spLocks noGrp="1"/>
          </p:cNvSpPr>
          <p:nvPr>
            <p:ph idx="1"/>
          </p:nvPr>
        </p:nvSpPr>
        <p:spPr/>
        <p:txBody>
          <a:bodyPr/>
          <a:lstStyle/>
          <a:p>
            <a:pPr marL="0" indent="0">
              <a:buNone/>
            </a:pPr>
            <a:r>
              <a:rPr lang="en-US" dirty="0"/>
              <a:t>Wouldn’t it be nice if we could write </a:t>
            </a:r>
            <a:r>
              <a:rPr lang="en-US" i="1" dirty="0"/>
              <a:t>one</a:t>
            </a:r>
            <a:r>
              <a:rPr lang="en-US" dirty="0"/>
              <a:t> function that would work with any parameter type, instead of so many different versions?</a:t>
            </a:r>
          </a:p>
          <a:p>
            <a:pPr marL="0" indent="0">
              <a:buNone/>
            </a:pPr>
            <a:endParaRPr lang="en-US" dirty="0"/>
          </a:p>
          <a:p>
            <a:pPr marL="0" indent="0">
              <a:spcBef>
                <a:spcPts val="0"/>
              </a:spcBef>
              <a:buNone/>
            </a:pP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swap_int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*b) { … }</a:t>
            </a:r>
          </a:p>
          <a:p>
            <a:pPr marL="0" indent="0">
              <a:buNone/>
            </a:pP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swap_float</a:t>
            </a:r>
            <a:r>
              <a:rPr lang="en-US" dirty="0">
                <a:latin typeface="Consolas" panose="020B0609020204030204" pitchFamily="49" charset="0"/>
                <a:cs typeface="Consolas" panose="020B0609020204030204" pitchFamily="49" charset="0"/>
              </a:rPr>
              <a:t>(float *a, float *b) { … }</a:t>
            </a:r>
          </a:p>
          <a:p>
            <a:pPr marL="0" indent="0">
              <a:buNone/>
            </a:pP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swap_size_t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size_t</a:t>
            </a:r>
            <a:r>
              <a:rPr lang="en-US" dirty="0">
                <a:latin typeface="Consolas" panose="020B0609020204030204" pitchFamily="49" charset="0"/>
                <a:cs typeface="Consolas" panose="020B0609020204030204" pitchFamily="49" charset="0"/>
              </a:rPr>
              <a:t> *a, </a:t>
            </a:r>
            <a:r>
              <a:rPr lang="en-US" dirty="0" err="1">
                <a:latin typeface="Consolas" panose="020B0609020204030204" pitchFamily="49" charset="0"/>
                <a:cs typeface="Consolas" panose="020B0609020204030204" pitchFamily="49" charset="0"/>
              </a:rPr>
              <a:t>size_t</a:t>
            </a:r>
            <a:r>
              <a:rPr lang="en-US" dirty="0">
                <a:latin typeface="Consolas" panose="020B0609020204030204" pitchFamily="49" charset="0"/>
                <a:cs typeface="Consolas" panose="020B0609020204030204" pitchFamily="49" charset="0"/>
              </a:rPr>
              <a:t> *b) { … }</a:t>
            </a:r>
          </a:p>
          <a:p>
            <a:pPr marL="0" indent="0">
              <a:buNone/>
            </a:pP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swap_double</a:t>
            </a:r>
            <a:r>
              <a:rPr lang="en-US" dirty="0">
                <a:latin typeface="Consolas" panose="020B0609020204030204" pitchFamily="49" charset="0"/>
                <a:cs typeface="Consolas" panose="020B0609020204030204" pitchFamily="49" charset="0"/>
              </a:rPr>
              <a:t>(double *a, double *b) { … }</a:t>
            </a:r>
          </a:p>
          <a:p>
            <a:pPr marL="0" indent="0">
              <a:buNone/>
            </a:pP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swap_string</a:t>
            </a:r>
            <a:r>
              <a:rPr lang="en-US" dirty="0">
                <a:latin typeface="Consolas" panose="020B0609020204030204" pitchFamily="49" charset="0"/>
                <a:cs typeface="Consolas" panose="020B0609020204030204" pitchFamily="49" charset="0"/>
              </a:rPr>
              <a:t>(char **a, char **b) { … }</a:t>
            </a:r>
          </a:p>
          <a:p>
            <a:pPr marL="0" indent="0">
              <a:buNone/>
            </a:pP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swap_mystruct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mystruct</a:t>
            </a:r>
            <a:r>
              <a:rPr lang="en-US" dirty="0">
                <a:latin typeface="Consolas" panose="020B0609020204030204" pitchFamily="49" charset="0"/>
                <a:cs typeface="Consolas" panose="020B0609020204030204" pitchFamily="49" charset="0"/>
              </a:rPr>
              <a:t> *a, </a:t>
            </a:r>
            <a:r>
              <a:rPr lang="en-US" dirty="0" err="1">
                <a:latin typeface="Consolas" panose="020B0609020204030204" pitchFamily="49" charset="0"/>
                <a:cs typeface="Consolas" panose="020B0609020204030204" pitchFamily="49" charset="0"/>
              </a:rPr>
              <a:t>mystruct</a:t>
            </a:r>
            <a:r>
              <a:rPr lang="en-US" dirty="0">
                <a:latin typeface="Consolas" panose="020B0609020204030204" pitchFamily="49" charset="0"/>
                <a:cs typeface="Consolas" panose="020B0609020204030204" pitchFamily="49" charset="0"/>
              </a:rPr>
              <a:t> *b) { … }</a:t>
            </a:r>
          </a:p>
          <a:p>
            <a:pPr marL="0" indent="0">
              <a:buNone/>
            </a:pPr>
            <a:r>
              <a:rPr lang="en-US" dirty="0">
                <a:latin typeface="Consolas" panose="020B0609020204030204" pitchFamily="49" charset="0"/>
                <a:cs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16703481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3065995577"/>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61722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23675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1720473831"/>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76200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0977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1265817968"/>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347666876"/>
                  </a:ext>
                </a:extLst>
              </a:tr>
            </a:tbl>
          </a:graphicData>
        </a:graphic>
      </p:graphicFrame>
      <p:sp>
        <p:nvSpPr>
          <p:cNvPr id="5" name="Down Arrow 4">
            <a:extLst>
              <a:ext uri="{FF2B5EF4-FFF2-40B4-BE49-F238E27FC236}">
                <a16:creationId xmlns:a16="http://schemas.microsoft.com/office/drawing/2014/main" id="{BECD5370-88A2-E045-AB76-EFCE3FC48CEE}"/>
              </a:ext>
            </a:extLst>
          </p:cNvPr>
          <p:cNvSpPr/>
          <p:nvPr/>
        </p:nvSpPr>
        <p:spPr>
          <a:xfrm>
            <a:off x="9067800" y="2359742"/>
            <a:ext cx="457200" cy="7620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00027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CC3-2B4F-A543-8D40-80F1FDE41A8C}"/>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19361708-FF49-9849-8785-A184E5531272}"/>
              </a:ext>
            </a:extLst>
          </p:cNvPr>
          <p:cNvSpPr>
            <a:spLocks noGrp="1"/>
          </p:cNvSpPr>
          <p:nvPr>
            <p:ph idx="1"/>
          </p:nvPr>
        </p:nvSpPr>
        <p:spPr/>
        <p:txBody>
          <a:bodyPr/>
          <a:lstStyle/>
          <a:p>
            <a:r>
              <a:rPr lang="en-US" dirty="0"/>
              <a:t>Let’s write a function to sort a list of integers.  We’ll use the </a:t>
            </a:r>
            <a:r>
              <a:rPr lang="en-US" b="1" dirty="0"/>
              <a:t>bubble sort algorithm</a:t>
            </a:r>
            <a:r>
              <a:rPr lang="en-US" dirty="0"/>
              <a:t>.</a:t>
            </a:r>
          </a:p>
          <a:p>
            <a:endParaRPr lang="en-US" dirty="0"/>
          </a:p>
          <a:p>
            <a:endParaRPr lang="en-US" dirty="0"/>
          </a:p>
          <a:p>
            <a:endParaRPr lang="en-US" dirty="0"/>
          </a:p>
          <a:p>
            <a:endParaRPr lang="en-US" dirty="0"/>
          </a:p>
          <a:p>
            <a:endParaRPr lang="en-US" dirty="0"/>
          </a:p>
          <a:p>
            <a:r>
              <a:rPr lang="en-US" dirty="0"/>
              <a:t>Bubble sort repeatedly goes through the array, swapping any pairs of elements that are out of order.  When there are no more swaps needed, the array is sorted!</a:t>
            </a:r>
          </a:p>
        </p:txBody>
      </p:sp>
      <p:graphicFrame>
        <p:nvGraphicFramePr>
          <p:cNvPr id="4" name="Table 3">
            <a:extLst>
              <a:ext uri="{FF2B5EF4-FFF2-40B4-BE49-F238E27FC236}">
                <a16:creationId xmlns:a16="http://schemas.microsoft.com/office/drawing/2014/main" id="{A26D1962-17C4-3546-904B-935972008FE8}"/>
              </a:ext>
            </a:extLst>
          </p:cNvPr>
          <p:cNvGraphicFramePr>
            <a:graphicFrameLocks noGrp="1"/>
          </p:cNvGraphicFramePr>
          <p:nvPr>
            <p:extLst>
              <p:ext uri="{D42A27DB-BD31-4B8C-83A1-F6EECF244321}">
                <p14:modId xmlns:p14="http://schemas.microsoft.com/office/powerpoint/2010/main" val="2487498363"/>
              </p:ext>
            </p:extLst>
          </p:nvPr>
        </p:nvGraphicFramePr>
        <p:xfrm>
          <a:off x="1524000" y="3276600"/>
          <a:ext cx="8458200" cy="947420"/>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851976908"/>
                    </a:ext>
                  </a:extLst>
                </a:gridCol>
                <a:gridCol w="1409700">
                  <a:extLst>
                    <a:ext uri="{9D8B030D-6E8A-4147-A177-3AD203B41FA5}">
                      <a16:colId xmlns:a16="http://schemas.microsoft.com/office/drawing/2014/main" val="2598564106"/>
                    </a:ext>
                  </a:extLst>
                </a:gridCol>
                <a:gridCol w="1409700">
                  <a:extLst>
                    <a:ext uri="{9D8B030D-6E8A-4147-A177-3AD203B41FA5}">
                      <a16:colId xmlns:a16="http://schemas.microsoft.com/office/drawing/2014/main" val="1442666492"/>
                    </a:ext>
                  </a:extLst>
                </a:gridCol>
                <a:gridCol w="1409700">
                  <a:extLst>
                    <a:ext uri="{9D8B030D-6E8A-4147-A177-3AD203B41FA5}">
                      <a16:colId xmlns:a16="http://schemas.microsoft.com/office/drawing/2014/main" val="1777473107"/>
                    </a:ext>
                  </a:extLst>
                </a:gridCol>
                <a:gridCol w="1409700">
                  <a:extLst>
                    <a:ext uri="{9D8B030D-6E8A-4147-A177-3AD203B41FA5}">
                      <a16:colId xmlns:a16="http://schemas.microsoft.com/office/drawing/2014/main" val="2797806994"/>
                    </a:ext>
                  </a:extLst>
                </a:gridCol>
                <a:gridCol w="1409700">
                  <a:extLst>
                    <a:ext uri="{9D8B030D-6E8A-4147-A177-3AD203B41FA5}">
                      <a16:colId xmlns:a16="http://schemas.microsoft.com/office/drawing/2014/main" val="3174874032"/>
                    </a:ext>
                  </a:extLst>
                </a:gridCol>
              </a:tblGrid>
              <a:tr h="947420">
                <a:tc>
                  <a:txBody>
                    <a:bodyPr/>
                    <a:lstStyle/>
                    <a:p>
                      <a:pPr algn="ctr"/>
                      <a:r>
                        <a:rPr lang="en-US" sz="4500" dirty="0">
                          <a:latin typeface="Consolas" panose="020B0609020204030204" pitchFamily="49" charset="0"/>
                          <a:cs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4500" dirty="0">
                          <a:latin typeface="Consolas" panose="020B0609020204030204" pitchFamily="49" charset="0"/>
                          <a:cs typeface="Consolas" panose="020B0609020204030204" pitchFamily="49"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666876"/>
                  </a:ext>
                </a:extLst>
              </a:tr>
            </a:tbl>
          </a:graphicData>
        </a:graphic>
      </p:graphicFrame>
      <p:sp>
        <p:nvSpPr>
          <p:cNvPr id="6" name="TextBox 5">
            <a:extLst>
              <a:ext uri="{FF2B5EF4-FFF2-40B4-BE49-F238E27FC236}">
                <a16:creationId xmlns:a16="http://schemas.microsoft.com/office/drawing/2014/main" id="{D919B98B-451D-9848-96B9-6ED759BECF04}"/>
              </a:ext>
            </a:extLst>
          </p:cNvPr>
          <p:cNvSpPr txBox="1"/>
          <p:nvPr/>
        </p:nvSpPr>
        <p:spPr>
          <a:xfrm>
            <a:off x="10883285" y="3304034"/>
            <a:ext cx="851515" cy="892552"/>
          </a:xfrm>
          <a:prstGeom prst="rect">
            <a:avLst/>
          </a:prstGeom>
          <a:noFill/>
        </p:spPr>
        <p:txBody>
          <a:bodyPr wrap="none" rtlCol="0">
            <a:spAutoFit/>
          </a:bodyPr>
          <a:lstStyle/>
          <a:p>
            <a:r>
              <a:rPr lang="en-US" sz="5200" dirty="0"/>
              <a:t>✅</a:t>
            </a:r>
          </a:p>
        </p:txBody>
      </p:sp>
    </p:spTree>
    <p:extLst>
      <p:ext uri="{BB962C8B-B14F-4D97-AF65-F5344CB8AC3E}">
        <p14:creationId xmlns:p14="http://schemas.microsoft.com/office/powerpoint/2010/main" val="17107512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D4FF-9FE2-F24A-B185-81275214B578}"/>
              </a:ext>
            </a:extLst>
          </p:cNvPr>
          <p:cNvSpPr>
            <a:spLocks noGrp="1"/>
          </p:cNvSpPr>
          <p:nvPr>
            <p:ph type="title"/>
          </p:nvPr>
        </p:nvSpPr>
        <p:spPr/>
        <p:txBody>
          <a:bodyPr/>
          <a:lstStyle/>
          <a:p>
            <a:r>
              <a:rPr lang="en-US" dirty="0"/>
              <a:t>Integer Bubble Sort</a:t>
            </a:r>
          </a:p>
        </p:txBody>
      </p:sp>
      <p:sp>
        <p:nvSpPr>
          <p:cNvPr id="3" name="Content Placeholder 2">
            <a:extLst>
              <a:ext uri="{FF2B5EF4-FFF2-40B4-BE49-F238E27FC236}">
                <a16:creationId xmlns:a16="http://schemas.microsoft.com/office/drawing/2014/main" id="{9FAA783E-60A1-6B41-B6EA-689C7C4AD75E}"/>
              </a:ext>
            </a:extLst>
          </p:cNvPr>
          <p:cNvSpPr>
            <a:spLocks noGrp="1"/>
          </p:cNvSpPr>
          <p:nvPr>
            <p:ph idx="1"/>
          </p:nvPr>
        </p:nvSpPr>
        <p:spPr/>
        <p:txBody>
          <a:bodyPr/>
          <a:lstStyle/>
          <a:p>
            <a:pPr marL="0" indent="0">
              <a:spcBef>
                <a:spcPts val="0"/>
              </a:spcBef>
              <a:buNone/>
            </a:pPr>
            <a:r>
              <a:rPr lang="en-US" sz="2300" b="1" dirty="0">
                <a:latin typeface="Consolas" panose="020B0609020204030204" pitchFamily="49" charset="0"/>
                <a:cs typeface="Consolas" panose="020B0609020204030204" pitchFamily="49" charset="0"/>
              </a:rPr>
              <a:t>void</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bubble_sort_int</a:t>
            </a:r>
            <a:r>
              <a:rPr lang="en-US" sz="2300" dirty="0">
                <a:latin typeface="Consolas" panose="020B0609020204030204" pitchFamily="49" charset="0"/>
                <a:cs typeface="Consolas" panose="020B0609020204030204" pitchFamily="49" charset="0"/>
              </a:rPr>
              <a:t>(</a:t>
            </a:r>
            <a:r>
              <a:rPr lang="en-US" sz="2300" b="1"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a:t>
            </a:r>
            <a:r>
              <a:rPr lang="en-US" sz="2300" b="1"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n)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while</a:t>
            </a:r>
            <a:r>
              <a:rPr lang="en-US" sz="2300" dirty="0">
                <a:latin typeface="Consolas" panose="020B0609020204030204" pitchFamily="49" charset="0"/>
                <a:cs typeface="Consolas" panose="020B0609020204030204" pitchFamily="49" charset="0"/>
              </a:rPr>
              <a:t> (true)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bool</a:t>
            </a:r>
            <a:r>
              <a:rPr lang="en-US" sz="2300" dirty="0">
                <a:latin typeface="Consolas" panose="020B0609020204030204" pitchFamily="49" charset="0"/>
                <a:cs typeface="Consolas" panose="020B0609020204030204" pitchFamily="49" charset="0"/>
              </a:rPr>
              <a:t> swapped = false;</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for</a:t>
            </a:r>
            <a:r>
              <a:rPr lang="en-US" sz="2300" dirty="0">
                <a:latin typeface="Consolas" panose="020B0609020204030204" pitchFamily="49" charset="0"/>
                <a:cs typeface="Consolas" panose="020B0609020204030204" pitchFamily="49" charset="0"/>
              </a:rPr>
              <a:t> (</a:t>
            </a:r>
            <a:r>
              <a:rPr lang="en-US" sz="2300" b="1"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1;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&lt; n;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if</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[i-1] &gt;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swapped = true;</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swap_int</a:t>
            </a:r>
            <a:r>
              <a:rPr lang="en-US" sz="2300" dirty="0">
                <a:latin typeface="Consolas" panose="020B0609020204030204" pitchFamily="49" charset="0"/>
                <a:cs typeface="Consolas" panose="020B0609020204030204" pitchFamily="49" charset="0"/>
              </a:rPr>
              <a:t>(&amp;</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[i-1], &amp;</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if</a:t>
            </a:r>
            <a:r>
              <a:rPr lang="en-US" sz="2300" dirty="0">
                <a:latin typeface="Consolas" panose="020B0609020204030204" pitchFamily="49" charset="0"/>
                <a:cs typeface="Consolas" panose="020B0609020204030204" pitchFamily="49" charset="0"/>
              </a:rPr>
              <a:t> (!swapped)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return</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id="{CE0DE580-F33C-B347-83B7-FDDF4160FC30}"/>
              </a:ext>
            </a:extLst>
          </p:cNvPr>
          <p:cNvSpPr/>
          <p:nvPr/>
        </p:nvSpPr>
        <p:spPr bwMode="auto">
          <a:xfrm>
            <a:off x="6134100" y="5181600"/>
            <a:ext cx="560070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How can we make this function generic, to sort an array of </a:t>
            </a:r>
            <a:r>
              <a:rPr lang="en-US" sz="2800" i="1" dirty="0">
                <a:latin typeface="+mn-lt"/>
                <a:cs typeface="Courier New" panose="02070309020205020404" pitchFamily="49" charset="0"/>
              </a:rPr>
              <a:t>any type?</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203590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D4FF-9FE2-F24A-B185-81275214B578}"/>
              </a:ext>
            </a:extLst>
          </p:cNvPr>
          <p:cNvSpPr>
            <a:spLocks noGrp="1"/>
          </p:cNvSpPr>
          <p:nvPr>
            <p:ph type="title"/>
          </p:nvPr>
        </p:nvSpPr>
        <p:spPr/>
        <p:txBody>
          <a:bodyPr/>
          <a:lstStyle/>
          <a:p>
            <a:r>
              <a:rPr lang="en-US" dirty="0"/>
              <a:t>Integer Bubble Sort</a:t>
            </a:r>
          </a:p>
        </p:txBody>
      </p:sp>
      <p:sp>
        <p:nvSpPr>
          <p:cNvPr id="3" name="Content Placeholder 2">
            <a:extLst>
              <a:ext uri="{FF2B5EF4-FFF2-40B4-BE49-F238E27FC236}">
                <a16:creationId xmlns:a16="http://schemas.microsoft.com/office/drawing/2014/main" id="{9FAA783E-60A1-6B41-B6EA-689C7C4AD75E}"/>
              </a:ext>
            </a:extLst>
          </p:cNvPr>
          <p:cNvSpPr>
            <a:spLocks noGrp="1"/>
          </p:cNvSpPr>
          <p:nvPr>
            <p:ph idx="1"/>
          </p:nvPr>
        </p:nvSpPr>
        <p:spPr/>
        <p:txBody>
          <a:bodyPr/>
          <a:lstStyle/>
          <a:p>
            <a:pPr marL="0" indent="0">
              <a:spcBef>
                <a:spcPts val="0"/>
              </a:spcBef>
              <a:buNone/>
            </a:pPr>
            <a:r>
              <a:rPr lang="en-US" sz="2300" b="1" dirty="0">
                <a:latin typeface="Consolas" panose="020B0609020204030204" pitchFamily="49" charset="0"/>
                <a:cs typeface="Consolas" panose="020B0609020204030204" pitchFamily="49" charset="0"/>
              </a:rPr>
              <a:t>void</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bubble_sort_int</a:t>
            </a:r>
            <a:r>
              <a:rPr lang="en-US" sz="2300" dirty="0">
                <a:latin typeface="Consolas" panose="020B0609020204030204" pitchFamily="49" charset="0"/>
                <a:cs typeface="Consolas" panose="020B0609020204030204" pitchFamily="49" charset="0"/>
              </a:rPr>
              <a:t>(</a:t>
            </a:r>
            <a:r>
              <a:rPr lang="en-US" sz="2300" b="1"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a:t>
            </a:r>
            <a:r>
              <a:rPr lang="en-US" sz="2300" b="1"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n)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while</a:t>
            </a:r>
            <a:r>
              <a:rPr lang="en-US" sz="2300" dirty="0">
                <a:latin typeface="Consolas" panose="020B0609020204030204" pitchFamily="49" charset="0"/>
                <a:cs typeface="Consolas" panose="020B0609020204030204" pitchFamily="49" charset="0"/>
              </a:rPr>
              <a:t> (true)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bool</a:t>
            </a:r>
            <a:r>
              <a:rPr lang="en-US" sz="2300" dirty="0">
                <a:latin typeface="Consolas" panose="020B0609020204030204" pitchFamily="49" charset="0"/>
                <a:cs typeface="Consolas" panose="020B0609020204030204" pitchFamily="49" charset="0"/>
              </a:rPr>
              <a:t> swapped = false;</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for</a:t>
            </a:r>
            <a:r>
              <a:rPr lang="en-US" sz="2300" dirty="0">
                <a:latin typeface="Consolas" panose="020B0609020204030204" pitchFamily="49" charset="0"/>
                <a:cs typeface="Consolas" panose="020B0609020204030204" pitchFamily="49" charset="0"/>
              </a:rPr>
              <a:t> (</a:t>
            </a:r>
            <a:r>
              <a:rPr lang="en-US" sz="2300" b="1"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1;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&lt; n;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if</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[i-1] &gt;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swapped = true;</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swap_int</a:t>
            </a:r>
            <a:r>
              <a:rPr lang="en-US" sz="2300" dirty="0">
                <a:latin typeface="Consolas" panose="020B0609020204030204" pitchFamily="49" charset="0"/>
                <a:cs typeface="Consolas" panose="020B0609020204030204" pitchFamily="49" charset="0"/>
              </a:rPr>
              <a:t>(&amp;</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[i-1], &amp;</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if</a:t>
            </a:r>
            <a:r>
              <a:rPr lang="en-US" sz="2300" dirty="0">
                <a:latin typeface="Consolas" panose="020B0609020204030204" pitchFamily="49" charset="0"/>
                <a:cs typeface="Consolas" panose="020B0609020204030204" pitchFamily="49" charset="0"/>
              </a:rPr>
              <a:t> (!swapped)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return</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id="{CE0DE580-F33C-B347-83B7-FDDF4160FC30}"/>
              </a:ext>
            </a:extLst>
          </p:cNvPr>
          <p:cNvSpPr/>
          <p:nvPr/>
        </p:nvSpPr>
        <p:spPr bwMode="auto">
          <a:xfrm>
            <a:off x="6134100" y="5181600"/>
            <a:ext cx="560070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Let’s start by making the parameters and swap generic.</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2467716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D4FF-9FE2-F24A-B185-81275214B578}"/>
              </a:ext>
            </a:extLst>
          </p:cNvPr>
          <p:cNvSpPr>
            <a:spLocks noGrp="1"/>
          </p:cNvSpPr>
          <p:nvPr>
            <p:ph type="title"/>
          </p:nvPr>
        </p:nvSpPr>
        <p:spPr/>
        <p:txBody>
          <a:bodyPr/>
          <a:lstStyle/>
          <a:p>
            <a:r>
              <a:rPr lang="en-US" dirty="0"/>
              <a:t>Generic Bubble Sort</a:t>
            </a:r>
          </a:p>
        </p:txBody>
      </p:sp>
      <p:sp>
        <p:nvSpPr>
          <p:cNvPr id="3" name="Content Placeholder 2">
            <a:extLst>
              <a:ext uri="{FF2B5EF4-FFF2-40B4-BE49-F238E27FC236}">
                <a16:creationId xmlns:a16="http://schemas.microsoft.com/office/drawing/2014/main" id="{9FAA783E-60A1-6B41-B6EA-689C7C4AD75E}"/>
              </a:ext>
            </a:extLst>
          </p:cNvPr>
          <p:cNvSpPr>
            <a:spLocks noGrp="1"/>
          </p:cNvSpPr>
          <p:nvPr>
            <p:ph idx="1"/>
          </p:nvPr>
        </p:nvSpPr>
        <p:spPr/>
        <p:txBody>
          <a:bodyPr/>
          <a:lstStyle/>
          <a:p>
            <a:pPr marL="0" indent="0">
              <a:spcBef>
                <a:spcPts val="0"/>
              </a:spcBef>
              <a:buNone/>
            </a:pPr>
            <a:r>
              <a:rPr lang="en-US" sz="2300" b="1" dirty="0">
                <a:latin typeface="Consolas" panose="020B0609020204030204" pitchFamily="49" charset="0"/>
                <a:cs typeface="Consolas" panose="020B0609020204030204" pitchFamily="49" charset="0"/>
              </a:rPr>
              <a:t>void</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bubble_sort_int</a:t>
            </a:r>
            <a:r>
              <a:rPr lang="en-US" sz="2300" dirty="0">
                <a:latin typeface="Consolas" panose="020B0609020204030204" pitchFamily="49" charset="0"/>
                <a:cs typeface="Consolas" panose="020B0609020204030204" pitchFamily="49" charset="0"/>
              </a:rPr>
              <a:t>(</a:t>
            </a:r>
            <a:r>
              <a:rPr lang="en-US" sz="2300" b="1" dirty="0">
                <a:solidFill>
                  <a:srgbClr val="FF0000"/>
                </a:solidFill>
                <a:latin typeface="Consolas" panose="020B0609020204030204" pitchFamily="49" charset="0"/>
                <a:cs typeface="Consolas" panose="020B0609020204030204" pitchFamily="49" charset="0"/>
              </a:rPr>
              <a:t>void *</a:t>
            </a:r>
            <a:r>
              <a:rPr lang="en-US" sz="2300" b="1" dirty="0" err="1">
                <a:solidFill>
                  <a:srgbClr val="FF0000"/>
                </a:solidFill>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a:t>
            </a:r>
            <a:r>
              <a:rPr lang="en-US" sz="2300" b="1"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n, </a:t>
            </a:r>
            <a:r>
              <a:rPr lang="en-US" sz="2300" b="1" dirty="0" err="1">
                <a:solidFill>
                  <a:srgbClr val="FF0000"/>
                </a:solidFill>
                <a:latin typeface="Consolas" panose="020B0609020204030204" pitchFamily="49" charset="0"/>
                <a:cs typeface="Consolas" panose="020B0609020204030204" pitchFamily="49" charset="0"/>
              </a:rPr>
              <a:t>int</a:t>
            </a:r>
            <a:r>
              <a:rPr lang="en-US" sz="2300" b="1" dirty="0">
                <a:solidFill>
                  <a:srgbClr val="FF0000"/>
                </a:solidFill>
                <a:latin typeface="Consolas" panose="020B0609020204030204" pitchFamily="49" charset="0"/>
                <a:cs typeface="Consolas" panose="020B0609020204030204" pitchFamily="49" charset="0"/>
              </a:rPr>
              <a:t> </a:t>
            </a:r>
            <a:r>
              <a:rPr lang="en-US" sz="2300" b="1" dirty="0" err="1">
                <a:solidFill>
                  <a:srgbClr val="FF0000"/>
                </a:solidFill>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while</a:t>
            </a:r>
            <a:r>
              <a:rPr lang="en-US" sz="2300" dirty="0">
                <a:latin typeface="Consolas" panose="020B0609020204030204" pitchFamily="49" charset="0"/>
                <a:cs typeface="Consolas" panose="020B0609020204030204" pitchFamily="49" charset="0"/>
              </a:rPr>
              <a:t> (true)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bool</a:t>
            </a:r>
            <a:r>
              <a:rPr lang="en-US" sz="2300" dirty="0">
                <a:latin typeface="Consolas" panose="020B0609020204030204" pitchFamily="49" charset="0"/>
                <a:cs typeface="Consolas" panose="020B0609020204030204" pitchFamily="49" charset="0"/>
              </a:rPr>
              <a:t> swapped = false;</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for</a:t>
            </a:r>
            <a:r>
              <a:rPr lang="en-US" sz="2300" dirty="0">
                <a:latin typeface="Consolas" panose="020B0609020204030204" pitchFamily="49" charset="0"/>
                <a:cs typeface="Consolas" panose="020B0609020204030204" pitchFamily="49" charset="0"/>
              </a:rPr>
              <a:t> (</a:t>
            </a:r>
            <a:r>
              <a:rPr lang="en-US" sz="2300" b="1"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1;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&lt; n;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if</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[i-1] &gt;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swapped = true;</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swap_int</a:t>
            </a:r>
            <a:r>
              <a:rPr lang="en-US" sz="2300" dirty="0">
                <a:latin typeface="Consolas" panose="020B0609020204030204" pitchFamily="49" charset="0"/>
                <a:cs typeface="Consolas" panose="020B0609020204030204" pitchFamily="49" charset="0"/>
              </a:rPr>
              <a:t>(&amp;</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[i-1], &amp;</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if</a:t>
            </a:r>
            <a:r>
              <a:rPr lang="en-US" sz="2300" dirty="0">
                <a:latin typeface="Consolas" panose="020B0609020204030204" pitchFamily="49" charset="0"/>
                <a:cs typeface="Consolas" panose="020B0609020204030204" pitchFamily="49" charset="0"/>
              </a:rPr>
              <a:t> (!swapped)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return</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id="{CE0DE580-F33C-B347-83B7-FDDF4160FC30}"/>
              </a:ext>
            </a:extLst>
          </p:cNvPr>
          <p:cNvSpPr/>
          <p:nvPr/>
        </p:nvSpPr>
        <p:spPr bwMode="auto">
          <a:xfrm>
            <a:off x="6134100" y="5181600"/>
            <a:ext cx="560070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Let’s start by making the parameters and swap generic.</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16984196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D4FF-9FE2-F24A-B185-81275214B578}"/>
              </a:ext>
            </a:extLst>
          </p:cNvPr>
          <p:cNvSpPr>
            <a:spLocks noGrp="1"/>
          </p:cNvSpPr>
          <p:nvPr>
            <p:ph type="title"/>
          </p:nvPr>
        </p:nvSpPr>
        <p:spPr/>
        <p:txBody>
          <a:bodyPr/>
          <a:lstStyle/>
          <a:p>
            <a:r>
              <a:rPr lang="en-US" dirty="0"/>
              <a:t>Generic Bubble Sort</a:t>
            </a:r>
          </a:p>
        </p:txBody>
      </p:sp>
      <p:sp>
        <p:nvSpPr>
          <p:cNvPr id="3" name="Content Placeholder 2">
            <a:extLst>
              <a:ext uri="{FF2B5EF4-FFF2-40B4-BE49-F238E27FC236}">
                <a16:creationId xmlns:a16="http://schemas.microsoft.com/office/drawing/2014/main" id="{9FAA783E-60A1-6B41-B6EA-689C7C4AD75E}"/>
              </a:ext>
            </a:extLst>
          </p:cNvPr>
          <p:cNvSpPr>
            <a:spLocks noGrp="1"/>
          </p:cNvSpPr>
          <p:nvPr>
            <p:ph idx="1"/>
          </p:nvPr>
        </p:nvSpPr>
        <p:spPr/>
        <p:txBody>
          <a:bodyPr/>
          <a:lstStyle/>
          <a:p>
            <a:pPr marL="0" indent="0">
              <a:spcBef>
                <a:spcPts val="0"/>
              </a:spcBef>
              <a:buNone/>
            </a:pPr>
            <a:r>
              <a:rPr lang="en-US" sz="2300" b="1" dirty="0">
                <a:latin typeface="Consolas" panose="020B0609020204030204" pitchFamily="49" charset="0"/>
                <a:cs typeface="Consolas" panose="020B0609020204030204" pitchFamily="49" charset="0"/>
              </a:rPr>
              <a:t>void</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bubble_sort_int</a:t>
            </a:r>
            <a:r>
              <a:rPr lang="en-US" sz="2300" dirty="0">
                <a:latin typeface="Consolas" panose="020B0609020204030204" pitchFamily="49" charset="0"/>
                <a:cs typeface="Consolas" panose="020B0609020204030204" pitchFamily="49" charset="0"/>
              </a:rPr>
              <a:t>(void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n,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while</a:t>
            </a:r>
            <a:r>
              <a:rPr lang="en-US" sz="2300" dirty="0">
                <a:latin typeface="Consolas" panose="020B0609020204030204" pitchFamily="49" charset="0"/>
                <a:cs typeface="Consolas" panose="020B0609020204030204" pitchFamily="49" charset="0"/>
              </a:rPr>
              <a:t> (true)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bool</a:t>
            </a:r>
            <a:r>
              <a:rPr lang="en-US" sz="2300" dirty="0">
                <a:latin typeface="Consolas" panose="020B0609020204030204" pitchFamily="49" charset="0"/>
                <a:cs typeface="Consolas" panose="020B0609020204030204" pitchFamily="49" charset="0"/>
              </a:rPr>
              <a:t> swapped = false;</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for</a:t>
            </a:r>
            <a:r>
              <a:rPr lang="en-US" sz="2300" dirty="0">
                <a:latin typeface="Consolas" panose="020B0609020204030204" pitchFamily="49" charset="0"/>
                <a:cs typeface="Consolas" panose="020B0609020204030204" pitchFamily="49" charset="0"/>
              </a:rPr>
              <a:t> (</a:t>
            </a:r>
            <a:r>
              <a:rPr lang="en-US" sz="2300" b="1"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1;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&lt; n;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if</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[i-1] &gt;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swapped = true;</a:t>
            </a:r>
          </a:p>
          <a:p>
            <a:pPr marL="0" indent="0">
              <a:spcBef>
                <a:spcPts val="0"/>
              </a:spcBef>
              <a:buNone/>
            </a:pPr>
            <a:r>
              <a:rPr lang="en-US" sz="2300" b="1" dirty="0">
                <a:solidFill>
                  <a:srgbClr val="FF0000"/>
                </a:solidFill>
                <a:latin typeface="Consolas" panose="020B0609020204030204" pitchFamily="49" charset="0"/>
                <a:cs typeface="Consolas" panose="020B0609020204030204" pitchFamily="49" charset="0"/>
              </a:rPr>
              <a:t>                swap</a:t>
            </a:r>
            <a:r>
              <a:rPr lang="en-US" sz="2300" dirty="0">
                <a:latin typeface="Consolas" panose="020B0609020204030204" pitchFamily="49" charset="0"/>
                <a:cs typeface="Consolas" panose="020B0609020204030204" pitchFamily="49" charset="0"/>
              </a:rPr>
              <a:t>(&amp;</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[i-1], &amp;</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a:t>
            </a:r>
            <a:r>
              <a:rPr lang="en-US" sz="2300" b="1" dirty="0" err="1">
                <a:solidFill>
                  <a:srgbClr val="FF0000"/>
                </a:solidFill>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if</a:t>
            </a:r>
            <a:r>
              <a:rPr lang="en-US" sz="2300" dirty="0">
                <a:latin typeface="Consolas" panose="020B0609020204030204" pitchFamily="49" charset="0"/>
                <a:cs typeface="Consolas" panose="020B0609020204030204" pitchFamily="49" charset="0"/>
              </a:rPr>
              <a:t> (!swapped)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return</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id="{CE0DE580-F33C-B347-83B7-FDDF4160FC30}"/>
              </a:ext>
            </a:extLst>
          </p:cNvPr>
          <p:cNvSpPr/>
          <p:nvPr/>
        </p:nvSpPr>
        <p:spPr bwMode="auto">
          <a:xfrm>
            <a:off x="6134100" y="5181600"/>
            <a:ext cx="560070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Let’s start by making the parameters and swap generic.</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20330513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D705-9FA5-0743-8AA5-687793818533}"/>
              </a:ext>
            </a:extLst>
          </p:cNvPr>
          <p:cNvSpPr>
            <a:spLocks noGrp="1"/>
          </p:cNvSpPr>
          <p:nvPr>
            <p:ph type="title"/>
          </p:nvPr>
        </p:nvSpPr>
        <p:spPr/>
        <p:txBody>
          <a:bodyPr/>
          <a:lstStyle/>
          <a:p>
            <a:r>
              <a:rPr lang="en-US" dirty="0"/>
              <a:t>Key Idea: Generically Getting </a:t>
            </a:r>
            <a:r>
              <a:rPr lang="en-US" dirty="0" err="1"/>
              <a:t>i-th</a:t>
            </a:r>
            <a:r>
              <a:rPr lang="en-US" dirty="0"/>
              <a:t> Elem</a:t>
            </a:r>
          </a:p>
        </p:txBody>
      </p:sp>
      <p:sp>
        <p:nvSpPr>
          <p:cNvPr id="3" name="Content Placeholder 2">
            <a:extLst>
              <a:ext uri="{FF2B5EF4-FFF2-40B4-BE49-F238E27FC236}">
                <a16:creationId xmlns:a16="http://schemas.microsoft.com/office/drawing/2014/main" id="{DB4E81AC-EC3A-B74A-B15D-A7A932C09A4F}"/>
              </a:ext>
            </a:extLst>
          </p:cNvPr>
          <p:cNvSpPr>
            <a:spLocks noGrp="1"/>
          </p:cNvSpPr>
          <p:nvPr>
            <p:ph idx="1"/>
          </p:nvPr>
        </p:nvSpPr>
        <p:spPr/>
        <p:txBody>
          <a:bodyPr/>
          <a:lstStyle/>
          <a:p>
            <a:pPr marL="0" indent="0">
              <a:buNone/>
            </a:pPr>
            <a:r>
              <a:rPr lang="en-US" dirty="0"/>
              <a:t>A common generics idiom is getting a pointer to the </a:t>
            </a:r>
            <a:r>
              <a:rPr lang="en-US" dirty="0" err="1"/>
              <a:t>i-th</a:t>
            </a:r>
            <a:r>
              <a:rPr lang="en-US" dirty="0"/>
              <a:t> element of a generic array.  From last lecture, we know how to get the </a:t>
            </a:r>
            <a:r>
              <a:rPr lang="en-US" i="1" dirty="0"/>
              <a:t>last</a:t>
            </a:r>
            <a:r>
              <a:rPr lang="en-US" dirty="0"/>
              <a:t> element generically:</a:t>
            </a:r>
          </a:p>
          <a:p>
            <a:pPr marL="0" indent="0">
              <a:buNone/>
            </a:pPr>
            <a:endParaRPr lang="en-US" dirty="0"/>
          </a:p>
          <a:p>
            <a:pPr marL="0" indent="0">
              <a:spcBef>
                <a:spcPts val="0"/>
              </a:spcBef>
              <a:buNone/>
            </a:pPr>
            <a:r>
              <a:rPr lang="en-US" sz="2400" dirty="0">
                <a:latin typeface="Consolas" panose="020B0609020204030204" pitchFamily="49" charset="0"/>
                <a:cs typeface="Consolas" panose="020B0609020204030204" pitchFamily="49" charset="0"/>
              </a:rPr>
              <a:t>void </a:t>
            </a:r>
            <a:r>
              <a:rPr lang="en-US" sz="2400" dirty="0" err="1">
                <a:latin typeface="Consolas" panose="020B0609020204030204" pitchFamily="49" charset="0"/>
                <a:cs typeface="Consolas" panose="020B0609020204030204" pitchFamily="49" charset="0"/>
              </a:rPr>
              <a:t>swap_ends</a:t>
            </a:r>
            <a:r>
              <a:rPr lang="en-US" sz="2400" dirty="0">
                <a:latin typeface="Consolas" panose="020B0609020204030204" pitchFamily="49" charset="0"/>
                <a:cs typeface="Consolas" panose="020B0609020204030204" pitchFamily="49" charset="0"/>
              </a:rPr>
              <a:t>(void *</a:t>
            </a:r>
            <a:r>
              <a:rPr lang="en-US" sz="2400" dirty="0" err="1">
                <a:latin typeface="Consolas" panose="020B0609020204030204" pitchFamily="49" charset="0"/>
                <a:cs typeface="Consolas" panose="020B0609020204030204" pitchFamily="49" charset="0"/>
              </a:rPr>
              <a:t>arr</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size_t</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nelems</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size_t</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elem_bytes</a:t>
            </a:r>
            <a:r>
              <a:rPr lang="en-US" sz="2400" dirty="0">
                <a:latin typeface="Consolas" panose="020B0609020204030204" pitchFamily="49" charset="0"/>
                <a:cs typeface="Consolas" panose="020B0609020204030204" pitchFamily="49" charset="0"/>
              </a:rPr>
              <a:t>) {</a:t>
            </a:r>
          </a:p>
          <a:p>
            <a:pPr marL="0" indent="0">
              <a:spcBef>
                <a:spcPts val="0"/>
              </a:spcBef>
              <a:buNone/>
            </a:pPr>
            <a:r>
              <a:rPr lang="en-US" sz="2400" dirty="0">
                <a:latin typeface="Consolas" panose="020B0609020204030204" pitchFamily="49" charset="0"/>
                <a:cs typeface="Consolas" panose="020B0609020204030204" pitchFamily="49" charset="0"/>
              </a:rPr>
              <a:t>    swap(</a:t>
            </a:r>
            <a:r>
              <a:rPr lang="en-US" sz="2400" dirty="0" err="1">
                <a:latin typeface="Consolas" panose="020B0609020204030204" pitchFamily="49" charset="0"/>
                <a:cs typeface="Consolas" panose="020B0609020204030204" pitchFamily="49" charset="0"/>
              </a:rPr>
              <a:t>arr</a:t>
            </a:r>
            <a:r>
              <a:rPr lang="en-US" sz="2400" dirty="0">
                <a:latin typeface="Consolas" panose="020B0609020204030204" pitchFamily="49" charset="0"/>
                <a:cs typeface="Consolas" panose="020B0609020204030204" pitchFamily="49" charset="0"/>
              </a:rPr>
              <a:t>, </a:t>
            </a:r>
            <a:r>
              <a:rPr lang="en-US" sz="2400" b="1" dirty="0">
                <a:solidFill>
                  <a:srgbClr val="FF0000"/>
                </a:solidFill>
                <a:latin typeface="Consolas" panose="020B0609020204030204" pitchFamily="49" charset="0"/>
                <a:cs typeface="Consolas" panose="020B0609020204030204" pitchFamily="49" charset="0"/>
              </a:rPr>
              <a:t>(char *)</a:t>
            </a:r>
            <a:r>
              <a:rPr lang="en-US" sz="2400" b="1" dirty="0" err="1">
                <a:solidFill>
                  <a:srgbClr val="FF0000"/>
                </a:solidFill>
                <a:latin typeface="Consolas" panose="020B0609020204030204" pitchFamily="49" charset="0"/>
                <a:cs typeface="Consolas" panose="020B0609020204030204" pitchFamily="49" charset="0"/>
              </a:rPr>
              <a:t>arr</a:t>
            </a:r>
            <a:r>
              <a:rPr lang="en-US" sz="2400" b="1" dirty="0">
                <a:solidFill>
                  <a:srgbClr val="FF0000"/>
                </a:solidFill>
                <a:latin typeface="Consolas" panose="020B0609020204030204" pitchFamily="49" charset="0"/>
                <a:cs typeface="Consolas" panose="020B0609020204030204" pitchFamily="49" charset="0"/>
              </a:rPr>
              <a:t> + (</a:t>
            </a:r>
            <a:r>
              <a:rPr lang="en-US" sz="2400" b="1" dirty="0" err="1">
                <a:solidFill>
                  <a:srgbClr val="FF0000"/>
                </a:solidFill>
                <a:latin typeface="Consolas" panose="020B0609020204030204" pitchFamily="49" charset="0"/>
                <a:cs typeface="Consolas" panose="020B0609020204030204" pitchFamily="49" charset="0"/>
              </a:rPr>
              <a:t>nelems</a:t>
            </a:r>
            <a:r>
              <a:rPr lang="en-US" sz="2400" b="1" dirty="0">
                <a:solidFill>
                  <a:srgbClr val="FF0000"/>
                </a:solidFill>
                <a:latin typeface="Consolas" panose="020B0609020204030204" pitchFamily="49" charset="0"/>
                <a:cs typeface="Consolas" panose="020B0609020204030204" pitchFamily="49" charset="0"/>
              </a:rPr>
              <a:t> – 1) * </a:t>
            </a:r>
            <a:r>
              <a:rPr lang="en-US" sz="2400" b="1" dirty="0" err="1">
                <a:solidFill>
                  <a:srgbClr val="FF0000"/>
                </a:solidFill>
                <a:latin typeface="Consolas" panose="020B0609020204030204" pitchFamily="49" charset="0"/>
                <a:cs typeface="Consolas" panose="020B0609020204030204" pitchFamily="49" charset="0"/>
              </a:rPr>
              <a:t>elem_bytes</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elem_bytes</a:t>
            </a:r>
            <a:r>
              <a:rPr lang="en-US" sz="2400" dirty="0">
                <a:latin typeface="Consolas" panose="020B0609020204030204" pitchFamily="49" charset="0"/>
                <a:cs typeface="Consolas" panose="020B0609020204030204" pitchFamily="49" charset="0"/>
              </a:rPr>
              <a:t>);</a:t>
            </a:r>
          </a:p>
          <a:p>
            <a:pPr marL="0" indent="0">
              <a:spcBef>
                <a:spcPts val="0"/>
              </a:spcBef>
              <a:buNone/>
            </a:pPr>
            <a:r>
              <a:rPr lang="en-US" sz="2400" dirty="0">
                <a:latin typeface="Consolas" panose="020B0609020204030204" pitchFamily="49" charset="0"/>
                <a:cs typeface="Consolas" panose="020B0609020204030204" pitchFamily="49" charset="0"/>
              </a:rPr>
              <a:t>}</a:t>
            </a:r>
            <a:endParaRPr lang="en-US" sz="2400" dirty="0"/>
          </a:p>
          <a:p>
            <a:pPr marL="0" indent="0">
              <a:buNone/>
            </a:pPr>
            <a:endParaRPr lang="en-US" dirty="0"/>
          </a:p>
          <a:p>
            <a:pPr marL="0" indent="0">
              <a:buNone/>
            </a:pPr>
            <a:r>
              <a:rPr lang="en-US" dirty="0"/>
              <a:t>We can generalize this to get the </a:t>
            </a:r>
            <a:r>
              <a:rPr lang="en-US" dirty="0" err="1"/>
              <a:t>i-th</a:t>
            </a:r>
            <a:r>
              <a:rPr lang="en-US" dirty="0"/>
              <a:t> element:</a:t>
            </a:r>
          </a:p>
          <a:p>
            <a:pPr marL="0" indent="0">
              <a:buNone/>
            </a:pPr>
            <a:endParaRPr lang="en-US" dirty="0"/>
          </a:p>
          <a:p>
            <a:pPr marL="0" indent="0" algn="ctr">
              <a:buNone/>
            </a:pP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ith_elem</a:t>
            </a:r>
            <a:r>
              <a:rPr lang="en-US" dirty="0">
                <a:latin typeface="Consolas" panose="020B0609020204030204" pitchFamily="49" charset="0"/>
                <a:cs typeface="Consolas" panose="020B0609020204030204" pitchFamily="49" charset="0"/>
              </a:rPr>
              <a:t> = (char *)</a:t>
            </a:r>
            <a:r>
              <a:rPr lang="en-US" dirty="0" err="1">
                <a:latin typeface="Consolas" panose="020B0609020204030204" pitchFamily="49" charset="0"/>
                <a:cs typeface="Consolas" panose="020B0609020204030204" pitchFamily="49" charset="0"/>
              </a:rPr>
              <a:t>arr</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elem_size_bytes</a:t>
            </a:r>
            <a:r>
              <a:rPr lang="en-US" dirty="0">
                <a:latin typeface="Consolas" panose="020B0609020204030204" pitchFamily="49" charset="0"/>
                <a:cs typeface="Consolas" panose="020B0609020204030204" pitchFamily="49" charset="0"/>
              </a:rPr>
              <a:t>;</a:t>
            </a:r>
            <a:endParaRPr lang="en-US" dirty="0"/>
          </a:p>
        </p:txBody>
      </p:sp>
    </p:spTree>
    <p:extLst>
      <p:ext uri="{BB962C8B-B14F-4D97-AF65-F5344CB8AC3E}">
        <p14:creationId xmlns:p14="http://schemas.microsoft.com/office/powerpoint/2010/main" val="255756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D4FF-9FE2-F24A-B185-81275214B578}"/>
              </a:ext>
            </a:extLst>
          </p:cNvPr>
          <p:cNvSpPr>
            <a:spLocks noGrp="1"/>
          </p:cNvSpPr>
          <p:nvPr>
            <p:ph type="title"/>
          </p:nvPr>
        </p:nvSpPr>
        <p:spPr/>
        <p:txBody>
          <a:bodyPr/>
          <a:lstStyle/>
          <a:p>
            <a:r>
              <a:rPr lang="en-US" dirty="0"/>
              <a:t>Generic Bubble Sort</a:t>
            </a:r>
          </a:p>
        </p:txBody>
      </p:sp>
      <p:sp>
        <p:nvSpPr>
          <p:cNvPr id="3" name="Content Placeholder 2">
            <a:extLst>
              <a:ext uri="{FF2B5EF4-FFF2-40B4-BE49-F238E27FC236}">
                <a16:creationId xmlns:a16="http://schemas.microsoft.com/office/drawing/2014/main" id="{9FAA783E-60A1-6B41-B6EA-689C7C4AD75E}"/>
              </a:ext>
            </a:extLst>
          </p:cNvPr>
          <p:cNvSpPr>
            <a:spLocks noGrp="1"/>
          </p:cNvSpPr>
          <p:nvPr>
            <p:ph idx="1"/>
          </p:nvPr>
        </p:nvSpPr>
        <p:spPr/>
        <p:txBody>
          <a:bodyPr/>
          <a:lstStyle/>
          <a:p>
            <a:pPr marL="0" indent="0">
              <a:spcBef>
                <a:spcPts val="0"/>
              </a:spcBef>
              <a:buNone/>
            </a:pPr>
            <a:r>
              <a:rPr lang="en-US" sz="2300" b="1" dirty="0">
                <a:latin typeface="Consolas" panose="020B0609020204030204" pitchFamily="49" charset="0"/>
                <a:cs typeface="Consolas" panose="020B0609020204030204" pitchFamily="49" charset="0"/>
              </a:rPr>
              <a:t>void</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bubble_sort_int</a:t>
            </a:r>
            <a:r>
              <a:rPr lang="en-US" sz="2300" dirty="0">
                <a:latin typeface="Consolas" panose="020B0609020204030204" pitchFamily="49" charset="0"/>
                <a:cs typeface="Consolas" panose="020B0609020204030204" pitchFamily="49" charset="0"/>
              </a:rPr>
              <a:t>(void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n,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while</a:t>
            </a:r>
            <a:r>
              <a:rPr lang="en-US" sz="2300" dirty="0">
                <a:latin typeface="Consolas" panose="020B0609020204030204" pitchFamily="49" charset="0"/>
                <a:cs typeface="Consolas" panose="020B0609020204030204" pitchFamily="49" charset="0"/>
              </a:rPr>
              <a:t> (true)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bool</a:t>
            </a:r>
            <a:r>
              <a:rPr lang="en-US" sz="2300" dirty="0">
                <a:latin typeface="Consolas" panose="020B0609020204030204" pitchFamily="49" charset="0"/>
                <a:cs typeface="Consolas" panose="020B0609020204030204" pitchFamily="49" charset="0"/>
              </a:rPr>
              <a:t> swapped = false;</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for</a:t>
            </a:r>
            <a:r>
              <a:rPr lang="en-US" sz="2300" dirty="0">
                <a:latin typeface="Consolas" panose="020B0609020204030204" pitchFamily="49" charset="0"/>
                <a:cs typeface="Consolas" panose="020B0609020204030204" pitchFamily="49" charset="0"/>
              </a:rPr>
              <a:t> (</a:t>
            </a:r>
            <a:r>
              <a:rPr lang="en-US" sz="2300" b="1"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1;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&lt; n;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b="1" dirty="0">
                <a:solidFill>
                  <a:srgbClr val="FF0000"/>
                </a:solidFill>
                <a:latin typeface="Consolas" panose="020B0609020204030204" pitchFamily="49" charset="0"/>
                <a:cs typeface="Consolas" panose="020B0609020204030204" pitchFamily="49" charset="0"/>
              </a:rPr>
              <a:t>            void *</a:t>
            </a:r>
            <a:r>
              <a:rPr lang="en-US" sz="2300" b="1" dirty="0" err="1">
                <a:solidFill>
                  <a:srgbClr val="FF0000"/>
                </a:solidFill>
                <a:latin typeface="Consolas" panose="020B0609020204030204" pitchFamily="49" charset="0"/>
                <a:cs typeface="Consolas" panose="020B0609020204030204" pitchFamily="49" charset="0"/>
              </a:rPr>
              <a:t>prev_elem</a:t>
            </a:r>
            <a:r>
              <a:rPr lang="en-US" sz="2300" b="1" dirty="0">
                <a:solidFill>
                  <a:srgbClr val="FF0000"/>
                </a:solidFill>
                <a:latin typeface="Consolas" panose="020B0609020204030204" pitchFamily="49" charset="0"/>
                <a:cs typeface="Consolas" panose="020B0609020204030204" pitchFamily="49" charset="0"/>
              </a:rPr>
              <a:t> = (char *)</a:t>
            </a:r>
            <a:r>
              <a:rPr lang="en-US" sz="2300" b="1" dirty="0" err="1">
                <a:solidFill>
                  <a:srgbClr val="FF0000"/>
                </a:solidFill>
                <a:latin typeface="Consolas" panose="020B0609020204030204" pitchFamily="49" charset="0"/>
                <a:cs typeface="Consolas" panose="020B0609020204030204" pitchFamily="49" charset="0"/>
              </a:rPr>
              <a:t>arr</a:t>
            </a:r>
            <a:r>
              <a:rPr lang="en-US" sz="2300" b="1" dirty="0">
                <a:solidFill>
                  <a:srgbClr val="FF0000"/>
                </a:solidFill>
                <a:latin typeface="Consolas" panose="020B0609020204030204" pitchFamily="49" charset="0"/>
                <a:cs typeface="Consolas" panose="020B0609020204030204" pitchFamily="49" charset="0"/>
              </a:rPr>
              <a:t> + (</a:t>
            </a:r>
            <a:r>
              <a:rPr lang="en-US" sz="2300" b="1" dirty="0" err="1">
                <a:solidFill>
                  <a:srgbClr val="FF0000"/>
                </a:solidFill>
                <a:latin typeface="Consolas" panose="020B0609020204030204" pitchFamily="49" charset="0"/>
                <a:cs typeface="Consolas" panose="020B0609020204030204" pitchFamily="49" charset="0"/>
              </a:rPr>
              <a:t>i</a:t>
            </a:r>
            <a:r>
              <a:rPr lang="en-US" sz="2300" b="1" dirty="0">
                <a:solidFill>
                  <a:srgbClr val="FF0000"/>
                </a:solidFill>
                <a:latin typeface="Consolas" panose="020B0609020204030204" pitchFamily="49" charset="0"/>
                <a:cs typeface="Consolas" panose="020B0609020204030204" pitchFamily="49" charset="0"/>
              </a:rPr>
              <a:t> - 1) * </a:t>
            </a:r>
            <a:r>
              <a:rPr lang="en-US" sz="2300" b="1" dirty="0" err="1">
                <a:solidFill>
                  <a:srgbClr val="FF0000"/>
                </a:solidFill>
                <a:latin typeface="Consolas" panose="020B0609020204030204" pitchFamily="49" charset="0"/>
                <a:cs typeface="Consolas" panose="020B0609020204030204" pitchFamily="49" charset="0"/>
              </a:rPr>
              <a:t>elem_size_bytes</a:t>
            </a:r>
            <a:r>
              <a:rPr lang="en-US" sz="2300" b="1" dirty="0">
                <a:solidFill>
                  <a:srgbClr val="FF0000"/>
                </a:solidFill>
                <a:latin typeface="Consolas" panose="020B0609020204030204" pitchFamily="49" charset="0"/>
                <a:cs typeface="Consolas" panose="020B0609020204030204" pitchFamily="49" charset="0"/>
              </a:rPr>
              <a:t>;</a:t>
            </a:r>
          </a:p>
          <a:p>
            <a:pPr marL="0" indent="0">
              <a:spcBef>
                <a:spcPts val="0"/>
              </a:spcBef>
              <a:buNone/>
            </a:pPr>
            <a:r>
              <a:rPr lang="en-US" sz="2300" b="1" dirty="0">
                <a:solidFill>
                  <a:srgbClr val="FF0000"/>
                </a:solidFill>
                <a:latin typeface="Consolas" panose="020B0609020204030204" pitchFamily="49" charset="0"/>
                <a:cs typeface="Consolas" panose="020B0609020204030204" pitchFamily="49" charset="0"/>
              </a:rPr>
              <a:t>            void *</a:t>
            </a:r>
            <a:r>
              <a:rPr lang="en-US" sz="2300" b="1" dirty="0" err="1">
                <a:solidFill>
                  <a:srgbClr val="FF0000"/>
                </a:solidFill>
                <a:latin typeface="Consolas" panose="020B0609020204030204" pitchFamily="49" charset="0"/>
                <a:cs typeface="Consolas" panose="020B0609020204030204" pitchFamily="49" charset="0"/>
              </a:rPr>
              <a:t>curr_elem</a:t>
            </a:r>
            <a:r>
              <a:rPr lang="en-US" sz="2300" b="1" dirty="0">
                <a:solidFill>
                  <a:srgbClr val="FF0000"/>
                </a:solidFill>
                <a:latin typeface="Consolas" panose="020B0609020204030204" pitchFamily="49" charset="0"/>
                <a:cs typeface="Consolas" panose="020B0609020204030204" pitchFamily="49" charset="0"/>
              </a:rPr>
              <a:t> = (char *)</a:t>
            </a:r>
            <a:r>
              <a:rPr lang="en-US" sz="2300" b="1" dirty="0" err="1">
                <a:solidFill>
                  <a:srgbClr val="FF0000"/>
                </a:solidFill>
                <a:latin typeface="Consolas" panose="020B0609020204030204" pitchFamily="49" charset="0"/>
                <a:cs typeface="Consolas" panose="020B0609020204030204" pitchFamily="49" charset="0"/>
              </a:rPr>
              <a:t>arr</a:t>
            </a:r>
            <a:r>
              <a:rPr lang="en-US" sz="2300" b="1" dirty="0">
                <a:solidFill>
                  <a:srgbClr val="FF0000"/>
                </a:solidFill>
                <a:latin typeface="Consolas" panose="020B0609020204030204" pitchFamily="49" charset="0"/>
                <a:cs typeface="Consolas" panose="020B0609020204030204" pitchFamily="49" charset="0"/>
              </a:rPr>
              <a:t> + </a:t>
            </a:r>
            <a:r>
              <a:rPr lang="en-US" sz="2300" b="1" dirty="0" err="1">
                <a:solidFill>
                  <a:srgbClr val="FF0000"/>
                </a:solidFill>
                <a:latin typeface="Consolas" panose="020B0609020204030204" pitchFamily="49" charset="0"/>
                <a:cs typeface="Consolas" panose="020B0609020204030204" pitchFamily="49" charset="0"/>
              </a:rPr>
              <a:t>i</a:t>
            </a:r>
            <a:r>
              <a:rPr lang="en-US" sz="2300" b="1" dirty="0">
                <a:solidFill>
                  <a:srgbClr val="FF0000"/>
                </a:solidFill>
                <a:latin typeface="Consolas" panose="020B0609020204030204" pitchFamily="49" charset="0"/>
                <a:cs typeface="Consolas" panose="020B0609020204030204" pitchFamily="49" charset="0"/>
              </a:rPr>
              <a:t> * </a:t>
            </a:r>
            <a:r>
              <a:rPr lang="en-US" sz="2300" b="1" dirty="0" err="1">
                <a:solidFill>
                  <a:srgbClr val="FF0000"/>
                </a:solidFill>
                <a:latin typeface="Consolas" panose="020B0609020204030204" pitchFamily="49" charset="0"/>
                <a:cs typeface="Consolas" panose="020B0609020204030204" pitchFamily="49" charset="0"/>
              </a:rPr>
              <a:t>elem_size_bytes</a:t>
            </a:r>
            <a:r>
              <a:rPr lang="en-US" sz="2300" b="1" dirty="0">
                <a:solidFill>
                  <a:srgbClr val="FF0000"/>
                </a:solidFill>
                <a:latin typeface="Consolas" panose="020B0609020204030204" pitchFamily="49" charset="0"/>
                <a:cs typeface="Consolas" panose="020B0609020204030204" pitchFamily="49" charset="0"/>
              </a:rPr>
              <a:t>;</a:t>
            </a:r>
            <a:endParaRPr lang="en-US" sz="2300" dirty="0">
              <a:latin typeface="Consolas" panose="020B0609020204030204" pitchFamily="49" charset="0"/>
              <a:cs typeface="Consolas" panose="020B0609020204030204" pitchFamily="49" charset="0"/>
            </a:endParaRP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if</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[i-1] &gt;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swapped = true;</a:t>
            </a:r>
          </a:p>
          <a:p>
            <a:pPr marL="0" indent="0">
              <a:spcBef>
                <a:spcPts val="0"/>
              </a:spcBef>
              <a:buNone/>
            </a:pPr>
            <a:r>
              <a:rPr lang="en-US" sz="2300" dirty="0">
                <a:latin typeface="Consolas" panose="020B0609020204030204" pitchFamily="49" charset="0"/>
                <a:cs typeface="Consolas" panose="020B0609020204030204" pitchFamily="49" charset="0"/>
              </a:rPr>
              <a:t>                swap(&amp;</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[i-1], &amp;</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if</a:t>
            </a:r>
            <a:r>
              <a:rPr lang="en-US" sz="2300" dirty="0">
                <a:latin typeface="Consolas" panose="020B0609020204030204" pitchFamily="49" charset="0"/>
                <a:cs typeface="Consolas" panose="020B0609020204030204" pitchFamily="49" charset="0"/>
              </a:rPr>
              <a:t> (!swapped)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return</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id="{CE0DE580-F33C-B347-83B7-FDDF4160FC30}"/>
              </a:ext>
            </a:extLst>
          </p:cNvPr>
          <p:cNvSpPr/>
          <p:nvPr/>
        </p:nvSpPr>
        <p:spPr bwMode="auto">
          <a:xfrm>
            <a:off x="6134100" y="5181600"/>
            <a:ext cx="560070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Let’s start by making the parameters and swap generic.</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239153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1A2B52-4AEC-8145-9D97-912E248D1DE0}"/>
              </a:ext>
            </a:extLst>
          </p:cNvPr>
          <p:cNvSpPr>
            <a:spLocks noGrp="1"/>
          </p:cNvSpPr>
          <p:nvPr>
            <p:ph idx="1"/>
          </p:nvPr>
        </p:nvSpPr>
        <p:spPr>
          <a:xfrm>
            <a:off x="76200" y="1219200"/>
            <a:ext cx="11277600" cy="3124200"/>
          </a:xfrm>
        </p:spPr>
        <p:txBody>
          <a:bodyPr/>
          <a:lstStyle/>
          <a:p>
            <a:pPr marL="0" indent="0">
              <a:spcBef>
                <a:spcPts val="0"/>
              </a:spcBef>
              <a:buNone/>
            </a:pPr>
            <a:r>
              <a:rPr lang="en-US" sz="2400" dirty="0">
                <a:latin typeface="Consolas" panose="020B0609020204030204" pitchFamily="49" charset="0"/>
                <a:cs typeface="Consolas" panose="020B0609020204030204" pitchFamily="49" charset="0"/>
              </a:rPr>
              <a:t>void swap(void *data1ptr, void *data2ptr, </a:t>
            </a:r>
            <a:r>
              <a:rPr lang="en-US" sz="2400" dirty="0" err="1">
                <a:latin typeface="Consolas" panose="020B0609020204030204" pitchFamily="49" charset="0"/>
                <a:cs typeface="Consolas" panose="020B0609020204030204" pitchFamily="49" charset="0"/>
              </a:rPr>
              <a:t>size_t</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nbytes</a:t>
            </a:r>
            <a:r>
              <a:rPr lang="en-US" sz="2400" dirty="0">
                <a:latin typeface="Consolas" panose="020B0609020204030204" pitchFamily="49" charset="0"/>
                <a:cs typeface="Consolas" panose="020B0609020204030204" pitchFamily="49" charset="0"/>
              </a:rPr>
              <a:t>) {</a:t>
            </a:r>
          </a:p>
          <a:p>
            <a:pPr marL="0" indent="0">
              <a:spcBef>
                <a:spcPts val="0"/>
              </a:spcBef>
              <a:buNone/>
            </a:pPr>
            <a:r>
              <a:rPr lang="en-US" sz="2400" dirty="0">
                <a:latin typeface="Consolas" panose="020B0609020204030204" pitchFamily="49" charset="0"/>
                <a:cs typeface="Consolas" panose="020B0609020204030204" pitchFamily="49" charset="0"/>
              </a:rPr>
              <a:t>    char temp[</a:t>
            </a:r>
            <a:r>
              <a:rPr lang="en-US" sz="2400" dirty="0" err="1">
                <a:latin typeface="Consolas" panose="020B0609020204030204" pitchFamily="49" charset="0"/>
                <a:cs typeface="Consolas" panose="020B0609020204030204" pitchFamily="49" charset="0"/>
              </a:rPr>
              <a:t>nbytes</a:t>
            </a:r>
            <a:r>
              <a:rPr lang="en-US" sz="2400" dirty="0">
                <a:latin typeface="Consolas" panose="020B0609020204030204" pitchFamily="49" charset="0"/>
                <a:cs typeface="Consolas" panose="020B0609020204030204" pitchFamily="49" charset="0"/>
              </a:rPr>
              <a:t>];</a:t>
            </a:r>
          </a:p>
          <a:p>
            <a:pPr marL="0" indent="0">
              <a:spcBef>
                <a:spcPts val="0"/>
              </a:spcBef>
              <a:buNone/>
            </a:pPr>
            <a:r>
              <a:rPr lang="en-US" sz="2400" dirty="0">
                <a:solidFill>
                  <a:srgbClr val="00B050"/>
                </a:solidFill>
                <a:latin typeface="Consolas" panose="020B0609020204030204" pitchFamily="49" charset="0"/>
                <a:cs typeface="Consolas" panose="020B0609020204030204" pitchFamily="49" charset="0"/>
              </a:rPr>
              <a:t>    // store a copy of data1 in temporary storage</a:t>
            </a:r>
          </a:p>
          <a:p>
            <a:pPr marL="0" indent="0">
              <a:spcBef>
                <a:spcPts val="0"/>
              </a:spcBef>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memcpy</a:t>
            </a:r>
            <a:r>
              <a:rPr lang="en-US" sz="2400" dirty="0">
                <a:latin typeface="Consolas" panose="020B0609020204030204" pitchFamily="49" charset="0"/>
                <a:cs typeface="Consolas" panose="020B0609020204030204" pitchFamily="49" charset="0"/>
              </a:rPr>
              <a:t>(temp, data1ptr, </a:t>
            </a:r>
            <a:r>
              <a:rPr lang="en-US" sz="2400" dirty="0" err="1">
                <a:latin typeface="Consolas" panose="020B0609020204030204" pitchFamily="49" charset="0"/>
                <a:cs typeface="Consolas" panose="020B0609020204030204" pitchFamily="49" charset="0"/>
              </a:rPr>
              <a:t>nbytes</a:t>
            </a:r>
            <a:r>
              <a:rPr lang="en-US" sz="2400" dirty="0">
                <a:latin typeface="Consolas" panose="020B0609020204030204" pitchFamily="49" charset="0"/>
                <a:cs typeface="Consolas" panose="020B0609020204030204" pitchFamily="49" charset="0"/>
              </a:rPr>
              <a:t>);</a:t>
            </a:r>
          </a:p>
          <a:p>
            <a:pPr marL="0" indent="0">
              <a:spcBef>
                <a:spcPts val="0"/>
              </a:spcBef>
              <a:buNone/>
            </a:pPr>
            <a:r>
              <a:rPr lang="en-US" sz="2400" dirty="0">
                <a:solidFill>
                  <a:srgbClr val="00B050"/>
                </a:solidFill>
                <a:latin typeface="Consolas" panose="020B0609020204030204" pitchFamily="49" charset="0"/>
                <a:cs typeface="Consolas" panose="020B0609020204030204" pitchFamily="49" charset="0"/>
              </a:rPr>
              <a:t>    // copy data2 to location of data1</a:t>
            </a:r>
          </a:p>
          <a:p>
            <a:pPr marL="0" indent="0">
              <a:spcBef>
                <a:spcPts val="0"/>
              </a:spcBef>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memcpy</a:t>
            </a:r>
            <a:r>
              <a:rPr lang="en-US" sz="2400" dirty="0">
                <a:latin typeface="Consolas" panose="020B0609020204030204" pitchFamily="49" charset="0"/>
                <a:cs typeface="Consolas" panose="020B0609020204030204" pitchFamily="49" charset="0"/>
              </a:rPr>
              <a:t>(data1ptr, data2ptr, </a:t>
            </a:r>
            <a:r>
              <a:rPr lang="en-US" sz="2400" dirty="0" err="1">
                <a:latin typeface="Consolas" panose="020B0609020204030204" pitchFamily="49" charset="0"/>
                <a:cs typeface="Consolas" panose="020B0609020204030204" pitchFamily="49" charset="0"/>
              </a:rPr>
              <a:t>nbytes</a:t>
            </a:r>
            <a:r>
              <a:rPr lang="en-US" sz="2400" dirty="0">
                <a:latin typeface="Consolas" panose="020B0609020204030204" pitchFamily="49" charset="0"/>
                <a:cs typeface="Consolas" panose="020B0609020204030204" pitchFamily="49" charset="0"/>
              </a:rPr>
              <a:t>);</a:t>
            </a:r>
          </a:p>
          <a:p>
            <a:pPr marL="0" indent="0">
              <a:spcBef>
                <a:spcPts val="0"/>
              </a:spcBef>
              <a:buNone/>
            </a:pPr>
            <a:r>
              <a:rPr lang="en-US" sz="2400" dirty="0">
                <a:solidFill>
                  <a:srgbClr val="00B050"/>
                </a:solidFill>
                <a:latin typeface="Consolas" panose="020B0609020204030204" pitchFamily="49" charset="0"/>
                <a:cs typeface="Consolas" panose="020B0609020204030204" pitchFamily="49" charset="0"/>
              </a:rPr>
              <a:t>    // copy data in temporary storage to location of data2</a:t>
            </a:r>
          </a:p>
          <a:p>
            <a:pPr marL="0" indent="0">
              <a:spcBef>
                <a:spcPts val="0"/>
              </a:spcBef>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memcpy</a:t>
            </a:r>
            <a:r>
              <a:rPr lang="en-US" sz="2400" dirty="0">
                <a:latin typeface="Consolas" panose="020B0609020204030204" pitchFamily="49" charset="0"/>
                <a:cs typeface="Consolas" panose="020B0609020204030204" pitchFamily="49" charset="0"/>
              </a:rPr>
              <a:t>(data2ptr, temp, </a:t>
            </a:r>
            <a:r>
              <a:rPr lang="en-US" sz="2400" dirty="0" err="1">
                <a:latin typeface="Consolas" panose="020B0609020204030204" pitchFamily="49" charset="0"/>
                <a:cs typeface="Consolas" panose="020B0609020204030204" pitchFamily="49" charset="0"/>
              </a:rPr>
              <a:t>nbytes</a:t>
            </a:r>
            <a:r>
              <a:rPr lang="en-US" sz="2400" dirty="0">
                <a:latin typeface="Consolas" panose="020B0609020204030204" pitchFamily="49" charset="0"/>
                <a:cs typeface="Consolas" panose="020B0609020204030204" pitchFamily="49" charset="0"/>
              </a:rPr>
              <a:t>);</a:t>
            </a:r>
          </a:p>
          <a:p>
            <a:pPr marL="0" indent="0">
              <a:spcBef>
                <a:spcPts val="0"/>
              </a:spcBef>
              <a:buNone/>
            </a:pPr>
            <a:r>
              <a:rPr lang="en-US" sz="2400" dirty="0">
                <a:latin typeface="Consolas" panose="020B0609020204030204" pitchFamily="49" charset="0"/>
                <a:cs typeface="Consolas" panose="020B0609020204030204" pitchFamily="49" charset="0"/>
              </a:rPr>
              <a:t>}</a:t>
            </a:r>
          </a:p>
        </p:txBody>
      </p:sp>
      <p:sp>
        <p:nvSpPr>
          <p:cNvPr id="2" name="Title 1">
            <a:extLst>
              <a:ext uri="{FF2B5EF4-FFF2-40B4-BE49-F238E27FC236}">
                <a16:creationId xmlns:a16="http://schemas.microsoft.com/office/drawing/2014/main" id="{B0F9D3AA-4F10-6443-9721-A95E8C96C061}"/>
              </a:ext>
            </a:extLst>
          </p:cNvPr>
          <p:cNvSpPr>
            <a:spLocks noGrp="1"/>
          </p:cNvSpPr>
          <p:nvPr>
            <p:ph type="title"/>
          </p:nvPr>
        </p:nvSpPr>
        <p:spPr/>
        <p:txBody>
          <a:bodyPr/>
          <a:lstStyle/>
          <a:p>
            <a:r>
              <a:rPr lang="en-US" dirty="0"/>
              <a:t>Generic Swap</a:t>
            </a:r>
          </a:p>
        </p:txBody>
      </p:sp>
      <p:sp>
        <p:nvSpPr>
          <p:cNvPr id="5" name="Rectangle 4">
            <a:extLst>
              <a:ext uri="{FF2B5EF4-FFF2-40B4-BE49-F238E27FC236}">
                <a16:creationId xmlns:a16="http://schemas.microsoft.com/office/drawing/2014/main" id="{19E252D9-1AD0-2B48-9380-503B6D6CE79E}"/>
              </a:ext>
            </a:extLst>
          </p:cNvPr>
          <p:cNvSpPr/>
          <p:nvPr/>
        </p:nvSpPr>
        <p:spPr bwMode="auto">
          <a:xfrm>
            <a:off x="2353071" y="4800600"/>
            <a:ext cx="7485857" cy="1447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We can use </a:t>
            </a:r>
            <a:r>
              <a:rPr lang="en-US" sz="2800" b="1" dirty="0">
                <a:latin typeface="+mn-lt"/>
                <a:cs typeface="Courier New" panose="02070309020205020404" pitchFamily="49" charset="0"/>
              </a:rPr>
              <a:t>void *</a:t>
            </a:r>
            <a:r>
              <a:rPr lang="en-US" sz="2800" dirty="0">
                <a:latin typeface="+mn-lt"/>
                <a:cs typeface="Courier New" panose="02070309020205020404" pitchFamily="49" charset="0"/>
              </a:rPr>
              <a:t> to represent a pointer to any data, and </a:t>
            </a:r>
            <a:r>
              <a:rPr lang="en-US" sz="2800" b="1" dirty="0" err="1">
                <a:latin typeface="+mn-lt"/>
                <a:cs typeface="Courier New" panose="02070309020205020404" pitchFamily="49" charset="0"/>
              </a:rPr>
              <a:t>memcpy</a:t>
            </a:r>
            <a:r>
              <a:rPr lang="en-US" sz="2800" dirty="0">
                <a:latin typeface="+mn-lt"/>
                <a:cs typeface="Courier New" panose="02070309020205020404" pitchFamily="49" charset="0"/>
              </a:rPr>
              <a:t> to copy arbitrary bytes.</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25424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D4FF-9FE2-F24A-B185-81275214B578}"/>
              </a:ext>
            </a:extLst>
          </p:cNvPr>
          <p:cNvSpPr>
            <a:spLocks noGrp="1"/>
          </p:cNvSpPr>
          <p:nvPr>
            <p:ph type="title"/>
          </p:nvPr>
        </p:nvSpPr>
        <p:spPr/>
        <p:txBody>
          <a:bodyPr/>
          <a:lstStyle/>
          <a:p>
            <a:r>
              <a:rPr lang="en-US" dirty="0"/>
              <a:t>Generic Bubble Sort</a:t>
            </a:r>
          </a:p>
        </p:txBody>
      </p:sp>
      <p:sp>
        <p:nvSpPr>
          <p:cNvPr id="3" name="Content Placeholder 2">
            <a:extLst>
              <a:ext uri="{FF2B5EF4-FFF2-40B4-BE49-F238E27FC236}">
                <a16:creationId xmlns:a16="http://schemas.microsoft.com/office/drawing/2014/main" id="{9FAA783E-60A1-6B41-B6EA-689C7C4AD75E}"/>
              </a:ext>
            </a:extLst>
          </p:cNvPr>
          <p:cNvSpPr>
            <a:spLocks noGrp="1"/>
          </p:cNvSpPr>
          <p:nvPr>
            <p:ph idx="1"/>
          </p:nvPr>
        </p:nvSpPr>
        <p:spPr/>
        <p:txBody>
          <a:bodyPr/>
          <a:lstStyle/>
          <a:p>
            <a:pPr marL="0" indent="0">
              <a:spcBef>
                <a:spcPts val="0"/>
              </a:spcBef>
              <a:buNone/>
            </a:pPr>
            <a:r>
              <a:rPr lang="en-US" sz="2300" b="1" dirty="0">
                <a:latin typeface="Consolas" panose="020B0609020204030204" pitchFamily="49" charset="0"/>
                <a:cs typeface="Consolas" panose="020B0609020204030204" pitchFamily="49" charset="0"/>
              </a:rPr>
              <a:t>void</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bubble_sort_int</a:t>
            </a:r>
            <a:r>
              <a:rPr lang="en-US" sz="2300" dirty="0">
                <a:latin typeface="Consolas" panose="020B0609020204030204" pitchFamily="49" charset="0"/>
                <a:cs typeface="Consolas" panose="020B0609020204030204" pitchFamily="49" charset="0"/>
              </a:rPr>
              <a:t>(void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n,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while</a:t>
            </a:r>
            <a:r>
              <a:rPr lang="en-US" sz="2300" dirty="0">
                <a:latin typeface="Consolas" panose="020B0609020204030204" pitchFamily="49" charset="0"/>
                <a:cs typeface="Consolas" panose="020B0609020204030204" pitchFamily="49" charset="0"/>
              </a:rPr>
              <a:t> (true)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bool</a:t>
            </a:r>
            <a:r>
              <a:rPr lang="en-US" sz="2300" dirty="0">
                <a:latin typeface="Consolas" panose="020B0609020204030204" pitchFamily="49" charset="0"/>
                <a:cs typeface="Consolas" panose="020B0609020204030204" pitchFamily="49" charset="0"/>
              </a:rPr>
              <a:t> swapped = false;</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for</a:t>
            </a:r>
            <a:r>
              <a:rPr lang="en-US" sz="2300" dirty="0">
                <a:latin typeface="Consolas" panose="020B0609020204030204" pitchFamily="49" charset="0"/>
                <a:cs typeface="Consolas" panose="020B0609020204030204" pitchFamily="49" charset="0"/>
              </a:rPr>
              <a:t> (</a:t>
            </a:r>
            <a:r>
              <a:rPr lang="en-US" sz="2300" b="1"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1;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&lt; n;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void *</a:t>
            </a:r>
            <a:r>
              <a:rPr lang="en-US" sz="2300" dirty="0" err="1">
                <a:latin typeface="Consolas" panose="020B0609020204030204" pitchFamily="49" charset="0"/>
                <a:cs typeface="Consolas" panose="020B0609020204030204" pitchFamily="49" charset="0"/>
              </a:rPr>
              <a:t>prev_elem</a:t>
            </a:r>
            <a:r>
              <a:rPr lang="en-US" sz="2300" dirty="0">
                <a:latin typeface="Consolas" panose="020B0609020204030204" pitchFamily="49" charset="0"/>
                <a:cs typeface="Consolas" panose="020B0609020204030204" pitchFamily="49" charset="0"/>
              </a:rPr>
              <a:t> = (char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- 1) *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void *</a:t>
            </a:r>
            <a:r>
              <a:rPr lang="en-US" sz="2300" dirty="0" err="1">
                <a:latin typeface="Consolas" panose="020B0609020204030204" pitchFamily="49" charset="0"/>
                <a:cs typeface="Consolas" panose="020B0609020204030204" pitchFamily="49" charset="0"/>
              </a:rPr>
              <a:t>curr_elem</a:t>
            </a:r>
            <a:r>
              <a:rPr lang="en-US" sz="2300" dirty="0">
                <a:latin typeface="Consolas" panose="020B0609020204030204" pitchFamily="49" charset="0"/>
                <a:cs typeface="Consolas" panose="020B0609020204030204" pitchFamily="49" charset="0"/>
              </a:rPr>
              <a:t> = (char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if</a:t>
            </a:r>
            <a:r>
              <a:rPr lang="en-US" sz="2300" dirty="0">
                <a:latin typeface="Consolas" panose="020B0609020204030204" pitchFamily="49" charset="0"/>
                <a:cs typeface="Consolas" panose="020B0609020204030204" pitchFamily="49" charset="0"/>
              </a:rPr>
              <a:t> (</a:t>
            </a:r>
            <a:r>
              <a:rPr lang="en-US" sz="2300" b="1" dirty="0">
                <a:solidFill>
                  <a:srgbClr val="FF0000"/>
                </a:solidFill>
                <a:latin typeface="Consolas" panose="020B0609020204030204" pitchFamily="49" charset="0"/>
                <a:cs typeface="Consolas" panose="020B0609020204030204" pitchFamily="49" charset="0"/>
              </a:rPr>
              <a:t>*</a:t>
            </a:r>
            <a:r>
              <a:rPr lang="en-US" sz="2300" b="1" dirty="0" err="1">
                <a:solidFill>
                  <a:srgbClr val="FF0000"/>
                </a:solidFill>
                <a:latin typeface="Consolas" panose="020B0609020204030204" pitchFamily="49" charset="0"/>
                <a:cs typeface="Consolas" panose="020B0609020204030204" pitchFamily="49" charset="0"/>
              </a:rPr>
              <a:t>prev_elem</a:t>
            </a:r>
            <a:r>
              <a:rPr lang="en-US" sz="2300" b="1" dirty="0">
                <a:solidFill>
                  <a:srgbClr val="FF0000"/>
                </a:solidFill>
                <a:latin typeface="Consolas" panose="020B0609020204030204" pitchFamily="49" charset="0"/>
                <a:cs typeface="Consolas" panose="020B0609020204030204" pitchFamily="49" charset="0"/>
              </a:rPr>
              <a:t> </a:t>
            </a:r>
            <a:r>
              <a:rPr lang="en-US" sz="2300" dirty="0">
                <a:latin typeface="Consolas" panose="020B0609020204030204" pitchFamily="49" charset="0"/>
                <a:cs typeface="Consolas" panose="020B0609020204030204" pitchFamily="49" charset="0"/>
              </a:rPr>
              <a:t>&gt; </a:t>
            </a:r>
            <a:r>
              <a:rPr lang="en-US" sz="2300" b="1" dirty="0">
                <a:solidFill>
                  <a:srgbClr val="FF0000"/>
                </a:solidFill>
                <a:latin typeface="Consolas" panose="020B0609020204030204" pitchFamily="49" charset="0"/>
                <a:cs typeface="Consolas" panose="020B0609020204030204" pitchFamily="49" charset="0"/>
              </a:rPr>
              <a:t>*</a:t>
            </a:r>
            <a:r>
              <a:rPr lang="en-US" sz="2300" b="1" dirty="0" err="1">
                <a:solidFill>
                  <a:srgbClr val="FF0000"/>
                </a:solidFill>
                <a:latin typeface="Consolas" panose="020B0609020204030204" pitchFamily="49" charset="0"/>
                <a:cs typeface="Consolas" panose="020B0609020204030204" pitchFamily="49" charset="0"/>
              </a:rPr>
              <a:t>curr_elem</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swapped = true;</a:t>
            </a:r>
          </a:p>
          <a:p>
            <a:pPr marL="0" indent="0">
              <a:spcBef>
                <a:spcPts val="0"/>
              </a:spcBef>
              <a:buNone/>
            </a:pPr>
            <a:r>
              <a:rPr lang="en-US" sz="2300" dirty="0">
                <a:latin typeface="Consolas" panose="020B0609020204030204" pitchFamily="49" charset="0"/>
                <a:cs typeface="Consolas" panose="020B0609020204030204" pitchFamily="49" charset="0"/>
              </a:rPr>
              <a:t>                swap(</a:t>
            </a:r>
            <a:r>
              <a:rPr lang="en-US" sz="2300" b="1" dirty="0" err="1">
                <a:solidFill>
                  <a:srgbClr val="FF0000"/>
                </a:solidFill>
                <a:latin typeface="Consolas" panose="020B0609020204030204" pitchFamily="49" charset="0"/>
                <a:cs typeface="Consolas" panose="020B0609020204030204" pitchFamily="49" charset="0"/>
              </a:rPr>
              <a:t>prev_elem</a:t>
            </a:r>
            <a:r>
              <a:rPr lang="en-US" sz="2300" dirty="0">
                <a:latin typeface="Consolas" panose="020B0609020204030204" pitchFamily="49" charset="0"/>
                <a:cs typeface="Consolas" panose="020B0609020204030204" pitchFamily="49" charset="0"/>
              </a:rPr>
              <a:t>, </a:t>
            </a:r>
            <a:r>
              <a:rPr lang="en-US" sz="2300" b="1" dirty="0" err="1">
                <a:solidFill>
                  <a:srgbClr val="FF0000"/>
                </a:solidFill>
                <a:latin typeface="Consolas" panose="020B0609020204030204" pitchFamily="49" charset="0"/>
                <a:cs typeface="Consolas" panose="020B0609020204030204" pitchFamily="49" charset="0"/>
              </a:rPr>
              <a:t>curr_elem</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if</a:t>
            </a:r>
            <a:r>
              <a:rPr lang="en-US" sz="2300" dirty="0">
                <a:latin typeface="Consolas" panose="020B0609020204030204" pitchFamily="49" charset="0"/>
                <a:cs typeface="Consolas" panose="020B0609020204030204" pitchFamily="49" charset="0"/>
              </a:rPr>
              <a:t> (!swapped)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return</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id="{CE0DE580-F33C-B347-83B7-FDDF4160FC30}"/>
              </a:ext>
            </a:extLst>
          </p:cNvPr>
          <p:cNvSpPr/>
          <p:nvPr/>
        </p:nvSpPr>
        <p:spPr bwMode="auto">
          <a:xfrm>
            <a:off x="6134100" y="5181600"/>
            <a:ext cx="560070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Let’s start by making the parameters and swap generic.</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12703350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D4FF-9FE2-F24A-B185-81275214B578}"/>
              </a:ext>
            </a:extLst>
          </p:cNvPr>
          <p:cNvSpPr>
            <a:spLocks noGrp="1"/>
          </p:cNvSpPr>
          <p:nvPr>
            <p:ph type="title"/>
          </p:nvPr>
        </p:nvSpPr>
        <p:spPr/>
        <p:txBody>
          <a:bodyPr/>
          <a:lstStyle/>
          <a:p>
            <a:r>
              <a:rPr lang="en-US" dirty="0"/>
              <a:t>Generic Bubble Sort</a:t>
            </a:r>
          </a:p>
        </p:txBody>
      </p:sp>
      <p:sp>
        <p:nvSpPr>
          <p:cNvPr id="3" name="Content Placeholder 2">
            <a:extLst>
              <a:ext uri="{FF2B5EF4-FFF2-40B4-BE49-F238E27FC236}">
                <a16:creationId xmlns:a16="http://schemas.microsoft.com/office/drawing/2014/main" id="{9FAA783E-60A1-6B41-B6EA-689C7C4AD75E}"/>
              </a:ext>
            </a:extLst>
          </p:cNvPr>
          <p:cNvSpPr>
            <a:spLocks noGrp="1"/>
          </p:cNvSpPr>
          <p:nvPr>
            <p:ph idx="1"/>
          </p:nvPr>
        </p:nvSpPr>
        <p:spPr/>
        <p:txBody>
          <a:bodyPr/>
          <a:lstStyle/>
          <a:p>
            <a:pPr marL="0" indent="0">
              <a:spcBef>
                <a:spcPts val="0"/>
              </a:spcBef>
              <a:buNone/>
            </a:pPr>
            <a:r>
              <a:rPr lang="en-US" sz="2300" b="1" dirty="0">
                <a:latin typeface="Consolas" panose="020B0609020204030204" pitchFamily="49" charset="0"/>
                <a:cs typeface="Consolas" panose="020B0609020204030204" pitchFamily="49" charset="0"/>
              </a:rPr>
              <a:t>void</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bubble_sort_int</a:t>
            </a:r>
            <a:r>
              <a:rPr lang="en-US" sz="2300" dirty="0">
                <a:latin typeface="Consolas" panose="020B0609020204030204" pitchFamily="49" charset="0"/>
                <a:cs typeface="Consolas" panose="020B0609020204030204" pitchFamily="49" charset="0"/>
              </a:rPr>
              <a:t>(void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n,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while</a:t>
            </a:r>
            <a:r>
              <a:rPr lang="en-US" sz="2300" dirty="0">
                <a:latin typeface="Consolas" panose="020B0609020204030204" pitchFamily="49" charset="0"/>
                <a:cs typeface="Consolas" panose="020B0609020204030204" pitchFamily="49" charset="0"/>
              </a:rPr>
              <a:t> (true)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bool</a:t>
            </a:r>
            <a:r>
              <a:rPr lang="en-US" sz="2300" dirty="0">
                <a:latin typeface="Consolas" panose="020B0609020204030204" pitchFamily="49" charset="0"/>
                <a:cs typeface="Consolas" panose="020B0609020204030204" pitchFamily="49" charset="0"/>
              </a:rPr>
              <a:t> swapped = false;</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for</a:t>
            </a:r>
            <a:r>
              <a:rPr lang="en-US" sz="2300" dirty="0">
                <a:latin typeface="Consolas" panose="020B0609020204030204" pitchFamily="49" charset="0"/>
                <a:cs typeface="Consolas" panose="020B0609020204030204" pitchFamily="49" charset="0"/>
              </a:rPr>
              <a:t> (</a:t>
            </a:r>
            <a:r>
              <a:rPr lang="en-US" sz="2300" b="1"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1;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&lt; n;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void *</a:t>
            </a:r>
            <a:r>
              <a:rPr lang="en-US" sz="2300" dirty="0" err="1">
                <a:latin typeface="Consolas" panose="020B0609020204030204" pitchFamily="49" charset="0"/>
                <a:cs typeface="Consolas" panose="020B0609020204030204" pitchFamily="49" charset="0"/>
              </a:rPr>
              <a:t>prev_elem</a:t>
            </a:r>
            <a:r>
              <a:rPr lang="en-US" sz="2300" dirty="0">
                <a:latin typeface="Consolas" panose="020B0609020204030204" pitchFamily="49" charset="0"/>
                <a:cs typeface="Consolas" panose="020B0609020204030204" pitchFamily="49" charset="0"/>
              </a:rPr>
              <a:t> = (char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- 1) *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void *</a:t>
            </a:r>
            <a:r>
              <a:rPr lang="en-US" sz="2300" dirty="0" err="1">
                <a:latin typeface="Consolas" panose="020B0609020204030204" pitchFamily="49" charset="0"/>
                <a:cs typeface="Consolas" panose="020B0609020204030204" pitchFamily="49" charset="0"/>
              </a:rPr>
              <a:t>curr_elem</a:t>
            </a:r>
            <a:r>
              <a:rPr lang="en-US" sz="2300" dirty="0">
                <a:latin typeface="Consolas" panose="020B0609020204030204" pitchFamily="49" charset="0"/>
                <a:cs typeface="Consolas" panose="020B0609020204030204" pitchFamily="49" charset="0"/>
              </a:rPr>
              <a:t> = (char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if</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prev_elem</a:t>
            </a:r>
            <a:r>
              <a:rPr lang="en-US" sz="2300" dirty="0">
                <a:latin typeface="Consolas" panose="020B0609020204030204" pitchFamily="49" charset="0"/>
                <a:cs typeface="Consolas" panose="020B0609020204030204" pitchFamily="49" charset="0"/>
              </a:rPr>
              <a:t> &gt; *</a:t>
            </a:r>
            <a:r>
              <a:rPr lang="en-US" sz="2300" dirty="0" err="1">
                <a:latin typeface="Consolas" panose="020B0609020204030204" pitchFamily="49" charset="0"/>
                <a:cs typeface="Consolas" panose="020B0609020204030204" pitchFamily="49" charset="0"/>
              </a:rPr>
              <a:t>curr_elem</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swapped = true;</a:t>
            </a:r>
          </a:p>
          <a:p>
            <a:pPr marL="0" indent="0">
              <a:spcBef>
                <a:spcPts val="0"/>
              </a:spcBef>
              <a:buNone/>
            </a:pPr>
            <a:r>
              <a:rPr lang="en-US" sz="2300" dirty="0">
                <a:latin typeface="Consolas" panose="020B0609020204030204" pitchFamily="49" charset="0"/>
                <a:cs typeface="Consolas" panose="020B0609020204030204" pitchFamily="49" charset="0"/>
              </a:rPr>
              <a:t>                swap(</a:t>
            </a:r>
            <a:r>
              <a:rPr lang="en-US" sz="2300" dirty="0" err="1">
                <a:latin typeface="Consolas" panose="020B0609020204030204" pitchFamily="49" charset="0"/>
                <a:cs typeface="Consolas" panose="020B0609020204030204" pitchFamily="49" charset="0"/>
              </a:rPr>
              <a:t>prev_elem</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curr_elem</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if</a:t>
            </a:r>
            <a:r>
              <a:rPr lang="en-US" sz="2300" dirty="0">
                <a:latin typeface="Consolas" panose="020B0609020204030204" pitchFamily="49" charset="0"/>
                <a:cs typeface="Consolas" panose="020B0609020204030204" pitchFamily="49" charset="0"/>
              </a:rPr>
              <a:t> (!swapped)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return</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96314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D4FF-9FE2-F24A-B185-81275214B578}"/>
              </a:ext>
            </a:extLst>
          </p:cNvPr>
          <p:cNvSpPr>
            <a:spLocks noGrp="1"/>
          </p:cNvSpPr>
          <p:nvPr>
            <p:ph type="title"/>
          </p:nvPr>
        </p:nvSpPr>
        <p:spPr/>
        <p:txBody>
          <a:bodyPr/>
          <a:lstStyle/>
          <a:p>
            <a:r>
              <a:rPr lang="en-US" dirty="0"/>
              <a:t>Generic Bubble Sort</a:t>
            </a:r>
          </a:p>
        </p:txBody>
      </p:sp>
      <p:sp>
        <p:nvSpPr>
          <p:cNvPr id="3" name="Content Placeholder 2">
            <a:extLst>
              <a:ext uri="{FF2B5EF4-FFF2-40B4-BE49-F238E27FC236}">
                <a16:creationId xmlns:a16="http://schemas.microsoft.com/office/drawing/2014/main" id="{9FAA783E-60A1-6B41-B6EA-689C7C4AD75E}"/>
              </a:ext>
            </a:extLst>
          </p:cNvPr>
          <p:cNvSpPr>
            <a:spLocks noGrp="1"/>
          </p:cNvSpPr>
          <p:nvPr>
            <p:ph idx="1"/>
          </p:nvPr>
        </p:nvSpPr>
        <p:spPr/>
        <p:txBody>
          <a:bodyPr/>
          <a:lstStyle/>
          <a:p>
            <a:pPr marL="0" indent="0">
              <a:spcBef>
                <a:spcPts val="0"/>
              </a:spcBef>
              <a:buNone/>
            </a:pPr>
            <a:r>
              <a:rPr lang="en-US" sz="2300" b="1" dirty="0">
                <a:latin typeface="Consolas" panose="020B0609020204030204" pitchFamily="49" charset="0"/>
                <a:cs typeface="Consolas" panose="020B0609020204030204" pitchFamily="49" charset="0"/>
              </a:rPr>
              <a:t>void</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bubble_sort_int</a:t>
            </a:r>
            <a:r>
              <a:rPr lang="en-US" sz="2300" dirty="0">
                <a:latin typeface="Consolas" panose="020B0609020204030204" pitchFamily="49" charset="0"/>
                <a:cs typeface="Consolas" panose="020B0609020204030204" pitchFamily="49" charset="0"/>
              </a:rPr>
              <a:t>(void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n,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while</a:t>
            </a:r>
            <a:r>
              <a:rPr lang="en-US" sz="2300" dirty="0">
                <a:latin typeface="Consolas" panose="020B0609020204030204" pitchFamily="49" charset="0"/>
                <a:cs typeface="Consolas" panose="020B0609020204030204" pitchFamily="49" charset="0"/>
              </a:rPr>
              <a:t> (true)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bool</a:t>
            </a:r>
            <a:r>
              <a:rPr lang="en-US" sz="2300" dirty="0">
                <a:latin typeface="Consolas" panose="020B0609020204030204" pitchFamily="49" charset="0"/>
                <a:cs typeface="Consolas" panose="020B0609020204030204" pitchFamily="49" charset="0"/>
              </a:rPr>
              <a:t> swapped = false;</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for</a:t>
            </a:r>
            <a:r>
              <a:rPr lang="en-US" sz="2300" dirty="0">
                <a:latin typeface="Consolas" panose="020B0609020204030204" pitchFamily="49" charset="0"/>
                <a:cs typeface="Consolas" panose="020B0609020204030204" pitchFamily="49" charset="0"/>
              </a:rPr>
              <a:t> (</a:t>
            </a:r>
            <a:r>
              <a:rPr lang="en-US" sz="2300" b="1"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1;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&lt; n;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void *</a:t>
            </a:r>
            <a:r>
              <a:rPr lang="en-US" sz="2300" dirty="0" err="1">
                <a:latin typeface="Consolas" panose="020B0609020204030204" pitchFamily="49" charset="0"/>
                <a:cs typeface="Consolas" panose="020B0609020204030204" pitchFamily="49" charset="0"/>
              </a:rPr>
              <a:t>prev_elem</a:t>
            </a:r>
            <a:r>
              <a:rPr lang="en-US" sz="2300" dirty="0">
                <a:latin typeface="Consolas" panose="020B0609020204030204" pitchFamily="49" charset="0"/>
                <a:cs typeface="Consolas" panose="020B0609020204030204" pitchFamily="49" charset="0"/>
              </a:rPr>
              <a:t> = (char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- 1) *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void *</a:t>
            </a:r>
            <a:r>
              <a:rPr lang="en-US" sz="2300" dirty="0" err="1">
                <a:latin typeface="Consolas" panose="020B0609020204030204" pitchFamily="49" charset="0"/>
                <a:cs typeface="Consolas" panose="020B0609020204030204" pitchFamily="49" charset="0"/>
              </a:rPr>
              <a:t>curr_elem</a:t>
            </a:r>
            <a:r>
              <a:rPr lang="en-US" sz="2300" dirty="0">
                <a:latin typeface="Consolas" panose="020B0609020204030204" pitchFamily="49" charset="0"/>
                <a:cs typeface="Consolas" panose="020B0609020204030204" pitchFamily="49" charset="0"/>
              </a:rPr>
              <a:t> = (char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if</a:t>
            </a:r>
            <a:r>
              <a:rPr lang="en-US" sz="2300" dirty="0">
                <a:latin typeface="Consolas" panose="020B0609020204030204" pitchFamily="49" charset="0"/>
                <a:cs typeface="Consolas" panose="020B0609020204030204" pitchFamily="49" charset="0"/>
              </a:rPr>
              <a:t> </a:t>
            </a:r>
            <a:r>
              <a:rPr lang="en-US" sz="2300" b="1" dirty="0">
                <a:solidFill>
                  <a:srgbClr val="FF0000"/>
                </a:solidFill>
                <a:latin typeface="Consolas" panose="020B0609020204030204" pitchFamily="49" charset="0"/>
                <a:cs typeface="Consolas" panose="020B0609020204030204" pitchFamily="49" charset="0"/>
              </a:rPr>
              <a:t>(*</a:t>
            </a:r>
            <a:r>
              <a:rPr lang="en-US" sz="2300" b="1" dirty="0" err="1">
                <a:solidFill>
                  <a:srgbClr val="FF0000"/>
                </a:solidFill>
                <a:latin typeface="Consolas" panose="020B0609020204030204" pitchFamily="49" charset="0"/>
                <a:cs typeface="Consolas" panose="020B0609020204030204" pitchFamily="49" charset="0"/>
              </a:rPr>
              <a:t>prev_elem</a:t>
            </a:r>
            <a:r>
              <a:rPr lang="en-US" sz="2300" b="1" dirty="0">
                <a:solidFill>
                  <a:srgbClr val="FF0000"/>
                </a:solidFill>
                <a:latin typeface="Consolas" panose="020B0609020204030204" pitchFamily="49" charset="0"/>
                <a:cs typeface="Consolas" panose="020B0609020204030204" pitchFamily="49" charset="0"/>
              </a:rPr>
              <a:t> &gt; *</a:t>
            </a:r>
            <a:r>
              <a:rPr lang="en-US" sz="2300" b="1" dirty="0" err="1">
                <a:solidFill>
                  <a:srgbClr val="FF0000"/>
                </a:solidFill>
                <a:latin typeface="Consolas" panose="020B0609020204030204" pitchFamily="49" charset="0"/>
                <a:cs typeface="Consolas" panose="020B0609020204030204" pitchFamily="49" charset="0"/>
              </a:rPr>
              <a:t>curr_elem</a:t>
            </a:r>
            <a:r>
              <a:rPr lang="en-US" sz="2300" b="1" dirty="0">
                <a:solidFill>
                  <a:srgbClr val="FF0000"/>
                </a:solidFill>
                <a:latin typeface="Consolas" panose="020B0609020204030204" pitchFamily="49" charset="0"/>
                <a:cs typeface="Consolas" panose="020B0609020204030204" pitchFamily="49" charset="0"/>
              </a:rPr>
              <a:t>) </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swapped = true;</a:t>
            </a:r>
          </a:p>
          <a:p>
            <a:pPr marL="0" indent="0">
              <a:spcBef>
                <a:spcPts val="0"/>
              </a:spcBef>
              <a:buNone/>
            </a:pPr>
            <a:r>
              <a:rPr lang="en-US" sz="2300" dirty="0">
                <a:latin typeface="Consolas" panose="020B0609020204030204" pitchFamily="49" charset="0"/>
                <a:cs typeface="Consolas" panose="020B0609020204030204" pitchFamily="49" charset="0"/>
              </a:rPr>
              <a:t>                swap(</a:t>
            </a:r>
            <a:r>
              <a:rPr lang="en-US" sz="2300" dirty="0" err="1">
                <a:latin typeface="Consolas" panose="020B0609020204030204" pitchFamily="49" charset="0"/>
                <a:cs typeface="Consolas" panose="020B0609020204030204" pitchFamily="49" charset="0"/>
              </a:rPr>
              <a:t>prev_elem</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curr_elem</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if</a:t>
            </a:r>
            <a:r>
              <a:rPr lang="en-US" sz="2300" dirty="0">
                <a:latin typeface="Consolas" panose="020B0609020204030204" pitchFamily="49" charset="0"/>
                <a:cs typeface="Consolas" panose="020B0609020204030204" pitchFamily="49" charset="0"/>
              </a:rPr>
              <a:t> (!swapped)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latin typeface="Consolas" panose="020B0609020204030204" pitchFamily="49" charset="0"/>
                <a:cs typeface="Consolas" panose="020B0609020204030204" pitchFamily="49" charset="0"/>
              </a:rPr>
              <a:t>return</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id="{B725D459-EE7F-1B41-A278-942F5558A2F2}"/>
              </a:ext>
            </a:extLst>
          </p:cNvPr>
          <p:cNvSpPr/>
          <p:nvPr/>
        </p:nvSpPr>
        <p:spPr bwMode="auto">
          <a:xfrm>
            <a:off x="4876800" y="4876800"/>
            <a:ext cx="6858000" cy="1447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Wait a minute…this doesn’t work!  We can’t dereference </a:t>
            </a:r>
            <a:r>
              <a:rPr lang="en-US" sz="2800" b="1" dirty="0">
                <a:latin typeface="+mn-lt"/>
                <a:cs typeface="Courier New" panose="02070309020205020404" pitchFamily="49" charset="0"/>
              </a:rPr>
              <a:t>void *</a:t>
            </a:r>
            <a:r>
              <a:rPr lang="en-US" sz="2800" dirty="0">
                <a:latin typeface="+mn-lt"/>
                <a:cs typeface="Courier New" panose="02070309020205020404" pitchFamily="49" charset="0"/>
              </a:rPr>
              <a:t>s OR compare any element with </a:t>
            </a:r>
            <a:r>
              <a:rPr lang="en-US" sz="2800" b="1" dirty="0">
                <a:latin typeface="+mn-lt"/>
                <a:cs typeface="Courier New" panose="02070309020205020404" pitchFamily="49" charset="0"/>
              </a:rPr>
              <a:t>&gt;</a:t>
            </a:r>
            <a:r>
              <a:rPr lang="en-US" sz="2800" dirty="0">
                <a:latin typeface="+mn-lt"/>
                <a:cs typeface="Courier New" panose="02070309020205020404" pitchFamily="49" charset="0"/>
              </a:rPr>
              <a:t>, since they may not be numbers!</a:t>
            </a:r>
            <a:endParaRPr kumimoji="0" lang="en-US" sz="2800" b="1" i="0" u="none" strike="noStrike" cap="none" normalizeH="0" baseline="0" dirty="0">
              <a:ln>
                <a:noFill/>
              </a:ln>
              <a:solidFill>
                <a:schemeClr val="tx1"/>
              </a:solidFill>
              <a:effectLst/>
              <a:latin typeface="+mn-lt"/>
              <a:cs typeface="Courier New" panose="02070309020205020404" pitchFamily="49" charset="0"/>
            </a:endParaRPr>
          </a:p>
        </p:txBody>
      </p:sp>
      <p:sp>
        <p:nvSpPr>
          <p:cNvPr id="5" name="TextBox 4">
            <a:extLst>
              <a:ext uri="{FF2B5EF4-FFF2-40B4-BE49-F238E27FC236}">
                <a16:creationId xmlns:a16="http://schemas.microsoft.com/office/drawing/2014/main" id="{D65EA606-3FB7-1546-93F0-DB7D2172A70C}"/>
              </a:ext>
            </a:extLst>
          </p:cNvPr>
          <p:cNvSpPr txBox="1"/>
          <p:nvPr/>
        </p:nvSpPr>
        <p:spPr>
          <a:xfrm>
            <a:off x="10755439" y="5847546"/>
            <a:ext cx="902811" cy="954107"/>
          </a:xfrm>
          <a:prstGeom prst="rect">
            <a:avLst/>
          </a:prstGeom>
          <a:noFill/>
        </p:spPr>
        <p:txBody>
          <a:bodyPr wrap="none" rtlCol="0">
            <a:spAutoFit/>
          </a:bodyPr>
          <a:lstStyle/>
          <a:p>
            <a:r>
              <a:rPr lang="en-US" sz="5600" dirty="0"/>
              <a:t>🤔</a:t>
            </a:r>
          </a:p>
        </p:txBody>
      </p:sp>
    </p:spTree>
    <p:extLst>
      <p:ext uri="{BB962C8B-B14F-4D97-AF65-F5344CB8AC3E}">
        <p14:creationId xmlns:p14="http://schemas.microsoft.com/office/powerpoint/2010/main" val="183908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AE356-5D55-1C4A-9595-84E6CEDB0399}"/>
              </a:ext>
            </a:extLst>
          </p:cNvPr>
          <p:cNvSpPr>
            <a:spLocks noGrp="1"/>
          </p:cNvSpPr>
          <p:nvPr>
            <p:ph type="title"/>
          </p:nvPr>
        </p:nvSpPr>
        <p:spPr/>
        <p:txBody>
          <a:bodyPr/>
          <a:lstStyle/>
          <a:p>
            <a:r>
              <a:rPr lang="en-US" dirty="0"/>
              <a:t>A Generics Conundrum</a:t>
            </a:r>
          </a:p>
        </p:txBody>
      </p:sp>
      <p:sp>
        <p:nvSpPr>
          <p:cNvPr id="3" name="Content Placeholder 2">
            <a:extLst>
              <a:ext uri="{FF2B5EF4-FFF2-40B4-BE49-F238E27FC236}">
                <a16:creationId xmlns:a16="http://schemas.microsoft.com/office/drawing/2014/main" id="{4D393B1C-1EC8-124D-9995-FD9759117E57}"/>
              </a:ext>
            </a:extLst>
          </p:cNvPr>
          <p:cNvSpPr>
            <a:spLocks noGrp="1"/>
          </p:cNvSpPr>
          <p:nvPr>
            <p:ph idx="1"/>
          </p:nvPr>
        </p:nvSpPr>
        <p:spPr/>
        <p:txBody>
          <a:bodyPr/>
          <a:lstStyle/>
          <a:p>
            <a:r>
              <a:rPr lang="en-US" dirty="0"/>
              <a:t>We’ve hit a wall – there is no way to generically compare elements.  They could be any type, and have complex ways to compare them.</a:t>
            </a:r>
          </a:p>
          <a:p>
            <a:r>
              <a:rPr lang="en-US" dirty="0"/>
              <a:t>How can we write code to compare </a:t>
            </a:r>
            <a:r>
              <a:rPr lang="en-US" i="1" dirty="0"/>
              <a:t>any two elements of the same type?</a:t>
            </a:r>
            <a:endParaRPr lang="en-US" dirty="0"/>
          </a:p>
          <a:p>
            <a:r>
              <a:rPr lang="en-US" dirty="0"/>
              <a:t>That’s not something that bubble sort can ever know how to do.  </a:t>
            </a:r>
            <a:r>
              <a:rPr lang="en-US" b="1" dirty="0"/>
              <a:t>BUT</a:t>
            </a:r>
            <a:r>
              <a:rPr lang="en-US" dirty="0"/>
              <a:t> – our caller should know how to do this, because they’re passing in the data….let’s ask them!</a:t>
            </a:r>
          </a:p>
        </p:txBody>
      </p:sp>
    </p:spTree>
    <p:extLst>
      <p:ext uri="{BB962C8B-B14F-4D97-AF65-F5344CB8AC3E}">
        <p14:creationId xmlns:p14="http://schemas.microsoft.com/office/powerpoint/2010/main" val="56875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D4FF-9FE2-F24A-B185-81275214B578}"/>
              </a:ext>
            </a:extLst>
          </p:cNvPr>
          <p:cNvSpPr>
            <a:spLocks noGrp="1"/>
          </p:cNvSpPr>
          <p:nvPr>
            <p:ph type="title"/>
          </p:nvPr>
        </p:nvSpPr>
        <p:spPr/>
        <p:txBody>
          <a:bodyPr/>
          <a:lstStyle/>
          <a:p>
            <a:r>
              <a:rPr lang="en-US" dirty="0"/>
              <a:t>Generic Bubble Sort</a:t>
            </a:r>
          </a:p>
        </p:txBody>
      </p:sp>
      <p:sp>
        <p:nvSpPr>
          <p:cNvPr id="3" name="Content Placeholder 2">
            <a:extLst>
              <a:ext uri="{FF2B5EF4-FFF2-40B4-BE49-F238E27FC236}">
                <a16:creationId xmlns:a16="http://schemas.microsoft.com/office/drawing/2014/main" id="{9FAA783E-60A1-6B41-B6EA-689C7C4AD75E}"/>
              </a:ext>
            </a:extLst>
          </p:cNvPr>
          <p:cNvSpPr>
            <a:spLocks noGrp="1"/>
          </p:cNvSpPr>
          <p:nvPr>
            <p:ph idx="1"/>
          </p:nvPr>
        </p:nvSpPr>
        <p:spPr/>
        <p:txBody>
          <a:bodyPr/>
          <a:lstStyle/>
          <a:p>
            <a:pPr marL="0" indent="0">
              <a:spcBef>
                <a:spcPts val="0"/>
              </a:spcBef>
              <a:buNone/>
            </a:pPr>
            <a:r>
              <a:rPr lang="en-US" sz="2300" dirty="0">
                <a:latin typeface="Consolas" panose="020B0609020204030204" pitchFamily="49" charset="0"/>
                <a:cs typeface="Consolas" panose="020B0609020204030204" pitchFamily="49" charset="0"/>
              </a:rPr>
              <a:t>void </a:t>
            </a:r>
            <a:r>
              <a:rPr lang="en-US" sz="2300" dirty="0" err="1">
                <a:latin typeface="Consolas" panose="020B0609020204030204" pitchFamily="49" charset="0"/>
                <a:cs typeface="Consolas" panose="020B0609020204030204" pitchFamily="49" charset="0"/>
              </a:rPr>
              <a:t>bubble_sort_int</a:t>
            </a:r>
            <a:r>
              <a:rPr lang="en-US" sz="2300" dirty="0">
                <a:latin typeface="Consolas" panose="020B0609020204030204" pitchFamily="49" charset="0"/>
                <a:cs typeface="Consolas" panose="020B0609020204030204" pitchFamily="49" charset="0"/>
              </a:rPr>
              <a:t>(void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n,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while (true) {</a:t>
            </a:r>
          </a:p>
          <a:p>
            <a:pPr marL="0" indent="0">
              <a:spcBef>
                <a:spcPts val="0"/>
              </a:spcBef>
              <a:buNone/>
            </a:pPr>
            <a:r>
              <a:rPr lang="en-US" sz="2300" dirty="0">
                <a:latin typeface="Consolas" panose="020B0609020204030204" pitchFamily="49" charset="0"/>
                <a:cs typeface="Consolas" panose="020B0609020204030204" pitchFamily="49" charset="0"/>
              </a:rPr>
              <a:t>        bool swapped = false;</a:t>
            </a:r>
          </a:p>
          <a:p>
            <a:pPr marL="0" indent="0">
              <a:spcBef>
                <a:spcPts val="0"/>
              </a:spcBef>
              <a:buNone/>
            </a:pPr>
            <a:r>
              <a:rPr lang="en-US" sz="2300" dirty="0">
                <a:latin typeface="Consolas" panose="020B0609020204030204" pitchFamily="49" charset="0"/>
                <a:cs typeface="Consolas" panose="020B0609020204030204" pitchFamily="49" charset="0"/>
              </a:rPr>
              <a:t>        for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1;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&lt; n;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void *</a:t>
            </a:r>
            <a:r>
              <a:rPr lang="en-US" sz="2300" dirty="0" err="1">
                <a:latin typeface="Consolas" panose="020B0609020204030204" pitchFamily="49" charset="0"/>
                <a:cs typeface="Consolas" panose="020B0609020204030204" pitchFamily="49" charset="0"/>
              </a:rPr>
              <a:t>prev_elem</a:t>
            </a:r>
            <a:r>
              <a:rPr lang="en-US" sz="2300" dirty="0">
                <a:latin typeface="Consolas" panose="020B0609020204030204" pitchFamily="49" charset="0"/>
                <a:cs typeface="Consolas" panose="020B0609020204030204" pitchFamily="49" charset="0"/>
              </a:rPr>
              <a:t> = (char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- 1) *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void *</a:t>
            </a:r>
            <a:r>
              <a:rPr lang="en-US" sz="2300" dirty="0" err="1">
                <a:latin typeface="Consolas" panose="020B0609020204030204" pitchFamily="49" charset="0"/>
                <a:cs typeface="Consolas" panose="020B0609020204030204" pitchFamily="49" charset="0"/>
              </a:rPr>
              <a:t>curr_elem</a:t>
            </a:r>
            <a:r>
              <a:rPr lang="en-US" sz="2300" dirty="0">
                <a:latin typeface="Consolas" panose="020B0609020204030204" pitchFamily="49" charset="0"/>
                <a:cs typeface="Consolas" panose="020B0609020204030204" pitchFamily="49" charset="0"/>
              </a:rPr>
              <a:t> = (char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if </a:t>
            </a:r>
            <a:r>
              <a:rPr lang="en-US" sz="2300" b="1" dirty="0">
                <a:solidFill>
                  <a:srgbClr val="FF0000"/>
                </a:solidFill>
                <a:latin typeface="Consolas" panose="020B0609020204030204" pitchFamily="49" charset="0"/>
                <a:cs typeface="Consolas" panose="020B0609020204030204" pitchFamily="49" charset="0"/>
              </a:rPr>
              <a:t>(*</a:t>
            </a:r>
            <a:r>
              <a:rPr lang="en-US" sz="2300" b="1" dirty="0" err="1">
                <a:solidFill>
                  <a:srgbClr val="FF0000"/>
                </a:solidFill>
                <a:latin typeface="Consolas" panose="020B0609020204030204" pitchFamily="49" charset="0"/>
                <a:cs typeface="Consolas" panose="020B0609020204030204" pitchFamily="49" charset="0"/>
              </a:rPr>
              <a:t>prev_elem</a:t>
            </a:r>
            <a:r>
              <a:rPr lang="en-US" sz="2300" b="1" dirty="0">
                <a:solidFill>
                  <a:srgbClr val="FF0000"/>
                </a:solidFill>
                <a:latin typeface="Consolas" panose="020B0609020204030204" pitchFamily="49" charset="0"/>
                <a:cs typeface="Consolas" panose="020B0609020204030204" pitchFamily="49" charset="0"/>
              </a:rPr>
              <a:t> &gt; *</a:t>
            </a:r>
            <a:r>
              <a:rPr lang="en-US" sz="2300" b="1" dirty="0" err="1">
                <a:solidFill>
                  <a:srgbClr val="FF0000"/>
                </a:solidFill>
                <a:latin typeface="Consolas" panose="020B0609020204030204" pitchFamily="49" charset="0"/>
                <a:cs typeface="Consolas" panose="020B0609020204030204" pitchFamily="49" charset="0"/>
              </a:rPr>
              <a:t>curr_elem</a:t>
            </a:r>
            <a:r>
              <a:rPr lang="en-US" sz="2300" b="1" dirty="0">
                <a:solidFill>
                  <a:srgbClr val="FF0000"/>
                </a:solidFill>
                <a:latin typeface="Consolas" panose="020B0609020204030204" pitchFamily="49" charset="0"/>
                <a:cs typeface="Consolas" panose="020B0609020204030204" pitchFamily="49" charset="0"/>
              </a:rPr>
              <a:t>) </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swapped = true;</a:t>
            </a:r>
          </a:p>
          <a:p>
            <a:pPr marL="0" indent="0">
              <a:spcBef>
                <a:spcPts val="0"/>
              </a:spcBef>
              <a:buNone/>
            </a:pPr>
            <a:r>
              <a:rPr lang="en-US" sz="2300" dirty="0">
                <a:latin typeface="Consolas" panose="020B0609020204030204" pitchFamily="49" charset="0"/>
                <a:cs typeface="Consolas" panose="020B0609020204030204" pitchFamily="49" charset="0"/>
              </a:rPr>
              <a:t>                swap(</a:t>
            </a:r>
            <a:r>
              <a:rPr lang="en-US" sz="2300" dirty="0" err="1">
                <a:latin typeface="Consolas" panose="020B0609020204030204" pitchFamily="49" charset="0"/>
                <a:cs typeface="Consolas" panose="020B0609020204030204" pitchFamily="49" charset="0"/>
              </a:rPr>
              <a:t>prev_elem</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curr_elem</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if (!swapped) {</a:t>
            </a:r>
          </a:p>
          <a:p>
            <a:pPr marL="0" indent="0">
              <a:spcBef>
                <a:spcPts val="0"/>
              </a:spcBef>
              <a:buNone/>
            </a:pPr>
            <a:r>
              <a:rPr lang="en-US" sz="2300" dirty="0">
                <a:latin typeface="Consolas" panose="020B0609020204030204" pitchFamily="49" charset="0"/>
                <a:cs typeface="Consolas" panose="020B0609020204030204" pitchFamily="49" charset="0"/>
              </a:rPr>
              <a:t>            return;</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a:t>
            </a:r>
          </a:p>
        </p:txBody>
      </p:sp>
      <p:sp>
        <p:nvSpPr>
          <p:cNvPr id="6" name="Rounded Rectangular Callout 5">
            <a:extLst>
              <a:ext uri="{FF2B5EF4-FFF2-40B4-BE49-F238E27FC236}">
                <a16:creationId xmlns:a16="http://schemas.microsoft.com/office/drawing/2014/main" id="{134EC2E4-00E7-0C45-B73E-553DCCAC4C37}"/>
              </a:ext>
            </a:extLst>
          </p:cNvPr>
          <p:cNvSpPr/>
          <p:nvPr/>
        </p:nvSpPr>
        <p:spPr bwMode="auto">
          <a:xfrm>
            <a:off x="3962400" y="4800599"/>
            <a:ext cx="4356609" cy="1821785"/>
          </a:xfrm>
          <a:prstGeom prst="wedgeRoundRectCallout">
            <a:avLst>
              <a:gd name="adj1" fmla="val -45959"/>
              <a:gd name="adj2" fmla="val 63375"/>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panose="020B0604020202020204" pitchFamily="34" charset="0"/>
              </a:rPr>
              <a:t>Us</a:t>
            </a:r>
            <a:r>
              <a:rPr kumimoji="0" lang="en-US" sz="2400" i="0" u="none" strike="noStrike" cap="none" normalizeH="0" baseline="0" dirty="0">
                <a:ln>
                  <a:noFill/>
                </a:ln>
                <a:solidFill>
                  <a:schemeClr val="tx1"/>
                </a:solidFill>
                <a:effectLst/>
                <a:latin typeface="Arial" panose="020B0604020202020204" pitchFamily="34" charset="0"/>
              </a:rPr>
              <a:t>: hey, you, person who called us.  Do you know how to compare these two elements?  Can you help us?</a:t>
            </a: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69033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D4FF-9FE2-F24A-B185-81275214B578}"/>
              </a:ext>
            </a:extLst>
          </p:cNvPr>
          <p:cNvSpPr>
            <a:spLocks noGrp="1"/>
          </p:cNvSpPr>
          <p:nvPr>
            <p:ph type="title"/>
          </p:nvPr>
        </p:nvSpPr>
        <p:spPr/>
        <p:txBody>
          <a:bodyPr/>
          <a:lstStyle/>
          <a:p>
            <a:r>
              <a:rPr lang="en-US" dirty="0"/>
              <a:t>Generic Bubble Sort</a:t>
            </a:r>
          </a:p>
        </p:txBody>
      </p:sp>
      <p:sp>
        <p:nvSpPr>
          <p:cNvPr id="3" name="Content Placeholder 2">
            <a:extLst>
              <a:ext uri="{FF2B5EF4-FFF2-40B4-BE49-F238E27FC236}">
                <a16:creationId xmlns:a16="http://schemas.microsoft.com/office/drawing/2014/main" id="{9FAA783E-60A1-6B41-B6EA-689C7C4AD75E}"/>
              </a:ext>
            </a:extLst>
          </p:cNvPr>
          <p:cNvSpPr>
            <a:spLocks noGrp="1"/>
          </p:cNvSpPr>
          <p:nvPr>
            <p:ph idx="1"/>
          </p:nvPr>
        </p:nvSpPr>
        <p:spPr/>
        <p:txBody>
          <a:bodyPr/>
          <a:lstStyle/>
          <a:p>
            <a:pPr marL="0" indent="0">
              <a:spcBef>
                <a:spcPts val="0"/>
              </a:spcBef>
              <a:buNone/>
            </a:pPr>
            <a:r>
              <a:rPr lang="en-US" sz="2300" dirty="0">
                <a:latin typeface="Consolas" panose="020B0609020204030204" pitchFamily="49" charset="0"/>
                <a:cs typeface="Consolas" panose="020B0609020204030204" pitchFamily="49" charset="0"/>
              </a:rPr>
              <a:t>void </a:t>
            </a:r>
            <a:r>
              <a:rPr lang="en-US" sz="2300" dirty="0" err="1">
                <a:latin typeface="Consolas" panose="020B0609020204030204" pitchFamily="49" charset="0"/>
                <a:cs typeface="Consolas" panose="020B0609020204030204" pitchFamily="49" charset="0"/>
              </a:rPr>
              <a:t>bubble_sort_int</a:t>
            </a:r>
            <a:r>
              <a:rPr lang="en-US" sz="2300" dirty="0">
                <a:latin typeface="Consolas" panose="020B0609020204030204" pitchFamily="49" charset="0"/>
                <a:cs typeface="Consolas" panose="020B0609020204030204" pitchFamily="49" charset="0"/>
              </a:rPr>
              <a:t>(void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n,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while (true) {</a:t>
            </a:r>
          </a:p>
          <a:p>
            <a:pPr marL="0" indent="0">
              <a:spcBef>
                <a:spcPts val="0"/>
              </a:spcBef>
              <a:buNone/>
            </a:pPr>
            <a:r>
              <a:rPr lang="en-US" sz="2300" dirty="0">
                <a:latin typeface="Consolas" panose="020B0609020204030204" pitchFamily="49" charset="0"/>
                <a:cs typeface="Consolas" panose="020B0609020204030204" pitchFamily="49" charset="0"/>
              </a:rPr>
              <a:t>        bool swapped = false;</a:t>
            </a:r>
          </a:p>
          <a:p>
            <a:pPr marL="0" indent="0">
              <a:spcBef>
                <a:spcPts val="0"/>
              </a:spcBef>
              <a:buNone/>
            </a:pPr>
            <a:r>
              <a:rPr lang="en-US" sz="2300" dirty="0">
                <a:latin typeface="Consolas" panose="020B0609020204030204" pitchFamily="49" charset="0"/>
                <a:cs typeface="Consolas" panose="020B0609020204030204" pitchFamily="49" charset="0"/>
              </a:rPr>
              <a:t>        for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1;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&lt; n;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void *</a:t>
            </a:r>
            <a:r>
              <a:rPr lang="en-US" sz="2300" dirty="0" err="1">
                <a:latin typeface="Consolas" panose="020B0609020204030204" pitchFamily="49" charset="0"/>
                <a:cs typeface="Consolas" panose="020B0609020204030204" pitchFamily="49" charset="0"/>
              </a:rPr>
              <a:t>prev_elem</a:t>
            </a:r>
            <a:r>
              <a:rPr lang="en-US" sz="2300" dirty="0">
                <a:latin typeface="Consolas" panose="020B0609020204030204" pitchFamily="49" charset="0"/>
                <a:cs typeface="Consolas" panose="020B0609020204030204" pitchFamily="49" charset="0"/>
              </a:rPr>
              <a:t> = (char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- 1) *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void *</a:t>
            </a:r>
            <a:r>
              <a:rPr lang="en-US" sz="2300" dirty="0" err="1">
                <a:latin typeface="Consolas" panose="020B0609020204030204" pitchFamily="49" charset="0"/>
                <a:cs typeface="Consolas" panose="020B0609020204030204" pitchFamily="49" charset="0"/>
              </a:rPr>
              <a:t>curr_elem</a:t>
            </a:r>
            <a:r>
              <a:rPr lang="en-US" sz="2300" dirty="0">
                <a:latin typeface="Consolas" panose="020B0609020204030204" pitchFamily="49" charset="0"/>
                <a:cs typeface="Consolas" panose="020B0609020204030204" pitchFamily="49" charset="0"/>
              </a:rPr>
              <a:t> = (char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if </a:t>
            </a:r>
            <a:r>
              <a:rPr lang="en-US" sz="2300" b="1" dirty="0">
                <a:solidFill>
                  <a:srgbClr val="FF0000"/>
                </a:solidFill>
                <a:latin typeface="Consolas" panose="020B0609020204030204" pitchFamily="49" charset="0"/>
                <a:cs typeface="Consolas" panose="020B0609020204030204" pitchFamily="49" charset="0"/>
              </a:rPr>
              <a:t>(*</a:t>
            </a:r>
            <a:r>
              <a:rPr lang="en-US" sz="2300" b="1" dirty="0" err="1">
                <a:solidFill>
                  <a:srgbClr val="FF0000"/>
                </a:solidFill>
                <a:latin typeface="Consolas" panose="020B0609020204030204" pitchFamily="49" charset="0"/>
                <a:cs typeface="Consolas" panose="020B0609020204030204" pitchFamily="49" charset="0"/>
              </a:rPr>
              <a:t>prev_elem</a:t>
            </a:r>
            <a:r>
              <a:rPr lang="en-US" sz="2300" b="1" dirty="0">
                <a:solidFill>
                  <a:srgbClr val="FF0000"/>
                </a:solidFill>
                <a:latin typeface="Consolas" panose="020B0609020204030204" pitchFamily="49" charset="0"/>
                <a:cs typeface="Consolas" panose="020B0609020204030204" pitchFamily="49" charset="0"/>
              </a:rPr>
              <a:t> &gt; *</a:t>
            </a:r>
            <a:r>
              <a:rPr lang="en-US" sz="2300" b="1" dirty="0" err="1">
                <a:solidFill>
                  <a:srgbClr val="FF0000"/>
                </a:solidFill>
                <a:latin typeface="Consolas" panose="020B0609020204030204" pitchFamily="49" charset="0"/>
                <a:cs typeface="Consolas" panose="020B0609020204030204" pitchFamily="49" charset="0"/>
              </a:rPr>
              <a:t>curr_elem</a:t>
            </a:r>
            <a:r>
              <a:rPr lang="en-US" sz="2300" b="1" dirty="0">
                <a:solidFill>
                  <a:srgbClr val="FF0000"/>
                </a:solidFill>
                <a:latin typeface="Consolas" panose="020B0609020204030204" pitchFamily="49" charset="0"/>
                <a:cs typeface="Consolas" panose="020B0609020204030204" pitchFamily="49" charset="0"/>
              </a:rPr>
              <a:t>) </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swapped = true;</a:t>
            </a:r>
          </a:p>
          <a:p>
            <a:pPr marL="0" indent="0">
              <a:spcBef>
                <a:spcPts val="0"/>
              </a:spcBef>
              <a:buNone/>
            </a:pPr>
            <a:r>
              <a:rPr lang="en-US" sz="2300" dirty="0">
                <a:latin typeface="Consolas" panose="020B0609020204030204" pitchFamily="49" charset="0"/>
                <a:cs typeface="Consolas" panose="020B0609020204030204" pitchFamily="49" charset="0"/>
              </a:rPr>
              <a:t>                swap(</a:t>
            </a:r>
            <a:r>
              <a:rPr lang="en-US" sz="2300" dirty="0" err="1">
                <a:latin typeface="Consolas" panose="020B0609020204030204" pitchFamily="49" charset="0"/>
                <a:cs typeface="Consolas" panose="020B0609020204030204" pitchFamily="49" charset="0"/>
              </a:rPr>
              <a:t>prev_elem</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curr_elem</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if (!swapped) {</a:t>
            </a:r>
          </a:p>
          <a:p>
            <a:pPr marL="0" indent="0">
              <a:spcBef>
                <a:spcPts val="0"/>
              </a:spcBef>
              <a:buNone/>
            </a:pPr>
            <a:r>
              <a:rPr lang="en-US" sz="2300" dirty="0">
                <a:latin typeface="Consolas" panose="020B0609020204030204" pitchFamily="49" charset="0"/>
                <a:cs typeface="Consolas" panose="020B0609020204030204" pitchFamily="49" charset="0"/>
              </a:rPr>
              <a:t>            return;</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a:t>
            </a:r>
          </a:p>
        </p:txBody>
      </p:sp>
      <p:sp>
        <p:nvSpPr>
          <p:cNvPr id="5" name="Rounded Rectangular Callout 4">
            <a:extLst>
              <a:ext uri="{FF2B5EF4-FFF2-40B4-BE49-F238E27FC236}">
                <a16:creationId xmlns:a16="http://schemas.microsoft.com/office/drawing/2014/main" id="{37EA6E22-4B2E-114F-8553-AF051F979419}"/>
              </a:ext>
            </a:extLst>
          </p:cNvPr>
          <p:cNvSpPr/>
          <p:nvPr/>
        </p:nvSpPr>
        <p:spPr bwMode="auto">
          <a:xfrm>
            <a:off x="5257800" y="4876800"/>
            <a:ext cx="6477000" cy="1665445"/>
          </a:xfrm>
          <a:prstGeom prst="wedgeRoundRectCallout">
            <a:avLst>
              <a:gd name="adj1" fmla="val 40585"/>
              <a:gd name="adj2" fmla="val 68782"/>
              <a:gd name="adj3" fmla="val 16667"/>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400" b="1" dirty="0"/>
              <a:t>Caller: </a:t>
            </a:r>
            <a:r>
              <a:rPr lang="en-US" sz="2400" dirty="0"/>
              <a:t>yeah, I know how to compare those.  You don’t know what data type they are, but I do.  I have a function that can do the comparison for you and tell you the result.</a:t>
            </a:r>
            <a:endParaRPr kumimoji="0" lang="en-US" sz="24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31511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D4FF-9FE2-F24A-B185-81275214B578}"/>
              </a:ext>
            </a:extLst>
          </p:cNvPr>
          <p:cNvSpPr>
            <a:spLocks noGrp="1"/>
          </p:cNvSpPr>
          <p:nvPr>
            <p:ph type="title"/>
          </p:nvPr>
        </p:nvSpPr>
        <p:spPr/>
        <p:txBody>
          <a:bodyPr/>
          <a:lstStyle/>
          <a:p>
            <a:r>
              <a:rPr lang="en-US" dirty="0"/>
              <a:t>Generic Bubble Sort</a:t>
            </a:r>
          </a:p>
        </p:txBody>
      </p:sp>
      <p:sp>
        <p:nvSpPr>
          <p:cNvPr id="3" name="Content Placeholder 2">
            <a:extLst>
              <a:ext uri="{FF2B5EF4-FFF2-40B4-BE49-F238E27FC236}">
                <a16:creationId xmlns:a16="http://schemas.microsoft.com/office/drawing/2014/main" id="{9FAA783E-60A1-6B41-B6EA-689C7C4AD75E}"/>
              </a:ext>
            </a:extLst>
          </p:cNvPr>
          <p:cNvSpPr>
            <a:spLocks noGrp="1"/>
          </p:cNvSpPr>
          <p:nvPr>
            <p:ph idx="1"/>
          </p:nvPr>
        </p:nvSpPr>
        <p:spPr>
          <a:xfrm>
            <a:off x="152400" y="1295400"/>
            <a:ext cx="11811000" cy="5562600"/>
          </a:xfrm>
        </p:spPr>
        <p:txBody>
          <a:bodyPr/>
          <a:lstStyle/>
          <a:p>
            <a:pPr marL="0" indent="0">
              <a:spcBef>
                <a:spcPts val="0"/>
              </a:spcBef>
              <a:buNone/>
            </a:pPr>
            <a:r>
              <a:rPr lang="en-US" sz="2300" dirty="0">
                <a:latin typeface="Consolas" panose="020B0609020204030204" pitchFamily="49" charset="0"/>
                <a:cs typeface="Consolas" panose="020B0609020204030204" pitchFamily="49" charset="0"/>
              </a:rPr>
              <a:t>void </a:t>
            </a:r>
            <a:r>
              <a:rPr lang="en-US" sz="2300" dirty="0" err="1">
                <a:latin typeface="Consolas" panose="020B0609020204030204" pitchFamily="49" charset="0"/>
                <a:cs typeface="Consolas" panose="020B0609020204030204" pitchFamily="49" charset="0"/>
              </a:rPr>
              <a:t>bubble_sort</a:t>
            </a:r>
            <a:r>
              <a:rPr lang="en-US" sz="2300" dirty="0">
                <a:latin typeface="Consolas" panose="020B0609020204030204" pitchFamily="49" charset="0"/>
                <a:cs typeface="Consolas" panose="020B0609020204030204" pitchFamily="49" charset="0"/>
              </a:rPr>
              <a:t>(void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n,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b="1" dirty="0">
                <a:solidFill>
                  <a:srgbClr val="FF0000"/>
                </a:solidFill>
                <a:latin typeface="Consolas" panose="020B0609020204030204" pitchFamily="49" charset="0"/>
                <a:cs typeface="Consolas" panose="020B0609020204030204" pitchFamily="49" charset="0"/>
              </a:rPr>
              <a:t>                                   function </a:t>
            </a:r>
            <a:r>
              <a:rPr lang="en-US" sz="2300" b="1" dirty="0" err="1">
                <a:solidFill>
                  <a:srgbClr val="FF0000"/>
                </a:solidFill>
                <a:latin typeface="Consolas" panose="020B0609020204030204" pitchFamily="49" charset="0"/>
                <a:cs typeface="Consolas" panose="020B0609020204030204" pitchFamily="49" charset="0"/>
              </a:rPr>
              <a:t>compare_fn</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while (true) {</a:t>
            </a:r>
          </a:p>
          <a:p>
            <a:pPr marL="0" indent="0">
              <a:spcBef>
                <a:spcPts val="0"/>
              </a:spcBef>
              <a:buNone/>
            </a:pPr>
            <a:r>
              <a:rPr lang="en-US" sz="2300" dirty="0">
                <a:latin typeface="Consolas" panose="020B0609020204030204" pitchFamily="49" charset="0"/>
                <a:cs typeface="Consolas" panose="020B0609020204030204" pitchFamily="49" charset="0"/>
              </a:rPr>
              <a:t>        bool swapped = false;</a:t>
            </a:r>
          </a:p>
          <a:p>
            <a:pPr marL="0" indent="0">
              <a:spcBef>
                <a:spcPts val="0"/>
              </a:spcBef>
              <a:buNone/>
            </a:pPr>
            <a:r>
              <a:rPr lang="en-US" sz="2300" dirty="0">
                <a:latin typeface="Consolas" panose="020B0609020204030204" pitchFamily="49" charset="0"/>
                <a:cs typeface="Consolas" panose="020B0609020204030204" pitchFamily="49" charset="0"/>
              </a:rPr>
              <a:t>        for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1;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&lt; n;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void *</a:t>
            </a:r>
            <a:r>
              <a:rPr lang="en-US" sz="2300" dirty="0" err="1">
                <a:latin typeface="Consolas" panose="020B0609020204030204" pitchFamily="49" charset="0"/>
                <a:cs typeface="Consolas" panose="020B0609020204030204" pitchFamily="49" charset="0"/>
              </a:rPr>
              <a:t>prev_elem</a:t>
            </a:r>
            <a:r>
              <a:rPr lang="en-US" sz="2300" dirty="0">
                <a:latin typeface="Consolas" panose="020B0609020204030204" pitchFamily="49" charset="0"/>
                <a:cs typeface="Consolas" panose="020B0609020204030204" pitchFamily="49" charset="0"/>
              </a:rPr>
              <a:t> = (char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- 1) *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void *</a:t>
            </a:r>
            <a:r>
              <a:rPr lang="en-US" sz="2300" dirty="0" err="1">
                <a:latin typeface="Consolas" panose="020B0609020204030204" pitchFamily="49" charset="0"/>
                <a:cs typeface="Consolas" panose="020B0609020204030204" pitchFamily="49" charset="0"/>
              </a:rPr>
              <a:t>curr_elem</a:t>
            </a:r>
            <a:r>
              <a:rPr lang="en-US" sz="2300" dirty="0">
                <a:latin typeface="Consolas" panose="020B0609020204030204" pitchFamily="49" charset="0"/>
                <a:cs typeface="Consolas" panose="020B0609020204030204" pitchFamily="49" charset="0"/>
              </a:rPr>
              <a:t> = (char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if </a:t>
            </a:r>
            <a:r>
              <a:rPr lang="en-US" sz="2300" b="1" dirty="0">
                <a:solidFill>
                  <a:srgbClr val="FF0000"/>
                </a:solidFill>
                <a:latin typeface="Consolas" panose="020B0609020204030204" pitchFamily="49" charset="0"/>
                <a:cs typeface="Consolas" panose="020B0609020204030204" pitchFamily="49" charset="0"/>
              </a:rPr>
              <a:t>(</a:t>
            </a:r>
            <a:r>
              <a:rPr lang="en-US" sz="2300" b="1" dirty="0" err="1">
                <a:solidFill>
                  <a:srgbClr val="FF0000"/>
                </a:solidFill>
                <a:latin typeface="Consolas" panose="020B0609020204030204" pitchFamily="49" charset="0"/>
                <a:cs typeface="Consolas" panose="020B0609020204030204" pitchFamily="49" charset="0"/>
              </a:rPr>
              <a:t>compare_fn</a:t>
            </a:r>
            <a:r>
              <a:rPr lang="en-US" sz="2300" b="1" dirty="0">
                <a:solidFill>
                  <a:srgbClr val="FF0000"/>
                </a:solidFill>
                <a:latin typeface="Consolas" panose="020B0609020204030204" pitchFamily="49" charset="0"/>
                <a:cs typeface="Consolas" panose="020B0609020204030204" pitchFamily="49" charset="0"/>
              </a:rPr>
              <a:t>(</a:t>
            </a:r>
            <a:r>
              <a:rPr lang="en-US" sz="2300" b="1" dirty="0" err="1">
                <a:solidFill>
                  <a:srgbClr val="FF0000"/>
                </a:solidFill>
                <a:latin typeface="Consolas" panose="020B0609020204030204" pitchFamily="49" charset="0"/>
                <a:cs typeface="Consolas" panose="020B0609020204030204" pitchFamily="49" charset="0"/>
              </a:rPr>
              <a:t>prev_elem</a:t>
            </a:r>
            <a:r>
              <a:rPr lang="en-US" sz="2300" b="1" dirty="0">
                <a:solidFill>
                  <a:srgbClr val="FF0000"/>
                </a:solidFill>
                <a:latin typeface="Consolas" panose="020B0609020204030204" pitchFamily="49" charset="0"/>
                <a:cs typeface="Consolas" panose="020B0609020204030204" pitchFamily="49" charset="0"/>
              </a:rPr>
              <a:t>, </a:t>
            </a:r>
            <a:r>
              <a:rPr lang="en-US" sz="2300" b="1" dirty="0" err="1">
                <a:solidFill>
                  <a:srgbClr val="FF0000"/>
                </a:solidFill>
                <a:latin typeface="Consolas" panose="020B0609020204030204" pitchFamily="49" charset="0"/>
                <a:cs typeface="Consolas" panose="020B0609020204030204" pitchFamily="49" charset="0"/>
              </a:rPr>
              <a:t>curr_elem</a:t>
            </a:r>
            <a:r>
              <a:rPr lang="en-US" sz="2300" b="1" dirty="0">
                <a:solidFill>
                  <a:srgbClr val="FF0000"/>
                </a:solidFill>
                <a:latin typeface="Consolas" panose="020B0609020204030204" pitchFamily="49" charset="0"/>
                <a:cs typeface="Consolas" panose="020B0609020204030204" pitchFamily="49" charset="0"/>
              </a:rPr>
              <a:t>)</a:t>
            </a:r>
            <a:r>
              <a:rPr lang="en-US" sz="2300" dirty="0">
                <a:latin typeface="Consolas" panose="020B0609020204030204" pitchFamily="49" charset="0"/>
                <a:cs typeface="Consolas" panose="020B0609020204030204" pitchFamily="49" charset="0"/>
              </a:rPr>
              <a:t>)</a:t>
            </a:r>
            <a:r>
              <a:rPr lang="en-US" sz="2300" b="1" dirty="0">
                <a:latin typeface="Consolas" panose="020B0609020204030204" pitchFamily="49" charset="0"/>
                <a:cs typeface="Consolas" panose="020B0609020204030204" pitchFamily="49" charset="0"/>
              </a:rPr>
              <a:t> </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swapped = true;</a:t>
            </a:r>
          </a:p>
          <a:p>
            <a:pPr marL="0" indent="0">
              <a:spcBef>
                <a:spcPts val="0"/>
              </a:spcBef>
              <a:buNone/>
            </a:pPr>
            <a:r>
              <a:rPr lang="en-US" sz="2300" dirty="0">
                <a:latin typeface="Consolas" panose="020B0609020204030204" pitchFamily="49" charset="0"/>
                <a:cs typeface="Consolas" panose="020B0609020204030204" pitchFamily="49" charset="0"/>
              </a:rPr>
              <a:t>                swap(</a:t>
            </a:r>
            <a:r>
              <a:rPr lang="en-US" sz="2300" dirty="0" err="1">
                <a:latin typeface="Consolas" panose="020B0609020204030204" pitchFamily="49" charset="0"/>
                <a:cs typeface="Consolas" panose="020B0609020204030204" pitchFamily="49" charset="0"/>
              </a:rPr>
              <a:t>prev_elem</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curr_elem</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if (!swapped) {</a:t>
            </a:r>
          </a:p>
          <a:p>
            <a:pPr marL="0" indent="0">
              <a:spcBef>
                <a:spcPts val="0"/>
              </a:spcBef>
              <a:buNone/>
            </a:pPr>
            <a:r>
              <a:rPr lang="en-US" sz="2300" dirty="0">
                <a:latin typeface="Consolas" panose="020B0609020204030204" pitchFamily="49" charset="0"/>
                <a:cs typeface="Consolas" panose="020B0609020204030204" pitchFamily="49" charset="0"/>
              </a:rPr>
              <a:t>            return;</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a:t>
            </a:r>
          </a:p>
        </p:txBody>
      </p:sp>
      <p:sp>
        <p:nvSpPr>
          <p:cNvPr id="6" name="Rectangle 5">
            <a:extLst>
              <a:ext uri="{FF2B5EF4-FFF2-40B4-BE49-F238E27FC236}">
                <a16:creationId xmlns:a16="http://schemas.microsoft.com/office/drawing/2014/main" id="{9C843BBF-AB67-664B-BFAB-78191EA75F22}"/>
              </a:ext>
            </a:extLst>
          </p:cNvPr>
          <p:cNvSpPr/>
          <p:nvPr/>
        </p:nvSpPr>
        <p:spPr bwMode="auto">
          <a:xfrm>
            <a:off x="4876800" y="4800600"/>
            <a:ext cx="6858000" cy="1828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How can we compare these elements?  They can pass us this </a:t>
            </a:r>
            <a:r>
              <a:rPr lang="en-US" sz="2800" b="1" dirty="0">
                <a:latin typeface="+mn-lt"/>
                <a:cs typeface="Courier New" panose="02070309020205020404" pitchFamily="49" charset="0"/>
              </a:rPr>
              <a:t>function as a parameter</a:t>
            </a:r>
            <a:r>
              <a:rPr lang="en-US" sz="2800" dirty="0">
                <a:latin typeface="+mn-lt"/>
                <a:cs typeface="Courier New" panose="02070309020205020404" pitchFamily="49" charset="0"/>
              </a:rPr>
              <a:t>.  This function’s job is to tell us how to compare two elements of this type.</a:t>
            </a:r>
            <a:endParaRPr kumimoji="0" lang="en-US" sz="2800" b="1"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20265912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D4FF-9FE2-F24A-B185-81275214B578}"/>
              </a:ext>
            </a:extLst>
          </p:cNvPr>
          <p:cNvSpPr>
            <a:spLocks noGrp="1"/>
          </p:cNvSpPr>
          <p:nvPr>
            <p:ph type="title"/>
          </p:nvPr>
        </p:nvSpPr>
        <p:spPr/>
        <p:txBody>
          <a:bodyPr/>
          <a:lstStyle/>
          <a:p>
            <a:r>
              <a:rPr lang="en-US" dirty="0"/>
              <a:t>Generic Bubble Sort</a:t>
            </a:r>
          </a:p>
        </p:txBody>
      </p:sp>
      <p:sp>
        <p:nvSpPr>
          <p:cNvPr id="3" name="Content Placeholder 2">
            <a:extLst>
              <a:ext uri="{FF2B5EF4-FFF2-40B4-BE49-F238E27FC236}">
                <a16:creationId xmlns:a16="http://schemas.microsoft.com/office/drawing/2014/main" id="{9FAA783E-60A1-6B41-B6EA-689C7C4AD75E}"/>
              </a:ext>
            </a:extLst>
          </p:cNvPr>
          <p:cNvSpPr>
            <a:spLocks noGrp="1"/>
          </p:cNvSpPr>
          <p:nvPr>
            <p:ph idx="1"/>
          </p:nvPr>
        </p:nvSpPr>
        <p:spPr>
          <a:xfrm>
            <a:off x="152400" y="1295400"/>
            <a:ext cx="11811000" cy="5562600"/>
          </a:xfrm>
        </p:spPr>
        <p:txBody>
          <a:bodyPr/>
          <a:lstStyle/>
          <a:p>
            <a:pPr marL="0" indent="0">
              <a:spcBef>
                <a:spcPts val="0"/>
              </a:spcBef>
              <a:buNone/>
            </a:pPr>
            <a:r>
              <a:rPr lang="en-US" sz="2300" dirty="0">
                <a:latin typeface="Consolas" panose="020B0609020204030204" pitchFamily="49" charset="0"/>
                <a:cs typeface="Consolas" panose="020B0609020204030204" pitchFamily="49" charset="0"/>
              </a:rPr>
              <a:t>void </a:t>
            </a:r>
            <a:r>
              <a:rPr lang="en-US" sz="2300" dirty="0" err="1">
                <a:latin typeface="Consolas" panose="020B0609020204030204" pitchFamily="49" charset="0"/>
                <a:cs typeface="Consolas" panose="020B0609020204030204" pitchFamily="49" charset="0"/>
              </a:rPr>
              <a:t>bubble_sort</a:t>
            </a:r>
            <a:r>
              <a:rPr lang="en-US" sz="2300" dirty="0">
                <a:latin typeface="Consolas" panose="020B0609020204030204" pitchFamily="49" charset="0"/>
                <a:cs typeface="Consolas" panose="020B0609020204030204" pitchFamily="49" charset="0"/>
              </a:rPr>
              <a:t>(void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n,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solidFill>
                  <a:srgbClr val="FF0000"/>
                </a:solidFill>
                <a:latin typeface="Consolas" panose="020B0609020204030204" pitchFamily="49" charset="0"/>
                <a:cs typeface="Consolas" panose="020B0609020204030204" pitchFamily="49" charset="0"/>
              </a:rPr>
              <a:t>bool (*</a:t>
            </a:r>
            <a:r>
              <a:rPr lang="en-US" sz="2300" b="1" dirty="0" err="1">
                <a:solidFill>
                  <a:srgbClr val="FF0000"/>
                </a:solidFill>
                <a:latin typeface="Consolas" panose="020B0609020204030204" pitchFamily="49" charset="0"/>
                <a:cs typeface="Consolas" panose="020B0609020204030204" pitchFamily="49" charset="0"/>
              </a:rPr>
              <a:t>compare_fn</a:t>
            </a:r>
            <a:r>
              <a:rPr lang="en-US" sz="2300" b="1" dirty="0">
                <a:solidFill>
                  <a:srgbClr val="FF0000"/>
                </a:solidFill>
                <a:latin typeface="Consolas" panose="020B0609020204030204" pitchFamily="49" charset="0"/>
                <a:cs typeface="Consolas" panose="020B0609020204030204" pitchFamily="49" charset="0"/>
              </a:rPr>
              <a:t>)(void *a, void *b)</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while (true) {</a:t>
            </a:r>
          </a:p>
          <a:p>
            <a:pPr marL="0" indent="0">
              <a:spcBef>
                <a:spcPts val="0"/>
              </a:spcBef>
              <a:buNone/>
            </a:pPr>
            <a:r>
              <a:rPr lang="en-US" sz="2300" dirty="0">
                <a:latin typeface="Consolas" panose="020B0609020204030204" pitchFamily="49" charset="0"/>
                <a:cs typeface="Consolas" panose="020B0609020204030204" pitchFamily="49" charset="0"/>
              </a:rPr>
              <a:t>        bool swapped = false;</a:t>
            </a:r>
          </a:p>
          <a:p>
            <a:pPr marL="0" indent="0">
              <a:spcBef>
                <a:spcPts val="0"/>
              </a:spcBef>
              <a:buNone/>
            </a:pPr>
            <a:r>
              <a:rPr lang="en-US" sz="2300" dirty="0">
                <a:latin typeface="Consolas" panose="020B0609020204030204" pitchFamily="49" charset="0"/>
                <a:cs typeface="Consolas" panose="020B0609020204030204" pitchFamily="49" charset="0"/>
              </a:rPr>
              <a:t>        for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1;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&lt; n;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void *</a:t>
            </a:r>
            <a:r>
              <a:rPr lang="en-US" sz="2300" dirty="0" err="1">
                <a:latin typeface="Consolas" panose="020B0609020204030204" pitchFamily="49" charset="0"/>
                <a:cs typeface="Consolas" panose="020B0609020204030204" pitchFamily="49" charset="0"/>
              </a:rPr>
              <a:t>prev_elem</a:t>
            </a:r>
            <a:r>
              <a:rPr lang="en-US" sz="2300" dirty="0">
                <a:latin typeface="Consolas" panose="020B0609020204030204" pitchFamily="49" charset="0"/>
                <a:cs typeface="Consolas" panose="020B0609020204030204" pitchFamily="49" charset="0"/>
              </a:rPr>
              <a:t> = (char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- 1) *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void *</a:t>
            </a:r>
            <a:r>
              <a:rPr lang="en-US" sz="2300" dirty="0" err="1">
                <a:latin typeface="Consolas" panose="020B0609020204030204" pitchFamily="49" charset="0"/>
                <a:cs typeface="Consolas" panose="020B0609020204030204" pitchFamily="49" charset="0"/>
              </a:rPr>
              <a:t>curr_elem</a:t>
            </a:r>
            <a:r>
              <a:rPr lang="en-US" sz="2300" dirty="0">
                <a:latin typeface="Consolas" panose="020B0609020204030204" pitchFamily="49" charset="0"/>
                <a:cs typeface="Consolas" panose="020B0609020204030204" pitchFamily="49" charset="0"/>
              </a:rPr>
              <a:t> = (char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if </a:t>
            </a:r>
            <a:r>
              <a:rPr lang="en-US" sz="2300" b="1" dirty="0">
                <a:solidFill>
                  <a:srgbClr val="FF0000"/>
                </a:solidFill>
                <a:latin typeface="Consolas" panose="020B0609020204030204" pitchFamily="49" charset="0"/>
                <a:cs typeface="Consolas" panose="020B0609020204030204" pitchFamily="49" charset="0"/>
              </a:rPr>
              <a:t>(</a:t>
            </a:r>
            <a:r>
              <a:rPr lang="en-US" sz="2300" b="1" dirty="0" err="1">
                <a:solidFill>
                  <a:srgbClr val="FF0000"/>
                </a:solidFill>
                <a:latin typeface="Consolas" panose="020B0609020204030204" pitchFamily="49" charset="0"/>
                <a:cs typeface="Consolas" panose="020B0609020204030204" pitchFamily="49" charset="0"/>
              </a:rPr>
              <a:t>compare_fn</a:t>
            </a:r>
            <a:r>
              <a:rPr lang="en-US" sz="2300" b="1" dirty="0">
                <a:solidFill>
                  <a:srgbClr val="FF0000"/>
                </a:solidFill>
                <a:latin typeface="Consolas" panose="020B0609020204030204" pitchFamily="49" charset="0"/>
                <a:cs typeface="Consolas" panose="020B0609020204030204" pitchFamily="49" charset="0"/>
              </a:rPr>
              <a:t>(</a:t>
            </a:r>
            <a:r>
              <a:rPr lang="en-US" sz="2300" b="1" dirty="0" err="1">
                <a:solidFill>
                  <a:srgbClr val="FF0000"/>
                </a:solidFill>
                <a:latin typeface="Consolas" panose="020B0609020204030204" pitchFamily="49" charset="0"/>
                <a:cs typeface="Consolas" panose="020B0609020204030204" pitchFamily="49" charset="0"/>
              </a:rPr>
              <a:t>prev_elem</a:t>
            </a:r>
            <a:r>
              <a:rPr lang="en-US" sz="2300" b="1" dirty="0">
                <a:solidFill>
                  <a:srgbClr val="FF0000"/>
                </a:solidFill>
                <a:latin typeface="Consolas" panose="020B0609020204030204" pitchFamily="49" charset="0"/>
                <a:cs typeface="Consolas" panose="020B0609020204030204" pitchFamily="49" charset="0"/>
              </a:rPr>
              <a:t>, </a:t>
            </a:r>
            <a:r>
              <a:rPr lang="en-US" sz="2300" b="1" dirty="0" err="1">
                <a:solidFill>
                  <a:srgbClr val="FF0000"/>
                </a:solidFill>
                <a:latin typeface="Consolas" panose="020B0609020204030204" pitchFamily="49" charset="0"/>
                <a:cs typeface="Consolas" panose="020B0609020204030204" pitchFamily="49" charset="0"/>
              </a:rPr>
              <a:t>curr_elem</a:t>
            </a:r>
            <a:r>
              <a:rPr lang="en-US" sz="2300" b="1" dirty="0">
                <a:solidFill>
                  <a:srgbClr val="FF0000"/>
                </a:solidFill>
                <a:latin typeface="Consolas" panose="020B0609020204030204" pitchFamily="49" charset="0"/>
                <a:cs typeface="Consolas" panose="020B0609020204030204" pitchFamily="49" charset="0"/>
              </a:rPr>
              <a:t>)</a:t>
            </a:r>
            <a:r>
              <a:rPr lang="en-US" sz="2300" dirty="0">
                <a:latin typeface="Consolas" panose="020B0609020204030204" pitchFamily="49" charset="0"/>
                <a:cs typeface="Consolas" panose="020B0609020204030204" pitchFamily="49" charset="0"/>
              </a:rPr>
              <a:t>)</a:t>
            </a:r>
            <a:r>
              <a:rPr lang="en-US" sz="2300" b="1" dirty="0">
                <a:latin typeface="Consolas" panose="020B0609020204030204" pitchFamily="49" charset="0"/>
                <a:cs typeface="Consolas" panose="020B0609020204030204" pitchFamily="49" charset="0"/>
              </a:rPr>
              <a:t> </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swapped = true;</a:t>
            </a:r>
          </a:p>
          <a:p>
            <a:pPr marL="0" indent="0">
              <a:spcBef>
                <a:spcPts val="0"/>
              </a:spcBef>
              <a:buNone/>
            </a:pPr>
            <a:r>
              <a:rPr lang="en-US" sz="2300" dirty="0">
                <a:latin typeface="Consolas" panose="020B0609020204030204" pitchFamily="49" charset="0"/>
                <a:cs typeface="Consolas" panose="020B0609020204030204" pitchFamily="49" charset="0"/>
              </a:rPr>
              <a:t>                swap(</a:t>
            </a:r>
            <a:r>
              <a:rPr lang="en-US" sz="2300" dirty="0" err="1">
                <a:latin typeface="Consolas" panose="020B0609020204030204" pitchFamily="49" charset="0"/>
                <a:cs typeface="Consolas" panose="020B0609020204030204" pitchFamily="49" charset="0"/>
              </a:rPr>
              <a:t>prev_elem</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curr_elem</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if (!swapped) {</a:t>
            </a:r>
          </a:p>
          <a:p>
            <a:pPr marL="0" indent="0">
              <a:spcBef>
                <a:spcPts val="0"/>
              </a:spcBef>
              <a:buNone/>
            </a:pPr>
            <a:r>
              <a:rPr lang="en-US" sz="2300" dirty="0">
                <a:latin typeface="Consolas" panose="020B0609020204030204" pitchFamily="49" charset="0"/>
                <a:cs typeface="Consolas" panose="020B0609020204030204" pitchFamily="49" charset="0"/>
              </a:rPr>
              <a:t>            return;</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a:t>
            </a:r>
          </a:p>
        </p:txBody>
      </p:sp>
      <p:sp>
        <p:nvSpPr>
          <p:cNvPr id="6" name="Rectangle 5">
            <a:extLst>
              <a:ext uri="{FF2B5EF4-FFF2-40B4-BE49-F238E27FC236}">
                <a16:creationId xmlns:a16="http://schemas.microsoft.com/office/drawing/2014/main" id="{9C843BBF-AB67-664B-BFAB-78191EA75F22}"/>
              </a:ext>
            </a:extLst>
          </p:cNvPr>
          <p:cNvSpPr/>
          <p:nvPr/>
        </p:nvSpPr>
        <p:spPr bwMode="auto">
          <a:xfrm>
            <a:off x="4876800" y="4800600"/>
            <a:ext cx="6858000" cy="1828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How can we compare these elements?  They can pass us this </a:t>
            </a:r>
            <a:r>
              <a:rPr lang="en-US" sz="2800" b="1" dirty="0">
                <a:latin typeface="+mn-lt"/>
                <a:cs typeface="Courier New" panose="02070309020205020404" pitchFamily="49" charset="0"/>
              </a:rPr>
              <a:t>function as a parameter</a:t>
            </a:r>
            <a:r>
              <a:rPr lang="en-US" sz="2800" dirty="0">
                <a:latin typeface="+mn-lt"/>
                <a:cs typeface="Courier New" panose="02070309020205020404" pitchFamily="49" charset="0"/>
              </a:rPr>
              <a:t>.  This function’s job is to tell us how to compare two elements of this type.</a:t>
            </a:r>
            <a:endParaRPr kumimoji="0" lang="en-US" sz="2800" b="1"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41351117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7A9E-3594-B64F-96FC-872779B30888}"/>
              </a:ext>
            </a:extLst>
          </p:cNvPr>
          <p:cNvSpPr>
            <a:spLocks noGrp="1"/>
          </p:cNvSpPr>
          <p:nvPr>
            <p:ph type="title"/>
          </p:nvPr>
        </p:nvSpPr>
        <p:spPr/>
        <p:txBody>
          <a:bodyPr/>
          <a:lstStyle/>
          <a:p>
            <a:r>
              <a:rPr lang="en-US" dirty="0"/>
              <a:t>Function Pointers</a:t>
            </a:r>
          </a:p>
        </p:txBody>
      </p:sp>
      <p:sp>
        <p:nvSpPr>
          <p:cNvPr id="3" name="Content Placeholder 2">
            <a:extLst>
              <a:ext uri="{FF2B5EF4-FFF2-40B4-BE49-F238E27FC236}">
                <a16:creationId xmlns:a16="http://schemas.microsoft.com/office/drawing/2014/main" id="{3E9594F8-25CA-5C41-B43D-730B8B1520CF}"/>
              </a:ext>
            </a:extLst>
          </p:cNvPr>
          <p:cNvSpPr>
            <a:spLocks noGrp="1"/>
          </p:cNvSpPr>
          <p:nvPr>
            <p:ph idx="1"/>
          </p:nvPr>
        </p:nvSpPr>
        <p:spPr/>
        <p:txBody>
          <a:bodyPr/>
          <a:lstStyle/>
          <a:p>
            <a:pPr marL="0" indent="0">
              <a:buNone/>
            </a:pPr>
            <a:r>
              <a:rPr lang="en-US" dirty="0"/>
              <a:t>A function pointer is the variable type for passing a function as a parameter.  Here is how the parameter’s type and name are declared.</a:t>
            </a:r>
          </a:p>
          <a:p>
            <a:pPr marL="0" indent="0">
              <a:buNone/>
            </a:pPr>
            <a:endParaRPr lang="en-US" dirty="0"/>
          </a:p>
          <a:p>
            <a:pPr marL="0" indent="0">
              <a:buNone/>
            </a:pPr>
            <a:endParaRPr lang="en-US" dirty="0"/>
          </a:p>
          <a:p>
            <a:pPr marL="0" indent="0">
              <a:buNone/>
            </a:pPr>
            <a:endParaRPr lang="en-US" dirty="0"/>
          </a:p>
          <a:p>
            <a:pPr marL="0" indent="0" algn="ctr">
              <a:buNone/>
            </a:pPr>
            <a:r>
              <a:rPr lang="en-US" sz="4500" b="1" dirty="0">
                <a:latin typeface="Consolas" panose="020B0609020204030204" pitchFamily="49" charset="0"/>
                <a:cs typeface="Consolas" panose="020B0609020204030204" pitchFamily="49" charset="0"/>
              </a:rPr>
              <a:t>bool (*</a:t>
            </a:r>
            <a:r>
              <a:rPr lang="en-US" sz="4500" b="1" dirty="0" err="1">
                <a:latin typeface="Consolas" panose="020B0609020204030204" pitchFamily="49" charset="0"/>
                <a:cs typeface="Consolas" panose="020B0609020204030204" pitchFamily="49" charset="0"/>
              </a:rPr>
              <a:t>compare_fn</a:t>
            </a:r>
            <a:r>
              <a:rPr lang="en-US" sz="4500" b="1" dirty="0">
                <a:latin typeface="Consolas" panose="020B0609020204030204" pitchFamily="49" charset="0"/>
                <a:cs typeface="Consolas" panose="020B0609020204030204" pitchFamily="49" charset="0"/>
              </a:rPr>
              <a:t>)(void *a, void *b)</a:t>
            </a:r>
          </a:p>
          <a:p>
            <a:pPr marL="0" indent="0" algn="ctr">
              <a:buNone/>
            </a:pPr>
            <a:endParaRPr lang="en-US" b="1" dirty="0">
              <a:latin typeface="Consolas" panose="020B0609020204030204" pitchFamily="49" charset="0"/>
              <a:cs typeface="Consolas" panose="020B0609020204030204" pitchFamily="49" charset="0"/>
            </a:endParaRPr>
          </a:p>
          <a:p>
            <a:pPr marL="0" indent="0">
              <a:buNone/>
            </a:pPr>
            <a:endParaRPr lang="en-US"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136567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7A9E-3594-B64F-96FC-872779B30888}"/>
              </a:ext>
            </a:extLst>
          </p:cNvPr>
          <p:cNvSpPr>
            <a:spLocks noGrp="1"/>
          </p:cNvSpPr>
          <p:nvPr>
            <p:ph type="title"/>
          </p:nvPr>
        </p:nvSpPr>
        <p:spPr/>
        <p:txBody>
          <a:bodyPr/>
          <a:lstStyle/>
          <a:p>
            <a:r>
              <a:rPr lang="en-US" dirty="0"/>
              <a:t>Function Pointers</a:t>
            </a:r>
          </a:p>
        </p:txBody>
      </p:sp>
      <p:sp>
        <p:nvSpPr>
          <p:cNvPr id="3" name="Content Placeholder 2">
            <a:extLst>
              <a:ext uri="{FF2B5EF4-FFF2-40B4-BE49-F238E27FC236}">
                <a16:creationId xmlns:a16="http://schemas.microsoft.com/office/drawing/2014/main" id="{3E9594F8-25CA-5C41-B43D-730B8B1520CF}"/>
              </a:ext>
            </a:extLst>
          </p:cNvPr>
          <p:cNvSpPr>
            <a:spLocks noGrp="1"/>
          </p:cNvSpPr>
          <p:nvPr>
            <p:ph idx="1"/>
          </p:nvPr>
        </p:nvSpPr>
        <p:spPr/>
        <p:txBody>
          <a:bodyPr/>
          <a:lstStyle/>
          <a:p>
            <a:pPr marL="0" indent="0">
              <a:buNone/>
            </a:pPr>
            <a:r>
              <a:rPr lang="en-US" dirty="0"/>
              <a:t>A function pointer is the variable type for passing a function as a parameter.  Here is how the parameter’s type is declared.</a:t>
            </a:r>
          </a:p>
          <a:p>
            <a:pPr marL="0" indent="0">
              <a:buNone/>
            </a:pPr>
            <a:endParaRPr lang="en-US" dirty="0"/>
          </a:p>
          <a:p>
            <a:pPr marL="0" indent="0">
              <a:buNone/>
            </a:pPr>
            <a:endParaRPr lang="en-US" dirty="0"/>
          </a:p>
          <a:p>
            <a:pPr marL="0" indent="0">
              <a:buNone/>
            </a:pPr>
            <a:endParaRPr lang="en-US" dirty="0"/>
          </a:p>
          <a:p>
            <a:pPr marL="0" indent="0" algn="ctr">
              <a:buNone/>
            </a:pPr>
            <a:r>
              <a:rPr lang="en-US" sz="4500" b="1" dirty="0">
                <a:solidFill>
                  <a:srgbClr val="FF0000"/>
                </a:solidFill>
                <a:latin typeface="Consolas" panose="020B0609020204030204" pitchFamily="49" charset="0"/>
                <a:cs typeface="Consolas" panose="020B0609020204030204" pitchFamily="49" charset="0"/>
              </a:rPr>
              <a:t>bool</a:t>
            </a:r>
            <a:r>
              <a:rPr lang="en-US" sz="4500" b="1" dirty="0">
                <a:latin typeface="Consolas" panose="020B0609020204030204" pitchFamily="49" charset="0"/>
                <a:cs typeface="Consolas" panose="020B0609020204030204" pitchFamily="49" charset="0"/>
              </a:rPr>
              <a:t> (*</a:t>
            </a:r>
            <a:r>
              <a:rPr lang="en-US" sz="4500" b="1" dirty="0" err="1">
                <a:latin typeface="Consolas" panose="020B0609020204030204" pitchFamily="49" charset="0"/>
                <a:cs typeface="Consolas" panose="020B0609020204030204" pitchFamily="49" charset="0"/>
              </a:rPr>
              <a:t>compare_fn</a:t>
            </a:r>
            <a:r>
              <a:rPr lang="en-US" sz="4500" b="1" dirty="0">
                <a:latin typeface="Consolas" panose="020B0609020204030204" pitchFamily="49" charset="0"/>
                <a:cs typeface="Consolas" panose="020B0609020204030204" pitchFamily="49" charset="0"/>
              </a:rPr>
              <a:t>)(void *a, void *b)</a:t>
            </a:r>
          </a:p>
          <a:p>
            <a:pPr marL="0" indent="0" algn="ctr">
              <a:buNone/>
            </a:pPr>
            <a:endParaRPr lang="en-US" b="1" dirty="0">
              <a:latin typeface="Consolas" panose="020B0609020204030204" pitchFamily="49" charset="0"/>
              <a:cs typeface="Consolas" panose="020B0609020204030204" pitchFamily="49" charset="0"/>
            </a:endParaRPr>
          </a:p>
          <a:p>
            <a:pPr marL="0" indent="0">
              <a:buNone/>
            </a:pPr>
            <a:endParaRPr lang="en-US" b="1" dirty="0">
              <a:latin typeface="Consolas" panose="020B0609020204030204" pitchFamily="49" charset="0"/>
              <a:cs typeface="Consolas" panose="020B0609020204030204" pitchFamily="49" charset="0"/>
            </a:endParaRPr>
          </a:p>
        </p:txBody>
      </p:sp>
      <p:sp>
        <p:nvSpPr>
          <p:cNvPr id="4" name="Up Arrow 3">
            <a:extLst>
              <a:ext uri="{FF2B5EF4-FFF2-40B4-BE49-F238E27FC236}">
                <a16:creationId xmlns:a16="http://schemas.microsoft.com/office/drawing/2014/main" id="{8FBE3A21-3678-A747-A697-228B6353C166}"/>
              </a:ext>
            </a:extLst>
          </p:cNvPr>
          <p:cNvSpPr/>
          <p:nvPr/>
        </p:nvSpPr>
        <p:spPr>
          <a:xfrm>
            <a:off x="768164" y="4354324"/>
            <a:ext cx="304800" cy="914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3B3E562-8904-0D46-A484-9FFF882B0808}"/>
              </a:ext>
            </a:extLst>
          </p:cNvPr>
          <p:cNvSpPr txBox="1"/>
          <p:nvPr/>
        </p:nvSpPr>
        <p:spPr>
          <a:xfrm>
            <a:off x="76200" y="5355848"/>
            <a:ext cx="1911164" cy="892552"/>
          </a:xfrm>
          <a:prstGeom prst="rect">
            <a:avLst/>
          </a:prstGeom>
          <a:noFill/>
        </p:spPr>
        <p:txBody>
          <a:bodyPr wrap="none" rtlCol="0">
            <a:spAutoFit/>
          </a:bodyPr>
          <a:lstStyle/>
          <a:p>
            <a:pPr algn="ctr"/>
            <a:r>
              <a:rPr lang="en-US" sz="2600" dirty="0"/>
              <a:t>Return type</a:t>
            </a:r>
          </a:p>
          <a:p>
            <a:pPr algn="ctr"/>
            <a:r>
              <a:rPr lang="en-US" sz="2600" dirty="0"/>
              <a:t>(bool)</a:t>
            </a:r>
          </a:p>
        </p:txBody>
      </p:sp>
    </p:spTree>
    <p:extLst>
      <p:ext uri="{BB962C8B-B14F-4D97-AF65-F5344CB8AC3E}">
        <p14:creationId xmlns:p14="http://schemas.microsoft.com/office/powerpoint/2010/main" val="218687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C78B-7DF3-7F4D-86A4-5EEDC3864834}"/>
              </a:ext>
            </a:extLst>
          </p:cNvPr>
          <p:cNvSpPr>
            <a:spLocks noGrp="1"/>
          </p:cNvSpPr>
          <p:nvPr>
            <p:ph type="title"/>
          </p:nvPr>
        </p:nvSpPr>
        <p:spPr/>
        <p:txBody>
          <a:bodyPr/>
          <a:lstStyle/>
          <a:p>
            <a:r>
              <a:rPr lang="en-US" dirty="0"/>
              <a:t>Void * Pitfalls</a:t>
            </a:r>
          </a:p>
        </p:txBody>
      </p:sp>
      <p:sp>
        <p:nvSpPr>
          <p:cNvPr id="3" name="Content Placeholder 2">
            <a:extLst>
              <a:ext uri="{FF2B5EF4-FFF2-40B4-BE49-F238E27FC236}">
                <a16:creationId xmlns:a16="http://schemas.microsoft.com/office/drawing/2014/main" id="{654BC619-E668-164A-842F-65BD2424F613}"/>
              </a:ext>
            </a:extLst>
          </p:cNvPr>
          <p:cNvSpPr>
            <a:spLocks noGrp="1"/>
          </p:cNvSpPr>
          <p:nvPr>
            <p:ph idx="1"/>
          </p:nvPr>
        </p:nvSpPr>
        <p:spPr/>
        <p:txBody>
          <a:bodyPr/>
          <a:lstStyle/>
          <a:p>
            <a:r>
              <a:rPr lang="en-US" b="1" dirty="0"/>
              <a:t>void *</a:t>
            </a:r>
            <a:r>
              <a:rPr lang="en-US" dirty="0"/>
              <a:t>s are powerful, but dangerous - C cannot do as much checking!</a:t>
            </a:r>
          </a:p>
          <a:p>
            <a:r>
              <a:rPr lang="en-US" dirty="0"/>
              <a:t>E.g. with </a:t>
            </a:r>
            <a:r>
              <a:rPr lang="en-US" b="1" dirty="0" err="1"/>
              <a:t>int</a:t>
            </a:r>
            <a:r>
              <a:rPr lang="en-US" dirty="0"/>
              <a:t>, C would never let you swap </a:t>
            </a:r>
            <a:r>
              <a:rPr lang="en-US" i="1" dirty="0"/>
              <a:t>half</a:t>
            </a:r>
            <a:r>
              <a:rPr lang="en-US" dirty="0"/>
              <a:t> of an int.  With </a:t>
            </a:r>
            <a:r>
              <a:rPr lang="en-US" b="1" dirty="0"/>
              <a:t>void *s</a:t>
            </a:r>
            <a:r>
              <a:rPr lang="en-US" dirty="0"/>
              <a:t>, this can happen!</a:t>
            </a:r>
          </a:p>
          <a:p>
            <a:endParaRPr lang="en-US" dirty="0"/>
          </a:p>
          <a:p>
            <a:pPr marL="0" indent="0">
              <a:spcBef>
                <a:spcPts val="0"/>
              </a:spcBef>
              <a:buNone/>
            </a:pP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x = 0xffffffff;</a:t>
            </a:r>
          </a:p>
          <a:p>
            <a:pPr marL="0" indent="0">
              <a:spcBef>
                <a:spcPts val="0"/>
              </a:spcBef>
              <a:buNone/>
            </a:pP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y = 0xeeeeeeee;</a:t>
            </a:r>
          </a:p>
          <a:p>
            <a:pPr marL="0" indent="0">
              <a:spcBef>
                <a:spcPts val="0"/>
              </a:spcBef>
              <a:buNone/>
            </a:pPr>
            <a:r>
              <a:rPr lang="en-US" dirty="0">
                <a:latin typeface="Consolas" panose="020B0609020204030204" pitchFamily="49" charset="0"/>
                <a:cs typeface="Consolas" panose="020B0609020204030204" pitchFamily="49" charset="0"/>
              </a:rPr>
              <a:t>swap(&amp;x, &amp;y, </a:t>
            </a:r>
            <a:r>
              <a:rPr lang="en-US" dirty="0" err="1">
                <a:latin typeface="Consolas" panose="020B0609020204030204" pitchFamily="49" charset="0"/>
                <a:cs typeface="Consolas" panose="020B0609020204030204" pitchFamily="49" charset="0"/>
              </a:rPr>
              <a:t>sizeof</a:t>
            </a:r>
            <a:r>
              <a:rPr lang="en-US" dirty="0">
                <a:latin typeface="Consolas" panose="020B0609020204030204" pitchFamily="49" charset="0"/>
                <a:cs typeface="Consolas" panose="020B0609020204030204" pitchFamily="49" charset="0"/>
              </a:rPr>
              <a:t>(</a:t>
            </a:r>
            <a:r>
              <a:rPr lang="en-US" b="1" dirty="0">
                <a:solidFill>
                  <a:srgbClr val="FF0000"/>
                </a:solidFill>
                <a:latin typeface="Consolas" panose="020B0609020204030204" pitchFamily="49" charset="0"/>
                <a:cs typeface="Consolas" panose="020B0609020204030204" pitchFamily="49" charset="0"/>
              </a:rPr>
              <a:t>short</a:t>
            </a:r>
            <a:r>
              <a:rPr lang="en-US" dirty="0">
                <a:latin typeface="Consolas" panose="020B0609020204030204" pitchFamily="49" charset="0"/>
                <a:cs typeface="Consolas" panose="020B0609020204030204" pitchFamily="49" charset="0"/>
              </a:rPr>
              <a:t>)); </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solidFill>
                  <a:srgbClr val="00B050"/>
                </a:solidFill>
                <a:latin typeface="Consolas" panose="020B0609020204030204" pitchFamily="49" charset="0"/>
                <a:cs typeface="Consolas" panose="020B0609020204030204" pitchFamily="49" charset="0"/>
              </a:rPr>
              <a:t>// now x = 0xffffeeee, y = 0xeeeeffff!</a:t>
            </a:r>
          </a:p>
          <a:p>
            <a:pPr marL="0" indent="0">
              <a:spcBef>
                <a:spcPts val="0"/>
              </a:spcBef>
              <a:buNone/>
            </a:pPr>
            <a:r>
              <a:rPr lang="en-US" dirty="0" err="1">
                <a:latin typeface="Consolas" panose="020B0609020204030204" pitchFamily="49" charset="0"/>
                <a:cs typeface="Consolas" panose="020B0609020204030204" pitchFamily="49" charset="0"/>
              </a:rPr>
              <a:t>printf</a:t>
            </a:r>
            <a:r>
              <a:rPr lang="en-US" dirty="0">
                <a:latin typeface="Consolas" panose="020B0609020204030204" pitchFamily="49" charset="0"/>
                <a:cs typeface="Consolas" panose="020B0609020204030204" pitchFamily="49" charset="0"/>
              </a:rPr>
              <a:t>("x = 0x%x, y = 0x%x\n", x, y);</a:t>
            </a:r>
          </a:p>
        </p:txBody>
      </p:sp>
    </p:spTree>
    <p:extLst>
      <p:ext uri="{BB962C8B-B14F-4D97-AF65-F5344CB8AC3E}">
        <p14:creationId xmlns:p14="http://schemas.microsoft.com/office/powerpoint/2010/main" val="31179874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7A9E-3594-B64F-96FC-872779B30888}"/>
              </a:ext>
            </a:extLst>
          </p:cNvPr>
          <p:cNvSpPr>
            <a:spLocks noGrp="1"/>
          </p:cNvSpPr>
          <p:nvPr>
            <p:ph type="title"/>
          </p:nvPr>
        </p:nvSpPr>
        <p:spPr/>
        <p:txBody>
          <a:bodyPr/>
          <a:lstStyle/>
          <a:p>
            <a:r>
              <a:rPr lang="en-US" dirty="0"/>
              <a:t>Function Pointers</a:t>
            </a:r>
          </a:p>
        </p:txBody>
      </p:sp>
      <p:sp>
        <p:nvSpPr>
          <p:cNvPr id="3" name="Content Placeholder 2">
            <a:extLst>
              <a:ext uri="{FF2B5EF4-FFF2-40B4-BE49-F238E27FC236}">
                <a16:creationId xmlns:a16="http://schemas.microsoft.com/office/drawing/2014/main" id="{3E9594F8-25CA-5C41-B43D-730B8B1520CF}"/>
              </a:ext>
            </a:extLst>
          </p:cNvPr>
          <p:cNvSpPr>
            <a:spLocks noGrp="1"/>
          </p:cNvSpPr>
          <p:nvPr>
            <p:ph idx="1"/>
          </p:nvPr>
        </p:nvSpPr>
        <p:spPr/>
        <p:txBody>
          <a:bodyPr/>
          <a:lstStyle/>
          <a:p>
            <a:pPr marL="0" indent="0">
              <a:buNone/>
            </a:pPr>
            <a:r>
              <a:rPr lang="en-US" dirty="0"/>
              <a:t>A function pointer is the variable type for passing a function as a parameter.  Here is how the parameter’s type is declared.</a:t>
            </a:r>
          </a:p>
          <a:p>
            <a:pPr marL="0" indent="0">
              <a:buNone/>
            </a:pPr>
            <a:endParaRPr lang="en-US" dirty="0"/>
          </a:p>
          <a:p>
            <a:pPr marL="0" indent="0">
              <a:buNone/>
            </a:pPr>
            <a:endParaRPr lang="en-US" dirty="0"/>
          </a:p>
          <a:p>
            <a:pPr marL="0" indent="0">
              <a:buNone/>
            </a:pPr>
            <a:endParaRPr lang="en-US" dirty="0"/>
          </a:p>
          <a:p>
            <a:pPr marL="0" indent="0" algn="ctr">
              <a:buNone/>
            </a:pPr>
            <a:r>
              <a:rPr lang="en-US" sz="4500" b="1" dirty="0">
                <a:latin typeface="Consolas" panose="020B0609020204030204" pitchFamily="49" charset="0"/>
                <a:cs typeface="Consolas" panose="020B0609020204030204" pitchFamily="49" charset="0"/>
              </a:rPr>
              <a:t>bool </a:t>
            </a:r>
            <a:r>
              <a:rPr lang="en-US" sz="4500" b="1" dirty="0">
                <a:solidFill>
                  <a:srgbClr val="FF0000"/>
                </a:solidFill>
                <a:latin typeface="Consolas" panose="020B0609020204030204" pitchFamily="49" charset="0"/>
                <a:cs typeface="Consolas" panose="020B0609020204030204" pitchFamily="49" charset="0"/>
              </a:rPr>
              <a:t>(*</a:t>
            </a:r>
            <a:r>
              <a:rPr lang="en-US" sz="4500" b="1" dirty="0" err="1">
                <a:solidFill>
                  <a:srgbClr val="FF0000"/>
                </a:solidFill>
                <a:latin typeface="Consolas" panose="020B0609020204030204" pitchFamily="49" charset="0"/>
                <a:cs typeface="Consolas" panose="020B0609020204030204" pitchFamily="49" charset="0"/>
              </a:rPr>
              <a:t>compare_fn</a:t>
            </a:r>
            <a:r>
              <a:rPr lang="en-US" sz="4500" b="1" dirty="0">
                <a:solidFill>
                  <a:srgbClr val="FF0000"/>
                </a:solidFill>
                <a:latin typeface="Consolas" panose="020B0609020204030204" pitchFamily="49" charset="0"/>
                <a:cs typeface="Consolas" panose="020B0609020204030204" pitchFamily="49" charset="0"/>
              </a:rPr>
              <a:t>)</a:t>
            </a:r>
            <a:r>
              <a:rPr lang="en-US" sz="4500" b="1" dirty="0">
                <a:latin typeface="Consolas" panose="020B0609020204030204" pitchFamily="49" charset="0"/>
                <a:cs typeface="Consolas" panose="020B0609020204030204" pitchFamily="49" charset="0"/>
              </a:rPr>
              <a:t>(void *a, void *b)</a:t>
            </a:r>
          </a:p>
          <a:p>
            <a:pPr marL="0" indent="0" algn="ctr">
              <a:buNone/>
            </a:pPr>
            <a:endParaRPr lang="en-US" b="1" dirty="0">
              <a:latin typeface="Consolas" panose="020B0609020204030204" pitchFamily="49" charset="0"/>
              <a:cs typeface="Consolas" panose="020B0609020204030204" pitchFamily="49" charset="0"/>
            </a:endParaRPr>
          </a:p>
          <a:p>
            <a:pPr marL="0" indent="0">
              <a:buNone/>
            </a:pPr>
            <a:endParaRPr lang="en-US" b="1" dirty="0">
              <a:latin typeface="Consolas" panose="020B0609020204030204" pitchFamily="49" charset="0"/>
              <a:cs typeface="Consolas" panose="020B0609020204030204" pitchFamily="49" charset="0"/>
            </a:endParaRPr>
          </a:p>
        </p:txBody>
      </p:sp>
      <p:sp>
        <p:nvSpPr>
          <p:cNvPr id="4" name="Up Arrow 3">
            <a:extLst>
              <a:ext uri="{FF2B5EF4-FFF2-40B4-BE49-F238E27FC236}">
                <a16:creationId xmlns:a16="http://schemas.microsoft.com/office/drawing/2014/main" id="{8FBE3A21-3678-A747-A697-228B6353C166}"/>
              </a:ext>
            </a:extLst>
          </p:cNvPr>
          <p:cNvSpPr/>
          <p:nvPr/>
        </p:nvSpPr>
        <p:spPr>
          <a:xfrm>
            <a:off x="3656350" y="4441448"/>
            <a:ext cx="304800" cy="914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3B3E562-8904-0D46-A484-9FFF882B0808}"/>
              </a:ext>
            </a:extLst>
          </p:cNvPr>
          <p:cNvSpPr txBox="1"/>
          <p:nvPr/>
        </p:nvSpPr>
        <p:spPr>
          <a:xfrm>
            <a:off x="2054908" y="5355848"/>
            <a:ext cx="3507692" cy="892552"/>
          </a:xfrm>
          <a:prstGeom prst="rect">
            <a:avLst/>
          </a:prstGeom>
          <a:noFill/>
        </p:spPr>
        <p:txBody>
          <a:bodyPr wrap="none" rtlCol="0">
            <a:spAutoFit/>
          </a:bodyPr>
          <a:lstStyle/>
          <a:p>
            <a:pPr algn="ctr"/>
            <a:r>
              <a:rPr lang="en-US" sz="2600" dirty="0"/>
              <a:t>Function pointer name</a:t>
            </a:r>
          </a:p>
          <a:p>
            <a:pPr algn="ctr"/>
            <a:r>
              <a:rPr lang="en-US" sz="2600" dirty="0"/>
              <a:t>(</a:t>
            </a:r>
            <a:r>
              <a:rPr lang="en-US" sz="2600" dirty="0" err="1"/>
              <a:t>compare_fn</a:t>
            </a:r>
            <a:r>
              <a:rPr lang="en-US" sz="2600" dirty="0"/>
              <a:t>)</a:t>
            </a:r>
          </a:p>
        </p:txBody>
      </p:sp>
    </p:spTree>
    <p:extLst>
      <p:ext uri="{BB962C8B-B14F-4D97-AF65-F5344CB8AC3E}">
        <p14:creationId xmlns:p14="http://schemas.microsoft.com/office/powerpoint/2010/main" val="7294391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7A9E-3594-B64F-96FC-872779B30888}"/>
              </a:ext>
            </a:extLst>
          </p:cNvPr>
          <p:cNvSpPr>
            <a:spLocks noGrp="1"/>
          </p:cNvSpPr>
          <p:nvPr>
            <p:ph type="title"/>
          </p:nvPr>
        </p:nvSpPr>
        <p:spPr/>
        <p:txBody>
          <a:bodyPr/>
          <a:lstStyle/>
          <a:p>
            <a:r>
              <a:rPr lang="en-US" dirty="0"/>
              <a:t>Function Pointers</a:t>
            </a:r>
          </a:p>
        </p:txBody>
      </p:sp>
      <p:sp>
        <p:nvSpPr>
          <p:cNvPr id="3" name="Content Placeholder 2">
            <a:extLst>
              <a:ext uri="{FF2B5EF4-FFF2-40B4-BE49-F238E27FC236}">
                <a16:creationId xmlns:a16="http://schemas.microsoft.com/office/drawing/2014/main" id="{3E9594F8-25CA-5C41-B43D-730B8B1520CF}"/>
              </a:ext>
            </a:extLst>
          </p:cNvPr>
          <p:cNvSpPr>
            <a:spLocks noGrp="1"/>
          </p:cNvSpPr>
          <p:nvPr>
            <p:ph idx="1"/>
          </p:nvPr>
        </p:nvSpPr>
        <p:spPr/>
        <p:txBody>
          <a:bodyPr/>
          <a:lstStyle/>
          <a:p>
            <a:pPr marL="0" indent="0">
              <a:buNone/>
            </a:pPr>
            <a:r>
              <a:rPr lang="en-US" dirty="0"/>
              <a:t>A function pointer is the variable type for passing a function as a parameter.  Here is how the parameter’s type is declared.</a:t>
            </a:r>
          </a:p>
          <a:p>
            <a:pPr marL="0" indent="0">
              <a:buNone/>
            </a:pPr>
            <a:endParaRPr lang="en-US" dirty="0"/>
          </a:p>
          <a:p>
            <a:pPr marL="0" indent="0">
              <a:buNone/>
            </a:pPr>
            <a:endParaRPr lang="en-US" dirty="0"/>
          </a:p>
          <a:p>
            <a:pPr marL="0" indent="0">
              <a:buNone/>
            </a:pPr>
            <a:endParaRPr lang="en-US" dirty="0"/>
          </a:p>
          <a:p>
            <a:pPr marL="0" indent="0" algn="ctr">
              <a:buNone/>
            </a:pPr>
            <a:r>
              <a:rPr lang="en-US" sz="4500" b="1" dirty="0">
                <a:latin typeface="Consolas" panose="020B0609020204030204" pitchFamily="49" charset="0"/>
                <a:cs typeface="Consolas" panose="020B0609020204030204" pitchFamily="49" charset="0"/>
              </a:rPr>
              <a:t>bool (*</a:t>
            </a:r>
            <a:r>
              <a:rPr lang="en-US" sz="4500" b="1" dirty="0" err="1">
                <a:latin typeface="Consolas" panose="020B0609020204030204" pitchFamily="49" charset="0"/>
                <a:cs typeface="Consolas" panose="020B0609020204030204" pitchFamily="49" charset="0"/>
              </a:rPr>
              <a:t>compare_fn</a:t>
            </a:r>
            <a:r>
              <a:rPr lang="en-US" sz="4500" b="1" dirty="0">
                <a:latin typeface="Consolas" panose="020B0609020204030204" pitchFamily="49" charset="0"/>
                <a:cs typeface="Consolas" panose="020B0609020204030204" pitchFamily="49" charset="0"/>
              </a:rPr>
              <a:t>)</a:t>
            </a:r>
            <a:r>
              <a:rPr lang="en-US" sz="4500" b="1" dirty="0">
                <a:solidFill>
                  <a:srgbClr val="FF0000"/>
                </a:solidFill>
                <a:latin typeface="Consolas" panose="020B0609020204030204" pitchFamily="49" charset="0"/>
                <a:cs typeface="Consolas" panose="020B0609020204030204" pitchFamily="49" charset="0"/>
              </a:rPr>
              <a:t>(void *a, void *b)</a:t>
            </a:r>
            <a:endParaRPr lang="en-US" sz="4500" b="1" dirty="0">
              <a:latin typeface="Consolas" panose="020B0609020204030204" pitchFamily="49" charset="0"/>
              <a:cs typeface="Consolas" panose="020B0609020204030204" pitchFamily="49" charset="0"/>
            </a:endParaRPr>
          </a:p>
          <a:p>
            <a:pPr marL="0" indent="0" algn="ctr">
              <a:buNone/>
            </a:pPr>
            <a:endParaRPr lang="en-US" b="1" dirty="0">
              <a:latin typeface="Consolas" panose="020B0609020204030204" pitchFamily="49" charset="0"/>
              <a:cs typeface="Consolas" panose="020B0609020204030204" pitchFamily="49" charset="0"/>
            </a:endParaRPr>
          </a:p>
          <a:p>
            <a:pPr marL="0" indent="0">
              <a:buNone/>
            </a:pPr>
            <a:endParaRPr lang="en-US" b="1" dirty="0">
              <a:latin typeface="Consolas" panose="020B0609020204030204" pitchFamily="49" charset="0"/>
              <a:cs typeface="Consolas" panose="020B0609020204030204" pitchFamily="49" charset="0"/>
            </a:endParaRPr>
          </a:p>
        </p:txBody>
      </p:sp>
      <p:sp>
        <p:nvSpPr>
          <p:cNvPr id="4" name="Up Arrow 3">
            <a:extLst>
              <a:ext uri="{FF2B5EF4-FFF2-40B4-BE49-F238E27FC236}">
                <a16:creationId xmlns:a16="http://schemas.microsoft.com/office/drawing/2014/main" id="{8FBE3A21-3678-A747-A697-228B6353C166}"/>
              </a:ext>
            </a:extLst>
          </p:cNvPr>
          <p:cNvSpPr/>
          <p:nvPr/>
        </p:nvSpPr>
        <p:spPr>
          <a:xfrm>
            <a:off x="8570538" y="4441448"/>
            <a:ext cx="304800" cy="914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3B3E562-8904-0D46-A484-9FFF882B0808}"/>
              </a:ext>
            </a:extLst>
          </p:cNvPr>
          <p:cNvSpPr txBox="1"/>
          <p:nvPr/>
        </p:nvSpPr>
        <p:spPr>
          <a:xfrm>
            <a:off x="7099739" y="5355848"/>
            <a:ext cx="3246402" cy="892552"/>
          </a:xfrm>
          <a:prstGeom prst="rect">
            <a:avLst/>
          </a:prstGeom>
          <a:noFill/>
        </p:spPr>
        <p:txBody>
          <a:bodyPr wrap="none" rtlCol="0">
            <a:spAutoFit/>
          </a:bodyPr>
          <a:lstStyle/>
          <a:p>
            <a:pPr algn="ctr"/>
            <a:r>
              <a:rPr lang="en-US" sz="2600" dirty="0"/>
              <a:t>Function parameters</a:t>
            </a:r>
          </a:p>
          <a:p>
            <a:pPr algn="ctr"/>
            <a:r>
              <a:rPr lang="en-US" sz="2600" dirty="0"/>
              <a:t>(two void *s)</a:t>
            </a:r>
          </a:p>
        </p:txBody>
      </p:sp>
    </p:spTree>
    <p:extLst>
      <p:ext uri="{BB962C8B-B14F-4D97-AF65-F5344CB8AC3E}">
        <p14:creationId xmlns:p14="http://schemas.microsoft.com/office/powerpoint/2010/main" val="18492928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D4FF-9FE2-F24A-B185-81275214B578}"/>
              </a:ext>
            </a:extLst>
          </p:cNvPr>
          <p:cNvSpPr>
            <a:spLocks noGrp="1"/>
          </p:cNvSpPr>
          <p:nvPr>
            <p:ph type="title"/>
          </p:nvPr>
        </p:nvSpPr>
        <p:spPr/>
        <p:txBody>
          <a:bodyPr/>
          <a:lstStyle/>
          <a:p>
            <a:r>
              <a:rPr lang="en-US" dirty="0"/>
              <a:t>Generic Bubble Sort</a:t>
            </a:r>
          </a:p>
        </p:txBody>
      </p:sp>
      <p:sp>
        <p:nvSpPr>
          <p:cNvPr id="3" name="Content Placeholder 2">
            <a:extLst>
              <a:ext uri="{FF2B5EF4-FFF2-40B4-BE49-F238E27FC236}">
                <a16:creationId xmlns:a16="http://schemas.microsoft.com/office/drawing/2014/main" id="{9FAA783E-60A1-6B41-B6EA-689C7C4AD75E}"/>
              </a:ext>
            </a:extLst>
          </p:cNvPr>
          <p:cNvSpPr>
            <a:spLocks noGrp="1"/>
          </p:cNvSpPr>
          <p:nvPr>
            <p:ph idx="1"/>
          </p:nvPr>
        </p:nvSpPr>
        <p:spPr>
          <a:xfrm>
            <a:off x="152400" y="1295400"/>
            <a:ext cx="11811000" cy="5562600"/>
          </a:xfrm>
        </p:spPr>
        <p:txBody>
          <a:bodyPr/>
          <a:lstStyle/>
          <a:p>
            <a:pPr marL="0" indent="0">
              <a:spcBef>
                <a:spcPts val="0"/>
              </a:spcBef>
              <a:buNone/>
            </a:pPr>
            <a:r>
              <a:rPr lang="en-US" sz="2300" dirty="0">
                <a:latin typeface="Consolas" panose="020B0609020204030204" pitchFamily="49" charset="0"/>
                <a:cs typeface="Consolas" panose="020B0609020204030204" pitchFamily="49" charset="0"/>
              </a:rPr>
              <a:t>void </a:t>
            </a:r>
            <a:r>
              <a:rPr lang="en-US" sz="2300" dirty="0" err="1">
                <a:latin typeface="Consolas" panose="020B0609020204030204" pitchFamily="49" charset="0"/>
                <a:cs typeface="Consolas" panose="020B0609020204030204" pitchFamily="49" charset="0"/>
              </a:rPr>
              <a:t>bubble_sort</a:t>
            </a:r>
            <a:r>
              <a:rPr lang="en-US" sz="2300" dirty="0">
                <a:latin typeface="Consolas" panose="020B0609020204030204" pitchFamily="49" charset="0"/>
                <a:cs typeface="Consolas" panose="020B0609020204030204" pitchFamily="49" charset="0"/>
              </a:rPr>
              <a:t>(void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n,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a:solidFill>
                  <a:srgbClr val="FF0000"/>
                </a:solidFill>
                <a:latin typeface="Consolas" panose="020B0609020204030204" pitchFamily="49" charset="0"/>
                <a:cs typeface="Consolas" panose="020B0609020204030204" pitchFamily="49" charset="0"/>
              </a:rPr>
              <a:t>bool (*</a:t>
            </a:r>
            <a:r>
              <a:rPr lang="en-US" sz="2300" b="1" dirty="0" err="1">
                <a:solidFill>
                  <a:srgbClr val="FF0000"/>
                </a:solidFill>
                <a:latin typeface="Consolas" panose="020B0609020204030204" pitchFamily="49" charset="0"/>
                <a:cs typeface="Consolas" panose="020B0609020204030204" pitchFamily="49" charset="0"/>
              </a:rPr>
              <a:t>compare_fn</a:t>
            </a:r>
            <a:r>
              <a:rPr lang="en-US" sz="2300" b="1" dirty="0">
                <a:solidFill>
                  <a:srgbClr val="FF0000"/>
                </a:solidFill>
                <a:latin typeface="Consolas" panose="020B0609020204030204" pitchFamily="49" charset="0"/>
                <a:cs typeface="Consolas" panose="020B0609020204030204" pitchFamily="49" charset="0"/>
              </a:rPr>
              <a:t>)(void *a, void *b)</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while (true) {</a:t>
            </a:r>
          </a:p>
          <a:p>
            <a:pPr marL="0" indent="0">
              <a:spcBef>
                <a:spcPts val="0"/>
              </a:spcBef>
              <a:buNone/>
            </a:pPr>
            <a:r>
              <a:rPr lang="en-US" sz="2300" dirty="0">
                <a:latin typeface="Consolas" panose="020B0609020204030204" pitchFamily="49" charset="0"/>
                <a:cs typeface="Consolas" panose="020B0609020204030204" pitchFamily="49" charset="0"/>
              </a:rPr>
              <a:t>        bool swapped = false;</a:t>
            </a:r>
          </a:p>
          <a:p>
            <a:pPr marL="0" indent="0">
              <a:spcBef>
                <a:spcPts val="0"/>
              </a:spcBef>
              <a:buNone/>
            </a:pPr>
            <a:r>
              <a:rPr lang="en-US" sz="2300" dirty="0">
                <a:latin typeface="Consolas" panose="020B0609020204030204" pitchFamily="49" charset="0"/>
                <a:cs typeface="Consolas" panose="020B0609020204030204" pitchFamily="49" charset="0"/>
              </a:rPr>
              <a:t>        for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1;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&lt; n;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void *</a:t>
            </a:r>
            <a:r>
              <a:rPr lang="en-US" sz="2300" dirty="0" err="1">
                <a:latin typeface="Consolas" panose="020B0609020204030204" pitchFamily="49" charset="0"/>
                <a:cs typeface="Consolas" panose="020B0609020204030204" pitchFamily="49" charset="0"/>
              </a:rPr>
              <a:t>prev_elem</a:t>
            </a:r>
            <a:r>
              <a:rPr lang="en-US" sz="2300" dirty="0">
                <a:latin typeface="Consolas" panose="020B0609020204030204" pitchFamily="49" charset="0"/>
                <a:cs typeface="Consolas" panose="020B0609020204030204" pitchFamily="49" charset="0"/>
              </a:rPr>
              <a:t> = (char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- 1) *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void *</a:t>
            </a:r>
            <a:r>
              <a:rPr lang="en-US" sz="2300" dirty="0" err="1">
                <a:latin typeface="Consolas" panose="020B0609020204030204" pitchFamily="49" charset="0"/>
                <a:cs typeface="Consolas" panose="020B0609020204030204" pitchFamily="49" charset="0"/>
              </a:rPr>
              <a:t>curr_elem</a:t>
            </a:r>
            <a:r>
              <a:rPr lang="en-US" sz="2300" dirty="0">
                <a:latin typeface="Consolas" panose="020B0609020204030204" pitchFamily="49" charset="0"/>
                <a:cs typeface="Consolas" panose="020B0609020204030204" pitchFamily="49" charset="0"/>
              </a:rPr>
              <a:t> = (char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if </a:t>
            </a:r>
            <a:r>
              <a:rPr lang="en-US" sz="2300" b="1" dirty="0">
                <a:solidFill>
                  <a:srgbClr val="FF0000"/>
                </a:solidFill>
                <a:latin typeface="Consolas" panose="020B0609020204030204" pitchFamily="49" charset="0"/>
                <a:cs typeface="Consolas" panose="020B0609020204030204" pitchFamily="49" charset="0"/>
              </a:rPr>
              <a:t>(</a:t>
            </a:r>
            <a:r>
              <a:rPr lang="en-US" sz="2300" b="1" dirty="0" err="1">
                <a:solidFill>
                  <a:srgbClr val="FF0000"/>
                </a:solidFill>
                <a:latin typeface="Consolas" panose="020B0609020204030204" pitchFamily="49" charset="0"/>
                <a:cs typeface="Consolas" panose="020B0609020204030204" pitchFamily="49" charset="0"/>
              </a:rPr>
              <a:t>compare_fn</a:t>
            </a:r>
            <a:r>
              <a:rPr lang="en-US" sz="2300" b="1" dirty="0">
                <a:solidFill>
                  <a:srgbClr val="FF0000"/>
                </a:solidFill>
                <a:latin typeface="Consolas" panose="020B0609020204030204" pitchFamily="49" charset="0"/>
                <a:cs typeface="Consolas" panose="020B0609020204030204" pitchFamily="49" charset="0"/>
              </a:rPr>
              <a:t>(</a:t>
            </a:r>
            <a:r>
              <a:rPr lang="en-US" sz="2300" b="1" dirty="0" err="1">
                <a:solidFill>
                  <a:srgbClr val="FF0000"/>
                </a:solidFill>
                <a:latin typeface="Consolas" panose="020B0609020204030204" pitchFamily="49" charset="0"/>
                <a:cs typeface="Consolas" panose="020B0609020204030204" pitchFamily="49" charset="0"/>
              </a:rPr>
              <a:t>prev_elem</a:t>
            </a:r>
            <a:r>
              <a:rPr lang="en-US" sz="2300" b="1" dirty="0">
                <a:solidFill>
                  <a:srgbClr val="FF0000"/>
                </a:solidFill>
                <a:latin typeface="Consolas" panose="020B0609020204030204" pitchFamily="49" charset="0"/>
                <a:cs typeface="Consolas" panose="020B0609020204030204" pitchFamily="49" charset="0"/>
              </a:rPr>
              <a:t>, </a:t>
            </a:r>
            <a:r>
              <a:rPr lang="en-US" sz="2300" b="1" dirty="0" err="1">
                <a:solidFill>
                  <a:srgbClr val="FF0000"/>
                </a:solidFill>
                <a:latin typeface="Consolas" panose="020B0609020204030204" pitchFamily="49" charset="0"/>
                <a:cs typeface="Consolas" panose="020B0609020204030204" pitchFamily="49" charset="0"/>
              </a:rPr>
              <a:t>curr_elem</a:t>
            </a:r>
            <a:r>
              <a:rPr lang="en-US" sz="2300" b="1" dirty="0">
                <a:solidFill>
                  <a:srgbClr val="FF0000"/>
                </a:solidFill>
                <a:latin typeface="Consolas" panose="020B0609020204030204" pitchFamily="49" charset="0"/>
                <a:cs typeface="Consolas" panose="020B0609020204030204" pitchFamily="49" charset="0"/>
              </a:rPr>
              <a:t>)</a:t>
            </a:r>
            <a:r>
              <a:rPr lang="en-US" sz="2300" dirty="0">
                <a:latin typeface="Consolas" panose="020B0609020204030204" pitchFamily="49" charset="0"/>
                <a:cs typeface="Consolas" panose="020B0609020204030204" pitchFamily="49" charset="0"/>
              </a:rPr>
              <a:t>)</a:t>
            </a:r>
            <a:r>
              <a:rPr lang="en-US" sz="2300" b="1" dirty="0">
                <a:latin typeface="Consolas" panose="020B0609020204030204" pitchFamily="49" charset="0"/>
                <a:cs typeface="Consolas" panose="020B0609020204030204" pitchFamily="49" charset="0"/>
              </a:rPr>
              <a:t> </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swapped = true;</a:t>
            </a:r>
          </a:p>
          <a:p>
            <a:pPr marL="0" indent="0">
              <a:spcBef>
                <a:spcPts val="0"/>
              </a:spcBef>
              <a:buNone/>
            </a:pPr>
            <a:r>
              <a:rPr lang="en-US" sz="2300" dirty="0">
                <a:latin typeface="Consolas" panose="020B0609020204030204" pitchFamily="49" charset="0"/>
                <a:cs typeface="Consolas" panose="020B0609020204030204" pitchFamily="49" charset="0"/>
              </a:rPr>
              <a:t>                swap(</a:t>
            </a:r>
            <a:r>
              <a:rPr lang="en-US" sz="2300" dirty="0" err="1">
                <a:latin typeface="Consolas" panose="020B0609020204030204" pitchFamily="49" charset="0"/>
                <a:cs typeface="Consolas" panose="020B0609020204030204" pitchFamily="49" charset="0"/>
              </a:rPr>
              <a:t>prev_elem</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curr_elem</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if (!swapped) {</a:t>
            </a:r>
          </a:p>
          <a:p>
            <a:pPr marL="0" indent="0">
              <a:spcBef>
                <a:spcPts val="0"/>
              </a:spcBef>
              <a:buNone/>
            </a:pPr>
            <a:r>
              <a:rPr lang="en-US" sz="2300" dirty="0">
                <a:latin typeface="Consolas" panose="020B0609020204030204" pitchFamily="49" charset="0"/>
                <a:cs typeface="Consolas" panose="020B0609020204030204" pitchFamily="49" charset="0"/>
              </a:rPr>
              <a:t>            return;</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256934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D4FF-9FE2-F24A-B185-81275214B578}"/>
              </a:ext>
            </a:extLst>
          </p:cNvPr>
          <p:cNvSpPr>
            <a:spLocks noGrp="1"/>
          </p:cNvSpPr>
          <p:nvPr>
            <p:ph type="title"/>
          </p:nvPr>
        </p:nvSpPr>
        <p:spPr/>
        <p:txBody>
          <a:bodyPr/>
          <a:lstStyle/>
          <a:p>
            <a:r>
              <a:rPr lang="en-US" dirty="0"/>
              <a:t>Function Pointers</a:t>
            </a:r>
          </a:p>
        </p:txBody>
      </p:sp>
      <p:sp>
        <p:nvSpPr>
          <p:cNvPr id="3" name="Content Placeholder 2">
            <a:extLst>
              <a:ext uri="{FF2B5EF4-FFF2-40B4-BE49-F238E27FC236}">
                <a16:creationId xmlns:a16="http://schemas.microsoft.com/office/drawing/2014/main" id="{9FAA783E-60A1-6B41-B6EA-689C7C4AD75E}"/>
              </a:ext>
            </a:extLst>
          </p:cNvPr>
          <p:cNvSpPr>
            <a:spLocks noGrp="1"/>
          </p:cNvSpPr>
          <p:nvPr>
            <p:ph idx="1"/>
          </p:nvPr>
        </p:nvSpPr>
        <p:spPr>
          <a:xfrm>
            <a:off x="152400" y="1295400"/>
            <a:ext cx="11811000" cy="5562600"/>
          </a:xfrm>
        </p:spPr>
        <p:txBody>
          <a:bodyPr/>
          <a:lstStyle/>
          <a:p>
            <a:pPr marL="0" indent="0">
              <a:spcBef>
                <a:spcPts val="0"/>
              </a:spcBef>
              <a:buNone/>
            </a:pPr>
            <a:endParaRPr lang="en-US" sz="2300" dirty="0">
              <a:latin typeface="Consolas" panose="020B0609020204030204" pitchFamily="49" charset="0"/>
              <a:cs typeface="Consolas" panose="020B0609020204030204" pitchFamily="49" charset="0"/>
            </a:endParaRPr>
          </a:p>
          <a:p>
            <a:pPr marL="0" indent="0">
              <a:spcBef>
                <a:spcPts val="0"/>
              </a:spcBef>
              <a:buNone/>
            </a:pPr>
            <a:r>
              <a:rPr lang="en-US" sz="2300" b="1" dirty="0">
                <a:solidFill>
                  <a:srgbClr val="FF0000"/>
                </a:solidFill>
                <a:latin typeface="Consolas" panose="020B0609020204030204" pitchFamily="49" charset="0"/>
                <a:cs typeface="Consolas" panose="020B0609020204030204" pitchFamily="49" charset="0"/>
              </a:rPr>
              <a:t>bool </a:t>
            </a:r>
            <a:r>
              <a:rPr lang="en-US" sz="2300" b="1" dirty="0" err="1">
                <a:solidFill>
                  <a:srgbClr val="FF0000"/>
                </a:solidFill>
                <a:latin typeface="Consolas" panose="020B0609020204030204" pitchFamily="49" charset="0"/>
                <a:cs typeface="Consolas" panose="020B0609020204030204" pitchFamily="49" charset="0"/>
              </a:rPr>
              <a:t>integer_compare</a:t>
            </a:r>
            <a:r>
              <a:rPr lang="en-US" sz="2300" b="1" dirty="0">
                <a:solidFill>
                  <a:srgbClr val="FF0000"/>
                </a:solidFill>
                <a:latin typeface="Consolas" panose="020B0609020204030204" pitchFamily="49" charset="0"/>
                <a:cs typeface="Consolas" panose="020B0609020204030204" pitchFamily="49" charset="0"/>
              </a:rPr>
              <a:t>(void *ptr1, void *ptr2) {</a:t>
            </a:r>
          </a:p>
          <a:p>
            <a:pPr marL="0" indent="0">
              <a:spcBef>
                <a:spcPts val="0"/>
              </a:spcBef>
              <a:buNone/>
            </a:pPr>
            <a:r>
              <a:rPr lang="en-US" sz="2300" b="1" dirty="0">
                <a:solidFill>
                  <a:srgbClr val="FF0000"/>
                </a:solidFill>
                <a:latin typeface="Consolas" panose="020B0609020204030204" pitchFamily="49" charset="0"/>
                <a:cs typeface="Consolas" panose="020B0609020204030204" pitchFamily="49" charset="0"/>
              </a:rPr>
              <a:t>    ...   </a:t>
            </a:r>
          </a:p>
          <a:p>
            <a:pPr marL="0" indent="0">
              <a:spcBef>
                <a:spcPts val="0"/>
              </a:spcBef>
              <a:buNone/>
            </a:pPr>
            <a:r>
              <a:rPr lang="en-US" sz="2300" b="1" dirty="0">
                <a:solidFill>
                  <a:srgbClr val="FF0000"/>
                </a:solidFill>
                <a:latin typeface="Consolas" panose="020B0609020204030204" pitchFamily="49" charset="0"/>
                <a:cs typeface="Consolas" panose="020B0609020204030204" pitchFamily="49" charset="0"/>
              </a:rPr>
              <a:t>}</a:t>
            </a:r>
          </a:p>
          <a:p>
            <a:pPr marL="0" indent="0">
              <a:spcBef>
                <a:spcPts val="0"/>
              </a:spcBef>
              <a:buNone/>
            </a:pPr>
            <a:endParaRPr lang="en-US" sz="2300" dirty="0">
              <a:latin typeface="Consolas" panose="020B0609020204030204" pitchFamily="49" charset="0"/>
              <a:cs typeface="Consolas" panose="020B0609020204030204" pitchFamily="49" charset="0"/>
            </a:endParaRPr>
          </a:p>
          <a:p>
            <a:pPr marL="0" indent="0">
              <a:spcBef>
                <a:spcPts val="0"/>
              </a:spcBef>
              <a:buNone/>
            </a:pP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main(</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argc</a:t>
            </a:r>
            <a:r>
              <a:rPr lang="en-US" sz="2300" dirty="0">
                <a:latin typeface="Consolas" panose="020B0609020204030204" pitchFamily="49" charset="0"/>
                <a:cs typeface="Consolas" panose="020B0609020204030204" pitchFamily="49" charset="0"/>
              </a:rPr>
              <a:t>, char *</a:t>
            </a:r>
            <a:r>
              <a:rPr lang="en-US" sz="2300" dirty="0" err="1">
                <a:latin typeface="Consolas" panose="020B0609020204030204" pitchFamily="49" charset="0"/>
                <a:cs typeface="Consolas" panose="020B0609020204030204" pitchFamily="49" charset="0"/>
              </a:rPr>
              <a:t>argv</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nums</a:t>
            </a:r>
            <a:r>
              <a:rPr lang="en-US" sz="2300" dirty="0">
                <a:latin typeface="Consolas" panose="020B0609020204030204" pitchFamily="49" charset="0"/>
                <a:cs typeface="Consolas" panose="020B0609020204030204" pitchFamily="49" charset="0"/>
              </a:rPr>
              <a:t>[] = {4, 2, -5, 1, 12, 56};</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nums_count</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sizeof</a:t>
            </a:r>
            <a:r>
              <a:rPr lang="en-US" sz="2300" dirty="0">
                <a:latin typeface="Consolas" panose="020B0609020204030204" pitchFamily="49" charset="0"/>
                <a:cs typeface="Consolas" panose="020B0609020204030204" pitchFamily="49" charset="0"/>
              </a:rPr>
              <a:t>(</a:t>
            </a:r>
            <a:r>
              <a:rPr lang="en-US" sz="2300" dirty="0" err="1">
                <a:latin typeface="Consolas" panose="020B0609020204030204" pitchFamily="49" charset="0"/>
                <a:cs typeface="Consolas" panose="020B0609020204030204" pitchFamily="49" charset="0"/>
              </a:rPr>
              <a:t>nums</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sizeof</a:t>
            </a:r>
            <a:r>
              <a:rPr lang="en-US" sz="2300" dirty="0">
                <a:latin typeface="Consolas" panose="020B0609020204030204" pitchFamily="49" charset="0"/>
                <a:cs typeface="Consolas" panose="020B0609020204030204" pitchFamily="49" charset="0"/>
              </a:rPr>
              <a:t>(</a:t>
            </a:r>
            <a:r>
              <a:rPr lang="en-US" sz="2300" dirty="0" err="1">
                <a:latin typeface="Consolas" panose="020B0609020204030204" pitchFamily="49" charset="0"/>
                <a:cs typeface="Consolas" panose="020B0609020204030204" pitchFamily="49" charset="0"/>
              </a:rPr>
              <a:t>nums</a:t>
            </a:r>
            <a:r>
              <a:rPr lang="en-US" sz="2300" dirty="0">
                <a:latin typeface="Consolas" panose="020B0609020204030204" pitchFamily="49" charset="0"/>
                <a:cs typeface="Consolas" panose="020B0609020204030204" pitchFamily="49" charset="0"/>
              </a:rPr>
              <a:t>[0]);</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bubble_sort</a:t>
            </a:r>
            <a:r>
              <a:rPr lang="en-US" sz="2300" dirty="0">
                <a:latin typeface="Consolas" panose="020B0609020204030204" pitchFamily="49" charset="0"/>
                <a:cs typeface="Consolas" panose="020B0609020204030204" pitchFamily="49" charset="0"/>
              </a:rPr>
              <a:t>(</a:t>
            </a:r>
            <a:r>
              <a:rPr lang="en-US" sz="2300" dirty="0" err="1">
                <a:latin typeface="Consolas" panose="020B0609020204030204" pitchFamily="49" charset="0"/>
                <a:cs typeface="Consolas" panose="020B0609020204030204" pitchFamily="49" charset="0"/>
              </a:rPr>
              <a:t>nums</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nums_count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sizeof</a:t>
            </a:r>
            <a:r>
              <a:rPr lang="en-US" sz="2300" dirty="0">
                <a:latin typeface="Consolas" panose="020B0609020204030204" pitchFamily="49" charset="0"/>
                <a:cs typeface="Consolas" panose="020B0609020204030204" pitchFamily="49" charset="0"/>
              </a:rPr>
              <a:t>(</a:t>
            </a:r>
            <a:r>
              <a:rPr lang="en-US" sz="2300" dirty="0" err="1">
                <a:latin typeface="Consolas" panose="020B0609020204030204" pitchFamily="49" charset="0"/>
                <a:cs typeface="Consolas" panose="020B0609020204030204" pitchFamily="49" charset="0"/>
              </a:rPr>
              <a:t>nums</a:t>
            </a:r>
            <a:r>
              <a:rPr lang="en-US" sz="2300" dirty="0">
                <a:latin typeface="Consolas" panose="020B0609020204030204" pitchFamily="49" charset="0"/>
                <a:cs typeface="Consolas" panose="020B0609020204030204" pitchFamily="49" charset="0"/>
              </a:rPr>
              <a:t>[0]), </a:t>
            </a:r>
            <a:r>
              <a:rPr lang="en-US" sz="2300" b="1" dirty="0" err="1">
                <a:solidFill>
                  <a:srgbClr val="FF0000"/>
                </a:solidFill>
                <a:latin typeface="Consolas" panose="020B0609020204030204" pitchFamily="49" charset="0"/>
                <a:cs typeface="Consolas" panose="020B0609020204030204" pitchFamily="49" charset="0"/>
              </a:rPr>
              <a:t>integer_compare</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return 0;</a:t>
            </a:r>
          </a:p>
          <a:p>
            <a:pPr marL="0" indent="0">
              <a:spcBef>
                <a:spcPts val="0"/>
              </a:spcBef>
              <a:buNone/>
            </a:pPr>
            <a:r>
              <a:rPr lang="en-US" sz="2300" dirty="0">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id="{2D6C6BD9-2AA1-1948-9D9D-2F3E64A98999}"/>
              </a:ext>
            </a:extLst>
          </p:cNvPr>
          <p:cNvSpPr/>
          <p:nvPr/>
        </p:nvSpPr>
        <p:spPr bwMode="auto">
          <a:xfrm>
            <a:off x="4876800" y="4800600"/>
            <a:ext cx="6858000" cy="1828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err="1">
                <a:latin typeface="+mn-lt"/>
                <a:cs typeface="Courier New" panose="02070309020205020404" pitchFamily="49" charset="0"/>
              </a:rPr>
              <a:t>bubble_sort</a:t>
            </a:r>
            <a:r>
              <a:rPr lang="en-US" sz="2800" dirty="0">
                <a:latin typeface="+mn-lt"/>
                <a:cs typeface="Courier New" panose="02070309020205020404" pitchFamily="49" charset="0"/>
              </a:rPr>
              <a:t> is generic, and works for any type.  But the </a:t>
            </a:r>
            <a:r>
              <a:rPr lang="en-US" sz="2800" b="1" dirty="0">
                <a:latin typeface="+mn-lt"/>
                <a:cs typeface="Courier New" panose="02070309020205020404" pitchFamily="49" charset="0"/>
              </a:rPr>
              <a:t>caller </a:t>
            </a:r>
            <a:r>
              <a:rPr lang="en-US" sz="2800" dirty="0">
                <a:latin typeface="+mn-lt"/>
                <a:cs typeface="Courier New" panose="02070309020205020404" pitchFamily="49" charset="0"/>
              </a:rPr>
              <a:t>knows the specific type of data being sorted, and provides a comparison function specifically for that data type.</a:t>
            </a:r>
            <a:endParaRPr kumimoji="0" lang="en-US" sz="2800" b="1"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26092648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F94B1-B35B-4A4F-AD89-CDB9EDA3C98D}"/>
              </a:ext>
            </a:extLst>
          </p:cNvPr>
          <p:cNvSpPr>
            <a:spLocks noGrp="1"/>
          </p:cNvSpPr>
          <p:nvPr>
            <p:ph type="title"/>
          </p:nvPr>
        </p:nvSpPr>
        <p:spPr/>
        <p:txBody>
          <a:bodyPr/>
          <a:lstStyle/>
          <a:p>
            <a:r>
              <a:rPr lang="en-US" dirty="0"/>
              <a:t>Function Pointers</a:t>
            </a:r>
          </a:p>
        </p:txBody>
      </p:sp>
      <p:sp>
        <p:nvSpPr>
          <p:cNvPr id="3" name="Content Placeholder 2">
            <a:extLst>
              <a:ext uri="{FF2B5EF4-FFF2-40B4-BE49-F238E27FC236}">
                <a16:creationId xmlns:a16="http://schemas.microsoft.com/office/drawing/2014/main" id="{AE851A71-8023-3248-B02C-B40023A2D14E}"/>
              </a:ext>
            </a:extLst>
          </p:cNvPr>
          <p:cNvSpPr>
            <a:spLocks noGrp="1"/>
          </p:cNvSpPr>
          <p:nvPr>
            <p:ph idx="1"/>
          </p:nvPr>
        </p:nvSpPr>
        <p:spPr/>
        <p:txBody>
          <a:bodyPr/>
          <a:lstStyle/>
          <a:p>
            <a:r>
              <a:rPr lang="en-US" dirty="0"/>
              <a:t>Function pointers must always take </a:t>
            </a:r>
            <a:r>
              <a:rPr lang="en-US" i="1" dirty="0"/>
              <a:t>pointers to the data they care about, </a:t>
            </a:r>
            <a:r>
              <a:rPr lang="en-US" dirty="0"/>
              <a:t>since the data could be any size!</a:t>
            </a:r>
          </a:p>
          <a:p>
            <a:endParaRPr lang="en-US" dirty="0"/>
          </a:p>
          <a:p>
            <a:pPr marL="0" indent="0">
              <a:buNone/>
            </a:pPr>
            <a:r>
              <a:rPr lang="en-US" dirty="0"/>
              <a:t>When writing a callback, use the following pattern:</a:t>
            </a:r>
          </a:p>
          <a:p>
            <a:pPr marL="514350" indent="-514350">
              <a:buAutoNum type="arabicParenR"/>
            </a:pPr>
            <a:r>
              <a:rPr lang="en-US" dirty="0"/>
              <a:t>Cast the void *argument(s) and set typed pointers equal to them.</a:t>
            </a:r>
          </a:p>
          <a:p>
            <a:pPr marL="514350" indent="-514350">
              <a:buAutoNum type="arabicParenR"/>
            </a:pPr>
            <a:r>
              <a:rPr lang="en-US" dirty="0"/>
              <a:t>Dereference the typed pointer(s) to access the values.</a:t>
            </a:r>
          </a:p>
          <a:p>
            <a:pPr marL="514350" indent="-514350">
              <a:buAutoNum type="arabicParenR"/>
            </a:pPr>
            <a:r>
              <a:rPr lang="en-US" dirty="0"/>
              <a:t>Perform the necessary operation.</a:t>
            </a:r>
          </a:p>
          <a:p>
            <a:pPr marL="514350" indent="-514350">
              <a:buAutoNum type="arabicParenR"/>
            </a:pPr>
            <a:endParaRPr lang="en-US" dirty="0"/>
          </a:p>
          <a:p>
            <a:pPr marL="0" indent="0">
              <a:buNone/>
            </a:pPr>
            <a:r>
              <a:rPr lang="en-US" dirty="0"/>
              <a:t>(steps 1 and 2 can often be combined into a single step)</a:t>
            </a:r>
          </a:p>
        </p:txBody>
      </p:sp>
    </p:spTree>
    <p:extLst>
      <p:ext uri="{BB962C8B-B14F-4D97-AF65-F5344CB8AC3E}">
        <p14:creationId xmlns:p14="http://schemas.microsoft.com/office/powerpoint/2010/main" val="40768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D4FF-9FE2-F24A-B185-81275214B578}"/>
              </a:ext>
            </a:extLst>
          </p:cNvPr>
          <p:cNvSpPr>
            <a:spLocks noGrp="1"/>
          </p:cNvSpPr>
          <p:nvPr>
            <p:ph type="title"/>
          </p:nvPr>
        </p:nvSpPr>
        <p:spPr/>
        <p:txBody>
          <a:bodyPr/>
          <a:lstStyle/>
          <a:p>
            <a:r>
              <a:rPr lang="en-US" dirty="0"/>
              <a:t>Function Pointers</a:t>
            </a:r>
          </a:p>
        </p:txBody>
      </p:sp>
      <p:sp>
        <p:nvSpPr>
          <p:cNvPr id="3" name="Content Placeholder 2">
            <a:extLst>
              <a:ext uri="{FF2B5EF4-FFF2-40B4-BE49-F238E27FC236}">
                <a16:creationId xmlns:a16="http://schemas.microsoft.com/office/drawing/2014/main" id="{9FAA783E-60A1-6B41-B6EA-689C7C4AD75E}"/>
              </a:ext>
            </a:extLst>
          </p:cNvPr>
          <p:cNvSpPr>
            <a:spLocks noGrp="1"/>
          </p:cNvSpPr>
          <p:nvPr>
            <p:ph idx="1"/>
          </p:nvPr>
        </p:nvSpPr>
        <p:spPr>
          <a:xfrm>
            <a:off x="152400" y="1295400"/>
            <a:ext cx="11811000" cy="5562600"/>
          </a:xfrm>
        </p:spPr>
        <p:txBody>
          <a:bodyPr/>
          <a:lstStyle/>
          <a:p>
            <a:pPr marL="0" indent="0">
              <a:spcBef>
                <a:spcPts val="0"/>
              </a:spcBef>
              <a:buNone/>
            </a:pPr>
            <a:endParaRPr lang="en-US" sz="2300"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bool </a:t>
            </a:r>
            <a:r>
              <a:rPr lang="en-US" dirty="0" err="1">
                <a:latin typeface="Consolas" panose="020B0609020204030204" pitchFamily="49" charset="0"/>
                <a:cs typeface="Consolas" panose="020B0609020204030204" pitchFamily="49" charset="0"/>
              </a:rPr>
              <a:t>integer_compare</a:t>
            </a:r>
            <a:r>
              <a:rPr lang="en-US" dirty="0">
                <a:latin typeface="Consolas" panose="020B0609020204030204" pitchFamily="49" charset="0"/>
                <a:cs typeface="Consolas" panose="020B0609020204030204" pitchFamily="49" charset="0"/>
              </a:rPr>
              <a:t>(void *ptr1, void *ptr2) {</a:t>
            </a:r>
          </a:p>
          <a:p>
            <a:pPr marL="0" indent="0">
              <a:spcBef>
                <a:spcPts val="0"/>
              </a:spcBef>
              <a:buNone/>
            </a:pPr>
            <a:r>
              <a:rPr lang="en-US" dirty="0">
                <a:solidFill>
                  <a:srgbClr val="00B050"/>
                </a:solidFill>
                <a:latin typeface="Consolas" panose="020B0609020204030204" pitchFamily="49" charset="0"/>
                <a:cs typeface="Consolas" panose="020B0609020204030204" pitchFamily="49" charset="0"/>
              </a:rPr>
              <a:t>	// cast arguments to </a:t>
            </a:r>
            <a:r>
              <a:rPr lang="en-US" dirty="0" err="1">
                <a:solidFill>
                  <a:srgbClr val="00B050"/>
                </a:solidFill>
                <a:latin typeface="Consolas" panose="020B0609020204030204" pitchFamily="49" charset="0"/>
                <a:cs typeface="Consolas" panose="020B0609020204030204" pitchFamily="49" charset="0"/>
              </a:rPr>
              <a:t>int</a:t>
            </a:r>
            <a:r>
              <a:rPr lang="en-US" dirty="0">
                <a:solidFill>
                  <a:srgbClr val="00B050"/>
                </a:solidFill>
                <a:latin typeface="Consolas" panose="020B0609020204030204" pitchFamily="49" charset="0"/>
                <a:cs typeface="Consolas" panose="020B0609020204030204" pitchFamily="49" charset="0"/>
              </a:rPr>
              <a:t> *s</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*num1ptr =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*)ptr1;</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*num2ptr =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*)ptr2;</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solidFill>
                  <a:srgbClr val="00B050"/>
                </a:solidFill>
                <a:latin typeface="Consolas" panose="020B0609020204030204" pitchFamily="49" charset="0"/>
                <a:cs typeface="Consolas" panose="020B0609020204030204" pitchFamily="49" charset="0"/>
              </a:rPr>
              <a:t>     // dereference typed points to access values</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num1 = *num1ptr;</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num2 = *num2ptr;</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solidFill>
                  <a:srgbClr val="00B050"/>
                </a:solidFill>
                <a:latin typeface="Consolas" panose="020B0609020204030204" pitchFamily="49" charset="0"/>
                <a:cs typeface="Consolas" panose="020B0609020204030204" pitchFamily="49" charset="0"/>
              </a:rPr>
              <a:t>     // perform operation</a:t>
            </a:r>
          </a:p>
          <a:p>
            <a:pPr marL="0" indent="0">
              <a:spcBef>
                <a:spcPts val="0"/>
              </a:spcBef>
              <a:buNone/>
            </a:pPr>
            <a:r>
              <a:rPr lang="en-US" dirty="0">
                <a:latin typeface="Consolas" panose="020B0609020204030204" pitchFamily="49" charset="0"/>
                <a:cs typeface="Consolas" panose="020B0609020204030204" pitchFamily="49" charset="0"/>
              </a:rPr>
              <a:t>     return num1 &gt; num2;</a:t>
            </a:r>
          </a:p>
          <a:p>
            <a:pPr marL="0" indent="0">
              <a:spcBef>
                <a:spcPts val="0"/>
              </a:spcBef>
              <a:buNone/>
            </a:pPr>
            <a:r>
              <a:rPr lang="en-US" dirty="0">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id="{2CA22715-3344-8143-AE2B-6378A5B234FB}"/>
              </a:ext>
            </a:extLst>
          </p:cNvPr>
          <p:cNvSpPr/>
          <p:nvPr/>
        </p:nvSpPr>
        <p:spPr bwMode="auto">
          <a:xfrm>
            <a:off x="6248400" y="5562600"/>
            <a:ext cx="5486400" cy="1066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This function is created by the caller </a:t>
            </a:r>
            <a:r>
              <a:rPr lang="en-US" sz="2800" i="1" dirty="0">
                <a:latin typeface="+mn-lt"/>
                <a:cs typeface="Courier New" panose="02070309020205020404" pitchFamily="49" charset="0"/>
              </a:rPr>
              <a:t>specifically</a:t>
            </a:r>
            <a:r>
              <a:rPr lang="en-US" sz="2800" dirty="0">
                <a:latin typeface="+mn-lt"/>
                <a:cs typeface="Courier New" panose="02070309020205020404" pitchFamily="49" charset="0"/>
              </a:rPr>
              <a:t> to compare integers.</a:t>
            </a:r>
            <a:endParaRPr kumimoji="0" lang="en-US" sz="2800" b="1"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185931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D4FF-9FE2-F24A-B185-81275214B578}"/>
              </a:ext>
            </a:extLst>
          </p:cNvPr>
          <p:cNvSpPr>
            <a:spLocks noGrp="1"/>
          </p:cNvSpPr>
          <p:nvPr>
            <p:ph type="title"/>
          </p:nvPr>
        </p:nvSpPr>
        <p:spPr/>
        <p:txBody>
          <a:bodyPr/>
          <a:lstStyle/>
          <a:p>
            <a:r>
              <a:rPr lang="en-US" dirty="0"/>
              <a:t>Function Pointers</a:t>
            </a:r>
          </a:p>
        </p:txBody>
      </p:sp>
      <p:sp>
        <p:nvSpPr>
          <p:cNvPr id="3" name="Content Placeholder 2">
            <a:extLst>
              <a:ext uri="{FF2B5EF4-FFF2-40B4-BE49-F238E27FC236}">
                <a16:creationId xmlns:a16="http://schemas.microsoft.com/office/drawing/2014/main" id="{9FAA783E-60A1-6B41-B6EA-689C7C4AD75E}"/>
              </a:ext>
            </a:extLst>
          </p:cNvPr>
          <p:cNvSpPr>
            <a:spLocks noGrp="1"/>
          </p:cNvSpPr>
          <p:nvPr>
            <p:ph idx="1"/>
          </p:nvPr>
        </p:nvSpPr>
        <p:spPr>
          <a:xfrm>
            <a:off x="152400" y="1295400"/>
            <a:ext cx="11811000" cy="5562600"/>
          </a:xfrm>
        </p:spPr>
        <p:txBody>
          <a:bodyPr/>
          <a:lstStyle/>
          <a:p>
            <a:pPr marL="0" indent="0">
              <a:spcBef>
                <a:spcPts val="0"/>
              </a:spcBef>
              <a:buNone/>
            </a:pPr>
            <a:endParaRPr lang="en-US" sz="2300"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bool </a:t>
            </a:r>
            <a:r>
              <a:rPr lang="en-US" dirty="0" err="1">
                <a:latin typeface="Consolas" panose="020B0609020204030204" pitchFamily="49" charset="0"/>
                <a:cs typeface="Consolas" panose="020B0609020204030204" pitchFamily="49" charset="0"/>
              </a:rPr>
              <a:t>integer_compare</a:t>
            </a:r>
            <a:r>
              <a:rPr lang="en-US" dirty="0">
                <a:latin typeface="Consolas" panose="020B0609020204030204" pitchFamily="49" charset="0"/>
                <a:cs typeface="Consolas" panose="020B0609020204030204" pitchFamily="49" charset="0"/>
              </a:rPr>
              <a:t>(void *ptr1, void *ptr2) {</a:t>
            </a:r>
          </a:p>
          <a:p>
            <a:pPr marL="0" indent="0">
              <a:spcBef>
                <a:spcPts val="0"/>
              </a:spcBef>
              <a:buNone/>
            </a:pPr>
            <a:r>
              <a:rPr lang="en-US" dirty="0">
                <a:solidFill>
                  <a:srgbClr val="00B050"/>
                </a:solidFill>
                <a:latin typeface="Consolas" panose="020B0609020204030204" pitchFamily="49" charset="0"/>
                <a:cs typeface="Consolas" panose="020B0609020204030204" pitchFamily="49" charset="0"/>
              </a:rPr>
              <a:t>	// cast arguments to </a:t>
            </a:r>
            <a:r>
              <a:rPr lang="en-US" dirty="0" err="1">
                <a:solidFill>
                  <a:srgbClr val="00B050"/>
                </a:solidFill>
                <a:latin typeface="Consolas" panose="020B0609020204030204" pitchFamily="49" charset="0"/>
                <a:cs typeface="Consolas" panose="020B0609020204030204" pitchFamily="49" charset="0"/>
              </a:rPr>
              <a:t>int</a:t>
            </a:r>
            <a:r>
              <a:rPr lang="en-US" dirty="0">
                <a:solidFill>
                  <a:srgbClr val="00B050"/>
                </a:solidFill>
                <a:latin typeface="Consolas" panose="020B0609020204030204" pitchFamily="49" charset="0"/>
                <a:cs typeface="Consolas" panose="020B0609020204030204" pitchFamily="49" charset="0"/>
              </a:rPr>
              <a:t> *s and dereference</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num1 =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*)ptr1;</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num2 =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*)ptr2;</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solidFill>
                  <a:srgbClr val="00B050"/>
                </a:solidFill>
                <a:latin typeface="Consolas" panose="020B0609020204030204" pitchFamily="49" charset="0"/>
                <a:cs typeface="Consolas" panose="020B0609020204030204" pitchFamily="49" charset="0"/>
              </a:rPr>
              <a:t>     // perform operation</a:t>
            </a:r>
          </a:p>
          <a:p>
            <a:pPr marL="0" indent="0">
              <a:spcBef>
                <a:spcPts val="0"/>
              </a:spcBef>
              <a:buNone/>
            </a:pPr>
            <a:r>
              <a:rPr lang="en-US" dirty="0">
                <a:latin typeface="Consolas" panose="020B0609020204030204" pitchFamily="49" charset="0"/>
                <a:cs typeface="Consolas" panose="020B0609020204030204" pitchFamily="49" charset="0"/>
              </a:rPr>
              <a:t>     return num1 &gt; num2;</a:t>
            </a:r>
          </a:p>
          <a:p>
            <a:pPr marL="0" indent="0">
              <a:spcBef>
                <a:spcPts val="0"/>
              </a:spcBef>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084863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88B2-D1C6-9C43-A351-0E6563ECA3AD}"/>
              </a:ext>
            </a:extLst>
          </p:cNvPr>
          <p:cNvSpPr>
            <a:spLocks noGrp="1"/>
          </p:cNvSpPr>
          <p:nvPr>
            <p:ph type="title"/>
          </p:nvPr>
        </p:nvSpPr>
        <p:spPr/>
        <p:txBody>
          <a:bodyPr/>
          <a:lstStyle/>
          <a:p>
            <a:r>
              <a:rPr lang="en-US" dirty="0"/>
              <a:t>Comparison Functions</a:t>
            </a:r>
          </a:p>
        </p:txBody>
      </p:sp>
      <p:sp>
        <p:nvSpPr>
          <p:cNvPr id="3" name="Content Placeholder 2">
            <a:extLst>
              <a:ext uri="{FF2B5EF4-FFF2-40B4-BE49-F238E27FC236}">
                <a16:creationId xmlns:a16="http://schemas.microsoft.com/office/drawing/2014/main" id="{B5734D1A-5AC5-6A47-AA67-C931D9845213}"/>
              </a:ext>
            </a:extLst>
          </p:cNvPr>
          <p:cNvSpPr>
            <a:spLocks noGrp="1"/>
          </p:cNvSpPr>
          <p:nvPr>
            <p:ph idx="1"/>
          </p:nvPr>
        </p:nvSpPr>
        <p:spPr/>
        <p:txBody>
          <a:bodyPr/>
          <a:lstStyle/>
          <a:p>
            <a:r>
              <a:rPr lang="en-US" dirty="0"/>
              <a:t>Function pointers are used often in cases like this to compare two values of the same type.</a:t>
            </a:r>
          </a:p>
          <a:p>
            <a:r>
              <a:rPr lang="en-US" dirty="0"/>
              <a:t>The standard comparison function in many C functions provides even more information.  It should return:</a:t>
            </a:r>
          </a:p>
          <a:p>
            <a:pPr lvl="1"/>
            <a:r>
              <a:rPr lang="en-US" dirty="0"/>
              <a:t>&lt; 0 if first value should come before second value</a:t>
            </a:r>
          </a:p>
          <a:p>
            <a:pPr lvl="1"/>
            <a:r>
              <a:rPr lang="en-US" dirty="0"/>
              <a:t>&gt; 0 if first value should come after second value</a:t>
            </a:r>
          </a:p>
          <a:p>
            <a:pPr lvl="1"/>
            <a:r>
              <a:rPr lang="en-US" dirty="0"/>
              <a:t>0 if first value and second value are equivalent</a:t>
            </a:r>
          </a:p>
          <a:p>
            <a:r>
              <a:rPr lang="en-US" dirty="0"/>
              <a:t>This is the same return value format as </a:t>
            </a:r>
            <a:r>
              <a:rPr lang="en-US" b="1" dirty="0" err="1"/>
              <a:t>strcmp</a:t>
            </a:r>
            <a:r>
              <a:rPr lang="en-US" dirty="0"/>
              <a:t>!</a:t>
            </a:r>
          </a:p>
          <a:p>
            <a:pPr lvl="1"/>
            <a:endParaRPr lang="en-US" dirty="0"/>
          </a:p>
          <a:p>
            <a:pPr lvl="1"/>
            <a:endParaRPr lang="en-US" dirty="0"/>
          </a:p>
          <a:p>
            <a:pPr marL="0" indent="0" algn="ctr">
              <a:buNone/>
            </a:pPr>
            <a:r>
              <a:rPr lang="en-US" b="1" dirty="0" err="1">
                <a:latin typeface="Consolas" panose="020B0609020204030204" pitchFamily="49" charset="0"/>
                <a:cs typeface="Consolas" panose="020B0609020204030204" pitchFamily="49" charset="0"/>
              </a:rPr>
              <a:t>int</a:t>
            </a: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compare_fn</a:t>
            </a:r>
            <a:r>
              <a:rPr lang="en-US" b="1" dirty="0">
                <a:latin typeface="Consolas" panose="020B0609020204030204" pitchFamily="49" charset="0"/>
                <a:cs typeface="Consolas" panose="020B0609020204030204" pitchFamily="49" charset="0"/>
              </a:rPr>
              <a:t>)(void *a, void *b)</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559260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D4FF-9FE2-F24A-B185-81275214B578}"/>
              </a:ext>
            </a:extLst>
          </p:cNvPr>
          <p:cNvSpPr>
            <a:spLocks noGrp="1"/>
          </p:cNvSpPr>
          <p:nvPr>
            <p:ph type="title"/>
          </p:nvPr>
        </p:nvSpPr>
        <p:spPr/>
        <p:txBody>
          <a:bodyPr/>
          <a:lstStyle/>
          <a:p>
            <a:r>
              <a:rPr lang="en-US" dirty="0"/>
              <a:t>Function Pointers</a:t>
            </a:r>
          </a:p>
        </p:txBody>
      </p:sp>
      <p:sp>
        <p:nvSpPr>
          <p:cNvPr id="3" name="Content Placeholder 2">
            <a:extLst>
              <a:ext uri="{FF2B5EF4-FFF2-40B4-BE49-F238E27FC236}">
                <a16:creationId xmlns:a16="http://schemas.microsoft.com/office/drawing/2014/main" id="{9FAA783E-60A1-6B41-B6EA-689C7C4AD75E}"/>
              </a:ext>
            </a:extLst>
          </p:cNvPr>
          <p:cNvSpPr>
            <a:spLocks noGrp="1"/>
          </p:cNvSpPr>
          <p:nvPr>
            <p:ph idx="1"/>
          </p:nvPr>
        </p:nvSpPr>
        <p:spPr>
          <a:xfrm>
            <a:off x="152400" y="1295400"/>
            <a:ext cx="11811000" cy="5562600"/>
          </a:xfrm>
        </p:spPr>
        <p:txBody>
          <a:bodyPr/>
          <a:lstStyle/>
          <a:p>
            <a:pPr marL="0" indent="0">
              <a:spcBef>
                <a:spcPts val="0"/>
              </a:spcBef>
              <a:buNone/>
            </a:pPr>
            <a:endParaRPr lang="en-US" sz="2300" dirty="0">
              <a:latin typeface="Consolas" panose="020B0609020204030204" pitchFamily="49" charset="0"/>
              <a:cs typeface="Consolas" panose="020B0609020204030204" pitchFamily="49" charset="0"/>
            </a:endParaRPr>
          </a:p>
          <a:p>
            <a:pPr marL="0" indent="0">
              <a:spcBef>
                <a:spcPts val="0"/>
              </a:spcBef>
              <a:buNone/>
            </a:pPr>
            <a:r>
              <a:rPr lang="en-US" b="1" dirty="0" err="1">
                <a:solidFill>
                  <a:srgbClr val="FF0000"/>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integer_compare</a:t>
            </a:r>
            <a:r>
              <a:rPr lang="en-US" dirty="0">
                <a:latin typeface="Consolas" panose="020B0609020204030204" pitchFamily="49" charset="0"/>
                <a:cs typeface="Consolas" panose="020B0609020204030204" pitchFamily="49" charset="0"/>
              </a:rPr>
              <a:t>(void *ptr1, void *ptr2) {</a:t>
            </a:r>
          </a:p>
          <a:p>
            <a:pPr marL="0" indent="0">
              <a:spcBef>
                <a:spcPts val="0"/>
              </a:spcBef>
              <a:buNone/>
            </a:pPr>
            <a:r>
              <a:rPr lang="en-US" dirty="0">
                <a:solidFill>
                  <a:srgbClr val="00B050"/>
                </a:solidFill>
                <a:latin typeface="Consolas" panose="020B0609020204030204" pitchFamily="49" charset="0"/>
                <a:cs typeface="Consolas" panose="020B0609020204030204" pitchFamily="49" charset="0"/>
              </a:rPr>
              <a:t>	// cast arguments to </a:t>
            </a:r>
            <a:r>
              <a:rPr lang="en-US" dirty="0" err="1">
                <a:solidFill>
                  <a:srgbClr val="00B050"/>
                </a:solidFill>
                <a:latin typeface="Consolas" panose="020B0609020204030204" pitchFamily="49" charset="0"/>
                <a:cs typeface="Consolas" panose="020B0609020204030204" pitchFamily="49" charset="0"/>
              </a:rPr>
              <a:t>int</a:t>
            </a:r>
            <a:r>
              <a:rPr lang="en-US" dirty="0">
                <a:solidFill>
                  <a:srgbClr val="00B050"/>
                </a:solidFill>
                <a:latin typeface="Consolas" panose="020B0609020204030204" pitchFamily="49" charset="0"/>
                <a:cs typeface="Consolas" panose="020B0609020204030204" pitchFamily="49" charset="0"/>
              </a:rPr>
              <a:t> *s and dereference</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num1 =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*)ptr1;</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num2 =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*)ptr2;</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solidFill>
                  <a:srgbClr val="00B050"/>
                </a:solidFill>
                <a:latin typeface="Consolas" panose="020B0609020204030204" pitchFamily="49" charset="0"/>
                <a:cs typeface="Consolas" panose="020B0609020204030204" pitchFamily="49" charset="0"/>
              </a:rPr>
              <a:t>     // perform operation</a:t>
            </a:r>
          </a:p>
          <a:p>
            <a:pPr marL="0" indent="0">
              <a:spcBef>
                <a:spcPts val="0"/>
              </a:spcBef>
              <a:buNone/>
            </a:pPr>
            <a:r>
              <a:rPr lang="en-US" b="1" dirty="0">
                <a:solidFill>
                  <a:srgbClr val="FF0000"/>
                </a:solidFill>
                <a:latin typeface="Consolas" panose="020B0609020204030204" pitchFamily="49" charset="0"/>
                <a:cs typeface="Consolas" panose="020B0609020204030204" pitchFamily="49" charset="0"/>
              </a:rPr>
              <a:t>     return num1 – num2;</a:t>
            </a:r>
          </a:p>
          <a:p>
            <a:pPr marL="0" indent="0">
              <a:spcBef>
                <a:spcPts val="0"/>
              </a:spcBef>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8534494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D4FF-9FE2-F24A-B185-81275214B578}"/>
              </a:ext>
            </a:extLst>
          </p:cNvPr>
          <p:cNvSpPr>
            <a:spLocks noGrp="1"/>
          </p:cNvSpPr>
          <p:nvPr>
            <p:ph type="title"/>
          </p:nvPr>
        </p:nvSpPr>
        <p:spPr/>
        <p:txBody>
          <a:bodyPr/>
          <a:lstStyle/>
          <a:p>
            <a:r>
              <a:rPr lang="en-US" dirty="0"/>
              <a:t>Generic Bubble Sort</a:t>
            </a:r>
          </a:p>
        </p:txBody>
      </p:sp>
      <p:sp>
        <p:nvSpPr>
          <p:cNvPr id="3" name="Content Placeholder 2">
            <a:extLst>
              <a:ext uri="{FF2B5EF4-FFF2-40B4-BE49-F238E27FC236}">
                <a16:creationId xmlns:a16="http://schemas.microsoft.com/office/drawing/2014/main" id="{9FAA783E-60A1-6B41-B6EA-689C7C4AD75E}"/>
              </a:ext>
            </a:extLst>
          </p:cNvPr>
          <p:cNvSpPr>
            <a:spLocks noGrp="1"/>
          </p:cNvSpPr>
          <p:nvPr>
            <p:ph idx="1"/>
          </p:nvPr>
        </p:nvSpPr>
        <p:spPr>
          <a:xfrm>
            <a:off x="152400" y="1143000"/>
            <a:ext cx="11811000" cy="5562600"/>
          </a:xfrm>
        </p:spPr>
        <p:txBody>
          <a:bodyPr/>
          <a:lstStyle/>
          <a:p>
            <a:pPr marL="0" indent="0">
              <a:spcBef>
                <a:spcPts val="0"/>
              </a:spcBef>
              <a:buNone/>
            </a:pPr>
            <a:r>
              <a:rPr lang="en-US" sz="2300" dirty="0">
                <a:latin typeface="Consolas" panose="020B0609020204030204" pitchFamily="49" charset="0"/>
                <a:cs typeface="Consolas" panose="020B0609020204030204" pitchFamily="49" charset="0"/>
              </a:rPr>
              <a:t>void </a:t>
            </a:r>
            <a:r>
              <a:rPr lang="en-US" sz="2300" dirty="0" err="1">
                <a:latin typeface="Consolas" panose="020B0609020204030204" pitchFamily="49" charset="0"/>
                <a:cs typeface="Consolas" panose="020B0609020204030204" pitchFamily="49" charset="0"/>
              </a:rPr>
              <a:t>bubble_sort</a:t>
            </a:r>
            <a:r>
              <a:rPr lang="en-US" sz="2300" dirty="0">
                <a:latin typeface="Consolas" panose="020B0609020204030204" pitchFamily="49" charset="0"/>
                <a:cs typeface="Consolas" panose="020B0609020204030204" pitchFamily="49" charset="0"/>
              </a:rPr>
              <a:t>(void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n,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r>
              <a:rPr lang="en-US" sz="2300" b="1" dirty="0" err="1">
                <a:solidFill>
                  <a:srgbClr val="FF0000"/>
                </a:solidFill>
                <a:latin typeface="Consolas" panose="020B0609020204030204" pitchFamily="49" charset="0"/>
                <a:cs typeface="Consolas" panose="020B0609020204030204" pitchFamily="49" charset="0"/>
              </a:rPr>
              <a:t>int</a:t>
            </a:r>
            <a:r>
              <a:rPr lang="en-US" sz="2300" b="1" dirty="0">
                <a:solidFill>
                  <a:srgbClr val="FF0000"/>
                </a:solidFill>
                <a:latin typeface="Consolas" panose="020B0609020204030204" pitchFamily="49" charset="0"/>
                <a:cs typeface="Consolas" panose="020B0609020204030204" pitchFamily="49" charset="0"/>
              </a:rPr>
              <a:t> (*</a:t>
            </a:r>
            <a:r>
              <a:rPr lang="en-US" sz="2300" b="1" dirty="0" err="1">
                <a:solidFill>
                  <a:srgbClr val="FF0000"/>
                </a:solidFill>
                <a:latin typeface="Consolas" panose="020B0609020204030204" pitchFamily="49" charset="0"/>
                <a:cs typeface="Consolas" panose="020B0609020204030204" pitchFamily="49" charset="0"/>
              </a:rPr>
              <a:t>compare_fn</a:t>
            </a:r>
            <a:r>
              <a:rPr lang="en-US" sz="2300" b="1" dirty="0">
                <a:solidFill>
                  <a:srgbClr val="FF0000"/>
                </a:solidFill>
                <a:latin typeface="Consolas" panose="020B0609020204030204" pitchFamily="49" charset="0"/>
                <a:cs typeface="Consolas" panose="020B0609020204030204" pitchFamily="49" charset="0"/>
              </a:rPr>
              <a:t>)(void *a, void *b)</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while (true) {</a:t>
            </a:r>
          </a:p>
          <a:p>
            <a:pPr marL="0" indent="0">
              <a:spcBef>
                <a:spcPts val="0"/>
              </a:spcBef>
              <a:buNone/>
            </a:pPr>
            <a:r>
              <a:rPr lang="en-US" sz="2300" dirty="0">
                <a:latin typeface="Consolas" panose="020B0609020204030204" pitchFamily="49" charset="0"/>
                <a:cs typeface="Consolas" panose="020B0609020204030204" pitchFamily="49" charset="0"/>
              </a:rPr>
              <a:t>        bool swapped = false;</a:t>
            </a:r>
          </a:p>
          <a:p>
            <a:pPr marL="0" indent="0">
              <a:spcBef>
                <a:spcPts val="0"/>
              </a:spcBef>
              <a:buNone/>
            </a:pPr>
            <a:r>
              <a:rPr lang="en-US" sz="2300" dirty="0">
                <a:latin typeface="Consolas" panose="020B0609020204030204" pitchFamily="49" charset="0"/>
                <a:cs typeface="Consolas" panose="020B0609020204030204" pitchFamily="49" charset="0"/>
              </a:rPr>
              <a:t>        for (</a:t>
            </a:r>
            <a:r>
              <a:rPr lang="en-US" sz="2300" dirty="0" err="1">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1;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&lt; n;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void *</a:t>
            </a:r>
            <a:r>
              <a:rPr lang="en-US" sz="2300" dirty="0" err="1">
                <a:latin typeface="Consolas" panose="020B0609020204030204" pitchFamily="49" charset="0"/>
                <a:cs typeface="Consolas" panose="020B0609020204030204" pitchFamily="49" charset="0"/>
              </a:rPr>
              <a:t>prev_elem</a:t>
            </a:r>
            <a:r>
              <a:rPr lang="en-US" sz="2300" dirty="0">
                <a:latin typeface="Consolas" panose="020B0609020204030204" pitchFamily="49" charset="0"/>
                <a:cs typeface="Consolas" panose="020B0609020204030204" pitchFamily="49" charset="0"/>
              </a:rPr>
              <a:t> = (char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- 1) *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void *</a:t>
            </a:r>
            <a:r>
              <a:rPr lang="en-US" sz="2300" dirty="0" err="1">
                <a:latin typeface="Consolas" panose="020B0609020204030204" pitchFamily="49" charset="0"/>
                <a:cs typeface="Consolas" panose="020B0609020204030204" pitchFamily="49" charset="0"/>
              </a:rPr>
              <a:t>curr_elem</a:t>
            </a:r>
            <a:r>
              <a:rPr lang="en-US" sz="2300" dirty="0">
                <a:latin typeface="Consolas" panose="020B0609020204030204" pitchFamily="49" charset="0"/>
                <a:cs typeface="Consolas" panose="020B0609020204030204" pitchFamily="49" charset="0"/>
              </a:rPr>
              <a:t> = (char *)</a:t>
            </a:r>
            <a:r>
              <a:rPr lang="en-US" sz="2300" dirty="0" err="1">
                <a:latin typeface="Consolas" panose="020B0609020204030204" pitchFamily="49" charset="0"/>
                <a:cs typeface="Consolas" panose="020B0609020204030204" pitchFamily="49" charset="0"/>
              </a:rPr>
              <a:t>arr</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i</a:t>
            </a:r>
            <a:r>
              <a:rPr lang="en-US" sz="2300" dirty="0">
                <a:latin typeface="Consolas" panose="020B0609020204030204" pitchFamily="49" charset="0"/>
                <a:cs typeface="Consolas" panose="020B0609020204030204" pitchFamily="49" charset="0"/>
              </a:rPr>
              <a:t> *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if </a:t>
            </a:r>
            <a:r>
              <a:rPr lang="en-US" sz="2300" b="1" dirty="0">
                <a:solidFill>
                  <a:srgbClr val="FF0000"/>
                </a:solidFill>
                <a:latin typeface="Consolas" panose="020B0609020204030204" pitchFamily="49" charset="0"/>
                <a:cs typeface="Consolas" panose="020B0609020204030204" pitchFamily="49" charset="0"/>
              </a:rPr>
              <a:t>(</a:t>
            </a:r>
            <a:r>
              <a:rPr lang="en-US" sz="2300" b="1" dirty="0" err="1">
                <a:solidFill>
                  <a:srgbClr val="FF0000"/>
                </a:solidFill>
                <a:latin typeface="Consolas" panose="020B0609020204030204" pitchFamily="49" charset="0"/>
                <a:cs typeface="Consolas" panose="020B0609020204030204" pitchFamily="49" charset="0"/>
              </a:rPr>
              <a:t>compare_fn</a:t>
            </a:r>
            <a:r>
              <a:rPr lang="en-US" sz="2300" b="1" dirty="0">
                <a:solidFill>
                  <a:srgbClr val="FF0000"/>
                </a:solidFill>
                <a:latin typeface="Consolas" panose="020B0609020204030204" pitchFamily="49" charset="0"/>
                <a:cs typeface="Consolas" panose="020B0609020204030204" pitchFamily="49" charset="0"/>
              </a:rPr>
              <a:t>(</a:t>
            </a:r>
            <a:r>
              <a:rPr lang="en-US" sz="2300" b="1" dirty="0" err="1">
                <a:solidFill>
                  <a:srgbClr val="FF0000"/>
                </a:solidFill>
                <a:latin typeface="Consolas" panose="020B0609020204030204" pitchFamily="49" charset="0"/>
                <a:cs typeface="Consolas" panose="020B0609020204030204" pitchFamily="49" charset="0"/>
              </a:rPr>
              <a:t>prev_elem</a:t>
            </a:r>
            <a:r>
              <a:rPr lang="en-US" sz="2300" b="1" dirty="0">
                <a:solidFill>
                  <a:srgbClr val="FF0000"/>
                </a:solidFill>
                <a:latin typeface="Consolas" panose="020B0609020204030204" pitchFamily="49" charset="0"/>
                <a:cs typeface="Consolas" panose="020B0609020204030204" pitchFamily="49" charset="0"/>
              </a:rPr>
              <a:t>, </a:t>
            </a:r>
            <a:r>
              <a:rPr lang="en-US" sz="2300" b="1" dirty="0" err="1">
                <a:solidFill>
                  <a:srgbClr val="FF0000"/>
                </a:solidFill>
                <a:latin typeface="Consolas" panose="020B0609020204030204" pitchFamily="49" charset="0"/>
                <a:cs typeface="Consolas" panose="020B0609020204030204" pitchFamily="49" charset="0"/>
              </a:rPr>
              <a:t>curr_elem</a:t>
            </a:r>
            <a:r>
              <a:rPr lang="en-US" sz="2300" b="1" dirty="0">
                <a:solidFill>
                  <a:srgbClr val="FF0000"/>
                </a:solidFill>
                <a:latin typeface="Consolas" panose="020B0609020204030204" pitchFamily="49" charset="0"/>
                <a:cs typeface="Consolas" panose="020B0609020204030204" pitchFamily="49" charset="0"/>
              </a:rPr>
              <a:t>) &gt; 0</a:t>
            </a:r>
            <a:r>
              <a:rPr lang="en-US" sz="2300" dirty="0">
                <a:latin typeface="Consolas" panose="020B0609020204030204" pitchFamily="49" charset="0"/>
                <a:cs typeface="Consolas" panose="020B0609020204030204" pitchFamily="49" charset="0"/>
              </a:rPr>
              <a:t>)</a:t>
            </a:r>
            <a:r>
              <a:rPr lang="en-US" sz="2300" b="1" dirty="0">
                <a:latin typeface="Consolas" panose="020B0609020204030204" pitchFamily="49" charset="0"/>
                <a:cs typeface="Consolas" panose="020B0609020204030204" pitchFamily="49" charset="0"/>
              </a:rPr>
              <a:t> </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swapped = true;</a:t>
            </a:r>
          </a:p>
          <a:p>
            <a:pPr marL="0" indent="0">
              <a:spcBef>
                <a:spcPts val="0"/>
              </a:spcBef>
              <a:buNone/>
            </a:pPr>
            <a:r>
              <a:rPr lang="en-US" sz="2300" dirty="0">
                <a:latin typeface="Consolas" panose="020B0609020204030204" pitchFamily="49" charset="0"/>
                <a:cs typeface="Consolas" panose="020B0609020204030204" pitchFamily="49" charset="0"/>
              </a:rPr>
              <a:t>                swap(</a:t>
            </a:r>
            <a:r>
              <a:rPr lang="en-US" sz="2300" dirty="0" err="1">
                <a:latin typeface="Consolas" panose="020B0609020204030204" pitchFamily="49" charset="0"/>
                <a:cs typeface="Consolas" panose="020B0609020204030204" pitchFamily="49" charset="0"/>
              </a:rPr>
              <a:t>prev_elem</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curr_elem</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elem_size_bytes</a:t>
            </a:r>
            <a:r>
              <a:rPr lang="en-US" sz="2300" dirty="0">
                <a:latin typeface="Consolas" panose="020B0609020204030204" pitchFamily="49" charset="0"/>
                <a:cs typeface="Consolas" panose="020B0609020204030204" pitchFamily="49" charset="0"/>
              </a:rPr>
              <a:t>);</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if (!swapped) {</a:t>
            </a:r>
          </a:p>
          <a:p>
            <a:pPr marL="0" indent="0">
              <a:spcBef>
                <a:spcPts val="0"/>
              </a:spcBef>
              <a:buNone/>
            </a:pPr>
            <a:r>
              <a:rPr lang="en-US" sz="2300" dirty="0">
                <a:latin typeface="Consolas" panose="020B0609020204030204" pitchFamily="49" charset="0"/>
                <a:cs typeface="Consolas" panose="020B0609020204030204" pitchFamily="49" charset="0"/>
              </a:rPr>
              <a:t>            return;</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    }</a:t>
            </a:r>
          </a:p>
          <a:p>
            <a:pPr marL="0" indent="0">
              <a:spcBef>
                <a:spcPts val="0"/>
              </a:spcBef>
              <a:buNone/>
            </a:pPr>
            <a:r>
              <a:rPr lang="en-US" sz="23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835633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C630-89F4-E441-9526-B66DA0570F30}"/>
              </a:ext>
            </a:extLst>
          </p:cNvPr>
          <p:cNvSpPr>
            <a:spLocks noGrp="1"/>
          </p:cNvSpPr>
          <p:nvPr>
            <p:ph type="title"/>
          </p:nvPr>
        </p:nvSpPr>
        <p:spPr/>
        <p:txBody>
          <a:bodyPr/>
          <a:lstStyle/>
          <a:p>
            <a:r>
              <a:rPr lang="en-US" dirty="0"/>
              <a:t>Swap Ends</a:t>
            </a:r>
          </a:p>
        </p:txBody>
      </p:sp>
      <p:sp>
        <p:nvSpPr>
          <p:cNvPr id="3" name="Content Placeholder 2">
            <a:extLst>
              <a:ext uri="{FF2B5EF4-FFF2-40B4-BE49-F238E27FC236}">
                <a16:creationId xmlns:a16="http://schemas.microsoft.com/office/drawing/2014/main" id="{A590D5FE-1495-8F40-BCF2-61FBC44BC6A2}"/>
              </a:ext>
            </a:extLst>
          </p:cNvPr>
          <p:cNvSpPr>
            <a:spLocks noGrp="1"/>
          </p:cNvSpPr>
          <p:nvPr>
            <p:ph idx="1"/>
          </p:nvPr>
        </p:nvSpPr>
        <p:spPr>
          <a:xfrm>
            <a:off x="152400" y="1295400"/>
            <a:ext cx="11811000" cy="6096000"/>
          </a:xfrm>
        </p:spPr>
        <p:txBody>
          <a:bodyPr/>
          <a:lstStyle/>
          <a:p>
            <a:pPr marL="0" indent="0">
              <a:buNone/>
            </a:pPr>
            <a:r>
              <a:rPr lang="en-US" dirty="0"/>
              <a:t>Let’s write a function that swaps the first and last elements in an array.  How can we make this generic?</a:t>
            </a:r>
          </a:p>
          <a:p>
            <a:pPr marL="0" indent="0">
              <a:spcBef>
                <a:spcPts val="0"/>
              </a:spcBef>
              <a:buNone/>
            </a:pPr>
            <a:r>
              <a:rPr lang="en-US" sz="2200" dirty="0">
                <a:latin typeface="Consolas" panose="020B0609020204030204" pitchFamily="49" charset="0"/>
                <a:cs typeface="Consolas" panose="020B0609020204030204" pitchFamily="49" charset="0"/>
              </a:rPr>
              <a:t>void </a:t>
            </a:r>
            <a:r>
              <a:rPr lang="en-US" sz="2200" dirty="0" err="1">
                <a:latin typeface="Consolas" panose="020B0609020204030204" pitchFamily="49" charset="0"/>
                <a:cs typeface="Consolas" panose="020B0609020204030204" pitchFamily="49" charset="0"/>
              </a:rPr>
              <a:t>swap_ends_int</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int</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arr</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size_t</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nelems</a:t>
            </a:r>
            <a:r>
              <a:rPr lang="en-US" sz="2200" dirty="0">
                <a:latin typeface="Consolas" panose="020B0609020204030204" pitchFamily="49" charset="0"/>
                <a:cs typeface="Consolas" panose="020B0609020204030204" pitchFamily="49" charset="0"/>
              </a:rPr>
              <a:t>) {</a:t>
            </a:r>
          </a:p>
          <a:p>
            <a:pPr marL="0" indent="0">
              <a:spcBef>
                <a:spcPts val="0"/>
              </a:spcBef>
              <a:buNone/>
            </a:pPr>
            <a:r>
              <a:rPr lang="en-US" sz="2200" dirty="0">
                <a:latin typeface="Consolas" panose="020B0609020204030204" pitchFamily="49" charset="0"/>
                <a:cs typeface="Consolas" panose="020B0609020204030204" pitchFamily="49" charset="0"/>
              </a:rPr>
              <a:t>    swap(</a:t>
            </a:r>
            <a:r>
              <a:rPr lang="en-US" sz="2200" dirty="0" err="1">
                <a:latin typeface="Consolas" panose="020B0609020204030204" pitchFamily="49" charset="0"/>
                <a:cs typeface="Consolas" panose="020B0609020204030204" pitchFamily="49" charset="0"/>
              </a:rPr>
              <a:t>arr</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arr</a:t>
            </a:r>
            <a:r>
              <a:rPr lang="en-US" sz="2200" dirty="0">
                <a:latin typeface="Consolas" panose="020B0609020204030204" pitchFamily="49" charset="0"/>
                <a:cs typeface="Consolas" panose="020B0609020204030204" pitchFamily="49" charset="0"/>
              </a:rPr>
              <a:t> + </a:t>
            </a:r>
            <a:r>
              <a:rPr lang="en-US" sz="2200" dirty="0" err="1">
                <a:latin typeface="Consolas" panose="020B0609020204030204" pitchFamily="49" charset="0"/>
                <a:cs typeface="Consolas" panose="020B0609020204030204" pitchFamily="49" charset="0"/>
              </a:rPr>
              <a:t>nelems</a:t>
            </a:r>
            <a:r>
              <a:rPr lang="en-US" sz="2200" dirty="0">
                <a:latin typeface="Consolas" panose="020B0609020204030204" pitchFamily="49" charset="0"/>
                <a:cs typeface="Consolas" panose="020B0609020204030204" pitchFamily="49" charset="0"/>
              </a:rPr>
              <a:t> – 1, </a:t>
            </a:r>
            <a:r>
              <a:rPr lang="en-US" sz="2200" dirty="0" err="1">
                <a:latin typeface="Consolas" panose="020B0609020204030204" pitchFamily="49" charset="0"/>
                <a:cs typeface="Consolas" panose="020B0609020204030204" pitchFamily="49" charset="0"/>
              </a:rPr>
              <a:t>sizeof</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arr</a:t>
            </a:r>
            <a:r>
              <a:rPr lang="en-US" sz="2200" dirty="0">
                <a:latin typeface="Consolas" panose="020B0609020204030204" pitchFamily="49" charset="0"/>
                <a:cs typeface="Consolas" panose="020B0609020204030204" pitchFamily="49" charset="0"/>
              </a:rPr>
              <a:t>));</a:t>
            </a:r>
          </a:p>
          <a:p>
            <a:pPr marL="0" indent="0">
              <a:spcBef>
                <a:spcPts val="0"/>
              </a:spcBef>
              <a:buNone/>
            </a:pPr>
            <a:r>
              <a:rPr lang="en-US" sz="2200" dirty="0">
                <a:latin typeface="Consolas" panose="020B0609020204030204" pitchFamily="49" charset="0"/>
                <a:cs typeface="Consolas" panose="020B0609020204030204" pitchFamily="49" charset="0"/>
              </a:rPr>
              <a:t>}</a:t>
            </a:r>
          </a:p>
          <a:p>
            <a:pPr marL="0" indent="0">
              <a:spcBef>
                <a:spcPts val="0"/>
              </a:spcBef>
              <a:buNone/>
            </a:pPr>
            <a:endParaRPr lang="en-US" sz="2200" dirty="0">
              <a:latin typeface="Consolas" panose="020B0609020204030204" pitchFamily="49" charset="0"/>
              <a:cs typeface="Consolas" panose="020B0609020204030204" pitchFamily="49" charset="0"/>
            </a:endParaRPr>
          </a:p>
          <a:p>
            <a:pPr marL="0" indent="0">
              <a:spcBef>
                <a:spcPts val="0"/>
              </a:spcBef>
              <a:buNone/>
            </a:pPr>
            <a:r>
              <a:rPr lang="en-US" sz="2200" dirty="0">
                <a:latin typeface="Consolas" panose="020B0609020204030204" pitchFamily="49" charset="0"/>
                <a:cs typeface="Consolas" panose="020B0609020204030204" pitchFamily="49" charset="0"/>
              </a:rPr>
              <a:t>void </a:t>
            </a:r>
            <a:r>
              <a:rPr lang="en-US" sz="2200" dirty="0" err="1">
                <a:latin typeface="Consolas" panose="020B0609020204030204" pitchFamily="49" charset="0"/>
                <a:cs typeface="Consolas" panose="020B0609020204030204" pitchFamily="49" charset="0"/>
              </a:rPr>
              <a:t>swap_ends_short</a:t>
            </a:r>
            <a:r>
              <a:rPr lang="en-US" sz="2200" dirty="0">
                <a:latin typeface="Consolas" panose="020B0609020204030204" pitchFamily="49" charset="0"/>
                <a:cs typeface="Consolas" panose="020B0609020204030204" pitchFamily="49" charset="0"/>
              </a:rPr>
              <a:t>(short *</a:t>
            </a:r>
            <a:r>
              <a:rPr lang="en-US" sz="2200" dirty="0" err="1">
                <a:latin typeface="Consolas" panose="020B0609020204030204" pitchFamily="49" charset="0"/>
                <a:cs typeface="Consolas" panose="020B0609020204030204" pitchFamily="49" charset="0"/>
              </a:rPr>
              <a:t>arr</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size_t</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nelems</a:t>
            </a:r>
            <a:r>
              <a:rPr lang="en-US" sz="2200" dirty="0">
                <a:latin typeface="Consolas" panose="020B0609020204030204" pitchFamily="49" charset="0"/>
                <a:cs typeface="Consolas" panose="020B0609020204030204" pitchFamily="49" charset="0"/>
              </a:rPr>
              <a:t>) {</a:t>
            </a:r>
          </a:p>
          <a:p>
            <a:pPr marL="0" indent="0">
              <a:spcBef>
                <a:spcPts val="0"/>
              </a:spcBef>
              <a:buNone/>
            </a:pPr>
            <a:r>
              <a:rPr lang="en-US" sz="2200" dirty="0">
                <a:latin typeface="Consolas" panose="020B0609020204030204" pitchFamily="49" charset="0"/>
                <a:cs typeface="Consolas" panose="020B0609020204030204" pitchFamily="49" charset="0"/>
              </a:rPr>
              <a:t>    swap(</a:t>
            </a:r>
            <a:r>
              <a:rPr lang="en-US" sz="2200" dirty="0" err="1">
                <a:latin typeface="Consolas" panose="020B0609020204030204" pitchFamily="49" charset="0"/>
                <a:cs typeface="Consolas" panose="020B0609020204030204" pitchFamily="49" charset="0"/>
              </a:rPr>
              <a:t>arr</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arr</a:t>
            </a:r>
            <a:r>
              <a:rPr lang="en-US" sz="2200" dirty="0">
                <a:latin typeface="Consolas" panose="020B0609020204030204" pitchFamily="49" charset="0"/>
                <a:cs typeface="Consolas" panose="020B0609020204030204" pitchFamily="49" charset="0"/>
              </a:rPr>
              <a:t> + </a:t>
            </a:r>
            <a:r>
              <a:rPr lang="en-US" sz="2200" dirty="0" err="1">
                <a:latin typeface="Consolas" panose="020B0609020204030204" pitchFamily="49" charset="0"/>
                <a:cs typeface="Consolas" panose="020B0609020204030204" pitchFamily="49" charset="0"/>
              </a:rPr>
              <a:t>nelems</a:t>
            </a:r>
            <a:r>
              <a:rPr lang="en-US" sz="2200" dirty="0">
                <a:latin typeface="Consolas" panose="020B0609020204030204" pitchFamily="49" charset="0"/>
                <a:cs typeface="Consolas" panose="020B0609020204030204" pitchFamily="49" charset="0"/>
              </a:rPr>
              <a:t> – 1, </a:t>
            </a:r>
            <a:r>
              <a:rPr lang="en-US" sz="2200" dirty="0" err="1">
                <a:latin typeface="Consolas" panose="020B0609020204030204" pitchFamily="49" charset="0"/>
                <a:cs typeface="Consolas" panose="020B0609020204030204" pitchFamily="49" charset="0"/>
              </a:rPr>
              <a:t>sizeof</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arr</a:t>
            </a:r>
            <a:r>
              <a:rPr lang="en-US" sz="2200" dirty="0">
                <a:latin typeface="Consolas" panose="020B0609020204030204" pitchFamily="49" charset="0"/>
                <a:cs typeface="Consolas" panose="020B0609020204030204" pitchFamily="49" charset="0"/>
              </a:rPr>
              <a:t>));</a:t>
            </a:r>
          </a:p>
          <a:p>
            <a:pPr marL="0" indent="0">
              <a:spcBef>
                <a:spcPts val="0"/>
              </a:spcBef>
              <a:buNone/>
            </a:pPr>
            <a:r>
              <a:rPr lang="en-US" sz="2200" dirty="0">
                <a:latin typeface="Consolas" panose="020B0609020204030204" pitchFamily="49" charset="0"/>
                <a:cs typeface="Consolas" panose="020B0609020204030204" pitchFamily="49" charset="0"/>
              </a:rPr>
              <a:t>}</a:t>
            </a:r>
          </a:p>
          <a:p>
            <a:pPr marL="0" indent="0">
              <a:spcBef>
                <a:spcPts val="0"/>
              </a:spcBef>
              <a:buNone/>
            </a:pPr>
            <a:endParaRPr lang="en-US" sz="2200" dirty="0">
              <a:latin typeface="Consolas" panose="020B0609020204030204" pitchFamily="49" charset="0"/>
              <a:cs typeface="Consolas" panose="020B0609020204030204" pitchFamily="49" charset="0"/>
            </a:endParaRPr>
          </a:p>
          <a:p>
            <a:pPr marL="0" indent="0">
              <a:spcBef>
                <a:spcPts val="0"/>
              </a:spcBef>
              <a:buNone/>
            </a:pPr>
            <a:r>
              <a:rPr lang="en-US" sz="2200" dirty="0">
                <a:latin typeface="Consolas" panose="020B0609020204030204" pitchFamily="49" charset="0"/>
                <a:cs typeface="Consolas" panose="020B0609020204030204" pitchFamily="49" charset="0"/>
              </a:rPr>
              <a:t>void </a:t>
            </a:r>
            <a:r>
              <a:rPr lang="en-US" sz="2200" dirty="0" err="1">
                <a:latin typeface="Consolas" panose="020B0609020204030204" pitchFamily="49" charset="0"/>
                <a:cs typeface="Consolas" panose="020B0609020204030204" pitchFamily="49" charset="0"/>
              </a:rPr>
              <a:t>swap_ends_string</a:t>
            </a:r>
            <a:r>
              <a:rPr lang="en-US" sz="2200" dirty="0">
                <a:latin typeface="Consolas" panose="020B0609020204030204" pitchFamily="49" charset="0"/>
                <a:cs typeface="Consolas" panose="020B0609020204030204" pitchFamily="49" charset="0"/>
              </a:rPr>
              <a:t>(char **</a:t>
            </a:r>
            <a:r>
              <a:rPr lang="en-US" sz="2200" dirty="0" err="1">
                <a:latin typeface="Consolas" panose="020B0609020204030204" pitchFamily="49" charset="0"/>
                <a:cs typeface="Consolas" panose="020B0609020204030204" pitchFamily="49" charset="0"/>
              </a:rPr>
              <a:t>arr</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size_t</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nelems</a:t>
            </a:r>
            <a:r>
              <a:rPr lang="en-US" sz="2200" dirty="0">
                <a:latin typeface="Consolas" panose="020B0609020204030204" pitchFamily="49" charset="0"/>
                <a:cs typeface="Consolas" panose="020B0609020204030204" pitchFamily="49" charset="0"/>
              </a:rPr>
              <a:t>) {</a:t>
            </a:r>
          </a:p>
          <a:p>
            <a:pPr marL="0" indent="0">
              <a:spcBef>
                <a:spcPts val="0"/>
              </a:spcBef>
              <a:buNone/>
            </a:pPr>
            <a:r>
              <a:rPr lang="en-US" sz="2200" dirty="0">
                <a:latin typeface="Consolas" panose="020B0609020204030204" pitchFamily="49" charset="0"/>
                <a:cs typeface="Consolas" panose="020B0609020204030204" pitchFamily="49" charset="0"/>
              </a:rPr>
              <a:t>    swap(</a:t>
            </a:r>
            <a:r>
              <a:rPr lang="en-US" sz="2200" dirty="0" err="1">
                <a:latin typeface="Consolas" panose="020B0609020204030204" pitchFamily="49" charset="0"/>
                <a:cs typeface="Consolas" panose="020B0609020204030204" pitchFamily="49" charset="0"/>
              </a:rPr>
              <a:t>arr</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arr</a:t>
            </a:r>
            <a:r>
              <a:rPr lang="en-US" sz="2200" dirty="0">
                <a:latin typeface="Consolas" panose="020B0609020204030204" pitchFamily="49" charset="0"/>
                <a:cs typeface="Consolas" panose="020B0609020204030204" pitchFamily="49" charset="0"/>
              </a:rPr>
              <a:t> + </a:t>
            </a:r>
            <a:r>
              <a:rPr lang="en-US" sz="2200" dirty="0" err="1">
                <a:latin typeface="Consolas" panose="020B0609020204030204" pitchFamily="49" charset="0"/>
                <a:cs typeface="Consolas" panose="020B0609020204030204" pitchFamily="49" charset="0"/>
              </a:rPr>
              <a:t>nelems</a:t>
            </a:r>
            <a:r>
              <a:rPr lang="en-US" sz="2200" dirty="0">
                <a:latin typeface="Consolas" panose="020B0609020204030204" pitchFamily="49" charset="0"/>
                <a:cs typeface="Consolas" panose="020B0609020204030204" pitchFamily="49" charset="0"/>
              </a:rPr>
              <a:t> – 1, </a:t>
            </a:r>
            <a:r>
              <a:rPr lang="en-US" sz="2200" dirty="0" err="1">
                <a:latin typeface="Consolas" panose="020B0609020204030204" pitchFamily="49" charset="0"/>
                <a:cs typeface="Consolas" panose="020B0609020204030204" pitchFamily="49" charset="0"/>
              </a:rPr>
              <a:t>sizeof</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arr</a:t>
            </a:r>
            <a:r>
              <a:rPr lang="en-US" sz="2200" dirty="0">
                <a:latin typeface="Consolas" panose="020B0609020204030204" pitchFamily="49" charset="0"/>
                <a:cs typeface="Consolas" panose="020B0609020204030204" pitchFamily="49" charset="0"/>
              </a:rPr>
              <a:t>));</a:t>
            </a:r>
          </a:p>
          <a:p>
            <a:pPr marL="0" indent="0">
              <a:spcBef>
                <a:spcPts val="0"/>
              </a:spcBef>
              <a:buNone/>
            </a:pPr>
            <a:r>
              <a:rPr lang="en-US" sz="2200" dirty="0">
                <a:latin typeface="Consolas" panose="020B0609020204030204" pitchFamily="49" charset="0"/>
                <a:cs typeface="Consolas" panose="020B0609020204030204" pitchFamily="49" charset="0"/>
              </a:rPr>
              <a:t>}</a:t>
            </a:r>
          </a:p>
          <a:p>
            <a:pPr marL="0" indent="0">
              <a:spcBef>
                <a:spcPts val="0"/>
              </a:spcBef>
              <a:buNone/>
            </a:pPr>
            <a:endParaRPr lang="en-US" sz="2200" dirty="0">
              <a:latin typeface="Consolas" panose="020B0609020204030204" pitchFamily="49" charset="0"/>
              <a:cs typeface="Consolas" panose="020B0609020204030204" pitchFamily="49" charset="0"/>
            </a:endParaRPr>
          </a:p>
          <a:p>
            <a:pPr marL="0" indent="0">
              <a:spcBef>
                <a:spcPts val="0"/>
              </a:spcBef>
              <a:buNone/>
            </a:pPr>
            <a:r>
              <a:rPr lang="en-US" sz="2200" dirty="0">
                <a:latin typeface="Consolas" panose="020B0609020204030204" pitchFamily="49" charset="0"/>
                <a:cs typeface="Consolas" panose="020B0609020204030204" pitchFamily="49" charset="0"/>
              </a:rPr>
              <a:t>void </a:t>
            </a:r>
            <a:r>
              <a:rPr lang="en-US" sz="2200" dirty="0" err="1">
                <a:latin typeface="Consolas" panose="020B0609020204030204" pitchFamily="49" charset="0"/>
                <a:cs typeface="Consolas" panose="020B0609020204030204" pitchFamily="49" charset="0"/>
              </a:rPr>
              <a:t>swap_ends_float</a:t>
            </a:r>
            <a:r>
              <a:rPr lang="en-US" sz="2200" dirty="0">
                <a:latin typeface="Consolas" panose="020B0609020204030204" pitchFamily="49" charset="0"/>
                <a:cs typeface="Consolas" panose="020B0609020204030204" pitchFamily="49" charset="0"/>
              </a:rPr>
              <a:t>(float *</a:t>
            </a:r>
            <a:r>
              <a:rPr lang="en-US" sz="2200" dirty="0" err="1">
                <a:latin typeface="Consolas" panose="020B0609020204030204" pitchFamily="49" charset="0"/>
                <a:cs typeface="Consolas" panose="020B0609020204030204" pitchFamily="49" charset="0"/>
              </a:rPr>
              <a:t>arr</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size_t</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nelems</a:t>
            </a:r>
            <a:r>
              <a:rPr lang="en-US" sz="2200" dirty="0">
                <a:latin typeface="Consolas" panose="020B0609020204030204" pitchFamily="49" charset="0"/>
                <a:cs typeface="Consolas" panose="020B0609020204030204" pitchFamily="49" charset="0"/>
              </a:rPr>
              <a:t>) {</a:t>
            </a:r>
          </a:p>
          <a:p>
            <a:pPr marL="0" indent="0">
              <a:spcBef>
                <a:spcPts val="0"/>
              </a:spcBef>
              <a:buNone/>
            </a:pPr>
            <a:r>
              <a:rPr lang="en-US" sz="2200" dirty="0">
                <a:latin typeface="Consolas" panose="020B0609020204030204" pitchFamily="49" charset="0"/>
                <a:cs typeface="Consolas" panose="020B0609020204030204" pitchFamily="49" charset="0"/>
              </a:rPr>
              <a:t>    swap(</a:t>
            </a:r>
            <a:r>
              <a:rPr lang="en-US" sz="2200" dirty="0" err="1">
                <a:latin typeface="Consolas" panose="020B0609020204030204" pitchFamily="49" charset="0"/>
                <a:cs typeface="Consolas" panose="020B0609020204030204" pitchFamily="49" charset="0"/>
              </a:rPr>
              <a:t>arr</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arr</a:t>
            </a:r>
            <a:r>
              <a:rPr lang="en-US" sz="2200" dirty="0">
                <a:latin typeface="Consolas" panose="020B0609020204030204" pitchFamily="49" charset="0"/>
                <a:cs typeface="Consolas" panose="020B0609020204030204" pitchFamily="49" charset="0"/>
              </a:rPr>
              <a:t> + </a:t>
            </a:r>
            <a:r>
              <a:rPr lang="en-US" sz="2200" dirty="0" err="1">
                <a:latin typeface="Consolas" panose="020B0609020204030204" pitchFamily="49" charset="0"/>
                <a:cs typeface="Consolas" panose="020B0609020204030204" pitchFamily="49" charset="0"/>
              </a:rPr>
              <a:t>nelems</a:t>
            </a:r>
            <a:r>
              <a:rPr lang="en-US" sz="2200" dirty="0">
                <a:latin typeface="Consolas" panose="020B0609020204030204" pitchFamily="49" charset="0"/>
                <a:cs typeface="Consolas" panose="020B0609020204030204" pitchFamily="49" charset="0"/>
              </a:rPr>
              <a:t> – 1, </a:t>
            </a:r>
            <a:r>
              <a:rPr lang="en-US" sz="2200" dirty="0" err="1">
                <a:latin typeface="Consolas" panose="020B0609020204030204" pitchFamily="49" charset="0"/>
                <a:cs typeface="Consolas" panose="020B0609020204030204" pitchFamily="49" charset="0"/>
              </a:rPr>
              <a:t>sizeof</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arr</a:t>
            </a:r>
            <a:r>
              <a:rPr lang="en-US" sz="2200" dirty="0">
                <a:latin typeface="Consolas" panose="020B0609020204030204" pitchFamily="49" charset="0"/>
                <a:cs typeface="Consolas" panose="020B0609020204030204" pitchFamily="49" charset="0"/>
              </a:rPr>
              <a:t>));</a:t>
            </a:r>
          </a:p>
          <a:p>
            <a:pPr marL="0" indent="0">
              <a:spcBef>
                <a:spcPts val="0"/>
              </a:spcBef>
              <a:buNone/>
            </a:pPr>
            <a:r>
              <a:rPr lang="en-US" sz="2200" dirty="0">
                <a:latin typeface="Consolas" panose="020B0609020204030204" pitchFamily="49" charset="0"/>
                <a:cs typeface="Consolas" panose="020B0609020204030204" pitchFamily="49" charset="0"/>
              </a:rPr>
              <a:t>}</a:t>
            </a:r>
          </a:p>
          <a:p>
            <a:pPr marL="0" indent="0">
              <a:spcBef>
                <a:spcPts val="0"/>
              </a:spcBef>
              <a:buNone/>
            </a:pPr>
            <a:endParaRPr lang="en-US" sz="2200" dirty="0">
              <a:latin typeface="Consolas" panose="020B0609020204030204" pitchFamily="49" charset="0"/>
              <a:cs typeface="Consolas" panose="020B0609020204030204" pitchFamily="49" charset="0"/>
            </a:endParaRPr>
          </a:p>
          <a:p>
            <a:pPr marL="0" indent="0">
              <a:spcBef>
                <a:spcPts val="0"/>
              </a:spcBef>
              <a:buNone/>
            </a:pPr>
            <a:endParaRPr lang="en-US"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784268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45D5-2089-8944-94DA-AFE9A4940FF3}"/>
              </a:ext>
            </a:extLst>
          </p:cNvPr>
          <p:cNvSpPr>
            <a:spLocks noGrp="1"/>
          </p:cNvSpPr>
          <p:nvPr>
            <p:ph type="title"/>
          </p:nvPr>
        </p:nvSpPr>
        <p:spPr/>
        <p:txBody>
          <a:bodyPr/>
          <a:lstStyle/>
          <a:p>
            <a:r>
              <a:rPr lang="en-US" dirty="0"/>
              <a:t>Tracing Bubble Sort</a:t>
            </a:r>
          </a:p>
        </p:txBody>
      </p:sp>
      <p:sp>
        <p:nvSpPr>
          <p:cNvPr id="3" name="Content Placeholder 2">
            <a:extLst>
              <a:ext uri="{FF2B5EF4-FFF2-40B4-BE49-F238E27FC236}">
                <a16:creationId xmlns:a16="http://schemas.microsoft.com/office/drawing/2014/main" id="{B5CFAC90-D0DB-F448-81E8-628B77ABF737}"/>
              </a:ext>
            </a:extLst>
          </p:cNvPr>
          <p:cNvSpPr>
            <a:spLocks noGrp="1"/>
          </p:cNvSpPr>
          <p:nvPr>
            <p:ph idx="1"/>
          </p:nvPr>
        </p:nvSpPr>
        <p:spPr>
          <a:xfrm>
            <a:off x="152400" y="1295400"/>
            <a:ext cx="11734800" cy="5181600"/>
          </a:xfrm>
        </p:spPr>
        <p:txBody>
          <a:bodyPr/>
          <a:lstStyle/>
          <a:p>
            <a:pPr marL="0" indent="0">
              <a:spcBef>
                <a:spcPts val="0"/>
              </a:spcBef>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main(</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argc</a:t>
            </a:r>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argv</a:t>
            </a:r>
            <a:r>
              <a:rPr lang="en-US" sz="2000" dirty="0">
                <a:latin typeface="Consolas" panose="020B0609020204030204" pitchFamily="49" charset="0"/>
                <a:cs typeface="Consolas" panose="020B0609020204030204" pitchFamily="49" charset="0"/>
              </a:rPr>
              <a:t>[]) {</a:t>
            </a:r>
          </a:p>
          <a:p>
            <a:pPr marL="0" indent="0">
              <a:spcBef>
                <a:spcPts val="0"/>
              </a:spcBef>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nums</a:t>
            </a:r>
            <a:r>
              <a:rPr lang="en-US" sz="2000" dirty="0">
                <a:latin typeface="Consolas" panose="020B0609020204030204" pitchFamily="49" charset="0"/>
                <a:cs typeface="Consolas" panose="020B0609020204030204" pitchFamily="49" charset="0"/>
              </a:rPr>
              <a:t>[] = {5, 2};</a:t>
            </a:r>
          </a:p>
          <a:p>
            <a:pPr marL="0" indent="0">
              <a:spcBef>
                <a:spcPts val="0"/>
              </a:spcBef>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bubble_sort</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nums</a:t>
            </a:r>
            <a:r>
              <a:rPr lang="en-US" sz="2000" dirty="0">
                <a:latin typeface="Consolas" panose="020B0609020204030204" pitchFamily="49" charset="0"/>
                <a:cs typeface="Consolas" panose="020B0609020204030204" pitchFamily="49" charset="0"/>
              </a:rPr>
              <a:t>, 2, </a:t>
            </a:r>
            <a:r>
              <a:rPr lang="en-US" sz="2000" dirty="0" err="1">
                <a:latin typeface="Consolas" panose="020B0609020204030204" pitchFamily="49" charset="0"/>
                <a:cs typeface="Consolas" panose="020B0609020204030204" pitchFamily="49" charset="0"/>
              </a:rPr>
              <a:t>sizeof</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int_cmp</a:t>
            </a:r>
            <a:r>
              <a:rPr lang="en-US" sz="2000" dirty="0">
                <a:latin typeface="Consolas" panose="020B0609020204030204" pitchFamily="49" charset="0"/>
                <a:cs typeface="Consolas" panose="020B0609020204030204" pitchFamily="49" charset="0"/>
              </a:rPr>
              <a:t>);</a:t>
            </a:r>
          </a:p>
          <a:p>
            <a:pPr marL="0" indent="0">
              <a:spcBef>
                <a:spcPts val="0"/>
              </a:spcBef>
              <a:buNone/>
            </a:pPr>
            <a:r>
              <a:rPr lang="en-US" sz="2000" dirty="0">
                <a:latin typeface="Consolas" panose="020B0609020204030204" pitchFamily="49" charset="0"/>
                <a:cs typeface="Consolas" panose="020B0609020204030204" pitchFamily="49" charset="0"/>
              </a:rPr>
              <a:t>    return 0;</a:t>
            </a:r>
          </a:p>
          <a:p>
            <a:pPr marL="0" indent="0">
              <a:spcBef>
                <a:spcPts val="0"/>
              </a:spcBef>
              <a:buNone/>
            </a:pPr>
            <a:r>
              <a:rPr lang="en-US" sz="2000" dirty="0">
                <a:latin typeface="Consolas" panose="020B0609020204030204" pitchFamily="49" charset="0"/>
                <a:cs typeface="Consolas" panose="020B0609020204030204" pitchFamily="49" charset="0"/>
              </a:rPr>
              <a:t>}</a:t>
            </a:r>
          </a:p>
          <a:p>
            <a:pPr marL="0" indent="0">
              <a:spcBef>
                <a:spcPts val="0"/>
              </a:spcBef>
              <a:buNone/>
            </a:pPr>
            <a:endParaRPr lang="en-US" sz="2000" dirty="0">
              <a:latin typeface="Consolas" panose="020B0609020204030204" pitchFamily="49" charset="0"/>
              <a:cs typeface="Consolas" panose="020B0609020204030204" pitchFamily="49" charset="0"/>
            </a:endParaRPr>
          </a:p>
          <a:p>
            <a:pPr marL="0" indent="0">
              <a:spcBef>
                <a:spcPts val="0"/>
              </a:spcBef>
              <a:buNone/>
            </a:pPr>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bubble_sort</a:t>
            </a:r>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arr</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n,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elem_size_bytes</a:t>
            </a:r>
            <a:r>
              <a:rPr lang="en-US" sz="2000" dirty="0">
                <a:latin typeface="Consolas" panose="020B0609020204030204" pitchFamily="49" charset="0"/>
                <a:cs typeface="Consolas" panose="020B0609020204030204" pitchFamily="49" charset="0"/>
              </a:rPr>
              <a:t>, </a:t>
            </a:r>
          </a:p>
          <a:p>
            <a:pPr marL="0" indent="0">
              <a:spcBef>
                <a:spcPts val="0"/>
              </a:spcBef>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compare_fn</a:t>
            </a:r>
            <a:r>
              <a:rPr lang="en-US" sz="2000" dirty="0">
                <a:latin typeface="Consolas" panose="020B0609020204030204" pitchFamily="49" charset="0"/>
                <a:cs typeface="Consolas" panose="020B0609020204030204" pitchFamily="49" charset="0"/>
              </a:rPr>
              <a:t>)(void *a, void *b)) {</a:t>
            </a:r>
          </a:p>
          <a:p>
            <a:pPr marL="0" indent="0">
              <a:spcBef>
                <a:spcPts val="0"/>
              </a:spcBef>
              <a:buNone/>
            </a:pPr>
            <a:r>
              <a:rPr lang="en-US" sz="2000" dirty="0">
                <a:latin typeface="Consolas" panose="020B0609020204030204" pitchFamily="49" charset="0"/>
                <a:cs typeface="Consolas" panose="020B0609020204030204" pitchFamily="49" charset="0"/>
              </a:rPr>
              <a:t>    while (true) {</a:t>
            </a:r>
          </a:p>
          <a:p>
            <a:pPr marL="0" indent="0">
              <a:spcBef>
                <a:spcPts val="0"/>
              </a:spcBef>
              <a:buNone/>
            </a:pPr>
            <a:r>
              <a:rPr lang="en-US" sz="2000" dirty="0">
                <a:latin typeface="Consolas" panose="020B0609020204030204" pitchFamily="49" charset="0"/>
                <a:cs typeface="Consolas" panose="020B0609020204030204" pitchFamily="49" charset="0"/>
              </a:rPr>
              <a:t>        bool swapped = false;</a:t>
            </a:r>
          </a:p>
          <a:p>
            <a:pPr marL="0" indent="0">
              <a:spcBef>
                <a:spcPts val="0"/>
              </a:spcBef>
              <a:buNone/>
            </a:pPr>
            <a:r>
              <a:rPr lang="en-US" sz="2000" dirty="0">
                <a:latin typeface="Consolas" panose="020B0609020204030204" pitchFamily="49" charset="0"/>
                <a:cs typeface="Consolas" panose="020B0609020204030204" pitchFamily="49" charset="0"/>
              </a:rPr>
              <a:t>        for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1;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n;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0" indent="0">
              <a:spcBef>
                <a:spcPts val="0"/>
              </a:spcBef>
              <a:buNone/>
            </a:pPr>
            <a:r>
              <a:rPr lang="en-US" sz="2000" dirty="0">
                <a:latin typeface="Consolas" panose="020B0609020204030204" pitchFamily="49" charset="0"/>
                <a:cs typeface="Consolas" panose="020B0609020204030204" pitchFamily="49" charset="0"/>
              </a:rPr>
              <a:t>            void *</a:t>
            </a:r>
            <a:r>
              <a:rPr lang="en-US" sz="2000" dirty="0" err="1">
                <a:latin typeface="Consolas" panose="020B0609020204030204" pitchFamily="49" charset="0"/>
                <a:cs typeface="Consolas" panose="020B0609020204030204" pitchFamily="49" charset="0"/>
              </a:rPr>
              <a:t>prev_elem</a:t>
            </a:r>
            <a:r>
              <a:rPr lang="en-US" sz="2000" dirty="0">
                <a:latin typeface="Consolas" panose="020B0609020204030204" pitchFamily="49" charset="0"/>
                <a:cs typeface="Consolas" panose="020B0609020204030204" pitchFamily="49" charset="0"/>
              </a:rPr>
              <a:t> = (char *)</a:t>
            </a:r>
            <a:r>
              <a:rPr lang="en-US" sz="2000" dirty="0" err="1">
                <a:latin typeface="Consolas" panose="020B0609020204030204" pitchFamily="49" charset="0"/>
                <a:cs typeface="Consolas" panose="020B0609020204030204" pitchFamily="49" charset="0"/>
              </a:rPr>
              <a:t>arr</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- 1) * </a:t>
            </a:r>
            <a:r>
              <a:rPr lang="en-US" sz="2000" dirty="0" err="1">
                <a:latin typeface="Consolas" panose="020B0609020204030204" pitchFamily="49" charset="0"/>
                <a:cs typeface="Consolas" panose="020B0609020204030204" pitchFamily="49" charset="0"/>
              </a:rPr>
              <a:t>elem_size_bytes</a:t>
            </a:r>
            <a:r>
              <a:rPr lang="en-US" sz="2000" dirty="0">
                <a:latin typeface="Consolas" panose="020B0609020204030204" pitchFamily="49" charset="0"/>
                <a:cs typeface="Consolas" panose="020B0609020204030204" pitchFamily="49" charset="0"/>
              </a:rPr>
              <a:t>;</a:t>
            </a:r>
          </a:p>
          <a:p>
            <a:pPr marL="0" indent="0">
              <a:spcBef>
                <a:spcPts val="0"/>
              </a:spcBef>
              <a:buNone/>
            </a:pPr>
            <a:r>
              <a:rPr lang="en-US" sz="2000" dirty="0">
                <a:latin typeface="Consolas" panose="020B0609020204030204" pitchFamily="49" charset="0"/>
                <a:cs typeface="Consolas" panose="020B0609020204030204" pitchFamily="49" charset="0"/>
              </a:rPr>
              <a:t>            void *</a:t>
            </a:r>
            <a:r>
              <a:rPr lang="en-US" sz="2000" dirty="0" err="1">
                <a:latin typeface="Consolas" panose="020B0609020204030204" pitchFamily="49" charset="0"/>
                <a:cs typeface="Consolas" panose="020B0609020204030204" pitchFamily="49" charset="0"/>
              </a:rPr>
              <a:t>curr_elem</a:t>
            </a:r>
            <a:r>
              <a:rPr lang="en-US" sz="2000" dirty="0">
                <a:latin typeface="Consolas" panose="020B0609020204030204" pitchFamily="49" charset="0"/>
                <a:cs typeface="Consolas" panose="020B0609020204030204" pitchFamily="49" charset="0"/>
              </a:rPr>
              <a:t> = (char *)</a:t>
            </a:r>
            <a:r>
              <a:rPr lang="en-US" sz="2000" dirty="0" err="1">
                <a:latin typeface="Consolas" panose="020B0609020204030204" pitchFamily="49" charset="0"/>
                <a:cs typeface="Consolas" panose="020B0609020204030204" pitchFamily="49" charset="0"/>
              </a:rPr>
              <a:t>arr</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elem_size_bytes</a:t>
            </a:r>
            <a:r>
              <a:rPr lang="en-US" sz="2000" dirty="0">
                <a:latin typeface="Consolas" panose="020B0609020204030204" pitchFamily="49" charset="0"/>
                <a:cs typeface="Consolas" panose="020B0609020204030204" pitchFamily="49" charset="0"/>
              </a:rPr>
              <a:t>;</a:t>
            </a:r>
          </a:p>
          <a:p>
            <a:pPr marL="0" indent="0">
              <a:spcBef>
                <a:spcPts val="0"/>
              </a:spcBef>
              <a:buNone/>
            </a:pPr>
            <a:r>
              <a:rPr lang="en-US" sz="2000" dirty="0">
                <a:latin typeface="Consolas" panose="020B0609020204030204" pitchFamily="49" charset="0"/>
                <a:cs typeface="Consolas" panose="020B0609020204030204" pitchFamily="49" charset="0"/>
              </a:rPr>
              <a:t>            if (</a:t>
            </a:r>
            <a:r>
              <a:rPr lang="en-US" sz="2000" dirty="0" err="1">
                <a:latin typeface="Consolas" panose="020B0609020204030204" pitchFamily="49" charset="0"/>
                <a:cs typeface="Consolas" panose="020B0609020204030204" pitchFamily="49" charset="0"/>
              </a:rPr>
              <a:t>compare_fn</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prev_elem</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curr_elem</a:t>
            </a:r>
            <a:r>
              <a:rPr lang="en-US" sz="2000" dirty="0">
                <a:latin typeface="Consolas" panose="020B0609020204030204" pitchFamily="49" charset="0"/>
                <a:cs typeface="Consolas" panose="020B0609020204030204" pitchFamily="49" charset="0"/>
              </a:rPr>
              <a:t>) &gt; 0) {</a:t>
            </a:r>
          </a:p>
          <a:p>
            <a:pPr marL="0" indent="0">
              <a:spcBef>
                <a:spcPts val="0"/>
              </a:spcBef>
              <a:buNone/>
            </a:pPr>
            <a:r>
              <a:rPr lang="en-US" sz="2000" dirty="0">
                <a:latin typeface="Consolas" panose="020B0609020204030204" pitchFamily="49" charset="0"/>
                <a:cs typeface="Consolas" panose="020B0609020204030204" pitchFamily="49" charset="0"/>
              </a:rPr>
              <a:t>                swapped = true;</a:t>
            </a:r>
          </a:p>
          <a:p>
            <a:pPr marL="0" indent="0">
              <a:spcBef>
                <a:spcPts val="0"/>
              </a:spcBef>
              <a:buNone/>
            </a:pPr>
            <a:r>
              <a:rPr lang="en-US" sz="2000" dirty="0">
                <a:latin typeface="Consolas" panose="020B0609020204030204" pitchFamily="49" charset="0"/>
                <a:cs typeface="Consolas" panose="020B0609020204030204" pitchFamily="49" charset="0"/>
              </a:rPr>
              <a:t>                swap(</a:t>
            </a:r>
            <a:r>
              <a:rPr lang="en-US" sz="2000" dirty="0" err="1">
                <a:latin typeface="Consolas" panose="020B0609020204030204" pitchFamily="49" charset="0"/>
                <a:cs typeface="Consolas" panose="020B0609020204030204" pitchFamily="49" charset="0"/>
              </a:rPr>
              <a:t>prev_elem</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curr_elem</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elem_size_bytes</a:t>
            </a:r>
            <a:r>
              <a:rPr lang="en-US" sz="2000" dirty="0">
                <a:latin typeface="Consolas" panose="020B0609020204030204" pitchFamily="49" charset="0"/>
                <a:cs typeface="Consolas" panose="020B0609020204030204" pitchFamily="49" charset="0"/>
              </a:rPr>
              <a:t>);</a:t>
            </a:r>
          </a:p>
          <a:p>
            <a:pPr marL="0" indent="0">
              <a:spcBef>
                <a:spcPts val="0"/>
              </a:spcBef>
              <a:buNone/>
            </a:pPr>
            <a:r>
              <a:rPr lang="en-US" sz="2000" dirty="0">
                <a:latin typeface="Consolas" panose="020B0609020204030204" pitchFamily="49" charset="0"/>
                <a:cs typeface="Consolas" panose="020B0609020204030204" pitchFamily="49" charset="0"/>
              </a:rPr>
              <a:t>            }</a:t>
            </a:r>
          </a:p>
          <a:p>
            <a:pPr marL="0" indent="0">
              <a:spcBef>
                <a:spcPts val="0"/>
              </a:spcBef>
              <a:buNone/>
            </a:pPr>
            <a:r>
              <a:rPr lang="en-US" sz="2000" dirty="0">
                <a:latin typeface="Consolas" panose="020B0609020204030204" pitchFamily="49" charset="0"/>
                <a:cs typeface="Consolas" panose="020B0609020204030204" pitchFamily="49" charset="0"/>
              </a:rPr>
              <a:t>        }</a:t>
            </a:r>
          </a:p>
          <a:p>
            <a:pPr marL="0" indent="0">
              <a:spcBef>
                <a:spcPts val="0"/>
              </a:spcBef>
              <a:buNone/>
            </a:pPr>
            <a:r>
              <a:rPr lang="en-US" sz="2000" dirty="0">
                <a:latin typeface="Consolas" panose="020B0609020204030204" pitchFamily="49" charset="0"/>
                <a:cs typeface="Consolas" panose="020B0609020204030204" pitchFamily="49" charset="0"/>
              </a:rPr>
              <a:t>        </a:t>
            </a:r>
          </a:p>
          <a:p>
            <a:pPr marL="0" indent="0">
              <a:spcBef>
                <a:spcPts val="0"/>
              </a:spcBef>
              <a:buNone/>
            </a:pPr>
            <a:r>
              <a:rPr lang="en-US" sz="20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6006634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88B2-D1C6-9C43-A351-0E6563ECA3AD}"/>
              </a:ext>
            </a:extLst>
          </p:cNvPr>
          <p:cNvSpPr>
            <a:spLocks noGrp="1"/>
          </p:cNvSpPr>
          <p:nvPr>
            <p:ph type="title"/>
          </p:nvPr>
        </p:nvSpPr>
        <p:spPr/>
        <p:txBody>
          <a:bodyPr/>
          <a:lstStyle/>
          <a:p>
            <a:r>
              <a:rPr lang="en-US" dirty="0"/>
              <a:t>Comparison Functions</a:t>
            </a:r>
          </a:p>
        </p:txBody>
      </p:sp>
      <p:sp>
        <p:nvSpPr>
          <p:cNvPr id="3" name="Content Placeholder 2">
            <a:extLst>
              <a:ext uri="{FF2B5EF4-FFF2-40B4-BE49-F238E27FC236}">
                <a16:creationId xmlns:a16="http://schemas.microsoft.com/office/drawing/2014/main" id="{B5734D1A-5AC5-6A47-AA67-C931D9845213}"/>
              </a:ext>
            </a:extLst>
          </p:cNvPr>
          <p:cNvSpPr>
            <a:spLocks noGrp="1"/>
          </p:cNvSpPr>
          <p:nvPr>
            <p:ph idx="1"/>
          </p:nvPr>
        </p:nvSpPr>
        <p:spPr/>
        <p:txBody>
          <a:bodyPr/>
          <a:lstStyle/>
          <a:p>
            <a:r>
              <a:rPr lang="en-US" b="1" dirty="0"/>
              <a:t>Exercise: </a:t>
            </a:r>
            <a:r>
              <a:rPr lang="en-US" dirty="0"/>
              <a:t>how can we write a comparison function for bubble sort to sort strings in alphabetical order?</a:t>
            </a:r>
            <a:endParaRPr lang="en-US" b="1" dirty="0"/>
          </a:p>
          <a:p>
            <a:r>
              <a:rPr lang="en-US" dirty="0"/>
              <a:t>The common prototype provides even more information.  It should return:</a:t>
            </a:r>
          </a:p>
          <a:p>
            <a:pPr lvl="1"/>
            <a:r>
              <a:rPr lang="en-US" dirty="0"/>
              <a:t>&lt; 0 if first value should come before second value</a:t>
            </a:r>
          </a:p>
          <a:p>
            <a:pPr lvl="1"/>
            <a:r>
              <a:rPr lang="en-US" dirty="0"/>
              <a:t>&gt; 0 if first value should come after second value</a:t>
            </a:r>
          </a:p>
          <a:p>
            <a:pPr lvl="1"/>
            <a:r>
              <a:rPr lang="en-US" dirty="0"/>
              <a:t>0 if first value and second value are equivalent</a:t>
            </a:r>
          </a:p>
          <a:p>
            <a:pPr lvl="1"/>
            <a:endParaRPr lang="en-US" dirty="0"/>
          </a:p>
          <a:p>
            <a:pPr lvl="1"/>
            <a:endParaRPr lang="en-US" dirty="0"/>
          </a:p>
          <a:p>
            <a:pPr marL="0" indent="0" algn="ctr">
              <a:buNone/>
            </a:pPr>
            <a:r>
              <a:rPr lang="en-US" b="1" dirty="0" err="1">
                <a:latin typeface="Consolas" panose="020B0609020204030204" pitchFamily="49" charset="0"/>
                <a:cs typeface="Consolas" panose="020B0609020204030204" pitchFamily="49" charset="0"/>
              </a:rPr>
              <a:t>int</a:t>
            </a: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compare_fn</a:t>
            </a:r>
            <a:r>
              <a:rPr lang="en-US" b="1" dirty="0">
                <a:latin typeface="Consolas" panose="020B0609020204030204" pitchFamily="49" charset="0"/>
                <a:cs typeface="Consolas" panose="020B0609020204030204" pitchFamily="49" charset="0"/>
              </a:rPr>
              <a:t>)(void *a, void *b)</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615673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D4FF-9FE2-F24A-B185-81275214B578}"/>
              </a:ext>
            </a:extLst>
          </p:cNvPr>
          <p:cNvSpPr>
            <a:spLocks noGrp="1"/>
          </p:cNvSpPr>
          <p:nvPr>
            <p:ph type="title"/>
          </p:nvPr>
        </p:nvSpPr>
        <p:spPr/>
        <p:txBody>
          <a:bodyPr/>
          <a:lstStyle/>
          <a:p>
            <a:r>
              <a:rPr lang="en-US" dirty="0"/>
              <a:t>String Comparison Function</a:t>
            </a:r>
          </a:p>
        </p:txBody>
      </p:sp>
      <p:sp>
        <p:nvSpPr>
          <p:cNvPr id="3" name="Content Placeholder 2">
            <a:extLst>
              <a:ext uri="{FF2B5EF4-FFF2-40B4-BE49-F238E27FC236}">
                <a16:creationId xmlns:a16="http://schemas.microsoft.com/office/drawing/2014/main" id="{9FAA783E-60A1-6B41-B6EA-689C7C4AD75E}"/>
              </a:ext>
            </a:extLst>
          </p:cNvPr>
          <p:cNvSpPr>
            <a:spLocks noGrp="1"/>
          </p:cNvSpPr>
          <p:nvPr>
            <p:ph idx="1"/>
          </p:nvPr>
        </p:nvSpPr>
        <p:spPr>
          <a:xfrm>
            <a:off x="152400" y="1295400"/>
            <a:ext cx="11811000" cy="5562600"/>
          </a:xfrm>
        </p:spPr>
        <p:txBody>
          <a:bodyPr/>
          <a:lstStyle/>
          <a:p>
            <a:pPr marL="0" indent="0">
              <a:spcBef>
                <a:spcPts val="0"/>
              </a:spcBef>
              <a:buNone/>
            </a:pPr>
            <a:endParaRPr lang="en-US" sz="2300" dirty="0">
              <a:latin typeface="Consolas" panose="020B0609020204030204" pitchFamily="49" charset="0"/>
              <a:cs typeface="Consolas" panose="020B0609020204030204" pitchFamily="49" charset="0"/>
            </a:endParaRPr>
          </a:p>
          <a:p>
            <a:pPr marL="0" indent="0">
              <a:spcBef>
                <a:spcPts val="0"/>
              </a:spcBef>
              <a:buNone/>
            </a:pPr>
            <a:r>
              <a:rPr lang="en-US" b="1"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string_compare</a:t>
            </a:r>
            <a:r>
              <a:rPr lang="en-US" dirty="0">
                <a:latin typeface="Consolas" panose="020B0609020204030204" pitchFamily="49" charset="0"/>
                <a:cs typeface="Consolas" panose="020B0609020204030204" pitchFamily="49" charset="0"/>
              </a:rPr>
              <a:t>(void *ptr1, void *ptr2) {</a:t>
            </a:r>
          </a:p>
          <a:p>
            <a:pPr marL="0" indent="0">
              <a:spcBef>
                <a:spcPts val="0"/>
              </a:spcBef>
              <a:buNone/>
            </a:pPr>
            <a:r>
              <a:rPr lang="en-US" dirty="0">
                <a:solidFill>
                  <a:srgbClr val="00B050"/>
                </a:solidFill>
                <a:latin typeface="Consolas" panose="020B0609020204030204" pitchFamily="49" charset="0"/>
                <a:cs typeface="Consolas" panose="020B0609020204030204" pitchFamily="49" charset="0"/>
              </a:rPr>
              <a:t>	// cast arguments and dereference</a:t>
            </a:r>
          </a:p>
          <a:p>
            <a:pPr marL="0" indent="0">
              <a:spcBef>
                <a:spcPts val="0"/>
              </a:spcBef>
              <a:buNone/>
            </a:pPr>
            <a:r>
              <a:rPr lang="en-US" dirty="0">
                <a:latin typeface="Consolas" panose="020B0609020204030204" pitchFamily="49" charset="0"/>
                <a:cs typeface="Consolas" panose="020B0609020204030204" pitchFamily="49" charset="0"/>
              </a:rPr>
              <a:t>     char *str1 = *(char **)ptr1;</a:t>
            </a:r>
          </a:p>
          <a:p>
            <a:pPr marL="0" indent="0">
              <a:spcBef>
                <a:spcPts val="0"/>
              </a:spcBef>
              <a:buNone/>
            </a:pPr>
            <a:r>
              <a:rPr lang="en-US" dirty="0">
                <a:latin typeface="Consolas" panose="020B0609020204030204" pitchFamily="49" charset="0"/>
                <a:cs typeface="Consolas" panose="020B0609020204030204" pitchFamily="49" charset="0"/>
              </a:rPr>
              <a:t>     char *str2 = *(char **)ptr2;</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solidFill>
                  <a:srgbClr val="00B050"/>
                </a:solidFill>
                <a:latin typeface="Consolas" panose="020B0609020204030204" pitchFamily="49" charset="0"/>
                <a:cs typeface="Consolas" panose="020B0609020204030204" pitchFamily="49" charset="0"/>
              </a:rPr>
              <a:t>     // perform operation</a:t>
            </a:r>
          </a:p>
          <a:p>
            <a:pPr marL="0" indent="0">
              <a:spcBef>
                <a:spcPts val="0"/>
              </a:spcBef>
              <a:buNone/>
            </a:pPr>
            <a:r>
              <a:rPr lang="en-US" b="1" dirty="0">
                <a:latin typeface="Consolas" panose="020B0609020204030204" pitchFamily="49" charset="0"/>
                <a:cs typeface="Consolas" panose="020B0609020204030204" pitchFamily="49" charset="0"/>
              </a:rPr>
              <a:t>     return </a:t>
            </a:r>
            <a:r>
              <a:rPr lang="en-US" b="1" dirty="0" err="1">
                <a:latin typeface="Consolas" panose="020B0609020204030204" pitchFamily="49" charset="0"/>
                <a:cs typeface="Consolas" panose="020B0609020204030204" pitchFamily="49" charset="0"/>
              </a:rPr>
              <a:t>strcmp</a:t>
            </a:r>
            <a:r>
              <a:rPr lang="en-US" b="1" dirty="0">
                <a:latin typeface="Consolas" panose="020B0609020204030204" pitchFamily="49" charset="0"/>
                <a:cs typeface="Consolas" panose="020B0609020204030204" pitchFamily="49" charset="0"/>
              </a:rPr>
              <a:t>(str1, str2);</a:t>
            </a:r>
          </a:p>
          <a:p>
            <a:pPr marL="0" indent="0">
              <a:spcBef>
                <a:spcPts val="0"/>
              </a:spcBef>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6638013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51C9-E8E5-1F4C-B39A-6B8F04276E06}"/>
              </a:ext>
            </a:extLst>
          </p:cNvPr>
          <p:cNvSpPr>
            <a:spLocks noGrp="1"/>
          </p:cNvSpPr>
          <p:nvPr>
            <p:ph type="title"/>
          </p:nvPr>
        </p:nvSpPr>
        <p:spPr/>
        <p:txBody>
          <a:bodyPr/>
          <a:lstStyle/>
          <a:p>
            <a:r>
              <a:rPr lang="en-US" dirty="0"/>
              <a:t>Function Pointer Pitfalls</a:t>
            </a:r>
          </a:p>
        </p:txBody>
      </p:sp>
      <p:sp>
        <p:nvSpPr>
          <p:cNvPr id="3" name="Content Placeholder 2">
            <a:extLst>
              <a:ext uri="{FF2B5EF4-FFF2-40B4-BE49-F238E27FC236}">
                <a16:creationId xmlns:a16="http://schemas.microsoft.com/office/drawing/2014/main" id="{F701E9F8-CA95-1F42-A867-5C774D4A7039}"/>
              </a:ext>
            </a:extLst>
          </p:cNvPr>
          <p:cNvSpPr>
            <a:spLocks noGrp="1"/>
          </p:cNvSpPr>
          <p:nvPr>
            <p:ph idx="1"/>
          </p:nvPr>
        </p:nvSpPr>
        <p:spPr/>
        <p:txBody>
          <a:bodyPr/>
          <a:lstStyle/>
          <a:p>
            <a:r>
              <a:rPr lang="en-US" dirty="0"/>
              <a:t>If a function takes a function pointer as a parameter, it will accept it as long as it fits the specified signature.</a:t>
            </a:r>
          </a:p>
          <a:p>
            <a:r>
              <a:rPr lang="en-US" i="1" dirty="0"/>
              <a:t>This is dangerous</a:t>
            </a:r>
            <a:r>
              <a:rPr lang="en-US" dirty="0"/>
              <a:t>!  E.g. what happens if you pass in a string comparison function when sorting an integer array?</a:t>
            </a:r>
            <a:endParaRPr lang="en-US" i="1" dirty="0"/>
          </a:p>
        </p:txBody>
      </p:sp>
    </p:spTree>
    <p:extLst>
      <p:ext uri="{BB962C8B-B14F-4D97-AF65-F5344CB8AC3E}">
        <p14:creationId xmlns:p14="http://schemas.microsoft.com/office/powerpoint/2010/main" val="14152553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b="1" dirty="0">
                <a:solidFill>
                  <a:schemeClr val="bg1">
                    <a:lumMod val="85000"/>
                  </a:schemeClr>
                </a:solidFill>
              </a:rPr>
              <a:t>Recap:</a:t>
            </a:r>
            <a:r>
              <a:rPr lang="en-US" dirty="0">
                <a:solidFill>
                  <a:schemeClr val="bg1">
                    <a:lumMod val="85000"/>
                  </a:schemeClr>
                </a:solidFill>
              </a:rPr>
              <a:t> Generics with Void *</a:t>
            </a:r>
            <a:endParaRPr lang="en-US" b="1" dirty="0">
              <a:solidFill>
                <a:schemeClr val="bg1">
                  <a:lumMod val="85000"/>
                </a:schemeClr>
              </a:solidFill>
            </a:endParaRPr>
          </a:p>
          <a:p>
            <a:r>
              <a:rPr lang="en-US" b="1" dirty="0">
                <a:solidFill>
                  <a:schemeClr val="bg1">
                    <a:lumMod val="85000"/>
                  </a:schemeClr>
                </a:solidFill>
              </a:rPr>
              <a:t>Finish up: </a:t>
            </a:r>
            <a:r>
              <a:rPr lang="en-US" dirty="0">
                <a:solidFill>
                  <a:schemeClr val="bg1">
                    <a:lumMod val="85000"/>
                  </a:schemeClr>
                </a:solidFill>
              </a:rPr>
              <a:t>Generic Stack</a:t>
            </a:r>
          </a:p>
          <a:p>
            <a:r>
              <a:rPr lang="en-US" dirty="0">
                <a:solidFill>
                  <a:schemeClr val="bg1">
                    <a:lumMod val="85000"/>
                  </a:schemeClr>
                </a:solidFill>
              </a:rPr>
              <a:t>Function Pointers</a:t>
            </a:r>
          </a:p>
          <a:p>
            <a:r>
              <a:rPr lang="en-US" b="1" dirty="0">
                <a:solidFill>
                  <a:schemeClr val="bg1">
                    <a:lumMod val="85000"/>
                  </a:schemeClr>
                </a:solidFill>
              </a:rPr>
              <a:t>Example: </a:t>
            </a:r>
            <a:r>
              <a:rPr lang="en-US" dirty="0">
                <a:solidFill>
                  <a:schemeClr val="bg1">
                    <a:lumMod val="85000"/>
                  </a:schemeClr>
                </a:solidFill>
              </a:rPr>
              <a:t>Bubble Sort</a:t>
            </a:r>
          </a:p>
          <a:p>
            <a:r>
              <a:rPr lang="en-US" dirty="0"/>
              <a:t>More Function Pointers</a:t>
            </a:r>
          </a:p>
        </p:txBody>
      </p:sp>
    </p:spTree>
    <p:extLst>
      <p:ext uri="{BB962C8B-B14F-4D97-AF65-F5344CB8AC3E}">
        <p14:creationId xmlns:p14="http://schemas.microsoft.com/office/powerpoint/2010/main" val="14108417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BDEC-DEAC-0E45-8E41-448760BA39A9}"/>
              </a:ext>
            </a:extLst>
          </p:cNvPr>
          <p:cNvSpPr>
            <a:spLocks noGrp="1"/>
          </p:cNvSpPr>
          <p:nvPr>
            <p:ph type="title"/>
          </p:nvPr>
        </p:nvSpPr>
        <p:spPr/>
        <p:txBody>
          <a:bodyPr/>
          <a:lstStyle/>
          <a:p>
            <a:r>
              <a:rPr lang="en-US" dirty="0"/>
              <a:t>Function Pointers</a:t>
            </a:r>
          </a:p>
        </p:txBody>
      </p:sp>
      <p:sp>
        <p:nvSpPr>
          <p:cNvPr id="3" name="Content Placeholder 2">
            <a:extLst>
              <a:ext uri="{FF2B5EF4-FFF2-40B4-BE49-F238E27FC236}">
                <a16:creationId xmlns:a16="http://schemas.microsoft.com/office/drawing/2014/main" id="{DCC39336-844F-F441-915D-053030DA9E40}"/>
              </a:ext>
            </a:extLst>
          </p:cNvPr>
          <p:cNvSpPr>
            <a:spLocks noGrp="1"/>
          </p:cNvSpPr>
          <p:nvPr>
            <p:ph idx="1"/>
          </p:nvPr>
        </p:nvSpPr>
        <p:spPr/>
        <p:txBody>
          <a:bodyPr/>
          <a:lstStyle/>
          <a:p>
            <a:r>
              <a:rPr lang="en-US" dirty="0"/>
              <a:t>Function pointers can be used in a variety of ways.  For instance, you could have:</a:t>
            </a:r>
          </a:p>
          <a:p>
            <a:pPr lvl="1"/>
            <a:r>
              <a:rPr lang="en-US" dirty="0"/>
              <a:t>A function to compare two elements of a given type</a:t>
            </a:r>
          </a:p>
          <a:p>
            <a:pPr lvl="1"/>
            <a:r>
              <a:rPr lang="en-US" dirty="0"/>
              <a:t>A function to print out an element of a given type</a:t>
            </a:r>
          </a:p>
          <a:p>
            <a:pPr lvl="1"/>
            <a:r>
              <a:rPr lang="en-US" dirty="0"/>
              <a:t>A function to free memory associated with a given type</a:t>
            </a:r>
          </a:p>
          <a:p>
            <a:pPr lvl="1"/>
            <a:r>
              <a:rPr lang="en-US" dirty="0"/>
              <a:t>And more…</a:t>
            </a:r>
          </a:p>
        </p:txBody>
      </p:sp>
    </p:spTree>
    <p:extLst>
      <p:ext uri="{BB962C8B-B14F-4D97-AF65-F5344CB8AC3E}">
        <p14:creationId xmlns:p14="http://schemas.microsoft.com/office/powerpoint/2010/main" val="154798142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BDEC-DEAC-0E45-8E41-448760BA39A9}"/>
              </a:ext>
            </a:extLst>
          </p:cNvPr>
          <p:cNvSpPr>
            <a:spLocks noGrp="1"/>
          </p:cNvSpPr>
          <p:nvPr>
            <p:ph type="title"/>
          </p:nvPr>
        </p:nvSpPr>
        <p:spPr/>
        <p:txBody>
          <a:bodyPr/>
          <a:lstStyle/>
          <a:p>
            <a:r>
              <a:rPr lang="en-US" dirty="0"/>
              <a:t>Function Pointers</a:t>
            </a:r>
          </a:p>
        </p:txBody>
      </p:sp>
      <p:sp>
        <p:nvSpPr>
          <p:cNvPr id="3" name="Content Placeholder 2">
            <a:extLst>
              <a:ext uri="{FF2B5EF4-FFF2-40B4-BE49-F238E27FC236}">
                <a16:creationId xmlns:a16="http://schemas.microsoft.com/office/drawing/2014/main" id="{DCC39336-844F-F441-915D-053030DA9E40}"/>
              </a:ext>
            </a:extLst>
          </p:cNvPr>
          <p:cNvSpPr>
            <a:spLocks noGrp="1"/>
          </p:cNvSpPr>
          <p:nvPr>
            <p:ph idx="1"/>
          </p:nvPr>
        </p:nvSpPr>
        <p:spPr/>
        <p:txBody>
          <a:bodyPr/>
          <a:lstStyle/>
          <a:p>
            <a:r>
              <a:rPr lang="en-US" dirty="0"/>
              <a:t>Function pointers can be used in a variety of ways.  For instance, you could have:</a:t>
            </a:r>
          </a:p>
          <a:p>
            <a:pPr lvl="1"/>
            <a:r>
              <a:rPr lang="en-US" dirty="0"/>
              <a:t>A function to compare two elements of a given type</a:t>
            </a:r>
          </a:p>
          <a:p>
            <a:pPr lvl="1"/>
            <a:r>
              <a:rPr lang="en-US" dirty="0"/>
              <a:t>A function to print out an element of a given type</a:t>
            </a:r>
          </a:p>
          <a:p>
            <a:pPr lvl="1"/>
            <a:r>
              <a:rPr lang="en-US" dirty="0"/>
              <a:t>A function to free memory associated with a given type</a:t>
            </a:r>
          </a:p>
          <a:p>
            <a:pPr lvl="1"/>
            <a:r>
              <a:rPr lang="en-US" dirty="0"/>
              <a:t>And more…</a:t>
            </a:r>
          </a:p>
        </p:txBody>
      </p:sp>
    </p:spTree>
    <p:extLst>
      <p:ext uri="{BB962C8B-B14F-4D97-AF65-F5344CB8AC3E}">
        <p14:creationId xmlns:p14="http://schemas.microsoft.com/office/powerpoint/2010/main" val="24559881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E7AA-35C0-014D-A9B2-795D87C36801}"/>
              </a:ext>
            </a:extLst>
          </p:cNvPr>
          <p:cNvSpPr>
            <a:spLocks noGrp="1"/>
          </p:cNvSpPr>
          <p:nvPr>
            <p:ph type="title"/>
          </p:nvPr>
        </p:nvSpPr>
        <p:spPr/>
        <p:txBody>
          <a:bodyPr/>
          <a:lstStyle/>
          <a:p>
            <a:r>
              <a:rPr lang="en-US" dirty="0"/>
              <a:t>Common Utility Callback Functions</a:t>
            </a:r>
          </a:p>
        </p:txBody>
      </p:sp>
      <p:sp>
        <p:nvSpPr>
          <p:cNvPr id="3" name="Content Placeholder 2">
            <a:extLst>
              <a:ext uri="{FF2B5EF4-FFF2-40B4-BE49-F238E27FC236}">
                <a16:creationId xmlns:a16="http://schemas.microsoft.com/office/drawing/2014/main" id="{DD877AE5-8C25-6D48-9615-21F7E2FD5C10}"/>
              </a:ext>
            </a:extLst>
          </p:cNvPr>
          <p:cNvSpPr>
            <a:spLocks noGrp="1"/>
          </p:cNvSpPr>
          <p:nvPr>
            <p:ph idx="1"/>
          </p:nvPr>
        </p:nvSpPr>
        <p:spPr/>
        <p:txBody>
          <a:bodyPr/>
          <a:lstStyle/>
          <a:p>
            <a:r>
              <a:rPr lang="en-US" dirty="0"/>
              <a:t>Comparison function – compares two elements of a given type.</a:t>
            </a:r>
          </a:p>
          <a:p>
            <a:endParaRPr lang="en-US" dirty="0"/>
          </a:p>
          <a:p>
            <a:pPr marL="0" indent="0" algn="ctr">
              <a:buNone/>
            </a:pPr>
            <a:r>
              <a:rPr lang="en-US" b="1" dirty="0" err="1">
                <a:latin typeface="Consolas" panose="020B0609020204030204" pitchFamily="49" charset="0"/>
                <a:cs typeface="Consolas" panose="020B0609020204030204" pitchFamily="49" charset="0"/>
              </a:rPr>
              <a:t>int</a:t>
            </a: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cmp_fn</a:t>
            </a:r>
            <a:r>
              <a:rPr lang="en-US" b="1" dirty="0">
                <a:latin typeface="Consolas" panose="020B0609020204030204" pitchFamily="49" charset="0"/>
                <a:cs typeface="Consolas" panose="020B0609020204030204" pitchFamily="49" charset="0"/>
              </a:rPr>
              <a:t>)(</a:t>
            </a:r>
            <a:r>
              <a:rPr lang="en-US" b="1" dirty="0" err="1">
                <a:latin typeface="Consolas" panose="020B0609020204030204" pitchFamily="49" charset="0"/>
                <a:cs typeface="Consolas" panose="020B0609020204030204" pitchFamily="49" charset="0"/>
              </a:rPr>
              <a:t>const</a:t>
            </a:r>
            <a:r>
              <a:rPr lang="en-US" b="1" dirty="0">
                <a:latin typeface="Consolas" panose="020B0609020204030204" pitchFamily="49" charset="0"/>
                <a:cs typeface="Consolas" panose="020B0609020204030204" pitchFamily="49" charset="0"/>
              </a:rPr>
              <a:t> void *addr1, </a:t>
            </a:r>
            <a:r>
              <a:rPr lang="en-US" b="1" dirty="0" err="1">
                <a:latin typeface="Consolas" panose="020B0609020204030204" pitchFamily="49" charset="0"/>
                <a:cs typeface="Consolas" panose="020B0609020204030204" pitchFamily="49" charset="0"/>
              </a:rPr>
              <a:t>const</a:t>
            </a:r>
            <a:r>
              <a:rPr lang="en-US" b="1" dirty="0">
                <a:latin typeface="Consolas" panose="020B0609020204030204" pitchFamily="49" charset="0"/>
                <a:cs typeface="Consolas" panose="020B0609020204030204" pitchFamily="49" charset="0"/>
              </a:rPr>
              <a:t> void *addr2)</a:t>
            </a:r>
          </a:p>
          <a:p>
            <a:pPr marL="0" indent="0">
              <a:buNone/>
            </a:pPr>
            <a:endParaRPr lang="en-US" dirty="0"/>
          </a:p>
          <a:p>
            <a:r>
              <a:rPr lang="en-US" dirty="0"/>
              <a:t>Cleanup function – cleans up heap memory associated with a given type.</a:t>
            </a:r>
          </a:p>
          <a:p>
            <a:endParaRPr lang="en-US" dirty="0"/>
          </a:p>
          <a:p>
            <a:pPr marL="0" indent="0" algn="ctr">
              <a:buNone/>
            </a:pPr>
            <a:r>
              <a:rPr lang="en-US" b="1" dirty="0">
                <a:latin typeface="Consolas" panose="020B0609020204030204" pitchFamily="49" charset="0"/>
                <a:cs typeface="Consolas" panose="020B0609020204030204" pitchFamily="49" charset="0"/>
              </a:rPr>
              <a:t>void (*</a:t>
            </a:r>
            <a:r>
              <a:rPr lang="en-US" b="1" dirty="0" err="1">
                <a:latin typeface="Consolas" panose="020B0609020204030204" pitchFamily="49" charset="0"/>
                <a:cs typeface="Consolas" panose="020B0609020204030204" pitchFamily="49" charset="0"/>
              </a:rPr>
              <a:t>cleanup_fn</a:t>
            </a:r>
            <a:r>
              <a:rPr lang="en-US" b="1" dirty="0">
                <a:latin typeface="Consolas" panose="020B0609020204030204" pitchFamily="49" charset="0"/>
                <a:cs typeface="Consolas" panose="020B0609020204030204" pitchFamily="49" charset="0"/>
              </a:rPr>
              <a:t>)(void *</a:t>
            </a:r>
            <a:r>
              <a:rPr lang="en-US" b="1" dirty="0" err="1">
                <a:latin typeface="Consolas" panose="020B0609020204030204" pitchFamily="49" charset="0"/>
                <a:cs typeface="Consolas" panose="020B0609020204030204" pitchFamily="49" charset="0"/>
              </a:rPr>
              <a:t>addr</a:t>
            </a:r>
            <a:r>
              <a:rPr lang="en-US" b="1" dirty="0">
                <a:latin typeface="Consolas" panose="020B0609020204030204" pitchFamily="49" charset="0"/>
                <a:cs typeface="Consolas" panose="020B0609020204030204" pitchFamily="49" charset="0"/>
              </a:rPr>
              <a:t>)</a:t>
            </a:r>
          </a:p>
          <a:p>
            <a:pPr marL="0" indent="0">
              <a:buNone/>
            </a:pPr>
            <a:endParaRPr lang="en-US" dirty="0"/>
          </a:p>
          <a:p>
            <a:r>
              <a:rPr lang="en-US" dirty="0"/>
              <a:t>There are many more!  You can specify any functions you would like passed in when writing your own generic functions.</a:t>
            </a:r>
          </a:p>
        </p:txBody>
      </p:sp>
    </p:spTree>
    <p:extLst>
      <p:ext uri="{BB962C8B-B14F-4D97-AF65-F5344CB8AC3E}">
        <p14:creationId xmlns:p14="http://schemas.microsoft.com/office/powerpoint/2010/main" val="41643349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2094-1FD4-8243-BA14-19A3F9B6F643}"/>
              </a:ext>
            </a:extLst>
          </p:cNvPr>
          <p:cNvSpPr>
            <a:spLocks noGrp="1"/>
          </p:cNvSpPr>
          <p:nvPr>
            <p:ph type="title"/>
          </p:nvPr>
        </p:nvSpPr>
        <p:spPr/>
        <p:txBody>
          <a:bodyPr/>
          <a:lstStyle/>
          <a:p>
            <a:r>
              <a:rPr lang="en-US" dirty="0"/>
              <a:t>Generic Array Printing</a:t>
            </a:r>
          </a:p>
        </p:txBody>
      </p:sp>
      <p:sp>
        <p:nvSpPr>
          <p:cNvPr id="3" name="Content Placeholder 2">
            <a:extLst>
              <a:ext uri="{FF2B5EF4-FFF2-40B4-BE49-F238E27FC236}">
                <a16:creationId xmlns:a16="http://schemas.microsoft.com/office/drawing/2014/main" id="{FC3A0289-095A-0142-8E04-AF26C0C20555}"/>
              </a:ext>
            </a:extLst>
          </p:cNvPr>
          <p:cNvSpPr>
            <a:spLocks noGrp="1"/>
          </p:cNvSpPr>
          <p:nvPr>
            <p:ph idx="1"/>
          </p:nvPr>
        </p:nvSpPr>
        <p:spPr/>
        <p:txBody>
          <a:bodyPr/>
          <a:lstStyle/>
          <a:p>
            <a:pPr marL="0" indent="0">
              <a:buNone/>
            </a:pPr>
            <a:r>
              <a:rPr lang="en-US" dirty="0"/>
              <a:t>We would like to write a generic function that, given an array, can print out each of its elements.</a:t>
            </a:r>
          </a:p>
          <a:p>
            <a:r>
              <a:rPr lang="en-US" dirty="0"/>
              <a:t>What parameters would this function need to take in?</a:t>
            </a:r>
          </a:p>
          <a:p>
            <a:r>
              <a:rPr lang="en-US" dirty="0"/>
              <a:t>How can we use function pointers to help us?</a:t>
            </a:r>
          </a:p>
        </p:txBody>
      </p:sp>
    </p:spTree>
    <p:extLst>
      <p:ext uri="{BB962C8B-B14F-4D97-AF65-F5344CB8AC3E}">
        <p14:creationId xmlns:p14="http://schemas.microsoft.com/office/powerpoint/2010/main" val="166440178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E274-DF99-9544-9AA3-CC97F15C0D9C}"/>
              </a:ext>
            </a:extLst>
          </p:cNvPr>
          <p:cNvSpPr>
            <a:spLocks noGrp="1"/>
          </p:cNvSpPr>
          <p:nvPr>
            <p:ph type="title"/>
          </p:nvPr>
        </p:nvSpPr>
        <p:spPr/>
        <p:txBody>
          <a:bodyPr/>
          <a:lstStyle/>
          <a:p>
            <a:r>
              <a:rPr lang="en-US" dirty="0"/>
              <a:t>Generics Overview</a:t>
            </a:r>
          </a:p>
        </p:txBody>
      </p:sp>
      <p:sp>
        <p:nvSpPr>
          <p:cNvPr id="3" name="Content Placeholder 2">
            <a:extLst>
              <a:ext uri="{FF2B5EF4-FFF2-40B4-BE49-F238E27FC236}">
                <a16:creationId xmlns:a16="http://schemas.microsoft.com/office/drawing/2014/main" id="{54D012F5-21D2-E44D-97E3-EFFCCAEF7FEC}"/>
              </a:ext>
            </a:extLst>
          </p:cNvPr>
          <p:cNvSpPr>
            <a:spLocks noGrp="1"/>
          </p:cNvSpPr>
          <p:nvPr>
            <p:ph idx="1"/>
          </p:nvPr>
        </p:nvSpPr>
        <p:spPr/>
        <p:txBody>
          <a:bodyPr/>
          <a:lstStyle/>
          <a:p>
            <a:r>
              <a:rPr lang="en-US" dirty="0"/>
              <a:t>We use </a:t>
            </a:r>
            <a:r>
              <a:rPr lang="en-US" b="1" dirty="0"/>
              <a:t>void *</a:t>
            </a:r>
            <a:r>
              <a:rPr lang="en-US" dirty="0"/>
              <a:t> pointers and memory operations like </a:t>
            </a:r>
            <a:r>
              <a:rPr lang="en-US" b="1" dirty="0" err="1"/>
              <a:t>memcpy</a:t>
            </a:r>
            <a:r>
              <a:rPr lang="en-US" b="1" dirty="0"/>
              <a:t> </a:t>
            </a:r>
            <a:r>
              <a:rPr lang="en-US" dirty="0"/>
              <a:t>and </a:t>
            </a:r>
            <a:r>
              <a:rPr lang="en-US" b="1" dirty="0" err="1"/>
              <a:t>memmove</a:t>
            </a:r>
            <a:r>
              <a:rPr lang="en-US" dirty="0"/>
              <a:t> to make data operations generic.</a:t>
            </a:r>
          </a:p>
          <a:p>
            <a:r>
              <a:rPr lang="en-US" dirty="0"/>
              <a:t>We use </a:t>
            </a:r>
            <a:r>
              <a:rPr lang="en-US" b="1" dirty="0"/>
              <a:t>function pointers</a:t>
            </a:r>
            <a:r>
              <a:rPr lang="en-US" dirty="0"/>
              <a:t> to make logic/functionality operations generic.</a:t>
            </a:r>
          </a:p>
        </p:txBody>
      </p:sp>
    </p:spTree>
    <p:extLst>
      <p:ext uri="{BB962C8B-B14F-4D97-AF65-F5344CB8AC3E}">
        <p14:creationId xmlns:p14="http://schemas.microsoft.com/office/powerpoint/2010/main" val="3188416956"/>
      </p:ext>
    </p:extLst>
  </p:cSld>
  <p:clrMapOvr>
    <a:masterClrMapping/>
  </p:clrMapOvr>
</p:sld>
</file>

<file path=ppt/theme/theme1.xml><?xml version="1.0" encoding="utf-8"?>
<a:theme xmlns:a="http://schemas.openxmlformats.org/drawingml/2006/main" name="Default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12730</TotalTime>
  <Words>7294</Words>
  <Application>Microsoft Macintosh PowerPoint</Application>
  <PresentationFormat>Widescreen</PresentationFormat>
  <Paragraphs>1149</Paragraphs>
  <Slides>100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100</vt:i4>
      </vt:variant>
    </vt:vector>
  </HeadingPairs>
  <TitlesOfParts>
    <vt:vector size="107" baseType="lpstr">
      <vt:lpstr>Andale Mono</vt:lpstr>
      <vt:lpstr>Arial</vt:lpstr>
      <vt:lpstr>Calibri</vt:lpstr>
      <vt:lpstr>Consolas</vt:lpstr>
      <vt:lpstr>Tahoma</vt:lpstr>
      <vt:lpstr>Verdana</vt:lpstr>
      <vt:lpstr>Default Design</vt:lpstr>
      <vt:lpstr>CS107, Lecture 9 C Generics – Function Pointers</vt:lpstr>
      <vt:lpstr>Learning Goals</vt:lpstr>
      <vt:lpstr>Plan For Today</vt:lpstr>
      <vt:lpstr>Plan For Today</vt:lpstr>
      <vt:lpstr>Generics</vt:lpstr>
      <vt:lpstr>Generic Swap</vt:lpstr>
      <vt:lpstr>Generic Swap</vt:lpstr>
      <vt:lpstr>Void * Pitfalls</vt:lpstr>
      <vt:lpstr>Swap Ends</vt:lpstr>
      <vt:lpstr>Pointer Arithmetic</vt:lpstr>
      <vt:lpstr>Swap Ends</vt:lpstr>
      <vt:lpstr>Plan For Today</vt:lpstr>
      <vt:lpstr>Stacks</vt:lpstr>
      <vt:lpstr>Stack Structs</vt:lpstr>
      <vt:lpstr>Stack Structs</vt:lpstr>
      <vt:lpstr>Generic Stack Structs</vt:lpstr>
      <vt:lpstr>Stack Functions</vt:lpstr>
      <vt:lpstr>int_stack_create</vt:lpstr>
      <vt:lpstr>Generic stack_create</vt:lpstr>
      <vt:lpstr>int_stack_push</vt:lpstr>
      <vt:lpstr>Generic stack_push</vt:lpstr>
      <vt:lpstr>Generic stack_push</vt:lpstr>
      <vt:lpstr>Generic stack_push</vt:lpstr>
      <vt:lpstr>Generic stack_push</vt:lpstr>
      <vt:lpstr>Generic stack_push</vt:lpstr>
      <vt:lpstr>int_stack_pop</vt:lpstr>
      <vt:lpstr>Generic stack_pop</vt:lpstr>
      <vt:lpstr>Generic stack_pop</vt:lpstr>
      <vt:lpstr>Generic stack_pop</vt:lpstr>
      <vt:lpstr>Using Generic Stack</vt:lpstr>
      <vt:lpstr>Using Generic Stack</vt:lpstr>
      <vt:lpstr>Using Generic Stack</vt:lpstr>
      <vt:lpstr>Using Generic Stack</vt:lpstr>
      <vt:lpstr>Using Generic Stack</vt:lpstr>
      <vt:lpstr>Using Generic Stack</vt:lpstr>
      <vt:lpstr>Plan For Today</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Integer Bubble Sort</vt:lpstr>
      <vt:lpstr>Integer Bubble Sort</vt:lpstr>
      <vt:lpstr>Generic Bubble Sort</vt:lpstr>
      <vt:lpstr>Generic Bubble Sort</vt:lpstr>
      <vt:lpstr>Key Idea: Generically Getting i-th Elem</vt:lpstr>
      <vt:lpstr>Generic Bubble Sort</vt:lpstr>
      <vt:lpstr>Generic Bubble Sort</vt:lpstr>
      <vt:lpstr>Generic Bubble Sort</vt:lpstr>
      <vt:lpstr>Generic Bubble Sort</vt:lpstr>
      <vt:lpstr>A Generics Conundrum</vt:lpstr>
      <vt:lpstr>Generic Bubble Sort</vt:lpstr>
      <vt:lpstr>Generic Bubble Sort</vt:lpstr>
      <vt:lpstr>Generic Bubble Sort</vt:lpstr>
      <vt:lpstr>Generic Bubble Sort</vt:lpstr>
      <vt:lpstr>Function Pointers</vt:lpstr>
      <vt:lpstr>Function Pointers</vt:lpstr>
      <vt:lpstr>Function Pointers</vt:lpstr>
      <vt:lpstr>Function Pointers</vt:lpstr>
      <vt:lpstr>Generic Bubble Sort</vt:lpstr>
      <vt:lpstr>Function Pointers</vt:lpstr>
      <vt:lpstr>Function Pointers</vt:lpstr>
      <vt:lpstr>Function Pointers</vt:lpstr>
      <vt:lpstr>Function Pointers</vt:lpstr>
      <vt:lpstr>Comparison Functions</vt:lpstr>
      <vt:lpstr>Function Pointers</vt:lpstr>
      <vt:lpstr>Generic Bubble Sort</vt:lpstr>
      <vt:lpstr>Tracing Bubble Sort</vt:lpstr>
      <vt:lpstr>Comparison Functions</vt:lpstr>
      <vt:lpstr>String Comparison Function</vt:lpstr>
      <vt:lpstr>Function Pointer Pitfalls</vt:lpstr>
      <vt:lpstr>Plan For Today</vt:lpstr>
      <vt:lpstr>Function Pointers</vt:lpstr>
      <vt:lpstr>Function Pointers</vt:lpstr>
      <vt:lpstr>Common Utility Callback Functions</vt:lpstr>
      <vt:lpstr>Generic Array Printing</vt:lpstr>
      <vt:lpstr>Generics Overview</vt:lpstr>
      <vt:lpstr>Plan For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106A Lecture Slides</dc:title>
  <dc:creator/>
  <cp:keywords/>
  <dc:description/>
  <cp:lastModifiedBy>Nicholas Paul Troccoli</cp:lastModifiedBy>
  <cp:revision>1484</cp:revision>
  <cp:lastPrinted>2019-04-29T19:24:50Z</cp:lastPrinted>
  <dcterms:created xsi:type="dcterms:W3CDTF">2008-06-28T20:57:21Z</dcterms:created>
  <dcterms:modified xsi:type="dcterms:W3CDTF">2019-04-29T19:24:54Z</dcterms:modified>
</cp:coreProperties>
</file>