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7" r:id="rId2"/>
    <p:sldId id="284" r:id="rId3"/>
    <p:sldId id="285" r:id="rId4"/>
    <p:sldId id="286" r:id="rId5"/>
    <p:sldId id="304" r:id="rId6"/>
    <p:sldId id="30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8" r:id="rId35"/>
    <p:sldId id="319" r:id="rId36"/>
    <p:sldId id="320" r:id="rId37"/>
    <p:sldId id="321" r:id="rId38"/>
    <p:sldId id="322" r:id="rId39"/>
    <p:sldId id="32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AF512B-6B8F-4ADC-A0A2-E11E5E72EB29}">
          <p14:sldIdLst/>
        </p14:section>
        <p14:section name="제목 없는 구역" id="{870FD108-2298-4F00-A142-0D655F8DC69E}">
          <p14:sldIdLst>
            <p14:sldId id="287"/>
            <p14:sldId id="284"/>
            <p14:sldId id="285"/>
            <p14:sldId id="286"/>
            <p14:sldId id="304"/>
            <p14:sldId id="30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98"/>
            <p14:sldId id="299"/>
            <p14:sldId id="300"/>
            <p14:sldId id="301"/>
            <p14:sldId id="302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778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956" userDrawn="1">
          <p15:clr>
            <a:srgbClr val="A4A3A4"/>
          </p15:clr>
        </p15:guide>
        <p15:guide id="5" pos="1345" userDrawn="1">
          <p15:clr>
            <a:srgbClr val="A4A3A4"/>
          </p15:clr>
        </p15:guide>
        <p15:guide id="6" pos="6924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65B"/>
    <a:srgbClr val="339933"/>
    <a:srgbClr val="3333FF"/>
    <a:srgbClr val="FF00FF"/>
    <a:srgbClr val="2DAFB8"/>
    <a:srgbClr val="1A1F57"/>
    <a:srgbClr val="E74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323"/>
        <p:guide pos="778"/>
        <p:guide orient="horz" pos="890"/>
        <p:guide orient="horz" pos="1956"/>
        <p:guide pos="1345"/>
        <p:guide pos="6924"/>
        <p:guide orient="horz" pos="3748"/>
        <p:guide pos="1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9EBCC-CA47-41B0-B13E-B97116D06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0F401-808F-447B-B4D0-45078FBD5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3CF64-D581-4868-B057-F179059F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8D8C7-CA36-4EFC-BB36-6A000000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A3DD6-46F2-4DEA-91E4-63673929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6EE11-FE74-47A8-919A-21560CB8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92806-EDC4-414C-B2A5-92814BC9F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68383-32FF-46FF-95B8-69342FDE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CEE0-0989-4FA4-9406-8FF28F8C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4C370-37D9-4DC3-BAB5-AADC3550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444D93-F0C0-4804-A3D9-EBCB995C6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FA2D2B-6E61-4070-8BCE-38297258A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DA14F-7A83-4F2A-9101-37199C27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093A2-6755-4024-A96D-D305146F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78B98-F839-4200-8405-DE18E005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12F2-7A97-4EA3-9FC6-9A90B74F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61F21-10CE-44D7-8931-91175601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7D0C5-7C63-4EA1-8D34-F8643D57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5E289-43B5-432E-ABA4-1F146603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845D9-E7E0-4205-8AF9-275531F5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889B5-8C03-4082-966B-93B057BB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F0429-4719-40E0-8DFB-BE989FDB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CAC55-4E26-4DF6-B3B0-52EF3C32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1E905-C174-4C3A-9A8B-C38ACA02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11252-C08C-4CB0-953A-A7818EF8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6D1B-4D20-4719-9BDC-F448BFF5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89E7A-ADDC-403A-8BC2-3CDB77E1B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71D7A-7386-4D0D-BD2E-B789E2091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3E795-B39E-42CA-AF8D-95ADFAFD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81B3F-0F3A-4AD3-AB04-58A1D9D5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22242-0F75-427B-8788-E228D926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9B6E0-FD76-45FC-9E53-6092E4E9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875E-8ABF-4196-9309-5A267D17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10F31-3161-4D44-8D5D-443A5033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2629B-A4C0-49CC-A498-E9BA7876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360523-4846-495B-BAE3-3FBA37101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80551A-0B3F-4391-B191-FFBEE659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322083-B5AC-4EDF-8580-F1AC3463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BCC45-F268-42CB-A9B3-31889892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354CD-961F-4E73-BA29-F1A2B86B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1BAC16-CBCF-4DBF-9B1F-CFE19F9C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89DC3-3AA4-4423-A913-F3FF5963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D4339A-E175-4A28-A0BC-CA4F3171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DACF6A-9A92-474D-9794-70D5B48E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9EC97-2598-47B4-B3FC-03592809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725FC-FAE7-4C63-A402-6A4437DB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AA606-B39D-4D96-9D9E-0A94393D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11CEA-4171-426E-B30F-5CCFBA10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3A631-D191-40C9-B56C-CDB018BBA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47B14-46F8-4567-8B92-2EE1F617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D3815-9EC0-4FD9-A02B-253FCC5F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D5D01-0CE7-45C7-B48D-FF87F37E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9E69D-7616-4299-8990-F2C9B315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A81575-35F0-4118-8FB5-5719EE9FB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A6B5FE-8742-46E4-8234-5C2635BB8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BE822-C257-4CE3-B02D-9AF7A0AE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A280B-8B5D-4773-9895-F079C8E9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47615-FB6D-4732-A793-ED3EA59B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8AC9AC-A7BC-42DA-9BEF-D51E0D73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DF2D0-D227-4D2C-B9CF-6E69380F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B151-6002-44AF-BC0E-C4157F753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0584-EC03-48C9-8BDD-3418F35871A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32872-1010-4433-877D-3F47E308D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6EF3F-3CA2-45AA-A0C9-C912F107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1217-80C4-49BE-82E9-79BE2517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A1F57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" panose="020B0502040504020204" pitchFamily="34"/>
              </a:rPr>
              <a:t>데이터 분석과 파이썬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F4FF5-0206-438F-8584-2C57375CA238}"/>
              </a:ext>
            </a:extLst>
          </p:cNvPr>
          <p:cNvSpPr txBox="1"/>
          <p:nvPr/>
        </p:nvSpPr>
        <p:spPr>
          <a:xfrm>
            <a:off x="1154113" y="2977174"/>
            <a:ext cx="8565587" cy="70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인간이 대화하기 위하여 사용하는 언어 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ex)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영어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한국어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중국어</a:t>
            </a:r>
            <a:endParaRPr lang="en-US" altLang="ko-KR" sz="1600" dirty="0"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인간이 컴퓨터에게 명령을 내리기 위하여 사용하는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언어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ex)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파이썬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자바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534B6-DAFE-4668-A2DB-9EC355BE9B6F}"/>
              </a:ext>
            </a:extLst>
          </p:cNvPr>
          <p:cNvSpPr txBox="1"/>
          <p:nvPr/>
        </p:nvSpPr>
        <p:spPr>
          <a:xfrm>
            <a:off x="1154113" y="2591940"/>
            <a:ext cx="8840871" cy="38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Consolas" panose="020B0609020204030204" pitchFamily="49" charset="0"/>
                <a:ea typeface="Noto Sans KR Regular" panose="020B0500000000000000" pitchFamily="34" charset="-127"/>
                <a:cs typeface="Noto Sans" panose="020B0502040504020204" pitchFamily="34"/>
              </a:rPr>
              <a:t>컴퓨터 언어</a:t>
            </a:r>
            <a:r>
              <a:rPr lang="en-US" altLang="ko-KR" sz="1600" b="1" dirty="0">
                <a:latin typeface="Consolas" panose="020B0609020204030204" pitchFamily="49" charset="0"/>
                <a:ea typeface="Noto Sans KR Regular" panose="020B0500000000000000" pitchFamily="34" charset="-127"/>
                <a:cs typeface="Noto Sans" panose="020B0502040504020204" pitchFamily="34"/>
              </a:rPr>
              <a:t> </a:t>
            </a:r>
            <a:endParaRPr lang="ko-KR" altLang="en-US" sz="1600" b="1" dirty="0">
              <a:latin typeface="Consolas" panose="020B0609020204030204" pitchFamily="49" charset="0"/>
              <a:ea typeface="Noto Sans KR Regular" panose="020B0500000000000000" pitchFamily="34" charset="-127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C7D01-D40F-4AE0-900B-49E0A1FB7C3E}"/>
              </a:ext>
            </a:extLst>
          </p:cNvPr>
          <p:cNvSpPr txBox="1"/>
          <p:nvPr/>
        </p:nvSpPr>
        <p:spPr>
          <a:xfrm>
            <a:off x="1154113" y="1663604"/>
            <a:ext cx="9537333" cy="61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2DAFB8"/>
              </a:buClr>
            </a:pPr>
            <a:r>
              <a:rPr lang="ko-KR" altLang="en-US" sz="1600" dirty="0">
                <a:latin typeface="Consolas" panose="020B0609020204030204" pitchFamily="49" charset="0"/>
              </a:rPr>
              <a:t>어떤 기존 시스템 또는 계획 중인 시스템에서 </a:t>
            </a:r>
            <a:r>
              <a:rPr lang="ko-KR" altLang="en-US" sz="1600" b="1" dirty="0">
                <a:latin typeface="Consolas" panose="020B0609020204030204" pitchFamily="49" charset="0"/>
              </a:rPr>
              <a:t>데이터</a:t>
            </a:r>
            <a:r>
              <a:rPr lang="ko-KR" altLang="en-US" sz="1600" dirty="0">
                <a:latin typeface="Consolas" panose="020B0609020204030204" pitchFamily="49" charset="0"/>
              </a:rPr>
              <a:t>와 </a:t>
            </a:r>
            <a:r>
              <a:rPr lang="ko-KR" altLang="en-US" sz="1600" b="1" dirty="0">
                <a:latin typeface="Consolas" panose="020B0609020204030204" pitchFamily="49" charset="0"/>
              </a:rPr>
              <a:t>데이터</a:t>
            </a:r>
            <a:r>
              <a:rPr lang="ko-KR" altLang="en-US" sz="1600" dirty="0">
                <a:latin typeface="Consolas" panose="020B0609020204030204" pitchFamily="49" charset="0"/>
              </a:rPr>
              <a:t>의 흐름을 체계적으로 조사하는 것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rgbClr val="2DAFB8"/>
              </a:buClr>
            </a:pPr>
            <a:r>
              <a:rPr lang="ko-KR" altLang="en-US" sz="11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출처</a:t>
            </a:r>
            <a:r>
              <a:rPr lang="en-US" altLang="ko-KR" sz="11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) </a:t>
            </a:r>
            <a:r>
              <a:rPr lang="ko-KR" altLang="en-US" sz="11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네이버 지식백과</a:t>
            </a:r>
            <a:endParaRPr lang="en-US" altLang="ko-KR" sz="1100" dirty="0"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D184C-51E4-40E6-83AD-EDEE5843CAEE}"/>
              </a:ext>
            </a:extLst>
          </p:cNvPr>
          <p:cNvSpPr txBox="1"/>
          <p:nvPr/>
        </p:nvSpPr>
        <p:spPr>
          <a:xfrm>
            <a:off x="1154113" y="4183494"/>
            <a:ext cx="8565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인간이 컴퓨터에게 명령을 내리기 위해서 코드를 작성하는 행동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23DC2-8CE9-460F-B127-124E30D385B4}"/>
              </a:ext>
            </a:extLst>
          </p:cNvPr>
          <p:cNvSpPr txBox="1"/>
          <p:nvPr/>
        </p:nvSpPr>
        <p:spPr>
          <a:xfrm>
            <a:off x="1154113" y="3844940"/>
            <a:ext cx="884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Consolas" panose="020B0609020204030204" pitchFamily="49" charset="0"/>
              </a:rPr>
              <a:t>코딩</a:t>
            </a: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0FA55-F00D-417E-9C9D-CA831E5B1DE6}"/>
              </a:ext>
            </a:extLst>
          </p:cNvPr>
          <p:cNvSpPr txBox="1"/>
          <p:nvPr/>
        </p:nvSpPr>
        <p:spPr>
          <a:xfrm>
            <a:off x="1154113" y="1328219"/>
            <a:ext cx="884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Consolas" panose="020B0609020204030204" pitchFamily="49" charset="0"/>
                <a:ea typeface="Noto Sans KR Regular" panose="020B0500000000000000" pitchFamily="34" charset="-127"/>
                <a:cs typeface="Noto Sans" panose="020B0502040504020204" pitchFamily="34"/>
              </a:rPr>
              <a:t>데이터 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162F6-9F62-4E4F-BDE5-C60FFB551F2E}"/>
              </a:ext>
            </a:extLst>
          </p:cNvPr>
          <p:cNvSpPr txBox="1"/>
          <p:nvPr/>
        </p:nvSpPr>
        <p:spPr>
          <a:xfrm>
            <a:off x="1154113" y="4799744"/>
            <a:ext cx="884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Consolas" panose="020B0609020204030204" pitchFamily="49" charset="0"/>
              </a:rPr>
              <a:t>파이썬의</a:t>
            </a:r>
            <a:r>
              <a:rPr lang="ko-KR" altLang="en-US" sz="1600" b="1" dirty="0">
                <a:latin typeface="Consolas" panose="020B0609020204030204" pitchFamily="49" charset="0"/>
              </a:rPr>
              <a:t> 특징</a:t>
            </a: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B0B22-4904-4FF6-8075-8D221F4862D2}"/>
              </a:ext>
            </a:extLst>
          </p:cNvPr>
          <p:cNvSpPr txBox="1"/>
          <p:nvPr/>
        </p:nvSpPr>
        <p:spPr>
          <a:xfrm>
            <a:off x="1154113" y="5138298"/>
            <a:ext cx="8565587" cy="10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언어들 중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배우기가 쉬운 편에 </a:t>
            </a:r>
            <a:r>
              <a:rPr lang="ko-KR" altLang="en-US" sz="1600" dirty="0">
                <a:latin typeface="Consolas" panose="020B0609020204030204" pitchFamily="49" charset="0"/>
              </a:rPr>
              <a:t>속합니다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데이터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를 다루는데 용이합니다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다양한 모듈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/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패키지가 존재하여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활용범위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가 넓습니다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0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A7823-4B8C-4D3F-80FC-A582129BDA48}"/>
              </a:ext>
            </a:extLst>
          </p:cNvPr>
          <p:cNvSpPr txBox="1"/>
          <p:nvPr/>
        </p:nvSpPr>
        <p:spPr>
          <a:xfrm>
            <a:off x="1154112" y="1343332"/>
            <a:ext cx="965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ea typeface="Noto Sans KR Regular" panose="020B0500000000000000" pitchFamily="34" charset="-127"/>
              </a:rPr>
              <a:t>Dataframe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2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차원 자료구조</a:t>
            </a:r>
            <a:endParaRPr lang="en-US" altLang="ko-KR" sz="1600" dirty="0"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284433-074E-4DAD-8325-D7191B9E8CE8}"/>
              </a:ext>
            </a:extLst>
          </p:cNvPr>
          <p:cNvSpPr/>
          <p:nvPr/>
        </p:nvSpPr>
        <p:spPr>
          <a:xfrm>
            <a:off x="6096000" y="2019160"/>
            <a:ext cx="4384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딕셔너리로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데이터프레임을 만들어서 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변수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df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에 저장하기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5E017-0114-466F-BCC5-53FA5FBE738F}"/>
              </a:ext>
            </a:extLst>
          </p:cNvPr>
          <p:cNvSpPr/>
          <p:nvPr/>
        </p:nvSpPr>
        <p:spPr>
          <a:xfrm>
            <a:off x="6125165" y="2840552"/>
            <a:ext cx="407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변수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df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출력하기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CFAB66-0F2A-407F-9BE0-8058A855DA66}"/>
              </a:ext>
            </a:extLst>
          </p:cNvPr>
          <p:cNvSpPr/>
          <p:nvPr/>
        </p:nvSpPr>
        <p:spPr>
          <a:xfrm>
            <a:off x="6096000" y="5435509"/>
            <a:ext cx="407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변수 </a:t>
            </a:r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df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의 형태</a:t>
            </a:r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타입</a:t>
            </a:r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) 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확인하기</a:t>
            </a:r>
            <a:endParaRPr lang="ko-KR" altLang="en-US" dirty="0">
              <a:solidFill>
                <a:srgbClr val="D7765B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19CD3A2-6D09-4C62-B19A-B3A9EEEE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03" y="1818416"/>
            <a:ext cx="4867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8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불러오기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1DEC55-E952-49DE-8485-36384578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06" y="1439870"/>
            <a:ext cx="7585441" cy="44164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2D80E3-004C-412B-B8A6-5619220F86BB}"/>
              </a:ext>
            </a:extLst>
          </p:cNvPr>
          <p:cNvSpPr/>
          <p:nvPr/>
        </p:nvSpPr>
        <p:spPr>
          <a:xfrm>
            <a:off x="8868729" y="1891814"/>
            <a:ext cx="2490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csv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파일 읽어와서 </a:t>
            </a:r>
            <a:endParaRPr lang="en-US" altLang="ko-KR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변수 </a:t>
            </a:r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df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에 저장하기</a:t>
            </a:r>
            <a:endParaRPr lang="en-US" altLang="ko-KR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6E7B7-EA40-4670-BF39-AA97F8F15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906" y="5757914"/>
            <a:ext cx="5888182" cy="6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9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47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데이터 살펴보기 </a:t>
            </a:r>
            <a:r>
              <a:rPr lang="en-US" altLang="ko-KR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– </a:t>
            </a:r>
            <a:r>
              <a:rPr lang="ko-KR" altLang="en-US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상위</a:t>
            </a:r>
            <a:r>
              <a:rPr lang="en-US" altLang="ko-KR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/</a:t>
            </a:r>
            <a:r>
              <a:rPr lang="ko-KR" altLang="en-US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하위 별</a:t>
            </a:r>
            <a:endParaRPr lang="en-US" altLang="ko-KR" b="1" dirty="0">
              <a:solidFill>
                <a:srgbClr val="1A1F57"/>
              </a:solidFill>
              <a:ea typeface="Noto Sans KR Regular" panose="020B0500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284433-074E-4DAD-8325-D7191B9E8CE8}"/>
              </a:ext>
            </a:extLst>
          </p:cNvPr>
          <p:cNvSpPr/>
          <p:nvPr/>
        </p:nvSpPr>
        <p:spPr>
          <a:xfrm>
            <a:off x="7500436" y="1381781"/>
            <a:ext cx="407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상위 </a:t>
            </a:r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5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개 데이터 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5E017-0114-466F-BCC5-53FA5FBE738F}"/>
              </a:ext>
            </a:extLst>
          </p:cNvPr>
          <p:cNvSpPr/>
          <p:nvPr/>
        </p:nvSpPr>
        <p:spPr>
          <a:xfrm>
            <a:off x="7814713" y="4735722"/>
            <a:ext cx="2815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하위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5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개 데이터보기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CFAB66-0F2A-407F-9BE0-8058A855DA66}"/>
              </a:ext>
            </a:extLst>
          </p:cNvPr>
          <p:cNvSpPr/>
          <p:nvPr/>
        </p:nvSpPr>
        <p:spPr>
          <a:xfrm>
            <a:off x="7500435" y="5407382"/>
            <a:ext cx="407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데이터의 행과 열 개수 확인하기</a:t>
            </a:r>
            <a:endParaRPr lang="ko-KR" altLang="en-US" dirty="0">
              <a:solidFill>
                <a:srgbClr val="D7765B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4654BC-AEA1-4BC4-A1A5-F4A65160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26" y="1139734"/>
            <a:ext cx="6238875" cy="42957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05B38-F9D2-482C-84FF-D63467A7702C}"/>
              </a:ext>
            </a:extLst>
          </p:cNvPr>
          <p:cNvSpPr/>
          <p:nvPr/>
        </p:nvSpPr>
        <p:spPr>
          <a:xfrm>
            <a:off x="7500435" y="3977390"/>
            <a:ext cx="4384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상위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10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개 데이터 보기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7561D-D47F-4677-9DEF-A1FF8D7D8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65" y="4658150"/>
            <a:ext cx="6600825" cy="1162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447B9A-CF68-4594-A08E-75614F89F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32" y="5362267"/>
            <a:ext cx="61055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7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459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데이터 살펴보기 </a:t>
            </a:r>
            <a:r>
              <a:rPr lang="en-US" altLang="ko-KR" dirty="0"/>
              <a:t>– </a:t>
            </a:r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별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5E017-0114-466F-BCC5-53FA5FBE738F}"/>
              </a:ext>
            </a:extLst>
          </p:cNvPr>
          <p:cNvSpPr/>
          <p:nvPr/>
        </p:nvSpPr>
        <p:spPr>
          <a:xfrm>
            <a:off x="7345151" y="3244334"/>
            <a:ext cx="3284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“</a:t>
            </a:r>
            <a:r>
              <a:rPr lang="ko-KR" altLang="en-US" dirty="0" err="1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지역명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”, “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규모구분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”, </a:t>
            </a:r>
          </a:p>
          <a:p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“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연도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 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열들의 데이터 보기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05B38-F9D2-482C-84FF-D63467A7702C}"/>
              </a:ext>
            </a:extLst>
          </p:cNvPr>
          <p:cNvSpPr/>
          <p:nvPr/>
        </p:nvSpPr>
        <p:spPr>
          <a:xfrm>
            <a:off x="7345151" y="1725249"/>
            <a:ext cx="328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“</a:t>
            </a: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지역명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열의 데이터 보기 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278858-B0C6-44E6-830E-297B5AC5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30" y="1682169"/>
            <a:ext cx="5886450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843304-DCF4-44CF-8FEA-6A4214F99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55" y="3138210"/>
            <a:ext cx="5800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0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459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데이터 살펴보기 </a:t>
            </a:r>
            <a:r>
              <a:rPr lang="en-US" altLang="ko-KR" dirty="0"/>
              <a:t>– </a:t>
            </a:r>
            <a:r>
              <a:rPr lang="ko-KR" altLang="en-US" dirty="0"/>
              <a:t>행</a:t>
            </a:r>
            <a:r>
              <a:rPr lang="en-US" altLang="ko-KR" dirty="0"/>
              <a:t>(row) </a:t>
            </a:r>
            <a:r>
              <a:rPr lang="ko-KR" altLang="en-US" dirty="0"/>
              <a:t>별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5E017-0114-466F-BCC5-53FA5FBE738F}"/>
              </a:ext>
            </a:extLst>
          </p:cNvPr>
          <p:cNvSpPr/>
          <p:nvPr/>
        </p:nvSpPr>
        <p:spPr>
          <a:xfrm>
            <a:off x="7501625" y="4986993"/>
            <a:ext cx="3284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3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5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행의 </a:t>
            </a:r>
            <a:endParaRPr lang="en-US" altLang="ko-KR" dirty="0">
              <a:solidFill>
                <a:srgbClr val="3333FF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데이터 보기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05B38-F9D2-482C-84FF-D63467A7702C}"/>
              </a:ext>
            </a:extLst>
          </p:cNvPr>
          <p:cNvSpPr/>
          <p:nvPr/>
        </p:nvSpPr>
        <p:spPr>
          <a:xfrm>
            <a:off x="7536299" y="2645614"/>
            <a:ext cx="3284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행부터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5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행까지의 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데이터 보기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8512B2-438D-4DCC-8C2E-4E6EDDF18378}"/>
              </a:ext>
            </a:extLst>
          </p:cNvPr>
          <p:cNvSpPr/>
          <p:nvPr/>
        </p:nvSpPr>
        <p:spPr>
          <a:xfrm>
            <a:off x="7536299" y="1138141"/>
            <a:ext cx="407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 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행의 데이터 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64B579-9C7B-4996-BD97-18C4A65B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61" y="1107832"/>
            <a:ext cx="5109239" cy="54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6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51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데이터 살펴보기 </a:t>
            </a:r>
            <a:r>
              <a:rPr lang="en-US" altLang="ko-KR" dirty="0"/>
              <a:t>– </a:t>
            </a:r>
            <a:r>
              <a:rPr lang="ko-KR" altLang="en-US" dirty="0"/>
              <a:t>행</a:t>
            </a:r>
            <a:r>
              <a:rPr lang="en-US" altLang="ko-KR" dirty="0"/>
              <a:t>(row) &amp; </a:t>
            </a:r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별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5E017-0114-466F-BCC5-53FA5FBE738F}"/>
              </a:ext>
            </a:extLst>
          </p:cNvPr>
          <p:cNvSpPr/>
          <p:nvPr/>
        </p:nvSpPr>
        <p:spPr>
          <a:xfrm>
            <a:off x="6419544" y="2782669"/>
            <a:ext cx="4058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3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5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&amp; 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“</a:t>
            </a:r>
            <a:r>
              <a:rPr lang="ko-KR" altLang="en-US" dirty="0" err="1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지역명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 </a:t>
            </a:r>
            <a:endParaRPr lang="en-US" altLang="ko-KR" dirty="0">
              <a:solidFill>
                <a:srgbClr val="3333FF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열의 데이터 보기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05B38-F9D2-482C-84FF-D63467A7702C}"/>
              </a:ext>
            </a:extLst>
          </p:cNvPr>
          <p:cNvSpPr/>
          <p:nvPr/>
        </p:nvSpPr>
        <p:spPr>
          <a:xfrm>
            <a:off x="6403730" y="1731478"/>
            <a:ext cx="496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&amp;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“</a:t>
            </a: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지역명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“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규모구분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”, “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연도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열들의 데이터 보기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8512B2-438D-4DCC-8C2E-4E6EDDF18378}"/>
              </a:ext>
            </a:extLst>
          </p:cNvPr>
          <p:cNvSpPr/>
          <p:nvPr/>
        </p:nvSpPr>
        <p:spPr>
          <a:xfrm>
            <a:off x="6403731" y="1072974"/>
            <a:ext cx="407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 </a:t>
            </a:r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&amp; “</a:t>
            </a:r>
            <a:r>
              <a:rPr lang="ko-KR" altLang="en-US" dirty="0" err="1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지역명</a:t>
            </a:r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 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열의 데이터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EFF3A-E356-44AB-A2B2-18DEA33E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4" y="1072974"/>
            <a:ext cx="4641180" cy="546850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1372C8-6F96-4657-9751-7F75FE197568}"/>
              </a:ext>
            </a:extLst>
          </p:cNvPr>
          <p:cNvSpPr/>
          <p:nvPr/>
        </p:nvSpPr>
        <p:spPr>
          <a:xfrm>
            <a:off x="6403730" y="3798432"/>
            <a:ext cx="3284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 </a:t>
            </a:r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~ 5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 </a:t>
            </a:r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&amp; 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“</a:t>
            </a:r>
            <a:r>
              <a:rPr lang="ko-KR" altLang="en-US" dirty="0" err="1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지역명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 열의</a:t>
            </a:r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endParaRPr lang="en-US" altLang="ko-KR" dirty="0">
              <a:solidFill>
                <a:srgbClr val="D7765B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데이터 보기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94C2B3-A3C8-41B6-95FE-12BCEB48D317}"/>
              </a:ext>
            </a:extLst>
          </p:cNvPr>
          <p:cNvSpPr/>
          <p:nvPr/>
        </p:nvSpPr>
        <p:spPr>
          <a:xfrm>
            <a:off x="6403730" y="5138695"/>
            <a:ext cx="4058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</a:t>
            </a:r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3</a:t>
            </a:r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5</a:t>
            </a:r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&amp; </a:t>
            </a:r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“</a:t>
            </a:r>
            <a:r>
              <a:rPr lang="ko-KR" altLang="en-US" dirty="0" err="1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지역명</a:t>
            </a:r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”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“</a:t>
            </a:r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규모구분”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“</a:t>
            </a:r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연도” 열들의 데이터 보기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0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62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컬럼</a:t>
            </a:r>
            <a:r>
              <a:rPr lang="en-US" altLang="ko-KR" dirty="0"/>
              <a:t> </a:t>
            </a:r>
            <a:r>
              <a:rPr lang="ko-KR" altLang="en-US" dirty="0"/>
              <a:t>이름과 형태 바꾸기</a:t>
            </a:r>
            <a:r>
              <a:rPr lang="en-US" altLang="ko-KR" dirty="0"/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5E017-0114-466F-BCC5-53FA5FBE738F}"/>
              </a:ext>
            </a:extLst>
          </p:cNvPr>
          <p:cNvSpPr/>
          <p:nvPr/>
        </p:nvSpPr>
        <p:spPr>
          <a:xfrm>
            <a:off x="7728818" y="4504672"/>
            <a:ext cx="3094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새로운 컬럼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만들기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05B38-F9D2-482C-84FF-D63467A7702C}"/>
              </a:ext>
            </a:extLst>
          </p:cNvPr>
          <p:cNvSpPr/>
          <p:nvPr/>
        </p:nvSpPr>
        <p:spPr>
          <a:xfrm>
            <a:off x="6525920" y="2963923"/>
            <a:ext cx="3040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컬럼 이름 바꾸기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8512B2-438D-4DCC-8C2E-4E6EDDF18378}"/>
              </a:ext>
            </a:extLst>
          </p:cNvPr>
          <p:cNvSpPr/>
          <p:nvPr/>
        </p:nvSpPr>
        <p:spPr>
          <a:xfrm>
            <a:off x="6465276" y="1160900"/>
            <a:ext cx="407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df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의 데이터의 </a:t>
            </a:r>
            <a:r>
              <a:rPr lang="ko-KR" altLang="en-US" dirty="0" err="1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컬럼별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형태 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1372C8-6F96-4657-9751-7F75FE197568}"/>
              </a:ext>
            </a:extLst>
          </p:cNvPr>
          <p:cNvSpPr/>
          <p:nvPr/>
        </p:nvSpPr>
        <p:spPr>
          <a:xfrm>
            <a:off x="7696200" y="3656420"/>
            <a:ext cx="328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컬럼의 형태 바꾸기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5A6B33-EFF8-4191-93AD-DE57D5E6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44" y="1089266"/>
            <a:ext cx="5753100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FA2741-6C3E-4409-A7FD-BC9A17BFE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5" y="3633835"/>
            <a:ext cx="6838950" cy="400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51802E-9988-4DFD-B8E6-396C3DF09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36" y="4449799"/>
            <a:ext cx="66484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6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930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컬럼</a:t>
            </a:r>
            <a:r>
              <a:rPr lang="en-US" altLang="ko-KR" dirty="0"/>
              <a:t> </a:t>
            </a:r>
            <a:r>
              <a:rPr lang="ko-KR" altLang="en-US" dirty="0"/>
              <a:t>추가하기</a:t>
            </a:r>
            <a:r>
              <a:rPr lang="en-US" altLang="ko-KR" dirty="0"/>
              <a:t>/ </a:t>
            </a:r>
            <a:r>
              <a:rPr lang="ko-KR" altLang="en-US" dirty="0"/>
              <a:t>위치 지정하여 추가하기</a:t>
            </a:r>
            <a:r>
              <a:rPr lang="en-US" altLang="ko-KR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05B38-F9D2-482C-84FF-D63467A7702C}"/>
              </a:ext>
            </a:extLst>
          </p:cNvPr>
          <p:cNvSpPr/>
          <p:nvPr/>
        </p:nvSpPr>
        <p:spPr>
          <a:xfrm>
            <a:off x="7624959" y="3490263"/>
            <a:ext cx="3040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위치 지정하여 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컬럼 추가하기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8512B2-438D-4DCC-8C2E-4E6EDDF18378}"/>
              </a:ext>
            </a:extLst>
          </p:cNvPr>
          <p:cNvSpPr/>
          <p:nvPr/>
        </p:nvSpPr>
        <p:spPr>
          <a:xfrm>
            <a:off x="7624959" y="1283992"/>
            <a:ext cx="3646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컬럼 추가하기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7B00FC-74CE-4739-AA6C-222AE73B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15" y="1160900"/>
            <a:ext cx="4391025" cy="1666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CD9837-4DFB-47A1-99BC-1D006174B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63" y="3393548"/>
            <a:ext cx="6676159" cy="16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1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81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조건에 따라 컬럼 추가하기 </a:t>
            </a:r>
            <a:r>
              <a:rPr lang="en-US" altLang="ko-KR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05B38-F9D2-482C-84FF-D63467A7702C}"/>
              </a:ext>
            </a:extLst>
          </p:cNvPr>
          <p:cNvSpPr/>
          <p:nvPr/>
        </p:nvSpPr>
        <p:spPr>
          <a:xfrm>
            <a:off x="7954676" y="3121223"/>
            <a:ext cx="3132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조건에 따라 컬럼 추가하기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조건에 따라 특정 값 넣기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8512B2-438D-4DCC-8C2E-4E6EDDF18378}"/>
              </a:ext>
            </a:extLst>
          </p:cNvPr>
          <p:cNvSpPr/>
          <p:nvPr/>
        </p:nvSpPr>
        <p:spPr>
          <a:xfrm>
            <a:off x="7954676" y="1239323"/>
            <a:ext cx="40738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조건에 따라 컬럼 추가하기</a:t>
            </a:r>
          </a:p>
          <a:p>
            <a:r>
              <a:rPr lang="en-US" altLang="ko-KR" sz="1600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(</a:t>
            </a:r>
            <a:r>
              <a:rPr lang="ko-KR" altLang="en-US" sz="1600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조건에 성립하면 </a:t>
            </a:r>
            <a:r>
              <a:rPr lang="en-US" altLang="ko-KR" sz="1600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True,</a:t>
            </a:r>
          </a:p>
          <a:p>
            <a:r>
              <a:rPr lang="ko-KR" altLang="en-US" sz="1600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성립하지 않으면 </a:t>
            </a:r>
            <a:r>
              <a:rPr lang="en-US" altLang="ko-KR" sz="1600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False </a:t>
            </a:r>
            <a:r>
              <a:rPr lang="ko-KR" altLang="en-US" sz="1600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값 넣기</a:t>
            </a:r>
            <a:r>
              <a:rPr lang="en-US" altLang="ko-KR" sz="1600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)</a:t>
            </a:r>
            <a:endParaRPr lang="ko-KR" altLang="en-US" sz="1600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23666B-E79A-4EBE-863E-98B81ECB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3" y="1158752"/>
            <a:ext cx="7022523" cy="2753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10E6E-E6BD-49A7-943B-30815770E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93" y="3023042"/>
            <a:ext cx="6953250" cy="3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907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조건이 </a:t>
            </a:r>
            <a:r>
              <a:rPr lang="en-US" altLang="ko-KR" dirty="0"/>
              <a:t>2</a:t>
            </a:r>
            <a:r>
              <a:rPr lang="ko-KR" altLang="en-US" dirty="0"/>
              <a:t>개 이상일 경우 </a:t>
            </a:r>
            <a:r>
              <a:rPr lang="en-US" altLang="ko-KR" dirty="0"/>
              <a:t>&amp; </a:t>
            </a:r>
            <a:r>
              <a:rPr lang="ko-KR" altLang="en-US" dirty="0"/>
              <a:t>활용해서 컬럼 추가하기</a:t>
            </a:r>
            <a:r>
              <a:rPr lang="en-US" altLang="ko-KR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8512B2-438D-4DCC-8C2E-4E6EDDF18378}"/>
              </a:ext>
            </a:extLst>
          </p:cNvPr>
          <p:cNvSpPr/>
          <p:nvPr/>
        </p:nvSpPr>
        <p:spPr>
          <a:xfrm>
            <a:off x="1334691" y="3822699"/>
            <a:ext cx="85396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조건이 </a:t>
            </a:r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2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개 이상일 경우</a:t>
            </a:r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2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개의 조건 모두 참 일 때 값을 넣고 싶다면</a:t>
            </a:r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..</a:t>
            </a:r>
          </a:p>
          <a:p>
            <a:endParaRPr lang="en-US" altLang="ko-KR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en-US" altLang="ko-KR" sz="4800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&amp;</a:t>
            </a:r>
            <a:r>
              <a:rPr lang="en-US" altLang="ko-KR" sz="4800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사용 </a:t>
            </a:r>
            <a:endParaRPr lang="ko-KR" altLang="en-US" sz="1600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8B4E04-A962-414C-9668-1E15AA9E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09" y="1302127"/>
            <a:ext cx="7412182" cy="20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변수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534B6-DAFE-4668-A2DB-9EC355BE9B6F}"/>
              </a:ext>
            </a:extLst>
          </p:cNvPr>
          <p:cNvSpPr txBox="1"/>
          <p:nvPr/>
        </p:nvSpPr>
        <p:spPr>
          <a:xfrm>
            <a:off x="1154112" y="1620363"/>
            <a:ext cx="8840871" cy="38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Consolas" panose="020B0609020204030204" pitchFamily="49" charset="0"/>
                <a:ea typeface="Noto Sans KR Regular" panose="020B0500000000000000" pitchFamily="34" charset="-127"/>
                <a:cs typeface="Noto Sans" panose="020B0502040504020204" pitchFamily="34"/>
              </a:rPr>
              <a:t>데이터를 저장</a:t>
            </a:r>
            <a:r>
              <a:rPr lang="en-US" altLang="ko-KR" sz="1600" b="1" dirty="0">
                <a:latin typeface="Consolas" panose="020B0609020204030204" pitchFamily="49" charset="0"/>
                <a:ea typeface="Noto Sans KR Regular" panose="020B0500000000000000" pitchFamily="34" charset="-127"/>
                <a:cs typeface="Noto Sans" panose="020B0502040504020204" pitchFamily="34"/>
              </a:rPr>
              <a:t>/</a:t>
            </a:r>
            <a:r>
              <a:rPr lang="ko-KR" altLang="en-US" sz="1600" b="1" dirty="0">
                <a:latin typeface="Consolas" panose="020B0609020204030204" pitchFamily="49" charset="0"/>
                <a:ea typeface="Noto Sans KR Regular" panose="020B0500000000000000" pitchFamily="34" charset="-127"/>
                <a:cs typeface="Noto Sans" panose="020B0502040504020204" pitchFamily="34"/>
              </a:rPr>
              <a:t>관리 할 공간이 필요</a:t>
            </a:r>
            <a:endParaRPr lang="en-US" altLang="ko-KR" sz="1600" b="1" dirty="0">
              <a:latin typeface="Consolas" panose="020B0609020204030204" pitchFamily="49" charset="0"/>
              <a:ea typeface="Noto Sans KR Regular" panose="020B0500000000000000" pitchFamily="34" charset="-127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C7D01-D40F-4AE0-900B-49E0A1FB7C3E}"/>
              </a:ext>
            </a:extLst>
          </p:cNvPr>
          <p:cNvSpPr txBox="1"/>
          <p:nvPr/>
        </p:nvSpPr>
        <p:spPr>
          <a:xfrm>
            <a:off x="1154111" y="2522805"/>
            <a:ext cx="9906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부동산 데이터를 활용하여 주택 가격 변화 추이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아파트별 전세 가격 현황 등을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분석하고자 한다면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부동산 데이터들을 저장할 공간이 필요합니다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이렇듯 데이터를 저장하는 공간을 코딩에서는 </a:t>
            </a:r>
            <a:r>
              <a:rPr lang="ko-KR" altLang="en-US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변수</a:t>
            </a:r>
            <a:r>
              <a:rPr lang="ko-KR" altLang="en-US" sz="1600" dirty="0">
                <a:latin typeface="Consolas" panose="020B0609020204030204" pitchFamily="49" charset="0"/>
              </a:rPr>
              <a:t>라고 부릅니다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935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조건이 </a:t>
            </a:r>
            <a:r>
              <a:rPr lang="en-US" altLang="ko-KR" dirty="0"/>
              <a:t>2</a:t>
            </a:r>
            <a:r>
              <a:rPr lang="ko-KR" altLang="en-US" dirty="0"/>
              <a:t>개 이상일 경우 </a:t>
            </a:r>
            <a:r>
              <a:rPr lang="en-US" altLang="ko-KR" dirty="0"/>
              <a:t>| </a:t>
            </a:r>
            <a:r>
              <a:rPr lang="ko-KR" altLang="en-US" dirty="0"/>
              <a:t>활용해서 컬럼 추가하기</a:t>
            </a:r>
            <a:r>
              <a:rPr lang="en-US" altLang="ko-KR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8512B2-438D-4DCC-8C2E-4E6EDDF18378}"/>
              </a:ext>
            </a:extLst>
          </p:cNvPr>
          <p:cNvSpPr/>
          <p:nvPr/>
        </p:nvSpPr>
        <p:spPr>
          <a:xfrm>
            <a:off x="1334689" y="4605214"/>
            <a:ext cx="90314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조건이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2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개 이상일 경우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2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개의 조건 중 하나라도 참 일 때 값을 넣고 싶다면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..</a:t>
            </a:r>
          </a:p>
          <a:p>
            <a:endParaRPr lang="en-US" altLang="ko-KR" dirty="0">
              <a:solidFill>
                <a:srgbClr val="3333FF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en-US" altLang="ko-KR" sz="4800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|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사용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A8172-CB09-490D-8D13-C4DDD9840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82" y="1335509"/>
            <a:ext cx="9247909" cy="29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9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컬럼 확인하기 </a:t>
            </a:r>
            <a:r>
              <a:rPr lang="en-US" altLang="ko-KR" dirty="0"/>
              <a:t>/ </a:t>
            </a:r>
            <a:r>
              <a:rPr lang="ko-KR" altLang="en-US" dirty="0"/>
              <a:t>위치 조정하기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8512B2-438D-4DCC-8C2E-4E6EDDF18378}"/>
              </a:ext>
            </a:extLst>
          </p:cNvPr>
          <p:cNvSpPr/>
          <p:nvPr/>
        </p:nvSpPr>
        <p:spPr>
          <a:xfrm>
            <a:off x="771360" y="3059668"/>
            <a:ext cx="9031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컬럼 위치 조정하기</a:t>
            </a:r>
            <a:endParaRPr lang="en-US" altLang="ko-KR" dirty="0">
              <a:solidFill>
                <a:srgbClr val="3333FF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AFE6CF-A25B-4941-A760-1539594DCDAE}"/>
              </a:ext>
            </a:extLst>
          </p:cNvPr>
          <p:cNvSpPr/>
          <p:nvPr/>
        </p:nvSpPr>
        <p:spPr>
          <a:xfrm>
            <a:off x="771360" y="1401167"/>
            <a:ext cx="3651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데이터프레임의 컬럼 확인하기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BE8102-7348-4BA1-96E7-4CBD8423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0" y="1918623"/>
            <a:ext cx="9568295" cy="744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E721A1-FBD4-4D9B-9031-4D4612555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3" y="3689122"/>
            <a:ext cx="9931977" cy="1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컬럼 삭제하기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773220" y="1229758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컬럼 삭제하기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36CDB-1D0A-4F45-BA24-A67A69F46872}"/>
              </a:ext>
            </a:extLst>
          </p:cNvPr>
          <p:cNvSpPr/>
          <p:nvPr/>
        </p:nvSpPr>
        <p:spPr>
          <a:xfrm>
            <a:off x="1484226" y="4711009"/>
            <a:ext cx="2627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axis=1   </a:t>
            </a:r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→ 열을 뜻함</a:t>
            </a:r>
            <a:endParaRPr lang="en-US" altLang="ko-KR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axis=0   </a:t>
            </a:r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→ 행을 뜻함</a:t>
            </a:r>
            <a:endParaRPr lang="en-US" altLang="ko-KR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DA7DA-0779-4FC0-BD6A-A3E36F0B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32" y="1869087"/>
            <a:ext cx="8901545" cy="22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수학</a:t>
            </a:r>
            <a:r>
              <a:rPr lang="en-US" altLang="ko-KR" dirty="0"/>
              <a:t>/</a:t>
            </a:r>
            <a:r>
              <a:rPr lang="ko-KR" altLang="en-US" dirty="0"/>
              <a:t>통계 연산 활용하기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6969549" y="1545782"/>
            <a:ext cx="4446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해당 </a:t>
            </a:r>
            <a:r>
              <a:rPr lang="ko-KR" altLang="en-US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데이터프레임의 </a:t>
            </a:r>
            <a:r>
              <a:rPr lang="ko-KR" altLang="en-US" dirty="0" err="1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통계값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보기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5FFC53-EA50-4B26-A62F-EEB3AFD62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9" y="1226983"/>
            <a:ext cx="5576455" cy="30999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24E686-BC74-4FCE-B0CD-E961E6291F22}"/>
              </a:ext>
            </a:extLst>
          </p:cNvPr>
          <p:cNvSpPr/>
          <p:nvPr/>
        </p:nvSpPr>
        <p:spPr>
          <a:xfrm>
            <a:off x="7127633" y="2037550"/>
            <a:ext cx="4073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※ </a:t>
            </a:r>
            <a:r>
              <a:rPr lang="ko-KR" altLang="en-US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연산 가능한 컬럼들만 확인가능</a:t>
            </a:r>
            <a:endParaRPr lang="ko-KR" altLang="en-US" sz="1400" dirty="0">
              <a:solidFill>
                <a:srgbClr val="D7765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E5379A-9CC2-4708-ABD0-006A17395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9" y="4270877"/>
            <a:ext cx="2511136" cy="22513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718CA2-BC6A-4EE2-AC38-1BA15103559C}"/>
              </a:ext>
            </a:extLst>
          </p:cNvPr>
          <p:cNvSpPr/>
          <p:nvPr/>
        </p:nvSpPr>
        <p:spPr>
          <a:xfrm>
            <a:off x="6969549" y="5156004"/>
            <a:ext cx="4058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최댓값 보기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8A5E13-E3C6-4804-88C9-D3848AD787E0}"/>
              </a:ext>
            </a:extLst>
          </p:cNvPr>
          <p:cNvSpPr/>
          <p:nvPr/>
        </p:nvSpPr>
        <p:spPr>
          <a:xfrm>
            <a:off x="6969549" y="4261027"/>
            <a:ext cx="4964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평균값 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2CB8B9-B69A-4928-B4EC-EF54CDD0524E}"/>
              </a:ext>
            </a:extLst>
          </p:cNvPr>
          <p:cNvSpPr/>
          <p:nvPr/>
        </p:nvSpPr>
        <p:spPr>
          <a:xfrm>
            <a:off x="6969549" y="5875910"/>
            <a:ext cx="4058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최솟값 보기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en-US" altLang="ko-KR" dirty="0"/>
              <a:t>index </a:t>
            </a:r>
            <a:r>
              <a:rPr lang="ko-KR" altLang="en-US" dirty="0"/>
              <a:t>정렬하기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8485227" y="1229258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내림차순 정렬하기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11CA7E-B7DD-4B1E-9333-EC74843A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9" y="1157065"/>
            <a:ext cx="7420841" cy="48750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B57F1D-C536-4E85-95A0-C18F3FC7F96E}"/>
              </a:ext>
            </a:extLst>
          </p:cNvPr>
          <p:cNvSpPr/>
          <p:nvPr/>
        </p:nvSpPr>
        <p:spPr>
          <a:xfrm>
            <a:off x="8485227" y="3674297"/>
            <a:ext cx="2271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오름차순 정렬하기</a:t>
            </a:r>
          </a:p>
        </p:txBody>
      </p:sp>
    </p:spTree>
    <p:extLst>
      <p:ext uri="{BB962C8B-B14F-4D97-AF65-F5344CB8AC3E}">
        <p14:creationId xmlns:p14="http://schemas.microsoft.com/office/powerpoint/2010/main" val="21448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컬럼 별로 정렬하기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423C2F-CFD6-43F7-B0E8-D309C992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05" y="1229758"/>
            <a:ext cx="7438159" cy="48750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3009D3-26AC-4987-BB6C-72674093FDAF}"/>
              </a:ext>
            </a:extLst>
          </p:cNvPr>
          <p:cNvSpPr/>
          <p:nvPr/>
        </p:nvSpPr>
        <p:spPr>
          <a:xfrm>
            <a:off x="8581940" y="1273218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지역명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별로 정렬하기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DE1DD0-F615-4A00-BDE6-B1571C7BE900}"/>
              </a:ext>
            </a:extLst>
          </p:cNvPr>
          <p:cNvSpPr/>
          <p:nvPr/>
        </p:nvSpPr>
        <p:spPr>
          <a:xfrm>
            <a:off x="8581939" y="3718257"/>
            <a:ext cx="2522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분양가 별로 정렬하기</a:t>
            </a:r>
          </a:p>
        </p:txBody>
      </p:sp>
    </p:spTree>
    <p:extLst>
      <p:ext uri="{BB962C8B-B14F-4D97-AF65-F5344CB8AC3E}">
        <p14:creationId xmlns:p14="http://schemas.microsoft.com/office/powerpoint/2010/main" val="1865377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문자열로 변환하기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817351" y="1385151"/>
            <a:ext cx="2778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문자열 변환하기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E9BE4-5ADD-4B27-8A45-74FD85EA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1" y="2086841"/>
            <a:ext cx="9291205" cy="26843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598B5C-03AC-4D49-A514-300258A8A05E}"/>
              </a:ext>
            </a:extLst>
          </p:cNvPr>
          <p:cNvSpPr/>
          <p:nvPr/>
        </p:nvSpPr>
        <p:spPr>
          <a:xfrm>
            <a:off x="817350" y="5260581"/>
            <a:ext cx="5278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3333FF"/>
                </a:solidFill>
                <a:latin typeface="Consolas" panose="020B0609020204030204" pitchFamily="49" charset="0"/>
              </a:rPr>
              <a:t>문자열을 이어서 새로운 컬럼의 값으로 넣기</a:t>
            </a:r>
            <a:endParaRPr lang="ko-KR" altLang="en-US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51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en-US" altLang="ko-KR" dirty="0"/>
              <a:t>Datetime</a:t>
            </a:r>
            <a:r>
              <a:rPr lang="ko-KR" altLang="en-US" dirty="0"/>
              <a:t>으로 변환하기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5732250" y="3515758"/>
            <a:ext cx="3350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datatime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형태로 변환하기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8F152F-EEC1-49D1-A437-C73D4206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28" y="1090246"/>
            <a:ext cx="3848793" cy="54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연</a:t>
            </a:r>
            <a:r>
              <a:rPr lang="en-US" altLang="ko-KR" dirty="0"/>
              <a:t> </a:t>
            </a:r>
            <a:r>
              <a:rPr lang="ko-KR" altLang="en-US" dirty="0"/>
              <a:t>또는 월 데이터만 가져오기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6840081" y="1435066"/>
            <a:ext cx="3350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연 데이터만 가져오기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C5D384-30A8-465A-8F0F-D5DC118A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93" y="1435066"/>
            <a:ext cx="4419600" cy="1733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701CB7-D154-4DE6-9D09-7697D860E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9" y="4039967"/>
            <a:ext cx="4838700" cy="167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5C1659C-0C4A-449D-823E-6BBCDA7AA841}"/>
              </a:ext>
            </a:extLst>
          </p:cNvPr>
          <p:cNvSpPr/>
          <p:nvPr/>
        </p:nvSpPr>
        <p:spPr>
          <a:xfrm>
            <a:off x="6840081" y="4146533"/>
            <a:ext cx="2522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월 데이터만 가져오기</a:t>
            </a:r>
          </a:p>
        </p:txBody>
      </p:sp>
    </p:spTree>
    <p:extLst>
      <p:ext uri="{BB962C8B-B14F-4D97-AF65-F5344CB8AC3E}">
        <p14:creationId xmlns:p14="http://schemas.microsoft.com/office/powerpoint/2010/main" val="2100922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비어 있는 값 확인하기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761665" y="1525695"/>
            <a:ext cx="3350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비어 있는 값 확인하기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7CA00F-0445-406D-9C96-1E585E04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51" y="2325239"/>
            <a:ext cx="8548885" cy="30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" panose="020B0502040504020204" pitchFamily="34"/>
              </a:defRPr>
            </a:lvl1pPr>
          </a:lstStyle>
          <a:p>
            <a:r>
              <a:rPr lang="ko-KR" altLang="en-US" dirty="0"/>
              <a:t>변수 만드는 방법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534B6-DAFE-4668-A2DB-9EC355BE9B6F}"/>
              </a:ext>
            </a:extLst>
          </p:cNvPr>
          <p:cNvSpPr txBox="1"/>
          <p:nvPr/>
        </p:nvSpPr>
        <p:spPr>
          <a:xfrm>
            <a:off x="1154113" y="1294884"/>
            <a:ext cx="8840871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000" b="1" dirty="0">
                <a:latin typeface="Consolas" panose="020B0609020204030204" pitchFamily="49" charset="0"/>
                <a:ea typeface="Noto Sans KR Regular" panose="020B0500000000000000" pitchFamily="34" charset="-127"/>
                <a:cs typeface="Noto Sans" panose="020B0502040504020204" pitchFamily="34"/>
              </a:rPr>
              <a:t>     a      =      6</a:t>
            </a:r>
            <a:endParaRPr lang="ko-KR" altLang="en-US" sz="4000" b="1" dirty="0">
              <a:latin typeface="Consolas" panose="020B0609020204030204" pitchFamily="49" charset="0"/>
              <a:ea typeface="Noto Sans KR Regular" panose="020B0500000000000000" pitchFamily="34" charset="-127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C7D01-D40F-4AE0-900B-49E0A1FB7C3E}"/>
              </a:ext>
            </a:extLst>
          </p:cNvPr>
          <p:cNvSpPr txBox="1"/>
          <p:nvPr/>
        </p:nvSpPr>
        <p:spPr>
          <a:xfrm>
            <a:off x="1154113" y="2320513"/>
            <a:ext cx="8565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데이터를 저장하는 공간 이름                               저장할 데이터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D184C-51E4-40E6-83AD-EDEE5843CAEE}"/>
              </a:ext>
            </a:extLst>
          </p:cNvPr>
          <p:cNvSpPr txBox="1"/>
          <p:nvPr/>
        </p:nvSpPr>
        <p:spPr>
          <a:xfrm>
            <a:off x="1918200" y="2785505"/>
            <a:ext cx="8565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변수이름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b="1" u="sng" dirty="0" err="1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변수명</a:t>
            </a:r>
            <a:r>
              <a:rPr lang="ko-KR" altLang="en-US" sz="1600" dirty="0">
                <a:latin typeface="Consolas" panose="020B0609020204030204" pitchFamily="49" charset="0"/>
              </a:rPr>
              <a:t>                                        </a:t>
            </a:r>
            <a:r>
              <a:rPr lang="ko-KR" altLang="en-US" sz="1600" b="1" u="sng" dirty="0" err="1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변수값</a:t>
            </a:r>
            <a:endParaRPr lang="en-US" altLang="ko-KR" sz="1600" b="1" u="sng" dirty="0">
              <a:solidFill>
                <a:srgbClr val="2DAFB8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162F6-9F62-4E4F-BDE5-C60FFB551F2E}"/>
              </a:ext>
            </a:extLst>
          </p:cNvPr>
          <p:cNvSpPr txBox="1"/>
          <p:nvPr/>
        </p:nvSpPr>
        <p:spPr>
          <a:xfrm>
            <a:off x="1141586" y="4225841"/>
            <a:ext cx="884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&lt;</a:t>
            </a:r>
            <a:r>
              <a:rPr lang="ko-KR" altLang="en-US" sz="1600" b="1" dirty="0" err="1">
                <a:latin typeface="Consolas" panose="020B0609020204030204" pitchFamily="49" charset="0"/>
              </a:rPr>
              <a:t>변수명</a:t>
            </a:r>
            <a:r>
              <a:rPr lang="ko-KR" altLang="en-US" sz="1600" b="1" dirty="0">
                <a:latin typeface="Consolas" panose="020B0609020204030204" pitchFamily="49" charset="0"/>
              </a:rPr>
              <a:t> 작성 규칙</a:t>
            </a:r>
            <a:r>
              <a:rPr lang="en-US" altLang="ko-K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B0B22-4904-4FF6-8075-8D221F4862D2}"/>
              </a:ext>
            </a:extLst>
          </p:cNvPr>
          <p:cNvSpPr txBox="1"/>
          <p:nvPr/>
        </p:nvSpPr>
        <p:spPr>
          <a:xfrm>
            <a:off x="1154113" y="4546511"/>
            <a:ext cx="8565587" cy="165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A = 6   : (o) </a:t>
            </a:r>
            <a:r>
              <a:rPr lang="ko-KR" altLang="en-US" sz="1600" dirty="0">
                <a:latin typeface="Consolas" panose="020B0609020204030204" pitchFamily="49" charset="0"/>
              </a:rPr>
              <a:t>대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ko-KR" altLang="en-US" sz="1600" dirty="0">
                <a:latin typeface="Consolas" panose="020B0609020204030204" pitchFamily="49" charset="0"/>
              </a:rPr>
              <a:t>소문자를 구분합니다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a b = 6   : (x) </a:t>
            </a:r>
            <a:r>
              <a:rPr lang="ko-KR" altLang="en-US" sz="1600" dirty="0">
                <a:latin typeface="Consolas" panose="020B0609020204030204" pitchFamily="49" charset="0"/>
              </a:rPr>
              <a:t>띄어쓰기는 할 수 없습니다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Consolas" panose="020B0609020204030204" pitchFamily="49" charset="0"/>
              </a:rPr>
              <a:t>a_b</a:t>
            </a:r>
            <a:r>
              <a:rPr lang="en-US" altLang="ko-KR" sz="1600" dirty="0">
                <a:latin typeface="Consolas" panose="020B0609020204030204" pitchFamily="49" charset="0"/>
              </a:rPr>
              <a:t> = 6  : (o) </a:t>
            </a:r>
            <a:r>
              <a:rPr lang="ko-KR" altLang="en-US" sz="1600" dirty="0">
                <a:latin typeface="Consolas" panose="020B0609020204030204" pitchFamily="49" charset="0"/>
              </a:rPr>
              <a:t>특수기호는 밑줄 기호만 사용할 수 있습니다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1a = 6  : (x) </a:t>
            </a:r>
            <a:r>
              <a:rPr lang="ko-KR" altLang="en-US" sz="1600" dirty="0">
                <a:latin typeface="Consolas" panose="020B0609020204030204" pitchFamily="49" charset="0"/>
              </a:rPr>
              <a:t>숫자가 맨 앞으로 오거나 숫자 단독으로 사용할 수 없습니다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a1 = 6  : (o) </a:t>
            </a:r>
            <a:r>
              <a:rPr lang="ko-KR" altLang="en-US" sz="1600" dirty="0">
                <a:latin typeface="Consolas" panose="020B0609020204030204" pitchFamily="49" charset="0"/>
              </a:rPr>
              <a:t>맨 앞에 문자가 있으면 숫자를 사용할 수 있습니다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83B9F-7A9C-437C-BE68-36257E2D063E}"/>
              </a:ext>
            </a:extLst>
          </p:cNvPr>
          <p:cNvSpPr txBox="1"/>
          <p:nvPr/>
        </p:nvSpPr>
        <p:spPr>
          <a:xfrm>
            <a:off x="1141585" y="3426296"/>
            <a:ext cx="10086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변수명은 단순히 데이터를 저장하는 공간을 부르는 명칭으로 코딩하는 사람 마음대로 지을 수 있습니다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다만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아래 규칙을 지켜야 합니다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942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비어 있는 값에 값 채우기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C1659C-0C4A-449D-823E-6BBCDA7AA841}"/>
              </a:ext>
            </a:extLst>
          </p:cNvPr>
          <p:cNvSpPr/>
          <p:nvPr/>
        </p:nvSpPr>
        <p:spPr>
          <a:xfrm>
            <a:off x="870104" y="1456086"/>
            <a:ext cx="4009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비어 있는 값에 값 채우기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84E84C-19A4-4460-9DDE-E7A2BE1A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60" y="2141938"/>
            <a:ext cx="8714195" cy="35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새로운 컬럼 만들어서 비어 있는 값에 값 채우기 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796168" y="1417260"/>
            <a:ext cx="624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새로운 컬럼 만들어서 비어 있는 값에 값 채우기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</a:rPr>
              <a:t>(1)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D5CA2A-EFFB-4ACF-9829-8FAAAE78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01" y="2050744"/>
            <a:ext cx="8823614" cy="18010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1A11CC-BA1D-435F-90FF-132A368D0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69" y="3906710"/>
            <a:ext cx="10079182" cy="21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새로운 컬럼 만들어서 비어 있는 값에 값 채우기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761665" y="1401192"/>
            <a:ext cx="588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새로운 컬럼 만들어서 비어 있는 값에 값 채우기 </a:t>
            </a:r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(2)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F1AD1D-B8CE-4277-A84E-615F01EB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7" y="2103794"/>
            <a:ext cx="10939826" cy="24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0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특정 조건에 해당하는 데이터 검색하기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761665" y="1278100"/>
            <a:ext cx="6773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등호 활용하여 특정 조건에 해당하는 데이터 검색하기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C1659C-0C4A-449D-823E-6BBCDA7AA841}"/>
              </a:ext>
            </a:extLst>
          </p:cNvPr>
          <p:cNvSpPr/>
          <p:nvPr/>
        </p:nvSpPr>
        <p:spPr>
          <a:xfrm>
            <a:off x="796833" y="3900349"/>
            <a:ext cx="763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부등호 활용하여 특정 조건에 해당하는 데이터 검색하기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2B874-78AC-4875-A1A9-7E16BEC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62" y="1731125"/>
            <a:ext cx="7516091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519674-90DE-4121-A6ED-0C59F507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30" y="4484614"/>
            <a:ext cx="7412182" cy="17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3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특정 조건에 해당하는 데이터 검색하기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761665" y="1401192"/>
            <a:ext cx="588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여러 특정 값에 해당하는 데이터 검색하기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C1659C-0C4A-449D-823E-6BBCDA7AA841}"/>
              </a:ext>
            </a:extLst>
          </p:cNvPr>
          <p:cNvSpPr/>
          <p:nvPr/>
        </p:nvSpPr>
        <p:spPr>
          <a:xfrm>
            <a:off x="761665" y="4016827"/>
            <a:ext cx="6360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특정 문자가 들어가 있는 데이터 검색하기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3D7168-FBC1-487A-8DCD-F0FBD419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6" y="1925848"/>
            <a:ext cx="7533409" cy="1757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D02623-76DE-44D8-ABC8-BA3869746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14" y="4570797"/>
            <a:ext cx="7559386" cy="17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81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여러 조건을 모두 만족하는 데이터 검색하기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761665" y="1269307"/>
            <a:ext cx="588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여러 조건을 모두 만족하는 데이터 검색하기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BA3080-A4A1-43C5-A02B-E7C0175E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51" y="1804398"/>
            <a:ext cx="7559386" cy="15759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9E4AE9-D82A-43F4-82B1-43D3156BE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43" y="3875695"/>
            <a:ext cx="7533409" cy="24158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1818A-2A2E-4EEC-89ED-7E51A59BB5C2}"/>
              </a:ext>
            </a:extLst>
          </p:cNvPr>
          <p:cNvSpPr/>
          <p:nvPr/>
        </p:nvSpPr>
        <p:spPr>
          <a:xfrm>
            <a:off x="896551" y="3479971"/>
            <a:ext cx="4073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※ </a:t>
            </a:r>
            <a:r>
              <a:rPr lang="ko-KR" altLang="en-US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각각의 조건을 괄호</a:t>
            </a:r>
            <a:r>
              <a:rPr lang="en-US" altLang="ko-KR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( ) </a:t>
            </a:r>
            <a:r>
              <a:rPr lang="ko-KR" altLang="en-US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로 묶어주어야 한다</a:t>
            </a:r>
            <a:r>
              <a:rPr lang="en-US" altLang="ko-KR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.</a:t>
            </a:r>
            <a:endParaRPr lang="ko-KR" altLang="en-US" sz="1400" dirty="0">
              <a:solidFill>
                <a:srgbClr val="D776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10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여러 조건 중 하나만 성립해도 데이터 검색하기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C1659C-0C4A-449D-823E-6BBCDA7AA841}"/>
              </a:ext>
            </a:extLst>
          </p:cNvPr>
          <p:cNvSpPr/>
          <p:nvPr/>
        </p:nvSpPr>
        <p:spPr>
          <a:xfrm>
            <a:off x="705539" y="1229758"/>
            <a:ext cx="6609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여러 조건 중 하나만 성립해도 데이터 검색하기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1D607-4B2C-4393-8C44-74749AB2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43" y="1894375"/>
            <a:ext cx="8258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68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특정 조건으로 컬럼 검색하기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7086265" y="1318523"/>
            <a:ext cx="4337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특정 조건으로 컬럼 검색하기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C1659C-0C4A-449D-823E-6BBCDA7AA841}"/>
              </a:ext>
            </a:extLst>
          </p:cNvPr>
          <p:cNvSpPr/>
          <p:nvPr/>
        </p:nvSpPr>
        <p:spPr>
          <a:xfrm>
            <a:off x="7086265" y="3780570"/>
            <a:ext cx="3974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특정 조건으로 여러 컬럼 검색하기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52FB6E-DB2B-4956-952E-E452D6419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7" y="1229758"/>
            <a:ext cx="4502727" cy="2268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C99382-8FC3-4C96-8046-4343E778B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67" y="3800003"/>
            <a:ext cx="5922818" cy="23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17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피벗테이블로 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6829279" y="1117408"/>
            <a:ext cx="455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지역별 평당분양가 피벗테이블로 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C1659C-0C4A-449D-823E-6BBCDA7AA841}"/>
              </a:ext>
            </a:extLst>
          </p:cNvPr>
          <p:cNvSpPr/>
          <p:nvPr/>
        </p:nvSpPr>
        <p:spPr>
          <a:xfrm>
            <a:off x="7288489" y="2985702"/>
            <a:ext cx="3262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지역별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</a:rPr>
              <a:t>규모별 평당분양가 피벗테이블로 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66432E-B3D4-4668-A8F5-2353B231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6" y="1112189"/>
            <a:ext cx="4801859" cy="187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20F810-F5AD-474E-8406-D3E3394C1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25" y="3051779"/>
            <a:ext cx="5612665" cy="28496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6D1C70-D5A3-4A64-BFAF-A2135A00CE8D}"/>
              </a:ext>
            </a:extLst>
          </p:cNvPr>
          <p:cNvSpPr/>
          <p:nvPr/>
        </p:nvSpPr>
        <p:spPr>
          <a:xfrm>
            <a:off x="734825" y="5967484"/>
            <a:ext cx="7123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피벗 테이블 </a:t>
            </a:r>
            <a:r>
              <a:rPr lang="en-US" altLang="ko-KR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여러 데이터 중에서 자신이 원하는 데이터만을 가지고 </a:t>
            </a:r>
            <a:endParaRPr lang="en-US" altLang="ko-KR" sz="1400" dirty="0">
              <a:solidFill>
                <a:srgbClr val="D7765B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sz="1400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원하는 행과 열에 데이터를 배치하여 새로운 보고서를 만드는 기능</a:t>
            </a:r>
            <a:endParaRPr lang="ko-KR" altLang="en-US" sz="1400" dirty="0">
              <a:solidFill>
                <a:srgbClr val="D776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83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파일로 저장하기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4F47-A57C-4CD1-B827-5D7BDE4FFD05}"/>
              </a:ext>
            </a:extLst>
          </p:cNvPr>
          <p:cNvSpPr/>
          <p:nvPr/>
        </p:nvSpPr>
        <p:spPr>
          <a:xfrm>
            <a:off x="734825" y="1229758"/>
            <a:ext cx="455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csv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파일로 저장하기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6D25BA-520C-4472-88E9-74D0079D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810228"/>
            <a:ext cx="6362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2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A1F57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" panose="020B0502040504020204" pitchFamily="34"/>
              </a:rPr>
              <a:t>자료형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C7D01-D40F-4AE0-900B-49E0A1FB7C3E}"/>
              </a:ext>
            </a:extLst>
          </p:cNvPr>
          <p:cNvSpPr txBox="1"/>
          <p:nvPr/>
        </p:nvSpPr>
        <p:spPr>
          <a:xfrm>
            <a:off x="1154112" y="1167486"/>
            <a:ext cx="96558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데이터는 종류가 다양하기 때문에 저장할 데이터의 형태에 따라 변수의 형태도 달라집니다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. </a:t>
            </a:r>
          </a:p>
          <a:p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이를 </a:t>
            </a:r>
            <a:r>
              <a:rPr lang="ko-KR" altLang="en-US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자료형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이라고 합니다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.</a:t>
            </a:r>
          </a:p>
          <a:p>
            <a:endParaRPr lang="en-US" altLang="ko-KR" sz="600" dirty="0"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sz="1600" dirty="0" err="1">
                <a:latin typeface="Consolas" panose="020B0609020204030204" pitchFamily="49" charset="0"/>
                <a:ea typeface="Noto Sans KR Regular" panose="020B0500000000000000" pitchFamily="34" charset="-127"/>
              </a:rPr>
              <a:t>파이썬에서는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아래와 같이 데이터의 형태에 따라 다양한 자료형이 존재합니다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B0B22-4904-4FF6-8075-8D221F4862D2}"/>
              </a:ext>
            </a:extLst>
          </p:cNvPr>
          <p:cNvSpPr txBox="1"/>
          <p:nvPr/>
        </p:nvSpPr>
        <p:spPr>
          <a:xfrm>
            <a:off x="1382038" y="2050972"/>
            <a:ext cx="8565587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1) a=6</a:t>
            </a: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ko-KR" altLang="en-US" sz="1600" dirty="0">
                <a:latin typeface="Consolas" panose="020B0609020204030204" pitchFamily="49" charset="0"/>
              </a:rPr>
              <a:t>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정수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int</a:t>
            </a:r>
          </a:p>
          <a:p>
            <a:pPr marL="28575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2) b=3.14</a:t>
            </a: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ko-KR" altLang="en-US" sz="1600" dirty="0">
                <a:latin typeface="Consolas" panose="020B0609020204030204" pitchFamily="49" charset="0"/>
              </a:rPr>
              <a:t>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실수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float</a:t>
            </a:r>
          </a:p>
          <a:p>
            <a:pPr marL="28575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3) c=“python”</a:t>
            </a: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ko-KR" altLang="en-US" sz="1600" dirty="0">
                <a:latin typeface="Consolas" panose="020B0609020204030204" pitchFamily="49" charset="0"/>
              </a:rPr>
              <a:t>     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문자열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str</a:t>
            </a:r>
          </a:p>
          <a:p>
            <a:pPr marL="28575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4) d=[1, 2, 3, 4, 5]</a:t>
            </a: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ko-KR" altLang="en-US" sz="1600" dirty="0">
                <a:latin typeface="Consolas" panose="020B0609020204030204" pitchFamily="49" charset="0"/>
              </a:rPr>
              <a:t>     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리스트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list</a:t>
            </a:r>
          </a:p>
          <a:p>
            <a:pPr marL="28575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5) e={“</a:t>
            </a:r>
            <a:r>
              <a:rPr lang="ko-KR" altLang="en-US" sz="1600" dirty="0">
                <a:latin typeface="Consolas" panose="020B0609020204030204" pitchFamily="49" charset="0"/>
              </a:rPr>
              <a:t>사과”</a:t>
            </a:r>
            <a:r>
              <a:rPr lang="en-US" altLang="ko-KR" sz="1600" dirty="0">
                <a:latin typeface="Consolas" panose="020B0609020204030204" pitchFamily="49" charset="0"/>
              </a:rPr>
              <a:t>:”apple”, “</a:t>
            </a:r>
            <a:r>
              <a:rPr lang="ko-KR" altLang="en-US" sz="1600" dirty="0">
                <a:latin typeface="Consolas" panose="020B0609020204030204" pitchFamily="49" charset="0"/>
              </a:rPr>
              <a:t>포도”</a:t>
            </a:r>
            <a:r>
              <a:rPr lang="en-US" altLang="ko-KR" sz="1600" dirty="0">
                <a:latin typeface="Consolas" panose="020B0609020204030204" pitchFamily="49" charset="0"/>
              </a:rPr>
              <a:t>:”grape”, “</a:t>
            </a:r>
            <a:r>
              <a:rPr lang="ko-KR" altLang="en-US" sz="1600" dirty="0">
                <a:latin typeface="Consolas" panose="020B0609020204030204" pitchFamily="49" charset="0"/>
              </a:rPr>
              <a:t>오렌지”</a:t>
            </a:r>
            <a:r>
              <a:rPr lang="en-US" altLang="ko-KR" sz="1600" dirty="0">
                <a:latin typeface="Consolas" panose="020B0609020204030204" pitchFamily="49" charset="0"/>
              </a:rPr>
              <a:t>:”orange”}</a:t>
            </a: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ko-KR" altLang="en-US" sz="1600" dirty="0">
                <a:latin typeface="Consolas" panose="020B0609020204030204" pitchFamily="49" charset="0"/>
              </a:rPr>
              <a:t>     데이터가 </a:t>
            </a:r>
            <a:r>
              <a:rPr lang="ko-KR" altLang="en-US" sz="1600" b="1" u="sng" dirty="0" err="1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딕셔너리</a:t>
            </a:r>
            <a:r>
              <a:rPr lang="ko-KR" altLang="en-US" sz="1600" dirty="0" err="1">
                <a:latin typeface="Consolas" panose="020B0609020204030204" pitchFamily="49" charset="0"/>
              </a:rPr>
              <a:t>일</a:t>
            </a:r>
            <a:r>
              <a:rPr lang="ko-KR" altLang="en-US" sz="1600" dirty="0">
                <a:latin typeface="Consolas" panose="020B0609020204030204" pitchFamily="49" charset="0"/>
              </a:rPr>
              <a:t>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 err="1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dict</a:t>
            </a:r>
            <a:endParaRPr lang="en-US" altLang="ko-KR" sz="1600" b="1" u="sng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6) f=True</a:t>
            </a: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ko-KR" altLang="en-US" sz="1600" dirty="0">
                <a:latin typeface="Consolas" panose="020B0609020204030204" pitchFamily="49" charset="0"/>
              </a:rPr>
              <a:t>     데이터가 </a:t>
            </a:r>
            <a:r>
              <a:rPr lang="ko-KR" altLang="en-US" sz="1600" b="1" u="sng" dirty="0" err="1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부울</a:t>
            </a:r>
            <a:r>
              <a:rPr lang="ko-KR" altLang="en-US" sz="1600" dirty="0" err="1">
                <a:latin typeface="Consolas" panose="020B0609020204030204" pitchFamily="49" charset="0"/>
              </a:rPr>
              <a:t>일</a:t>
            </a:r>
            <a:r>
              <a:rPr lang="ko-KR" altLang="en-US" sz="1600" dirty="0">
                <a:latin typeface="Consolas" panose="020B0609020204030204" pitchFamily="49" charset="0"/>
              </a:rPr>
              <a:t>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bool </a:t>
            </a:r>
          </a:p>
        </p:txBody>
      </p:sp>
    </p:spTree>
    <p:extLst>
      <p:ext uri="{BB962C8B-B14F-4D97-AF65-F5344CB8AC3E}">
        <p14:creationId xmlns:p14="http://schemas.microsoft.com/office/powerpoint/2010/main" val="302971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정수</a:t>
            </a:r>
            <a:r>
              <a:rPr lang="en-US" altLang="ko-KR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/</a:t>
            </a:r>
            <a:r>
              <a:rPr lang="ko-KR" altLang="en-US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실수</a:t>
            </a:r>
            <a:r>
              <a:rPr lang="en-US" altLang="ko-KR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/</a:t>
            </a:r>
            <a:r>
              <a:rPr lang="ko-KR" altLang="en-US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문자열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B0B22-4904-4FF6-8075-8D221F4862D2}"/>
              </a:ext>
            </a:extLst>
          </p:cNvPr>
          <p:cNvSpPr txBox="1"/>
          <p:nvPr/>
        </p:nvSpPr>
        <p:spPr>
          <a:xfrm>
            <a:off x="775368" y="1118987"/>
            <a:ext cx="8565587" cy="1528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1) a=6</a:t>
            </a: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ko-KR" altLang="en-US" sz="1600" dirty="0">
                <a:latin typeface="Consolas" panose="020B0609020204030204" pitchFamily="49" charset="0"/>
              </a:rPr>
              <a:t>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정수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int</a:t>
            </a:r>
          </a:p>
          <a:p>
            <a:pPr marL="28575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2) b=3.14</a:t>
            </a: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ko-KR" altLang="en-US" sz="1600" dirty="0">
                <a:latin typeface="Consolas" panose="020B0609020204030204" pitchFamily="49" charset="0"/>
              </a:rPr>
              <a:t>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실수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float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6D283B-E79D-4509-81A2-9E168ACAC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11199"/>
              </p:ext>
            </p:extLst>
          </p:nvPr>
        </p:nvGraphicFramePr>
        <p:xfrm>
          <a:off x="6096000" y="1306299"/>
          <a:ext cx="4920763" cy="243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97269">
                  <a:extLst>
                    <a:ext uri="{9D8B030D-6E8A-4147-A177-3AD203B41FA5}">
                      <a16:colId xmlns:a16="http://schemas.microsoft.com/office/drawing/2014/main" val="3978167879"/>
                    </a:ext>
                  </a:extLst>
                </a:gridCol>
                <a:gridCol w="1547455">
                  <a:extLst>
                    <a:ext uri="{9D8B030D-6E8A-4147-A177-3AD203B41FA5}">
                      <a16:colId xmlns:a16="http://schemas.microsoft.com/office/drawing/2014/main" val="3962283673"/>
                    </a:ext>
                  </a:extLst>
                </a:gridCol>
                <a:gridCol w="1776039">
                  <a:extLst>
                    <a:ext uri="{9D8B030D-6E8A-4147-A177-3AD203B41FA5}">
                      <a16:colId xmlns:a16="http://schemas.microsoft.com/office/drawing/2014/main" val="1922135906"/>
                    </a:ext>
                  </a:extLst>
                </a:gridCol>
              </a:tblGrid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a=5, b=2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사용법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0236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더하기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b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7869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빼기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 b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24377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곱하기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* b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81135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나누기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b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2.5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87168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몫 구하기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// b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56693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나머지 구하기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% b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18169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제곱 구하기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** b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5764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AD882F8-92FF-4B4B-B797-1A2915F94328}"/>
              </a:ext>
            </a:extLst>
          </p:cNvPr>
          <p:cNvSpPr/>
          <p:nvPr/>
        </p:nvSpPr>
        <p:spPr>
          <a:xfrm>
            <a:off x="775368" y="4209939"/>
            <a:ext cx="6096000" cy="7897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</a:rPr>
              <a:t>3) c=“python”</a:t>
            </a:r>
          </a:p>
          <a:p>
            <a:pPr lvl="0">
              <a:lnSpc>
                <a:spcPct val="150000"/>
              </a:lnSpc>
              <a:buClr>
                <a:srgbClr val="2DAFB8"/>
              </a:buClr>
            </a:pPr>
            <a:r>
              <a:rPr lang="ko-KR" alt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문자열</a:t>
            </a:r>
            <a:r>
              <a:rPr lang="ko-KR" alt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str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78A0912-CE15-4AAC-B353-232FEBE2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6804"/>
              </p:ext>
            </p:extLst>
          </p:nvPr>
        </p:nvGraphicFramePr>
        <p:xfrm>
          <a:off x="6096000" y="4286139"/>
          <a:ext cx="4920763" cy="2042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94339">
                  <a:extLst>
                    <a:ext uri="{9D8B030D-6E8A-4147-A177-3AD203B41FA5}">
                      <a16:colId xmlns:a16="http://schemas.microsoft.com/office/drawing/2014/main" val="3978167879"/>
                    </a:ext>
                  </a:extLst>
                </a:gridCol>
                <a:gridCol w="1550385">
                  <a:extLst>
                    <a:ext uri="{9D8B030D-6E8A-4147-A177-3AD203B41FA5}">
                      <a16:colId xmlns:a16="http://schemas.microsoft.com/office/drawing/2014/main" val="3962283673"/>
                    </a:ext>
                  </a:extLst>
                </a:gridCol>
                <a:gridCol w="1776039">
                  <a:extLst>
                    <a:ext uri="{9D8B030D-6E8A-4147-A177-3AD203B41FA5}">
                      <a16:colId xmlns:a16="http://schemas.microsoft.com/office/drawing/2014/main" val="955273627"/>
                    </a:ext>
                  </a:extLst>
                </a:gridCol>
              </a:tblGrid>
              <a:tr h="17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c=“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데이터분석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”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d=“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시작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”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사용법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07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문자 이어주기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d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데이터분석시작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0786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글자 가져오기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c[0]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724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c[1]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381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c[1:4]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Consolas" panose="020B0609020204030204" pitchFamily="49" charset="0"/>
                        </a:rPr>
                        <a:t>이터분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87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c[-1]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45901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7694B1-4353-48CF-96F6-06F88C030611}"/>
              </a:ext>
            </a:extLst>
          </p:cNvPr>
          <p:cNvSpPr/>
          <p:nvPr/>
        </p:nvSpPr>
        <p:spPr>
          <a:xfrm>
            <a:off x="1175237" y="5295670"/>
            <a:ext cx="371127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문자는 따옴표로 묶어주어야 합니다</a:t>
            </a:r>
            <a:r>
              <a:rPr lang="en-US" altLang="ko-KR" sz="1600" b="1" u="sng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.</a:t>
            </a:r>
          </a:p>
          <a:p>
            <a:r>
              <a:rPr lang="en-US" altLang="ko-KR" sz="1300" b="1" u="sng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(</a:t>
            </a:r>
            <a:r>
              <a:rPr lang="ko-KR" altLang="en-US" sz="1300" b="1" u="sng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작은따옴표</a:t>
            </a:r>
            <a:r>
              <a:rPr lang="en-US" altLang="ko-KR" sz="1300" b="1" u="sng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, </a:t>
            </a:r>
            <a:r>
              <a:rPr lang="ko-KR" altLang="en-US" sz="1300" b="1" u="sng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큰따옴표 무관</a:t>
            </a:r>
            <a:r>
              <a:rPr lang="en-US" altLang="ko-KR" sz="1300" b="1" u="sng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)</a:t>
            </a:r>
            <a:endParaRPr lang="ko-KR" altLang="en-US" sz="1300" dirty="0">
              <a:solidFill>
                <a:srgbClr val="D776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6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리스트</a:t>
            </a:r>
            <a:r>
              <a:rPr lang="en-US" altLang="ko-KR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/</a:t>
            </a:r>
            <a:r>
              <a:rPr lang="ko-KR" altLang="en-US" b="1" dirty="0" err="1">
                <a:solidFill>
                  <a:srgbClr val="1A1F57"/>
                </a:solidFill>
                <a:ea typeface="Noto Sans KR Regular" panose="020B0500000000000000" pitchFamily="34" charset="-127"/>
              </a:rPr>
              <a:t>딕셔너리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B0B22-4904-4FF6-8075-8D221F4862D2}"/>
              </a:ext>
            </a:extLst>
          </p:cNvPr>
          <p:cNvSpPr txBox="1"/>
          <p:nvPr/>
        </p:nvSpPr>
        <p:spPr>
          <a:xfrm>
            <a:off x="819331" y="1356380"/>
            <a:ext cx="8565587" cy="78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4) d=[1, 2, 3, 4, 5]</a:t>
            </a: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ko-KR" altLang="en-US" sz="1600" dirty="0">
                <a:latin typeface="Consolas" panose="020B0609020204030204" pitchFamily="49" charset="0"/>
              </a:rPr>
              <a:t>     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리스트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list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FF2D3BA-ADA9-423E-A965-1FD40598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03606"/>
              </p:ext>
            </p:extLst>
          </p:nvPr>
        </p:nvGraphicFramePr>
        <p:xfrm>
          <a:off x="6096000" y="1306299"/>
          <a:ext cx="4920763" cy="243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97269">
                  <a:extLst>
                    <a:ext uri="{9D8B030D-6E8A-4147-A177-3AD203B41FA5}">
                      <a16:colId xmlns:a16="http://schemas.microsoft.com/office/drawing/2014/main" val="3978167879"/>
                    </a:ext>
                  </a:extLst>
                </a:gridCol>
                <a:gridCol w="1547455">
                  <a:extLst>
                    <a:ext uri="{9D8B030D-6E8A-4147-A177-3AD203B41FA5}">
                      <a16:colId xmlns:a16="http://schemas.microsoft.com/office/drawing/2014/main" val="3962283673"/>
                    </a:ext>
                  </a:extLst>
                </a:gridCol>
                <a:gridCol w="1776039">
                  <a:extLst>
                    <a:ext uri="{9D8B030D-6E8A-4147-A177-3AD203B41FA5}">
                      <a16:colId xmlns:a16="http://schemas.microsoft.com/office/drawing/2014/main" val="1922135906"/>
                    </a:ext>
                  </a:extLst>
                </a:gridCol>
              </a:tblGrid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d=[1,2,3,4,5]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사용법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0236"/>
                  </a:ext>
                </a:extLst>
              </a:tr>
              <a:tr h="26533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값 가져오기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d[0]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7869"/>
                  </a:ext>
                </a:extLst>
              </a:tr>
              <a:tr h="2653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d[1]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24377"/>
                  </a:ext>
                </a:extLst>
              </a:tr>
              <a:tr h="2653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d[1:4]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[2,3,4]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81135"/>
                  </a:ext>
                </a:extLst>
              </a:tr>
              <a:tr h="2653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d[-1]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87168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값 수정하기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d[0]=0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[0,2,3,4,5]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97655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리스트 합치기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d + [6,7,8]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[0,2,3,4,5,6,7,8]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73047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값 추가하기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d.append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(9)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[0,2,3,4,5,9]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993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58E7543-9FB4-4CC2-AEBB-BB59F724B673}"/>
              </a:ext>
            </a:extLst>
          </p:cNvPr>
          <p:cNvSpPr/>
          <p:nvPr/>
        </p:nvSpPr>
        <p:spPr>
          <a:xfrm>
            <a:off x="819331" y="4011738"/>
            <a:ext cx="8658778" cy="78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</a:rPr>
              <a:t>5) </a:t>
            </a:r>
            <a:r>
              <a:rPr lang="en-US" altLang="ko-KR" sz="1600" dirty="0">
                <a:latin typeface="Consolas" panose="020B0609020204030204" pitchFamily="49" charset="0"/>
              </a:rPr>
              <a:t>e={“</a:t>
            </a:r>
            <a:r>
              <a:rPr lang="ko-KR" altLang="en-US" sz="1600" dirty="0">
                <a:latin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</a:rPr>
              <a:t>”:1, “</a:t>
            </a:r>
            <a:r>
              <a:rPr lang="ko-KR" altLang="en-US" sz="1600" dirty="0">
                <a:latin typeface="Consolas" panose="020B0609020204030204" pitchFamily="49" charset="0"/>
              </a:rPr>
              <a:t>나</a:t>
            </a:r>
            <a:r>
              <a:rPr lang="en-US" altLang="ko-KR" sz="1600" dirty="0">
                <a:latin typeface="Consolas" panose="020B0609020204030204" pitchFamily="49" charset="0"/>
              </a:rPr>
              <a:t>”:2, “</a:t>
            </a:r>
            <a:r>
              <a:rPr lang="ko-KR" altLang="en-US" sz="1600" dirty="0">
                <a:latin typeface="Consolas" panose="020B0609020204030204" pitchFamily="49" charset="0"/>
              </a:rPr>
              <a:t>다</a:t>
            </a:r>
            <a:r>
              <a:rPr lang="en-US" altLang="ko-KR" sz="1600" dirty="0">
                <a:latin typeface="Consolas" panose="020B0609020204030204" pitchFamily="49" charset="0"/>
              </a:rPr>
              <a:t>”:[3,4,5]}</a:t>
            </a:r>
            <a:r>
              <a:rPr lang="ko-KR" alt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endParaRPr lang="en-US" altLang="ko-K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rgbClr val="2DAFB8"/>
              </a:buClr>
            </a:pP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데</a:t>
            </a:r>
            <a:r>
              <a:rPr lang="ko-KR" altLang="en-US" sz="1600" dirty="0">
                <a:latin typeface="Consolas" panose="020B0609020204030204" pitchFamily="49" charset="0"/>
              </a:rPr>
              <a:t>이터가 </a:t>
            </a:r>
            <a:r>
              <a:rPr lang="ko-KR" altLang="en-US" sz="1600" b="1" u="sng" dirty="0" err="1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딕셔너리</a:t>
            </a:r>
            <a:r>
              <a:rPr lang="ko-KR" altLang="en-US" sz="1600" dirty="0" err="1">
                <a:latin typeface="Consolas" panose="020B0609020204030204" pitchFamily="49" charset="0"/>
              </a:rPr>
              <a:t>일</a:t>
            </a:r>
            <a:r>
              <a:rPr lang="ko-KR" altLang="en-US" sz="1600" dirty="0">
                <a:latin typeface="Consolas" panose="020B0609020204030204" pitchFamily="49" charset="0"/>
              </a:rPr>
              <a:t>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 err="1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dict</a:t>
            </a:r>
            <a:endParaRPr lang="en-US" altLang="ko-KR" sz="1600" b="1" u="sng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34CBD09-0C7F-4E7A-9FCD-02D3614B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43867"/>
              </p:ext>
            </p:extLst>
          </p:nvPr>
        </p:nvGraphicFramePr>
        <p:xfrm>
          <a:off x="5753099" y="4259762"/>
          <a:ext cx="5606563" cy="1950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16540">
                  <a:extLst>
                    <a:ext uri="{9D8B030D-6E8A-4147-A177-3AD203B41FA5}">
                      <a16:colId xmlns:a16="http://schemas.microsoft.com/office/drawing/2014/main" val="3978167879"/>
                    </a:ext>
                  </a:extLst>
                </a:gridCol>
                <a:gridCol w="1644698">
                  <a:extLst>
                    <a:ext uri="{9D8B030D-6E8A-4147-A177-3AD203B41FA5}">
                      <a16:colId xmlns:a16="http://schemas.microsoft.com/office/drawing/2014/main" val="3962283673"/>
                    </a:ext>
                  </a:extLst>
                </a:gridCol>
                <a:gridCol w="2145325">
                  <a:extLst>
                    <a:ext uri="{9D8B030D-6E8A-4147-A177-3AD203B41FA5}">
                      <a16:colId xmlns:a16="http://schemas.microsoft.com/office/drawing/2014/main" val="955273627"/>
                    </a:ext>
                  </a:extLst>
                </a:gridCol>
              </a:tblGrid>
              <a:tr h="17142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사용법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07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가져오기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e["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가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07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글자 가져오기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e["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다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[3,4,5]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72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값 수정하기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e["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나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"]=6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{"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가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":1, 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나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":6, 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다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":[3,4,5]}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38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값 추가하기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e["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라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"]=7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{"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가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":1,"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나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":6, </a:t>
                      </a:r>
                      <a:br>
                        <a:rPr lang="en-US" altLang="ko-KR" sz="1400" dirty="0"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다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":[3,4,5],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＂라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":7}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87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44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1A1F57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" panose="020B0502040504020204" pitchFamily="34"/>
              </a:rPr>
              <a:t>판다스</a:t>
            </a:r>
            <a:r>
              <a:rPr lang="ko-KR" altLang="en-US" b="1" dirty="0">
                <a:solidFill>
                  <a:srgbClr val="1A1F57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" panose="020B0502040504020204" pitchFamily="34"/>
              </a:rPr>
              <a:t> </a:t>
            </a:r>
            <a:r>
              <a:rPr lang="en-US" altLang="ko-KR" b="1" dirty="0">
                <a:solidFill>
                  <a:srgbClr val="1A1F57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Noto Sans" panose="020B0502040504020204" pitchFamily="34"/>
              </a:rPr>
              <a:t>( pandas 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C7D01-D40F-4AE0-900B-49E0A1FB7C3E}"/>
              </a:ext>
            </a:extLst>
          </p:cNvPr>
          <p:cNvSpPr txBox="1"/>
          <p:nvPr/>
        </p:nvSpPr>
        <p:spPr>
          <a:xfrm>
            <a:off x="1154112" y="1343332"/>
            <a:ext cx="9655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Consolas" panose="020B0609020204030204" pitchFamily="49" charset="0"/>
                <a:ea typeface="Noto Sans KR Regular" panose="020B0500000000000000" pitchFamily="34" charset="-127"/>
              </a:rPr>
              <a:t>판다스는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데이터를 분석할 수 있는 다양한 기능을 가진 모듈을 말합니다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‘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엑셀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’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과 유사하나 </a:t>
            </a:r>
            <a:endParaRPr lang="en-US" altLang="ko-KR" sz="1600" dirty="0"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1) 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엑셀보다 복잡한 기능을 쉽게 사용 가능하고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, 2) 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대용량의 데이터를 처리할 수 있습니다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. </a:t>
            </a:r>
          </a:p>
          <a:p>
            <a:endParaRPr lang="en-US" altLang="ko-KR" sz="1600" dirty="0"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r>
              <a:rPr lang="ko-KR" altLang="en-US" sz="1600" dirty="0" err="1">
                <a:latin typeface="Consolas" panose="020B0609020204030204" pitchFamily="49" charset="0"/>
                <a:ea typeface="Noto Sans KR Regular" panose="020B0500000000000000" pitchFamily="34" charset="-127"/>
              </a:rPr>
              <a:t>판다스에서는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데이터의 형태에 따라 다음과 같이 자료형을 표현합니다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B0B22-4904-4FF6-8075-8D221F4862D2}"/>
              </a:ext>
            </a:extLst>
          </p:cNvPr>
          <p:cNvSpPr txBox="1"/>
          <p:nvPr/>
        </p:nvSpPr>
        <p:spPr>
          <a:xfrm>
            <a:off x="1406006" y="2875814"/>
            <a:ext cx="8565587" cy="358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해당 컬럼의 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정수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int64</a:t>
            </a:r>
          </a:p>
          <a:p>
            <a:pPr>
              <a:lnSpc>
                <a:spcPct val="130000"/>
              </a:lnSpc>
              <a:buClr>
                <a:srgbClr val="2DAFB8"/>
              </a:buClr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해당 컬럼의 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실수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float64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endParaRPr lang="en-US" altLang="ko-KR" sz="1600" b="1" u="sng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해당 컬럼의 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문자열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object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endParaRPr lang="en-US" altLang="ko-KR" sz="1600" b="1" u="sng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해당 컬럼의 데이터가 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날짜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datetime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endParaRPr lang="en-US" altLang="ko-KR" sz="1600" b="1" u="sng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데이터가 </a:t>
            </a:r>
            <a:r>
              <a:rPr lang="en-US" altLang="ko-KR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1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차원 자료구조일</a:t>
            </a:r>
            <a:r>
              <a:rPr lang="ko-KR" altLang="en-US" sz="1600" dirty="0">
                <a:latin typeface="Consolas" panose="020B0609020204030204" pitchFamily="49" charset="0"/>
              </a:rPr>
              <a:t>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Series</a:t>
            </a: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Clr>
                <a:srgbClr val="2DAFB8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데이터가 </a:t>
            </a:r>
            <a:r>
              <a:rPr lang="en-US" altLang="ko-KR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2</a:t>
            </a:r>
            <a:r>
              <a:rPr lang="ko-KR" altLang="en-US" sz="1600" b="1" u="sng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차원 자료구조일</a:t>
            </a:r>
            <a:r>
              <a:rPr lang="ko-KR" altLang="en-US" sz="1600" dirty="0">
                <a:latin typeface="Consolas" panose="020B0609020204030204" pitchFamily="49" charset="0"/>
              </a:rPr>
              <a:t> 경우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en-US" altLang="ko-KR" sz="1600" b="1" u="sng" dirty="0" err="1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DataFrame</a:t>
            </a:r>
            <a:endParaRPr lang="en-US" altLang="ko-KR" sz="1600" b="1" u="sng" dirty="0">
              <a:solidFill>
                <a:srgbClr val="E74565"/>
              </a:solidFill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11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A1F57"/>
                </a:solidFill>
                <a:ea typeface="Noto Sans KR Regular" panose="020B0500000000000000" pitchFamily="34" charset="-127"/>
              </a:rPr>
              <a:t>데이터의 구조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BFCE79-3551-493D-9913-05E58EE57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04184"/>
              </p:ext>
            </p:extLst>
          </p:nvPr>
        </p:nvGraphicFramePr>
        <p:xfrm>
          <a:off x="1864420" y="2003799"/>
          <a:ext cx="8340066" cy="3456517"/>
        </p:xfrm>
        <a:graphic>
          <a:graphicData uri="http://schemas.openxmlformats.org/drawingml/2006/table">
            <a:tbl>
              <a:tblPr/>
              <a:tblGrid>
                <a:gridCol w="720518">
                  <a:extLst>
                    <a:ext uri="{9D8B030D-6E8A-4147-A177-3AD203B41FA5}">
                      <a16:colId xmlns:a16="http://schemas.microsoft.com/office/drawing/2014/main" val="2751718830"/>
                    </a:ext>
                  </a:extLst>
                </a:gridCol>
                <a:gridCol w="1099038">
                  <a:extLst>
                    <a:ext uri="{9D8B030D-6E8A-4147-A177-3AD203B41FA5}">
                      <a16:colId xmlns:a16="http://schemas.microsoft.com/office/drawing/2014/main" val="3306614179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1048786079"/>
                    </a:ext>
                  </a:extLst>
                </a:gridCol>
                <a:gridCol w="1208303">
                  <a:extLst>
                    <a:ext uri="{9D8B030D-6E8A-4147-A177-3AD203B41FA5}">
                      <a16:colId xmlns:a16="http://schemas.microsoft.com/office/drawing/2014/main" val="1622888464"/>
                    </a:ext>
                  </a:extLst>
                </a:gridCol>
                <a:gridCol w="1390011">
                  <a:extLst>
                    <a:ext uri="{9D8B030D-6E8A-4147-A177-3AD203B41FA5}">
                      <a16:colId xmlns:a16="http://schemas.microsoft.com/office/drawing/2014/main" val="212989035"/>
                    </a:ext>
                  </a:extLst>
                </a:gridCol>
                <a:gridCol w="1390011">
                  <a:extLst>
                    <a:ext uri="{9D8B030D-6E8A-4147-A177-3AD203B41FA5}">
                      <a16:colId xmlns:a16="http://schemas.microsoft.com/office/drawing/2014/main" val="873339265"/>
                    </a:ext>
                  </a:extLst>
                </a:gridCol>
              </a:tblGrid>
              <a:tr h="420936">
                <a:tc>
                  <a:txBody>
                    <a:bodyPr/>
                    <a:lstStyle/>
                    <a:p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 err="1">
                          <a:effectLst/>
                          <a:latin typeface="Consolas" panose="020B0609020204030204" pitchFamily="49" charset="0"/>
                        </a:rPr>
                        <a:t>지역명</a:t>
                      </a:r>
                      <a:endParaRPr lang="ko-KR" alt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>
                          <a:effectLst/>
                          <a:latin typeface="Consolas" panose="020B0609020204030204" pitchFamily="49" charset="0"/>
                        </a:rPr>
                        <a:t>규모구분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>
                          <a:effectLst/>
                          <a:latin typeface="Consolas" panose="020B0609020204030204" pitchFamily="49" charset="0"/>
                        </a:rPr>
                        <a:t>연도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>
                          <a:effectLst/>
                          <a:latin typeface="Consolas" panose="020B0609020204030204" pitchFamily="49" charset="0"/>
                        </a:rPr>
                        <a:t>월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>
                          <a:effectLst/>
                          <a:latin typeface="Consolas" panose="020B0609020204030204" pitchFamily="49" charset="0"/>
                        </a:rPr>
                        <a:t>  분양가격</a:t>
                      </a:r>
                      <a:r>
                        <a:rPr lang="en-US" altLang="ko-KR" sz="1400" b="1" dirty="0">
                          <a:effectLst/>
                          <a:latin typeface="Consolas" panose="020B0609020204030204" pitchFamily="49" charset="0"/>
                        </a:rPr>
                        <a:t>(㎡)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24657"/>
                  </a:ext>
                </a:extLst>
              </a:tr>
              <a:tr h="2405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서울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전체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5841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67749"/>
                  </a:ext>
                </a:extLst>
              </a:tr>
              <a:tr h="4209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dirty="0">
                          <a:effectLst/>
                          <a:latin typeface="Consolas" panose="020B0609020204030204" pitchFamily="49" charset="0"/>
                        </a:rPr>
                        <a:t>서울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dirty="0">
                          <a:effectLst/>
                          <a:latin typeface="Consolas" panose="020B0609020204030204" pitchFamily="49" charset="0"/>
                        </a:rPr>
                        <a:t>전용면적 </a:t>
                      </a:r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60㎡</a:t>
                      </a:r>
                      <a:r>
                        <a:rPr lang="ko-KR" altLang="en-US" sz="1200" dirty="0">
                          <a:effectLst/>
                          <a:latin typeface="Consolas" panose="020B0609020204030204" pitchFamily="49" charset="0"/>
                        </a:rPr>
                        <a:t>이하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5652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18774"/>
                  </a:ext>
                </a:extLst>
              </a:tr>
              <a:tr h="4209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서울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전용면적 </a:t>
                      </a:r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60㎡</a:t>
                      </a:r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초과 </a:t>
                      </a:r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85㎡</a:t>
                      </a:r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이하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5882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64285"/>
                  </a:ext>
                </a:extLst>
              </a:tr>
              <a:tr h="4200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서울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dirty="0">
                          <a:effectLst/>
                          <a:latin typeface="Consolas" panose="020B0609020204030204" pitchFamily="49" charset="0"/>
                        </a:rPr>
                        <a:t>전용면적 </a:t>
                      </a:r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85㎡</a:t>
                      </a:r>
                      <a:r>
                        <a:rPr lang="ko-KR" altLang="en-US" sz="1200" dirty="0">
                          <a:effectLst/>
                          <a:latin typeface="Consolas" panose="020B0609020204030204" pitchFamily="49" charset="0"/>
                        </a:rPr>
                        <a:t>초과 </a:t>
                      </a:r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102㎡</a:t>
                      </a:r>
                      <a:r>
                        <a:rPr lang="ko-KR" altLang="en-US" sz="1200" dirty="0">
                          <a:effectLst/>
                          <a:latin typeface="Consolas" panose="020B0609020204030204" pitchFamily="49" charset="0"/>
                        </a:rPr>
                        <a:t>이하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5721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36204"/>
                  </a:ext>
                </a:extLst>
              </a:tr>
              <a:tr h="4209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서울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전용면적 </a:t>
                      </a:r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102㎡</a:t>
                      </a:r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초과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92412"/>
                  </a:ext>
                </a:extLst>
              </a:tr>
              <a:tr h="2405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인천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전체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3163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551595"/>
                  </a:ext>
                </a:extLst>
              </a:tr>
              <a:tr h="4209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인천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전용면적 </a:t>
                      </a:r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60㎡</a:t>
                      </a:r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이하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3488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452626"/>
                  </a:ext>
                </a:extLst>
              </a:tr>
              <a:tr h="4209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인천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전용면적 </a:t>
                      </a:r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60㎡</a:t>
                      </a:r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초과 </a:t>
                      </a:r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85㎡</a:t>
                      </a:r>
                      <a:r>
                        <a:rPr lang="ko-KR" altLang="en-US" sz="1200">
                          <a:effectLst/>
                          <a:latin typeface="Consolas" panose="020B0609020204030204" pitchFamily="49" charset="0"/>
                        </a:rPr>
                        <a:t>이하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  <a:latin typeface="Consolas" panose="020B0609020204030204" pitchFamily="49" charset="0"/>
                        </a:rPr>
                        <a:t>3119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13815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EB303A-7F98-458D-8885-0D8F4B90A7E4}"/>
              </a:ext>
            </a:extLst>
          </p:cNvPr>
          <p:cNvSpPr/>
          <p:nvPr/>
        </p:nvSpPr>
        <p:spPr>
          <a:xfrm>
            <a:off x="1781768" y="13976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DAFB8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인덱스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24DAE-7F81-44F2-9AB5-91E5C98D7174}"/>
              </a:ext>
            </a:extLst>
          </p:cNvPr>
          <p:cNvSpPr/>
          <p:nvPr/>
        </p:nvSpPr>
        <p:spPr>
          <a:xfrm>
            <a:off x="654855" y="3459440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행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(row)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FA75AA-7105-41AC-8B76-AFC9C0977687}"/>
              </a:ext>
            </a:extLst>
          </p:cNvPr>
          <p:cNvSpPr/>
          <p:nvPr/>
        </p:nvSpPr>
        <p:spPr>
          <a:xfrm>
            <a:off x="5493856" y="1397684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열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(column)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4EDBC1-7561-407E-B506-90DD8B4C5815}"/>
              </a:ext>
            </a:extLst>
          </p:cNvPr>
          <p:cNvSpPr/>
          <p:nvPr/>
        </p:nvSpPr>
        <p:spPr>
          <a:xfrm>
            <a:off x="10510933" y="396012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null</a:t>
            </a:r>
            <a:endParaRPr lang="ko-KR" altLang="en-US" dirty="0">
              <a:solidFill>
                <a:srgbClr val="FF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A496158-B283-4D29-8DF1-7ECEB74AB21A}"/>
              </a:ext>
            </a:extLst>
          </p:cNvPr>
          <p:cNvSpPr/>
          <p:nvPr/>
        </p:nvSpPr>
        <p:spPr>
          <a:xfrm>
            <a:off x="2139328" y="1818920"/>
            <a:ext cx="173184" cy="494330"/>
          </a:xfrm>
          <a:prstGeom prst="downArrow">
            <a:avLst/>
          </a:prstGeom>
          <a:solidFill>
            <a:srgbClr val="2DAFB8"/>
          </a:solidFill>
          <a:ln>
            <a:solidFill>
              <a:srgbClr val="2DA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0DA1100-3770-48CE-892F-57B9F3EF86D1}"/>
              </a:ext>
            </a:extLst>
          </p:cNvPr>
          <p:cNvSpPr/>
          <p:nvPr/>
        </p:nvSpPr>
        <p:spPr>
          <a:xfrm rot="5400000">
            <a:off x="10203342" y="3940527"/>
            <a:ext cx="143127" cy="408537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5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478555-42E4-4556-A4F7-629717AC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1EAEA-80F1-4935-9C6B-E70C279FE833}"/>
              </a:ext>
            </a:extLst>
          </p:cNvPr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1A1F57"/>
                </a:solidFill>
                <a:ea typeface="Noto Sans KR Regular" panose="020B0500000000000000" pitchFamily="34" charset="-127"/>
              </a:defRPr>
            </a:lvl1pPr>
          </a:lstStyle>
          <a:p>
            <a:r>
              <a:rPr lang="en-US" altLang="ko-KR" dirty="0"/>
              <a:t>Series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A7823-4B8C-4D3F-80FC-A582129BDA48}"/>
              </a:ext>
            </a:extLst>
          </p:cNvPr>
          <p:cNvSpPr txBox="1"/>
          <p:nvPr/>
        </p:nvSpPr>
        <p:spPr>
          <a:xfrm>
            <a:off x="1154112" y="1343332"/>
            <a:ext cx="965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Series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1</a:t>
            </a:r>
            <a:r>
              <a:rPr lang="ko-KR" altLang="en-US" sz="1600" dirty="0">
                <a:latin typeface="Consolas" panose="020B0609020204030204" pitchFamily="49" charset="0"/>
                <a:ea typeface="Noto Sans KR Regular" panose="020B0500000000000000" pitchFamily="34" charset="-127"/>
              </a:rPr>
              <a:t>차원 자료구조</a:t>
            </a:r>
            <a:endParaRPr lang="en-US" altLang="ko-KR" sz="1600" dirty="0">
              <a:latin typeface="Consolas" panose="020B0609020204030204" pitchFamily="49" charset="0"/>
              <a:ea typeface="Noto Sans KR Regula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1B31E-F3AD-4470-ACC5-FFEFD68260EA}"/>
              </a:ext>
            </a:extLst>
          </p:cNvPr>
          <p:cNvSpPr/>
          <p:nvPr/>
        </p:nvSpPr>
        <p:spPr>
          <a:xfrm>
            <a:off x="5863875" y="1988530"/>
            <a:ext cx="310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pandas </a:t>
            </a:r>
            <a:r>
              <a:rPr lang="ko-KR" altLang="en-US" dirty="0">
                <a:solidFill>
                  <a:srgbClr val="E74565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모듈 불러오기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284433-074E-4DAD-8325-D7191B9E8CE8}"/>
              </a:ext>
            </a:extLst>
          </p:cNvPr>
          <p:cNvSpPr/>
          <p:nvPr/>
        </p:nvSpPr>
        <p:spPr>
          <a:xfrm>
            <a:off x="5863874" y="2583178"/>
            <a:ext cx="5654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리스트로 시리즈를 만들어서 변수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se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에 저장하기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94604D3-393A-4592-BE96-B791F1F2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2" y="1847543"/>
            <a:ext cx="4332288" cy="429879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5E017-0114-466F-BCC5-53FA5FBE738F}"/>
              </a:ext>
            </a:extLst>
          </p:cNvPr>
          <p:cNvSpPr/>
          <p:nvPr/>
        </p:nvSpPr>
        <p:spPr>
          <a:xfrm>
            <a:off x="5863875" y="3177826"/>
            <a:ext cx="407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변수 </a:t>
            </a:r>
            <a:r>
              <a:rPr lang="en-US" altLang="ko-KR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se</a:t>
            </a:r>
            <a:r>
              <a:rPr lang="ko-KR" altLang="en-US" dirty="0">
                <a:solidFill>
                  <a:srgbClr val="3333FF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 출력하기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CFAB66-0F2A-407F-9BE0-8058A855DA66}"/>
              </a:ext>
            </a:extLst>
          </p:cNvPr>
          <p:cNvSpPr/>
          <p:nvPr/>
        </p:nvSpPr>
        <p:spPr>
          <a:xfrm>
            <a:off x="5863875" y="5330002"/>
            <a:ext cx="407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변수 </a:t>
            </a:r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se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의 형태</a:t>
            </a:r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타입</a:t>
            </a:r>
            <a:r>
              <a:rPr lang="en-US" altLang="ko-KR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) </a:t>
            </a:r>
            <a:r>
              <a:rPr lang="ko-KR" altLang="en-US" dirty="0">
                <a:solidFill>
                  <a:srgbClr val="D7765B"/>
                </a:solidFill>
                <a:latin typeface="Consolas" panose="020B0609020204030204" pitchFamily="49" charset="0"/>
                <a:ea typeface="Noto Sans KR Regular" panose="020B0500000000000000" pitchFamily="34" charset="-127"/>
              </a:rPr>
              <a:t>확인하기</a:t>
            </a:r>
            <a:endParaRPr lang="ko-KR" altLang="en-US" dirty="0">
              <a:solidFill>
                <a:srgbClr val="D776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7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</TotalTime>
  <Words>1461</Words>
  <Application>Microsoft Office PowerPoint</Application>
  <PresentationFormat>와이드스크린</PresentationFormat>
  <Paragraphs>330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Noto Sans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Opic 파헤치기</dc:title>
  <dc:creator>Park Ethan</dc:creator>
  <cp:lastModifiedBy>jungwook kim</cp:lastModifiedBy>
  <cp:revision>162</cp:revision>
  <dcterms:created xsi:type="dcterms:W3CDTF">2019-06-24T08:52:13Z</dcterms:created>
  <dcterms:modified xsi:type="dcterms:W3CDTF">2019-08-13T10:42:43Z</dcterms:modified>
</cp:coreProperties>
</file>