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9" r:id="rId4"/>
    <p:sldId id="263" r:id="rId5"/>
    <p:sldId id="264" r:id="rId6"/>
    <p:sldId id="265" r:id="rId7"/>
    <p:sldId id="266" r:id="rId8"/>
    <p:sldId id="269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9221A-847A-403B-ACF4-11FEC1097D37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195C0-0B51-488E-A906-F9C4CFA0C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80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0393E-5AFC-464D-A999-EC1CD371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4AC8C0-3CE7-4717-A4AA-09EA7744B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6D2B8-BD9D-4047-845F-7CA788BD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CD0F6-E27D-47D3-B0EE-8DB669E7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FB446D-2DEF-4013-A0D8-7D18784C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1F0C9-DA89-40BF-BDF5-38363E15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CD2AEC-CEEC-4E55-AF08-7931FDBE1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314FA-747E-4E5E-B5DF-65BE8B39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60286B-3598-41EA-A0A1-D407EAB4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7C08DD-D064-453B-A4D1-378720F9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48FE9B-62A9-4C17-9BC2-7D4DA85F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332A2-2F72-4D32-BFED-860BD3472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988D2-6810-41F2-B016-F850ED8A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0B81F-F3EA-4023-8CE3-B4BF77F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C8EEB-139A-4ED7-8895-FB614F3D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B062B-AC69-4468-BCEE-BB226E5C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10CEF-C01A-4CD8-8F7A-2A12195B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8A140-F5C5-4E49-849C-6248617A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08E59-FF6D-4667-BC63-976D729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8BFBF5-6DA9-4155-BA73-3B02DE91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8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7AFB1-DAC1-4652-AB44-B8D6F31B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5BC444-A67F-402F-93C0-7E657A47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20829-EF0F-4B95-A2E2-1149A45E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70EE70-4FEB-484F-A4CD-FC7C1A15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D3A76-9A15-4A6A-BCEE-F4AA8156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9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1AB28-7959-4DFE-A02B-B484A3F7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D2E9FE-1B8D-40E3-8FC4-F3589F455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9C1AEA-D473-42BE-9C71-17568183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5B7E3B-69EE-4698-BC1C-930310FB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DF368-CC06-4870-AC76-FFDBA6AD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9A670D-92F7-4C60-9B5A-591B6BEE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94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9119F-137F-402A-B8C2-FAC40BCF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692F22-EB02-4DBD-ACC4-564B8937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ACD566-5AEB-4ABC-8D42-D2E65417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25AB7C-D232-4C9B-BE1B-091ADDE60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735B23-13A4-48CB-A5FF-80DBC35A1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7B4D70-435C-448B-AD2A-FEA837AD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7C0848-8708-4AEF-BD10-283A67D8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F23C0D-C862-46D8-A487-07B37437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1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5BDF2-A5E3-4130-9D68-161C32C2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9F3BBF-9ED8-4165-9F57-E7DF1F11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39CFD9-D894-4762-A93F-2B5388E2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CF3CE3-ABE7-44F2-81FF-97D497E1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5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88D295-8736-48DE-B103-25A9D7B5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6C0FE7-A8B7-480E-9D11-313BC5E1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EA661-ECC9-4993-A832-B4F3F10A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30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E069E-BEC7-45F9-826D-BABAF9CC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E731B-C7A6-4C76-942C-4BE638AB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E0B2BB-71EC-41E9-89E2-73203BD84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549536-9B4E-4C24-9E5C-92E61764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4A23B-4F07-40E0-BBBF-1A83526C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54A1C0-DB13-4C60-AFE1-61CD5428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73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98CBD-80EE-4654-A5D9-7FAB5051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B584CD-D84B-4B15-9EF5-2F3B41BC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E6BB96-ABDA-4AAC-9FB5-47933930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D77F14-EB0D-4711-AD41-AA3CEC11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3EDC85-8A69-49CD-A594-A2E1C8E5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D99AF-1E04-4504-B718-6209C108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67000">
              <a:srgbClr val="1A1A1A"/>
            </a:gs>
            <a:gs pos="98500">
              <a:srgbClr val="A3A3A3"/>
            </a:gs>
            <a:gs pos="98000">
              <a:srgbClr val="6D6D6D"/>
            </a:gs>
            <a:gs pos="78000">
              <a:srgbClr val="373737"/>
            </a:gs>
            <a:gs pos="53000">
              <a:schemeClr val="tx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3E68B-CD0B-4519-96A1-6709AC20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58F1E2-6076-4BA5-8D0B-B00AA516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DAA34-3B5B-47DA-8CC0-BCB2DAF65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2921C-F62B-420B-AB76-6AE043C36EE2}" type="datetimeFigureOut">
              <a:rPr lang="ru-RU" smtClean="0"/>
              <a:t>08.08.2020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612412-0AE1-41AC-9997-AD8DF5FF7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FDC49-074B-4E41-B11D-299C56D10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6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3796-25D4-4A82-87EA-D8A57F5E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7754"/>
            <a:ext cx="9144000" cy="165576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Национальная система оперативного оповещения граждан</a:t>
            </a:r>
            <a:endParaRPr lang="ru-RU" sz="4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37" y="107048"/>
            <a:ext cx="6890326" cy="26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3796-25D4-4A82-87EA-D8A57F5E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12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577418-C2DE-4BAB-AF0C-A274AB81A84B}"/>
              </a:ext>
            </a:extLst>
          </p:cNvPr>
          <p:cNvSpPr/>
          <p:nvPr/>
        </p:nvSpPr>
        <p:spPr>
          <a:xfrm>
            <a:off x="4341283" y="173335"/>
            <a:ext cx="3661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Концепция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6137C7F-14BF-4BC8-9EA2-81A8A363F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231" y="1952150"/>
            <a:ext cx="10375017" cy="47325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Данная система разрабатывается в связи с необходимостью своевременного и эффективного оповещения населения о необходимых мерах профилактики, вакцинации и распространения заболевания.</a:t>
            </a:r>
            <a:endParaRPr lang="ru-RU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143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666" y="-263525"/>
            <a:ext cx="3918253" cy="14986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83DCEA-255B-4E34-9739-0AE2304196FA}"/>
              </a:ext>
            </a:extLst>
          </p:cNvPr>
          <p:cNvSpPr/>
          <p:nvPr/>
        </p:nvSpPr>
        <p:spPr>
          <a:xfrm>
            <a:off x="3735475" y="173335"/>
            <a:ext cx="4873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Демонстрация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F040D8-C246-4C82-99D7-4FCC8A2BC73E}"/>
              </a:ext>
            </a:extLst>
          </p:cNvPr>
          <p:cNvSpPr/>
          <p:nvPr/>
        </p:nvSpPr>
        <p:spPr>
          <a:xfrm>
            <a:off x="1061286" y="1237259"/>
            <a:ext cx="5103488" cy="41869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5400" b="0" cap="none" spc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5C3710-E495-4C7F-8B00-B0B9B124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911" y="1901880"/>
            <a:ext cx="8603726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DF186F31-6D63-4845-A577-DEFA65712F7A}"/>
              </a:ext>
            </a:extLst>
          </p:cNvPr>
          <p:cNvSpPr txBox="1">
            <a:spLocks/>
          </p:cNvSpPr>
          <p:nvPr/>
        </p:nvSpPr>
        <p:spPr>
          <a:xfrm>
            <a:off x="160679" y="1978475"/>
            <a:ext cx="5453908" cy="4473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Сбор данных о пользователях </a:t>
            </a:r>
            <a:endParaRPr lang="ru-RU" dirty="0">
              <a:solidFill>
                <a:schemeClr val="bg1"/>
              </a:solidFill>
              <a:cs typeface="Calibri" panose="020F0502020204030204"/>
            </a:endParaRPr>
          </a:p>
          <a:p>
            <a:pPr marL="457200" indent="-457200" algn="just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Рассылки по почте</a:t>
            </a:r>
          </a:p>
          <a:p>
            <a:pPr marL="457200" indent="-457200" algn="just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Индивидуальные меры профилактики</a:t>
            </a:r>
          </a:p>
          <a:p>
            <a:pPr marL="457200" indent="-457200" algn="just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Информирование о вакцинации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C2FB0A-DFBE-4E40-B9B8-2201A595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308" y="1760432"/>
            <a:ext cx="7243613" cy="346104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A7EFE9-7AAC-4980-B6EE-556664BECCCC}"/>
              </a:ext>
            </a:extLst>
          </p:cNvPr>
          <p:cNvSpPr/>
          <p:nvPr/>
        </p:nvSpPr>
        <p:spPr>
          <a:xfrm>
            <a:off x="4131419" y="173335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742337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93DF0C61-B0CE-41E1-AB2B-E07280CA71BA}"/>
              </a:ext>
            </a:extLst>
          </p:cNvPr>
          <p:cNvSpPr txBox="1">
            <a:spLocks/>
          </p:cNvSpPr>
          <p:nvPr/>
        </p:nvSpPr>
        <p:spPr>
          <a:xfrm>
            <a:off x="4467349" y="1460741"/>
            <a:ext cx="10078527" cy="4617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Принятия - да</a:t>
            </a:r>
            <a:endParaRPr lang="ru-RU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Проверка - да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Хранение - да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Обработка -да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Отображение - да 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675E3F-51FA-4824-8D52-0EC49CA1713A}"/>
              </a:ext>
            </a:extLst>
          </p:cNvPr>
          <p:cNvSpPr/>
          <p:nvPr/>
        </p:nvSpPr>
        <p:spPr>
          <a:xfrm>
            <a:off x="2837801" y="173335"/>
            <a:ext cx="6668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Принципы принятия</a:t>
            </a:r>
          </a:p>
        </p:txBody>
      </p:sp>
      <p:sp>
        <p:nvSpPr>
          <p:cNvPr id="12" name="Стрелка: шеврон 11">
            <a:extLst>
              <a:ext uri="{FF2B5EF4-FFF2-40B4-BE49-F238E27FC236}">
                <a16:creationId xmlns:a16="http://schemas.microsoft.com/office/drawing/2014/main" id="{3EB1B323-26DA-443E-A2F9-EBEE276231BF}"/>
              </a:ext>
            </a:extLst>
          </p:cNvPr>
          <p:cNvSpPr/>
          <p:nvPr/>
        </p:nvSpPr>
        <p:spPr>
          <a:xfrm>
            <a:off x="186908" y="1885535"/>
            <a:ext cx="1486968" cy="149765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B426CEA-9F1D-4EA5-8172-9EC9C4170CC1}"/>
              </a:ext>
            </a:extLst>
          </p:cNvPr>
          <p:cNvSpPr/>
          <p:nvPr/>
        </p:nvSpPr>
        <p:spPr>
          <a:xfrm>
            <a:off x="153826" y="3469045"/>
            <a:ext cx="2694437" cy="60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92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4CF08312-86C4-4ABA-AC7E-0080B667E41B}"/>
              </a:ext>
            </a:extLst>
          </p:cNvPr>
          <p:cNvSpPr txBox="1">
            <a:spLocks/>
          </p:cNvSpPr>
          <p:nvPr/>
        </p:nvSpPr>
        <p:spPr>
          <a:xfrm>
            <a:off x="2377558" y="1938579"/>
            <a:ext cx="7436883" cy="4919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Расходы на разработку:</a:t>
            </a: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-    Срок внедрения – 4 месяца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;</a:t>
            </a:r>
            <a:endParaRPr lang="ru-RU" sz="20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Зарплата разработчиков 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– 3 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млн. </a:t>
            </a:r>
            <a:r>
              <a:rPr lang="ru-RU" sz="2000" dirty="0" err="1">
                <a:solidFill>
                  <a:schemeClr val="bg1"/>
                </a:solidFill>
                <a:latin typeface="Helvetica"/>
                <a:cs typeface="Helvetica"/>
              </a:rPr>
              <a:t>руб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;</a:t>
            </a:r>
            <a:endParaRPr lang="ru-RU" sz="20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Стоимость поддержки: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25 000 </a:t>
            </a:r>
            <a:r>
              <a:rPr lang="ru-RU" sz="2000" dirty="0" err="1">
                <a:solidFill>
                  <a:schemeClr val="bg1"/>
                </a:solidFill>
                <a:latin typeface="Helvetica"/>
                <a:cs typeface="Helvetica"/>
              </a:rPr>
              <a:t>руб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 – аренда серверного оборудования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;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150 000 </a:t>
            </a:r>
            <a:r>
              <a:rPr lang="ru-RU" sz="2000" dirty="0" err="1">
                <a:solidFill>
                  <a:schemeClr val="bg1"/>
                </a:solidFill>
                <a:latin typeface="Helvetica"/>
                <a:cs typeface="Helvetica"/>
              </a:rPr>
              <a:t>руб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 – поддержка сервисов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;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4C9C2B7-FA56-44B6-871B-613FBDD9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2954D2-1471-4997-9EC9-492C2DD1EB8F}"/>
              </a:ext>
            </a:extLst>
          </p:cNvPr>
          <p:cNvSpPr/>
          <p:nvPr/>
        </p:nvSpPr>
        <p:spPr>
          <a:xfrm>
            <a:off x="2531088" y="173335"/>
            <a:ext cx="72822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Стоимость внедрения</a:t>
            </a:r>
          </a:p>
        </p:txBody>
      </p:sp>
    </p:spTree>
    <p:extLst>
      <p:ext uri="{BB962C8B-B14F-4D97-AF65-F5344CB8AC3E}">
        <p14:creationId xmlns:p14="http://schemas.microsoft.com/office/powerpoint/2010/main" val="26232371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2E826C26-0068-49A7-8176-A64CDB24EF2E}"/>
              </a:ext>
            </a:extLst>
          </p:cNvPr>
          <p:cNvSpPr txBox="1">
            <a:spLocks/>
          </p:cNvSpPr>
          <p:nvPr/>
        </p:nvSpPr>
        <p:spPr>
          <a:xfrm>
            <a:off x="6190891" y="1518024"/>
            <a:ext cx="4888302" cy="4373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20B0604020202020204" pitchFamily="34" charset="0"/>
              <a:buChar char="§"/>
            </a:pPr>
            <a:endParaRPr lang="ru-RU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2F3EE56-938F-4E9E-934E-B8BD253D25F8}"/>
              </a:ext>
            </a:extLst>
          </p:cNvPr>
          <p:cNvSpPr txBox="1">
            <a:spLocks/>
          </p:cNvSpPr>
          <p:nvPr/>
        </p:nvSpPr>
        <p:spPr>
          <a:xfrm>
            <a:off x="727495" y="1259233"/>
            <a:ext cx="10768640" cy="5178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Данная система имеет невероятно широкий простор для развития, а также перспективы стать ведущим сервисом по поддержке населения в периоды распространения массовых вирусных заболеваний.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6A367-FA04-4B25-A241-07E97EEEB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682" y1="51899" x2="47682" y2="51899"/>
                        <a14:foregroundMark x1="48344" y1="59494" x2="48344" y2="59494"/>
                        <a14:foregroundMark x1="58278" y1="53165" x2="58278" y2="531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290" y="3505594"/>
            <a:ext cx="1639097" cy="85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gram">
            <a:extLst>
              <a:ext uri="{FF2B5EF4-FFF2-40B4-BE49-F238E27FC236}">
                <a16:creationId xmlns:a16="http://schemas.microsoft.com/office/drawing/2014/main" id="{63D581C3-E215-4CC3-BA66-26FAE47D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817" y="3560054"/>
            <a:ext cx="748622" cy="74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Одноклассники">
            <a:extLst>
              <a:ext uri="{FF2B5EF4-FFF2-40B4-BE49-F238E27FC236}">
                <a16:creationId xmlns:a16="http://schemas.microsoft.com/office/drawing/2014/main" id="{2AAFA4FE-93C5-49CE-9178-F1FB0DE6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333" b="93056" l="8333" r="93056">
                        <a14:foregroundMark x1="9722" y1="34722" x2="48611" y2="58333"/>
                        <a14:foregroundMark x1="31944" y1="44444" x2="31944" y2="44444"/>
                        <a14:foregroundMark x1="68056" y1="48611" x2="68056" y2="48611"/>
                        <a14:foregroundMark x1="79167" y1="54167" x2="68056" y2="80556"/>
                        <a14:foregroundMark x1="20833" y1="72222" x2="79167" y2="33333"/>
                        <a14:foregroundMark x1="79167" y1="33333" x2="41667" y2="19444"/>
                        <a14:foregroundMark x1="31944" y1="15278" x2="23611" y2="13889"/>
                        <a14:foregroundMark x1="19444" y1="11111" x2="25000" y2="11111"/>
                        <a14:foregroundMark x1="26389" y1="11111" x2="70833" y2="20833"/>
                        <a14:foregroundMark x1="70833" y1="22222" x2="70833" y2="26389"/>
                        <a14:foregroundMark x1="68056" y1="34722" x2="68056" y2="34722"/>
                        <a14:foregroundMark x1="58333" y1="38889" x2="58333" y2="38889"/>
                        <a14:foregroundMark x1="38889" y1="33333" x2="38889" y2="33333"/>
                        <a14:foregroundMark x1="18056" y1="73611" x2="18056" y2="73611"/>
                        <a14:foregroundMark x1="25000" y1="94444" x2="26389" y2="91667"/>
                        <a14:foregroundMark x1="68056" y1="84722" x2="68056" y2="84722"/>
                        <a14:foregroundMark x1="84722" y1="81944" x2="84722" y2="81944"/>
                        <a14:foregroundMark x1="93056" y1="23611" x2="93056" y2="2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775" y="3657050"/>
            <a:ext cx="554633" cy="55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cebook">
            <a:extLst>
              <a:ext uri="{FF2B5EF4-FFF2-40B4-BE49-F238E27FC236}">
                <a16:creationId xmlns:a16="http://schemas.microsoft.com/office/drawing/2014/main" id="{74384E20-FE16-4289-98FD-32E6C0F7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2778" y1="41667" x2="52778" y2="41667"/>
                        <a14:foregroundMark x1="50000" y1="40278" x2="38889" y2="36111"/>
                        <a14:foregroundMark x1="36111" y1="43056" x2="36111" y2="43056"/>
                        <a14:foregroundMark x1="33333" y1="38889" x2="29167" y2="26389"/>
                        <a14:foregroundMark x1="16667" y1="40278" x2="54167" y2="73611"/>
                        <a14:foregroundMark x1="70833" y1="52778" x2="83333" y2="59722"/>
                        <a14:foregroundMark x1="75000" y1="81944" x2="75000" y2="81944"/>
                        <a14:foregroundMark x1="81944" y1="47222" x2="81944" y2="4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48" y="3657050"/>
            <a:ext cx="554634" cy="55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4BF3AE-37ED-40B1-9080-500903CDF1B6}"/>
              </a:ext>
            </a:extLst>
          </p:cNvPr>
          <p:cNvSpPr/>
          <p:nvPr/>
        </p:nvSpPr>
        <p:spPr>
          <a:xfrm>
            <a:off x="2384195" y="173335"/>
            <a:ext cx="7576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Развитие и интеграция</a:t>
            </a:r>
          </a:p>
        </p:txBody>
      </p:sp>
    </p:spTree>
    <p:extLst>
      <p:ext uri="{BB962C8B-B14F-4D97-AF65-F5344CB8AC3E}">
        <p14:creationId xmlns:p14="http://schemas.microsoft.com/office/powerpoint/2010/main" val="341789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2954D2-1471-4997-9EC9-492C2DD1EB8F}"/>
              </a:ext>
            </a:extLst>
          </p:cNvPr>
          <p:cNvSpPr/>
          <p:nvPr/>
        </p:nvSpPr>
        <p:spPr>
          <a:xfrm>
            <a:off x="3370134" y="173335"/>
            <a:ext cx="5604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" panose="020B0604020202020204" pitchFamily="34" charset="0"/>
                <a:cs typeface="Helvetica" panose="020B0604020202020204" pitchFamily="34" charset="0"/>
              </a:rPr>
              <a:t>Работающий бот</a:t>
            </a:r>
            <a:endParaRPr lang="ru-RU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CA7069-110A-477A-9BA3-E910062E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358" y="1159075"/>
            <a:ext cx="436305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85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9AF6AA40-262A-4ED2-AABC-3307F45197D3}"/>
              </a:ext>
            </a:extLst>
          </p:cNvPr>
          <p:cNvSpPr txBox="1">
            <a:spLocks/>
          </p:cNvSpPr>
          <p:nvPr/>
        </p:nvSpPr>
        <p:spPr>
          <a:xfrm>
            <a:off x="1043796" y="1575533"/>
            <a:ext cx="10366075" cy="4861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Helvetica"/>
              </a:rPr>
              <a:t>Крупин Глеб – дизайн сайта, дизайн презентации 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@Root_Bash</a:t>
            </a:r>
            <a:endParaRPr lang="ru-RU" sz="20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Сафронов Алексей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подбор контента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@ObjectiveBee</a:t>
            </a:r>
            <a:endParaRPr lang="ru-RU" sz="2000" dirty="0">
              <a:solidFill>
                <a:schemeClr val="bg1"/>
              </a:solidFill>
              <a:latin typeface="Helvetica"/>
              <a:cs typeface="Calibri Light"/>
            </a:endParaRPr>
          </a:p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Helvetica"/>
                <a:cs typeface="Calibri Light"/>
              </a:rPr>
              <a:t>Богородов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 Николай – 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telegram-bot @digrowdant</a:t>
            </a:r>
            <a:endParaRPr lang="ru-RU" sz="2000" dirty="0">
              <a:solidFill>
                <a:schemeClr val="bg1"/>
              </a:solidFill>
              <a:latin typeface="Helvetica"/>
              <a:cs typeface="Calibri Light"/>
            </a:endParaRPr>
          </a:p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Пауков Николай – 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Back-end 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разработка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@nicpaukov</a:t>
            </a:r>
            <a:endParaRPr lang="ru-RU" sz="2000" dirty="0">
              <a:solidFill>
                <a:schemeClr val="bg1"/>
              </a:solidFill>
              <a:latin typeface="Helvetica"/>
              <a:cs typeface="Calibri Light"/>
            </a:endParaRPr>
          </a:p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Казаков Роман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–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 Создание презентации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@POCHEDASKEZ</a:t>
            </a:r>
            <a:endParaRPr lang="ru-RU" sz="2000" dirty="0">
              <a:solidFill>
                <a:schemeClr val="bg1"/>
              </a:solidFill>
              <a:latin typeface="Helvetica"/>
              <a:cs typeface="Calibri Light"/>
            </a:endParaRPr>
          </a:p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Лебедев Кирилл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Верстка форм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@Fr0stt</a:t>
            </a:r>
            <a:endParaRPr lang="ru-RU" sz="2000" dirty="0">
              <a:solidFill>
                <a:schemeClr val="bg1"/>
              </a:solidFill>
              <a:latin typeface="Helvetica"/>
              <a:cs typeface="Calibri Light"/>
            </a:endParaRPr>
          </a:p>
          <a:p>
            <a:pPr marL="571500" indent="-571500" algn="l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ru-RU" sz="2000" dirty="0" err="1">
                <a:solidFill>
                  <a:schemeClr val="bg1"/>
                </a:solidFill>
                <a:latin typeface="Helvetica"/>
                <a:cs typeface="Calibri Light"/>
              </a:rPr>
              <a:t>Невров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 Денис – 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Front-end </a:t>
            </a:r>
            <a:r>
              <a:rPr lang="ru-RU" sz="2000" dirty="0">
                <a:solidFill>
                  <a:schemeClr val="bg1"/>
                </a:solidFill>
                <a:latin typeface="Helvetica"/>
                <a:cs typeface="Calibri Light"/>
              </a:rPr>
              <a:t>разработка, куратор команды</a:t>
            </a:r>
            <a:r>
              <a:rPr lang="en-US" sz="2000" dirty="0">
                <a:solidFill>
                  <a:schemeClr val="bg1"/>
                </a:solidFill>
                <a:latin typeface="Helvetica"/>
                <a:cs typeface="Calibri Light"/>
              </a:rPr>
              <a:t> @braincxx</a:t>
            </a:r>
            <a:endParaRPr lang="ru-RU" sz="2000" dirty="0">
              <a:solidFill>
                <a:schemeClr val="bg1"/>
              </a:solidFill>
              <a:latin typeface="Helvetica"/>
              <a:cs typeface="Calibri Light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909B287-746F-4BAE-9AD2-C781EBE68BA0}"/>
              </a:ext>
            </a:extLst>
          </p:cNvPr>
          <p:cNvSpPr/>
          <p:nvPr/>
        </p:nvSpPr>
        <p:spPr>
          <a:xfrm>
            <a:off x="2201811" y="173335"/>
            <a:ext cx="7940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Helvetica" panose="020B0604020202020204" pitchFamily="34" charset="0"/>
                <a:cs typeface="Helvetica" panose="020B0604020202020204" pitchFamily="34" charset="0"/>
              </a:rPr>
              <a:t>Команда разработчиков</a:t>
            </a:r>
            <a:endParaRPr lang="ru-RU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68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191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Крупин Глеб Сергеевич</dc:creator>
  <cp:lastModifiedBy>Крупин Глеб Сергеевич</cp:lastModifiedBy>
  <cp:revision>250</cp:revision>
  <dcterms:created xsi:type="dcterms:W3CDTF">2020-08-07T17:40:53Z</dcterms:created>
  <dcterms:modified xsi:type="dcterms:W3CDTF">2020-08-08T02:49:45Z</dcterms:modified>
</cp:coreProperties>
</file>