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02C"/>
    <a:srgbClr val="16240C"/>
    <a:srgbClr val="2E4530"/>
    <a:srgbClr val="16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62AA6-4AE1-44C2-B6F8-5F96F1813E55}" v="8" dt="2020-08-07T17:39:29.884"/>
    <p1510:client id="{10EE3C96-B088-41E0-B826-F70855B341F4}" v="23" dt="2020-08-07T17:25:10.166"/>
    <p1510:client id="{470FB3F7-14E6-46F6-B022-FA5EEE5ED708}" v="602" dt="2020-08-07T13:47:00.816"/>
    <p1510:client id="{BBC1C2D7-11E6-49A2-86CA-D642D68D3AB2}" v="1003" dt="2020-08-07T16:55:23.991"/>
    <p1510:client id="{C2B82302-E651-4FC9-858F-DDC747FD049F}" v="108" dt="2020-08-07T13:13:50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2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0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05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5B3C1DA-7F27-47F7-A6A8-2234AB7C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7019" y="4565321"/>
            <a:ext cx="10207924" cy="132508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ru-RU">
                <a:latin typeface="Franklin Gothic Medium"/>
                <a:cs typeface="Calibri"/>
              </a:rPr>
              <a:t>Команда "Nautilus" </a:t>
            </a:r>
            <a:endParaRPr lang="ru-RU">
              <a:cs typeface="Calibri"/>
            </a:endParaRPr>
          </a:p>
          <a:p>
            <a:pPr algn="r"/>
            <a:r>
              <a:rPr lang="ru-RU">
                <a:latin typeface="Franklin Gothic Medium"/>
                <a:cs typeface="Calibri"/>
              </a:rPr>
              <a:t>Летняя школа CTF 2020</a:t>
            </a:r>
          </a:p>
          <a:p>
            <a:pPr algn="r"/>
            <a:endParaRPr lang="ru-RU" b="1">
              <a:latin typeface="Franklin Gothic Medium"/>
              <a:cs typeface="Calibri"/>
            </a:endParaRPr>
          </a:p>
          <a:p>
            <a:pPr algn="r"/>
            <a:r>
              <a:rPr lang="ru-RU" b="1">
                <a:latin typeface="Franklin Gothic Medium"/>
                <a:cs typeface="Calibri"/>
              </a:rPr>
              <a:t>7-8 АВГУСТА 2020</a:t>
            </a:r>
          </a:p>
        </p:txBody>
      </p:sp>
      <p:pic>
        <p:nvPicPr>
          <p:cNvPr id="6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40989F2-2D17-45CE-A3BA-D64000AC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4881203"/>
            <a:ext cx="2743200" cy="1811368"/>
          </a:xfrm>
          <a:prstGeom prst="rect">
            <a:avLst/>
          </a:prstGeom>
        </p:spPr>
      </p:pic>
      <p:pic>
        <p:nvPicPr>
          <p:cNvPr id="4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46709170-6178-4745-B97A-F6DE34DB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182"/>
            <a:ext cx="3275163" cy="12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771AB-1740-4C21-AA05-0E242173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Franklin Gothic Medium"/>
                <a:cs typeface="Calibri Light"/>
              </a:rPr>
              <a:t>Команда</a:t>
            </a:r>
            <a:endParaRPr lang="ru-RU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38C7B-B83B-45AF-B42A-7A67B734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539" y="1825625"/>
            <a:ext cx="9969261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>
                <a:latin typeface="Franklin Gothic Medium"/>
                <a:cs typeface="Calibri"/>
              </a:rPr>
              <a:t>Крупин Глеб</a:t>
            </a:r>
          </a:p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>
                <a:latin typeface="Franklin Gothic Medium"/>
                <a:cs typeface="Calibri"/>
              </a:rPr>
              <a:t>Сафонов Алексей</a:t>
            </a:r>
          </a:p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 err="1">
                <a:latin typeface="Franklin Gothic Medium"/>
                <a:cs typeface="Calibri"/>
              </a:rPr>
              <a:t>Богородов</a:t>
            </a:r>
            <a:r>
              <a:rPr lang="ru-RU" sz="2400">
                <a:latin typeface="Franklin Gothic Medium"/>
                <a:cs typeface="Calibri"/>
              </a:rPr>
              <a:t> Николай</a:t>
            </a:r>
          </a:p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>
                <a:latin typeface="Franklin Gothic Medium"/>
                <a:cs typeface="Calibri"/>
              </a:rPr>
              <a:t>Пауков Николай </a:t>
            </a:r>
          </a:p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>
                <a:latin typeface="Franklin Gothic Medium"/>
                <a:cs typeface="Calibri"/>
              </a:rPr>
              <a:t>Казаков Роман </a:t>
            </a:r>
          </a:p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>
                <a:latin typeface="Franklin Gothic Medium"/>
                <a:cs typeface="Calibri"/>
              </a:rPr>
              <a:t>Лебедев Кирилл</a:t>
            </a:r>
          </a:p>
          <a:p>
            <a:pPr algn="just">
              <a:lnSpc>
                <a:spcPct val="130000"/>
              </a:lnSpc>
              <a:buFont typeface="Wingdings" panose="020B0604020202020204" pitchFamily="34" charset="0"/>
              <a:buChar char="§"/>
            </a:pPr>
            <a:r>
              <a:rPr lang="ru-RU" sz="2400" err="1">
                <a:latin typeface="Franklin Gothic Medium"/>
                <a:cs typeface="Calibri"/>
              </a:rPr>
              <a:t>Невров</a:t>
            </a:r>
            <a:r>
              <a:rPr lang="ru-RU" sz="2400">
                <a:latin typeface="Franklin Gothic Medium"/>
                <a:cs typeface="Calibri"/>
              </a:rPr>
              <a:t> Денис</a:t>
            </a:r>
          </a:p>
          <a:p>
            <a:pPr algn="just">
              <a:lnSpc>
                <a:spcPct val="130000"/>
              </a:lnSpc>
            </a:pPr>
            <a:endParaRPr lang="ru-RU" sz="2400">
              <a:latin typeface="Franklin Gothic Medium"/>
              <a:cs typeface="Calibri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788FC3F-5249-4103-8825-6E9E0C23EF31}"/>
              </a:ext>
            </a:extLst>
          </p:cNvPr>
          <p:cNvCxnSpPr>
            <a:cxnSpLocks/>
          </p:cNvCxnSpPr>
          <p:nvPr/>
        </p:nvCxnSpPr>
        <p:spPr>
          <a:xfrm flipV="1">
            <a:off x="835864" y="1533166"/>
            <a:ext cx="6556072" cy="28754"/>
          </a:xfrm>
          <a:prstGeom prst="straightConnector1">
            <a:avLst/>
          </a:prstGeom>
          <a:ln w="57150">
            <a:solidFill>
              <a:srgbClr val="2B4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1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9447A-E8CB-44A6-8347-9E3FE2BD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7" y="2242858"/>
            <a:ext cx="10371083" cy="1325563"/>
          </a:xfrm>
          <a:solidFill>
            <a:srgbClr val="2B402C"/>
          </a:solidFill>
        </p:spPr>
        <p:txBody>
          <a:bodyPr>
            <a:normAutofit/>
          </a:bodyPr>
          <a:lstStyle/>
          <a:p>
            <a:pPr algn="ctr"/>
            <a:r>
              <a:rPr lang="ru-RU" sz="6000">
                <a:solidFill>
                  <a:srgbClr val="FFFFFF"/>
                </a:solidFill>
                <a:latin typeface="Franklin Gothic Medium"/>
                <a:cs typeface="Calibri Light"/>
              </a:rPr>
              <a:t>Спасибо за внимание!</a:t>
            </a:r>
          </a:p>
        </p:txBody>
      </p:sp>
      <p:pic>
        <p:nvPicPr>
          <p:cNvPr id="6" name="Рисунок 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CEEE17B-8B1F-440A-9D3D-A3C2E20D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95" y="4731975"/>
            <a:ext cx="1981200" cy="13121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00233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817D5-D14E-4F61-A49D-D1F6EE14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Franklin Gothic Medium"/>
                <a:cs typeface="Calibri Light"/>
              </a:rPr>
              <a:t>Демонстрация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59B44-9814-45D0-88E7-CF23A1FF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56821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41254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1347E2C-9ADE-4473-80A8-AFEFDC33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40766"/>
              </p:ext>
            </p:extLst>
          </p:nvPr>
        </p:nvGraphicFramePr>
        <p:xfrm>
          <a:off x="789605" y="1757546"/>
          <a:ext cx="10298202" cy="454024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432734">
                  <a:extLst>
                    <a:ext uri="{9D8B030D-6E8A-4147-A177-3AD203B41FA5}">
                      <a16:colId xmlns:a16="http://schemas.microsoft.com/office/drawing/2014/main" val="2611715199"/>
                    </a:ext>
                  </a:extLst>
                </a:gridCol>
                <a:gridCol w="3432734">
                  <a:extLst>
                    <a:ext uri="{9D8B030D-6E8A-4147-A177-3AD203B41FA5}">
                      <a16:colId xmlns:a16="http://schemas.microsoft.com/office/drawing/2014/main" val="2840160731"/>
                    </a:ext>
                  </a:extLst>
                </a:gridCol>
                <a:gridCol w="3432734">
                  <a:extLst>
                    <a:ext uri="{9D8B030D-6E8A-4147-A177-3AD203B41FA5}">
                      <a16:colId xmlns:a16="http://schemas.microsoft.com/office/drawing/2014/main" val="3024392279"/>
                    </a:ext>
                  </a:extLst>
                </a:gridCol>
              </a:tblGrid>
              <a:tr h="11350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3600" b="1" kern="120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ТАБЛИЦА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bg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rgbClr val="2B40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bg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rgbClr val="2B4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21041"/>
                  </a:ext>
                </a:extLst>
              </a:tr>
              <a:tr h="113506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bg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rgbClr val="2B40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963450"/>
                  </a:ext>
                </a:extLst>
              </a:tr>
              <a:tr h="113506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bg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rgbClr val="2B40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43895"/>
                  </a:ext>
                </a:extLst>
              </a:tr>
              <a:tr h="113506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bg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rgbClr val="2B402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600" b="1" kern="1200" noProof="0">
                          <a:solidFill>
                            <a:schemeClr val="tx1"/>
                          </a:solidFill>
                          <a:latin typeface="Franklin Gothic Medium"/>
                          <a:ea typeface="+mn-ea"/>
                          <a:cs typeface="+mn-cs"/>
                        </a:rPr>
                        <a:t>ЯЧЕЙКА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4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3090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3AA29-95E4-4552-9F44-BFBADAA1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Franklin Gothic Medium"/>
                <a:cs typeface="Calibri Light"/>
              </a:rPr>
              <a:t>Концепция</a:t>
            </a:r>
            <a:endParaRPr lang="ru-RU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40B82-FB27-408A-847C-59D0F6BA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2F30CF2-F31F-48A9-8FF8-C826F3402A38}"/>
              </a:ext>
            </a:extLst>
          </p:cNvPr>
          <p:cNvCxnSpPr>
            <a:cxnSpLocks/>
          </p:cNvCxnSpPr>
          <p:nvPr/>
        </p:nvCxnSpPr>
        <p:spPr>
          <a:xfrm flipV="1">
            <a:off x="835864" y="1533166"/>
            <a:ext cx="6556072" cy="28754"/>
          </a:xfrm>
          <a:prstGeom prst="straightConnector1">
            <a:avLst/>
          </a:prstGeom>
          <a:ln w="57150">
            <a:solidFill>
              <a:srgbClr val="2B4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81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F51A8-CDCE-40A9-8977-6DFD88E4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Franklin Gothic Medium"/>
                <a:cs typeface="Calibri Light"/>
              </a:rPr>
              <a:t>Функционал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6FFCC-0EB9-49B4-96D0-5187218F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2A99151-47D9-4F85-A92F-95A0E9711FFC}"/>
              </a:ext>
            </a:extLst>
          </p:cNvPr>
          <p:cNvCxnSpPr>
            <a:cxnSpLocks/>
          </p:cNvCxnSpPr>
          <p:nvPr/>
        </p:nvCxnSpPr>
        <p:spPr>
          <a:xfrm flipV="1">
            <a:off x="835864" y="1533166"/>
            <a:ext cx="6556072" cy="28754"/>
          </a:xfrm>
          <a:prstGeom prst="straightConnector1">
            <a:avLst/>
          </a:prstGeom>
          <a:ln w="57150">
            <a:solidFill>
              <a:srgbClr val="2B4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2443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49160-20C1-4075-B4CD-F344935E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178219"/>
            <a:ext cx="10831902" cy="14405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>
                <a:latin typeface="Franklin Gothic Medium"/>
                <a:cs typeface="Calibri Light"/>
              </a:rPr>
              <a:t>Принципы </a:t>
            </a:r>
            <a:br>
              <a:rPr lang="ru-RU" sz="3600">
                <a:latin typeface="Franklin Gothic Medium"/>
                <a:cs typeface="Calibri Light"/>
              </a:rPr>
            </a:br>
            <a:r>
              <a:rPr lang="ru-RU" sz="3600">
                <a:latin typeface="Franklin Gothic Medium"/>
                <a:cs typeface="Calibri Light"/>
              </a:rPr>
              <a:t>универсального принятия</a:t>
            </a:r>
            <a:endParaRPr lang="ru-RU" sz="3600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BEA70E-DF2D-483D-A0AF-00B8BD48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98"/>
            <a:ext cx="10515600" cy="4207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ru-RU">
                <a:latin typeface="Franklin Gothic Medium"/>
                <a:cs typeface="Calibri"/>
              </a:rPr>
              <a:t>Принятие</a:t>
            </a:r>
            <a:endParaRPr lang="ru-RU"/>
          </a:p>
          <a:p>
            <a:pPr>
              <a:buFont typeface="Wingdings" panose="020B0604020202020204" pitchFamily="34" charset="0"/>
              <a:buChar char="§"/>
            </a:pPr>
            <a:r>
              <a:rPr lang="ru-RU">
                <a:latin typeface="Franklin Gothic Medium"/>
                <a:cs typeface="Calibri"/>
              </a:rPr>
              <a:t>Проверка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ru-RU">
                <a:latin typeface="Franklin Gothic Medium"/>
                <a:cs typeface="Calibri"/>
              </a:rPr>
              <a:t>Хранение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ru-RU">
                <a:latin typeface="Franklin Gothic Medium"/>
                <a:cs typeface="Calibri"/>
              </a:rPr>
              <a:t>Обработка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ru-RU">
                <a:latin typeface="Franklin Gothic Medium"/>
                <a:cs typeface="Calibri"/>
              </a:rPr>
              <a:t>Отражение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F242543-D2C2-45A2-A4E6-89433455203C}"/>
              </a:ext>
            </a:extLst>
          </p:cNvPr>
          <p:cNvCxnSpPr>
            <a:cxnSpLocks/>
          </p:cNvCxnSpPr>
          <p:nvPr/>
        </p:nvCxnSpPr>
        <p:spPr>
          <a:xfrm flipV="1">
            <a:off x="835864" y="1533166"/>
            <a:ext cx="6556072" cy="28754"/>
          </a:xfrm>
          <a:prstGeom prst="straightConnector1">
            <a:avLst/>
          </a:prstGeom>
          <a:ln w="57150">
            <a:solidFill>
              <a:srgbClr val="2B4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5039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9BBC-D312-4DB5-8382-9010615F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9" y="365125"/>
            <a:ext cx="10616241" cy="1339940"/>
          </a:xfrm>
        </p:spPr>
        <p:txBody>
          <a:bodyPr>
            <a:normAutofit/>
          </a:bodyPr>
          <a:lstStyle/>
          <a:p>
            <a:r>
              <a:rPr lang="ru-RU" sz="4000">
                <a:latin typeface="Franklin Gothic Medium"/>
                <a:cs typeface="Calibri Light"/>
              </a:rPr>
              <a:t>Стоимость внедрения</a:t>
            </a:r>
            <a:endParaRPr lang="ru-RU" sz="4000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E83B-05D4-40F1-BABE-AF3D6C6C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05FD87D-6BC0-4D26-BC0A-35EDAB685091}"/>
              </a:ext>
            </a:extLst>
          </p:cNvPr>
          <p:cNvCxnSpPr>
            <a:cxnSpLocks/>
          </p:cNvCxnSpPr>
          <p:nvPr/>
        </p:nvCxnSpPr>
        <p:spPr>
          <a:xfrm flipV="1">
            <a:off x="835864" y="1533166"/>
            <a:ext cx="6556072" cy="28754"/>
          </a:xfrm>
          <a:prstGeom prst="straightConnector1">
            <a:avLst/>
          </a:prstGeom>
          <a:ln w="57150">
            <a:solidFill>
              <a:srgbClr val="2B4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21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0BF6-E54B-489A-8F55-84A4CDD9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480143"/>
            <a:ext cx="10573109" cy="1224922"/>
          </a:xfrm>
        </p:spPr>
        <p:txBody>
          <a:bodyPr>
            <a:normAutofit/>
          </a:bodyPr>
          <a:lstStyle/>
          <a:p>
            <a:r>
              <a:rPr lang="ru-RU" sz="4000">
                <a:latin typeface="Franklin Gothic Medium"/>
                <a:cs typeface="Calibri Light"/>
              </a:rPr>
              <a:t>Развитие и интеграция</a:t>
            </a:r>
            <a:endParaRPr lang="ru-RU" sz="4000">
              <a:latin typeface="Franklin Gothic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10DCE-FDDE-4C92-9ADC-28567EE8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FEBAA77-25B6-427F-AFAF-0B821781503A}"/>
              </a:ext>
            </a:extLst>
          </p:cNvPr>
          <p:cNvCxnSpPr>
            <a:cxnSpLocks/>
          </p:cNvCxnSpPr>
          <p:nvPr/>
        </p:nvCxnSpPr>
        <p:spPr>
          <a:xfrm flipV="1">
            <a:off x="835864" y="1533166"/>
            <a:ext cx="6556072" cy="28754"/>
          </a:xfrm>
          <a:prstGeom prst="straightConnector1">
            <a:avLst/>
          </a:prstGeom>
          <a:ln w="57150">
            <a:solidFill>
              <a:srgbClr val="2B40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98392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Madison</vt:lpstr>
      <vt:lpstr>Презентация PowerPoint</vt:lpstr>
      <vt:lpstr>Демонстрация </vt:lpstr>
      <vt:lpstr>Презентация PowerPoint</vt:lpstr>
      <vt:lpstr>Презентация PowerPoint</vt:lpstr>
      <vt:lpstr>Концепция</vt:lpstr>
      <vt:lpstr>Функционал</vt:lpstr>
      <vt:lpstr>Принципы  универсального принятия</vt:lpstr>
      <vt:lpstr>Стоимость внедрения</vt:lpstr>
      <vt:lpstr>Развитие и интеграция</vt:lpstr>
      <vt:lpstr>Команда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9</cp:revision>
  <dcterms:created xsi:type="dcterms:W3CDTF">2020-08-07T13:11:33Z</dcterms:created>
  <dcterms:modified xsi:type="dcterms:W3CDTF">2020-08-07T17:53:00Z</dcterms:modified>
</cp:coreProperties>
</file>