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BC2C-E0FD-C516-A5C7-75B16B18A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EDCB6F8-BE21-811E-C00E-7EDF81E70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CC47FDC-BC31-70EB-2359-3B963FF2FA87}"/>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C581A068-2ED9-46F4-B260-9E002FDBE9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EF29458-246D-0062-AC91-7F6EA0CCA073}"/>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425292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974-A987-E888-4D62-EA9FFE9DBD7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1046D5B-F829-E3C1-2C70-95EBC46F8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111456-F0FF-77A5-6F52-CEA47E12185F}"/>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82255001-1A30-A422-914E-ABF091CD0C6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1B292B2-15DF-F159-5F39-AAF4A1A3B6B6}"/>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304198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776E1-07C6-F7B3-0F9D-5A8D8F3ADF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B113D92-5E93-2128-8F1F-9F82F0C8D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EBF254D-5900-B2FA-93BA-C9B79C192643}"/>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53DD29F8-B6BD-1443-6223-C432770EE85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37F8B0D-EDB4-3088-FB7A-16C67790A10C}"/>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408901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F007-5AA1-7AAC-9DED-843EA374C60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FD2BE08-2A6B-15CA-9937-EFB5E9274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C891C3D-6235-93F0-D041-A12DE0D46A82}"/>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983BB7C3-14F5-162E-0163-140EAFD68E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3A72BAD-DBB1-E764-1490-EE5D17A2B144}"/>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120813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CB0B-DC08-C273-D61F-0E89F2D76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ECCBA06-CF6A-A787-A851-BBDF73927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B46ADA-FBB5-5DE5-B437-C4638C687746}"/>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F508FB3A-5AF9-6C96-0B86-FE7F4ECC97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8FA8444-245B-B04D-90EF-B35B707E857F}"/>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396175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6E5D-5DA1-68BA-9B7E-8D8EB1764C0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70EC75C-8DA7-2108-96DC-1FADF2247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134DA63-3EB0-6B74-7614-CD21C7997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085AE0A-AF54-0A8B-7DFD-28758DA8E740}"/>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6" name="Footer Placeholder 5">
            <a:extLst>
              <a:ext uri="{FF2B5EF4-FFF2-40B4-BE49-F238E27FC236}">
                <a16:creationId xmlns:a16="http://schemas.microsoft.com/office/drawing/2014/main" id="{C45E23AC-9088-9A45-1848-F4A7F258F13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1023B12-6555-BD83-41AA-73D321AA865B}"/>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32705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76E3-83B6-04CE-244B-2C371459B5C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4FA90F8-01D2-C67E-52E9-DF574C14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DA462-6C77-C6CB-C1B8-9F26E35EF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B896AF0-7105-5397-43A2-EDB49F86A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708DC-A718-5D53-434D-D7732BAE8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39DE0F-E880-7735-1C27-F337F66837E7}"/>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8" name="Footer Placeholder 7">
            <a:extLst>
              <a:ext uri="{FF2B5EF4-FFF2-40B4-BE49-F238E27FC236}">
                <a16:creationId xmlns:a16="http://schemas.microsoft.com/office/drawing/2014/main" id="{F6E6D0DF-2193-7556-57CE-EA434E2F22A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056EE4E-932F-7057-A720-F24D29149BAA}"/>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138471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EC67-7303-DD39-38CE-5B1CB27188E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9BCDF1D-1448-D637-2B6C-819880469F6C}"/>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4" name="Footer Placeholder 3">
            <a:extLst>
              <a:ext uri="{FF2B5EF4-FFF2-40B4-BE49-F238E27FC236}">
                <a16:creationId xmlns:a16="http://schemas.microsoft.com/office/drawing/2014/main" id="{5D009135-E493-4314-3C83-0F3D8453832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D58349C-91E2-E241-A87B-71A2E22D093C}"/>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225747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52CB4-04B0-867F-E113-2864F598FDAD}"/>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3" name="Footer Placeholder 2">
            <a:extLst>
              <a:ext uri="{FF2B5EF4-FFF2-40B4-BE49-F238E27FC236}">
                <a16:creationId xmlns:a16="http://schemas.microsoft.com/office/drawing/2014/main" id="{DDBDDE60-ADC7-E945-41C5-76B76F4A055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EC3D99B-C3DA-F9A5-0CE5-CEDCF9151A09}"/>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133924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E5B1-F226-1742-B971-0C0BE88E8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F65440F5-CC4E-FD46-6F6A-8C61A03C7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8158685-59DC-F532-2914-A4CB13FDE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5D0F9-B8FF-5839-9263-1010A3060E02}"/>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6" name="Footer Placeholder 5">
            <a:extLst>
              <a:ext uri="{FF2B5EF4-FFF2-40B4-BE49-F238E27FC236}">
                <a16:creationId xmlns:a16="http://schemas.microsoft.com/office/drawing/2014/main" id="{E30E54CF-0A13-37B6-2B1B-EC23CC62832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A1CC8AC-DFF4-B25A-1C56-632A3D207AE4}"/>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140772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E324-BCC3-86E5-0363-EB0440343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F07658E-F424-3FED-E233-8072D1BFC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AE8A446-71B5-AB88-1C8A-537C7D767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18FFF-D27B-46B9-6844-CA4A3ABE4570}"/>
              </a:ext>
            </a:extLst>
          </p:cNvPr>
          <p:cNvSpPr>
            <a:spLocks noGrp="1"/>
          </p:cNvSpPr>
          <p:nvPr>
            <p:ph type="dt" sz="half" idx="10"/>
          </p:nvPr>
        </p:nvSpPr>
        <p:spPr/>
        <p:txBody>
          <a:bodyPr/>
          <a:lstStyle/>
          <a:p>
            <a:fld id="{3B3A5519-34AD-41D6-86C0-ED520A34E0DF}" type="datetimeFigureOut">
              <a:rPr lang="en-ID" smtClean="0"/>
              <a:t>10/07/2023</a:t>
            </a:fld>
            <a:endParaRPr lang="en-ID"/>
          </a:p>
        </p:txBody>
      </p:sp>
      <p:sp>
        <p:nvSpPr>
          <p:cNvPr id="6" name="Footer Placeholder 5">
            <a:extLst>
              <a:ext uri="{FF2B5EF4-FFF2-40B4-BE49-F238E27FC236}">
                <a16:creationId xmlns:a16="http://schemas.microsoft.com/office/drawing/2014/main" id="{2126387B-378A-752C-26F8-C247424A0D7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E940055-4D15-2173-409F-BA00FA2B1D2A}"/>
              </a:ext>
            </a:extLst>
          </p:cNvPr>
          <p:cNvSpPr>
            <a:spLocks noGrp="1"/>
          </p:cNvSpPr>
          <p:nvPr>
            <p:ph type="sldNum" sz="quarter" idx="12"/>
          </p:nvPr>
        </p:nvSpPr>
        <p:spPr/>
        <p:txBody>
          <a:bodyPr/>
          <a:lstStyle/>
          <a:p>
            <a:fld id="{FC49C826-D90F-4CDD-A813-421D3357F5AD}" type="slidenum">
              <a:rPr lang="en-ID" smtClean="0"/>
              <a:t>‹#›</a:t>
            </a:fld>
            <a:endParaRPr lang="en-ID"/>
          </a:p>
        </p:txBody>
      </p:sp>
    </p:spTree>
    <p:extLst>
      <p:ext uri="{BB962C8B-B14F-4D97-AF65-F5344CB8AC3E}">
        <p14:creationId xmlns:p14="http://schemas.microsoft.com/office/powerpoint/2010/main" val="14800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E8980-3CD2-A4E0-4D59-BAC00546E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C0B1C5E-F234-5DCD-EB34-BA4A93B9D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0B5D80-42A6-E081-FE30-0AFF36709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A5519-34AD-41D6-86C0-ED520A34E0DF}" type="datetimeFigureOut">
              <a:rPr lang="en-ID" smtClean="0"/>
              <a:t>10/07/2023</a:t>
            </a:fld>
            <a:endParaRPr lang="en-ID"/>
          </a:p>
        </p:txBody>
      </p:sp>
      <p:sp>
        <p:nvSpPr>
          <p:cNvPr id="5" name="Footer Placeholder 4">
            <a:extLst>
              <a:ext uri="{FF2B5EF4-FFF2-40B4-BE49-F238E27FC236}">
                <a16:creationId xmlns:a16="http://schemas.microsoft.com/office/drawing/2014/main" id="{A18DD4AE-B91C-9170-82C7-A9DD004A9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CD6E0BE-C44A-93ED-1736-3426CF824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9C826-D90F-4CDD-A813-421D3357F5AD}" type="slidenum">
              <a:rPr lang="en-ID" smtClean="0"/>
              <a:t>‹#›</a:t>
            </a:fld>
            <a:endParaRPr lang="en-ID"/>
          </a:p>
        </p:txBody>
      </p:sp>
    </p:spTree>
    <p:extLst>
      <p:ext uri="{BB962C8B-B14F-4D97-AF65-F5344CB8AC3E}">
        <p14:creationId xmlns:p14="http://schemas.microsoft.com/office/powerpoint/2010/main" val="305865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009.05713" TargetMode="External"/><Relationship Id="rId2" Type="http://schemas.openxmlformats.org/officeDocument/2006/relationships/hyperlink" Target="https://www.kaggle.com/datasets/ilhamfp31/indonesian-abusive-and-hate-speech-twitter-tex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document/d/12ageSeDQJKUDiFjirBkw5ArJgWMbng-c-SCiG8bDLh4/edit?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90BF-A487-B168-D9A1-FF18904E3D50}"/>
              </a:ext>
            </a:extLst>
          </p:cNvPr>
          <p:cNvSpPr>
            <a:spLocks noGrp="1"/>
          </p:cNvSpPr>
          <p:nvPr>
            <p:ph type="ctrTitle"/>
          </p:nvPr>
        </p:nvSpPr>
        <p:spPr/>
        <p:txBody>
          <a:bodyPr>
            <a:normAutofit fontScale="90000"/>
          </a:bodyPr>
          <a:lstStyle/>
          <a:p>
            <a:r>
              <a:rPr lang="en-US" err="1"/>
              <a:t>Analisis</a:t>
            </a:r>
            <a:r>
              <a:rPr lang="en-US"/>
              <a:t> Text dalam Tweet </a:t>
            </a:r>
            <a:r>
              <a:rPr lang="en-US" err="1"/>
              <a:t>menggunakan</a:t>
            </a:r>
            <a:r>
              <a:rPr lang="en-US"/>
              <a:t> Descriptive Analysis</a:t>
            </a:r>
            <a:endParaRPr lang="en-ID"/>
          </a:p>
        </p:txBody>
      </p:sp>
      <p:sp>
        <p:nvSpPr>
          <p:cNvPr id="3" name="Subtitle 2">
            <a:extLst>
              <a:ext uri="{FF2B5EF4-FFF2-40B4-BE49-F238E27FC236}">
                <a16:creationId xmlns:a16="http://schemas.microsoft.com/office/drawing/2014/main" id="{C22BD687-1E0D-882A-9160-4F3176D4BFE0}"/>
              </a:ext>
            </a:extLst>
          </p:cNvPr>
          <p:cNvSpPr>
            <a:spLocks noGrp="1"/>
          </p:cNvSpPr>
          <p:nvPr>
            <p:ph type="subTitle" idx="1"/>
          </p:nvPr>
        </p:nvSpPr>
        <p:spPr/>
        <p:txBody>
          <a:bodyPr/>
          <a:lstStyle/>
          <a:p>
            <a:endParaRPr lang="en-US"/>
          </a:p>
          <a:p>
            <a:r>
              <a:rPr lang="en-ID"/>
              <a:t>By Brain Dior</a:t>
            </a:r>
          </a:p>
          <a:p>
            <a:r>
              <a:rPr lang="en-ID"/>
              <a:t>(</a:t>
            </a:r>
            <a:r>
              <a:rPr lang="en-ID" err="1"/>
              <a:t>Binar</a:t>
            </a:r>
            <a:r>
              <a:rPr lang="en-ID"/>
              <a:t> Academy)</a:t>
            </a:r>
          </a:p>
        </p:txBody>
      </p:sp>
      <p:pic>
        <p:nvPicPr>
          <p:cNvPr id="1026" name="Picture 2">
            <a:extLst>
              <a:ext uri="{FF2B5EF4-FFF2-40B4-BE49-F238E27FC236}">
                <a16:creationId xmlns:a16="http://schemas.microsoft.com/office/drawing/2014/main" id="{421A92B6-D4FD-DDD4-CD17-0BA9BA29C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AEE7A5-09DC-0F66-EA8E-56BA81D6B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8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2276-65CB-E193-0E13-33C1918CAE35}"/>
              </a:ext>
            </a:extLst>
          </p:cNvPr>
          <p:cNvSpPr>
            <a:spLocks noGrp="1"/>
          </p:cNvSpPr>
          <p:nvPr>
            <p:ph type="title"/>
          </p:nvPr>
        </p:nvSpPr>
        <p:spPr>
          <a:xfrm>
            <a:off x="838200" y="365126"/>
            <a:ext cx="10515600" cy="931830"/>
          </a:xfrm>
        </p:spPr>
        <p:txBody>
          <a:bodyPr>
            <a:normAutofit/>
          </a:bodyPr>
          <a:lstStyle/>
          <a:p>
            <a:r>
              <a:rPr lang="en-US" sz="4000" u="sng"/>
              <a:t>Pendahuluan</a:t>
            </a:r>
            <a:endParaRPr lang="en-ID" sz="4000" u="sng"/>
          </a:p>
        </p:txBody>
      </p:sp>
      <p:sp>
        <p:nvSpPr>
          <p:cNvPr id="3" name="Content Placeholder 2">
            <a:extLst>
              <a:ext uri="{FF2B5EF4-FFF2-40B4-BE49-F238E27FC236}">
                <a16:creationId xmlns:a16="http://schemas.microsoft.com/office/drawing/2014/main" id="{EB3A1531-9DF2-3479-DE40-7C3F37916C3C}"/>
              </a:ext>
            </a:extLst>
          </p:cNvPr>
          <p:cNvSpPr>
            <a:spLocks noGrp="1"/>
          </p:cNvSpPr>
          <p:nvPr>
            <p:ph idx="1"/>
          </p:nvPr>
        </p:nvSpPr>
        <p:spPr>
          <a:xfrm>
            <a:off x="838200" y="1296956"/>
            <a:ext cx="10515600" cy="4898668"/>
          </a:xfrm>
        </p:spPr>
        <p:txBody>
          <a:bodyPr>
            <a:normAutofit lnSpcReduction="10000"/>
          </a:bodyPr>
          <a:lstStyle/>
          <a:p>
            <a:pPr marL="0" indent="0">
              <a:buNone/>
            </a:pPr>
            <a:r>
              <a:rPr lang="en-ID" sz="2400"/>
              <a:t>Analisis data teks telah menjadi salah satu bidang yang berkembang pesat dalam ilmu data dan analitik. Dalam konteks analisis media sosial, seperti Twitter, data teks yang dihasilkan oleh pengguna menjadi sumber informasi yang berharga. Descriptive analysis atau analisis deskriptif merupakan salah satu metode yang digunakan dalam menggali pemahaman dari data teks tersebut.</a:t>
            </a:r>
          </a:p>
          <a:p>
            <a:pPr marL="0" indent="0">
              <a:buNone/>
            </a:pPr>
            <a:r>
              <a:rPr lang="en-ID" sz="2400"/>
              <a:t>Dengan memanfaatkan analisis deskriptif pada data teks dari tweet, kita dapat menggali pemahaman yang lebih dalam tentang pola, tren, dan makna di balik teks tersebut. Analisis ini dapat membantu dalam pengambilan keputusan, pemetaan opini publik, atau identifikasi isu-isu penting yang berkembang di platform media sosial seperti Twitter.</a:t>
            </a:r>
          </a:p>
          <a:p>
            <a:pPr marL="0" indent="0">
              <a:buNone/>
            </a:pPr>
            <a:r>
              <a:rPr lang="en-ID" sz="2400"/>
              <a:t>Analisis deskriptif penelitian ini bertujuan untuk memberikan gambaran umum tentang karakteristik, pola, dan makna yang terkandung dalam teks. Dalam konteks analisis data teks dari tweet, analisis deskriptif dapat digunakan untuk mengidentifikasi kata kunci yang sering muncul, tema yang dominan, sentimen yang terkandung, serta hubungan antara kata-kata atau topik tertentu.</a:t>
            </a:r>
          </a:p>
          <a:p>
            <a:pPr marL="0" indent="0">
              <a:buNone/>
            </a:pPr>
            <a:endParaRPr lang="en-ID" sz="2400"/>
          </a:p>
        </p:txBody>
      </p:sp>
      <p:pic>
        <p:nvPicPr>
          <p:cNvPr id="4" name="Picture 2">
            <a:extLst>
              <a:ext uri="{FF2B5EF4-FFF2-40B4-BE49-F238E27FC236}">
                <a16:creationId xmlns:a16="http://schemas.microsoft.com/office/drawing/2014/main" id="{23E31FCA-B408-66D7-965F-B04EB4495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1AC7BE-F8D1-F41D-3CC8-859A49E98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2276-65CB-E193-0E13-33C1918CAE35}"/>
              </a:ext>
            </a:extLst>
          </p:cNvPr>
          <p:cNvSpPr>
            <a:spLocks noGrp="1"/>
          </p:cNvSpPr>
          <p:nvPr>
            <p:ph type="title"/>
          </p:nvPr>
        </p:nvSpPr>
        <p:spPr>
          <a:xfrm>
            <a:off x="838200" y="365126"/>
            <a:ext cx="10515600" cy="931830"/>
          </a:xfrm>
        </p:spPr>
        <p:txBody>
          <a:bodyPr>
            <a:normAutofit/>
          </a:bodyPr>
          <a:lstStyle/>
          <a:p>
            <a:r>
              <a:rPr lang="en-US" sz="4000" u="sng" err="1"/>
              <a:t>Metode</a:t>
            </a:r>
            <a:r>
              <a:rPr lang="en-US" sz="4000" u="sng"/>
              <a:t> Penelitian</a:t>
            </a:r>
            <a:endParaRPr lang="en-ID" sz="4000" u="sng"/>
          </a:p>
        </p:txBody>
      </p:sp>
      <p:sp>
        <p:nvSpPr>
          <p:cNvPr id="3" name="Content Placeholder 2">
            <a:extLst>
              <a:ext uri="{FF2B5EF4-FFF2-40B4-BE49-F238E27FC236}">
                <a16:creationId xmlns:a16="http://schemas.microsoft.com/office/drawing/2014/main" id="{EB3A1531-9DF2-3479-DE40-7C3F37916C3C}"/>
              </a:ext>
            </a:extLst>
          </p:cNvPr>
          <p:cNvSpPr>
            <a:spLocks noGrp="1"/>
          </p:cNvSpPr>
          <p:nvPr>
            <p:ph idx="1"/>
          </p:nvPr>
        </p:nvSpPr>
        <p:spPr>
          <a:xfrm>
            <a:off x="838200" y="1296956"/>
            <a:ext cx="10515600" cy="4898668"/>
          </a:xfrm>
        </p:spPr>
        <p:txBody>
          <a:bodyPr>
            <a:normAutofit/>
          </a:bodyPr>
          <a:lstStyle/>
          <a:p>
            <a:pPr marL="0" indent="0">
              <a:buNone/>
            </a:pPr>
            <a:r>
              <a:rPr lang="en-ID" sz="2400"/>
              <a:t>Data pada </a:t>
            </a:r>
            <a:r>
              <a:rPr lang="en-ID" sz="2400" err="1"/>
              <a:t>penelitian</a:t>
            </a:r>
            <a:r>
              <a:rPr lang="en-ID" sz="2400"/>
              <a:t> </a:t>
            </a:r>
            <a:r>
              <a:rPr lang="en-ID" sz="2400" err="1"/>
              <a:t>ini</a:t>
            </a:r>
            <a:r>
              <a:rPr lang="en-ID" sz="2400"/>
              <a:t> </a:t>
            </a:r>
            <a:r>
              <a:rPr lang="en-ID" sz="2400" err="1"/>
              <a:t>bersumber</a:t>
            </a:r>
            <a:r>
              <a:rPr lang="en-ID" sz="2400"/>
              <a:t> </a:t>
            </a:r>
            <a:r>
              <a:rPr lang="en-ID" sz="2400" err="1"/>
              <a:t>dari</a:t>
            </a:r>
            <a:r>
              <a:rPr lang="en-ID" sz="2400"/>
              <a:t> </a:t>
            </a:r>
            <a:r>
              <a:rPr lang="en-ID" sz="2400" err="1"/>
              <a:t>kaggle</a:t>
            </a:r>
            <a:r>
              <a:rPr lang="en-ID" sz="2400"/>
              <a:t> oleh </a:t>
            </a:r>
            <a:r>
              <a:rPr lang="en-ID" sz="2400" err="1">
                <a:hlinkClick r:id="rId2"/>
              </a:rPr>
              <a:t>okkyibrohim</a:t>
            </a:r>
            <a:r>
              <a:rPr lang="en-ID" sz="2400"/>
              <a:t> yang </a:t>
            </a:r>
            <a:r>
              <a:rPr lang="en-ID" sz="2400" err="1"/>
              <a:t>sudah</a:t>
            </a:r>
            <a:r>
              <a:rPr lang="en-ID" sz="2400"/>
              <a:t> </a:t>
            </a:r>
            <a:r>
              <a:rPr lang="en-ID" sz="2400" err="1"/>
              <a:t>dipublikasikan</a:t>
            </a:r>
            <a:r>
              <a:rPr lang="en-ID" sz="2400"/>
              <a:t> </a:t>
            </a:r>
            <a:r>
              <a:rPr lang="en-ID" sz="2400" err="1"/>
              <a:t>dalam</a:t>
            </a:r>
            <a:r>
              <a:rPr lang="en-ID" sz="2400"/>
              <a:t> </a:t>
            </a:r>
            <a:r>
              <a:rPr lang="en-ID" sz="2400">
                <a:hlinkClick r:id="rId3"/>
              </a:rPr>
              <a:t>paper </a:t>
            </a:r>
            <a:r>
              <a:rPr lang="en-ID" sz="2400" err="1">
                <a:hlinkClick r:id="rId3"/>
              </a:rPr>
              <a:t>berikut</a:t>
            </a:r>
            <a:r>
              <a:rPr lang="en-ID" sz="2400"/>
              <a:t> </a:t>
            </a:r>
            <a:r>
              <a:rPr lang="en-ID" sz="2400" err="1"/>
              <a:t>untuk</a:t>
            </a:r>
            <a:r>
              <a:rPr lang="en-ID" sz="2400"/>
              <a:t> undergraduate project </a:t>
            </a:r>
            <a:r>
              <a:rPr lang="en-ID" sz="2400" err="1"/>
              <a:t>nya</a:t>
            </a:r>
            <a:r>
              <a:rPr lang="en-ID" sz="2400"/>
              <a:t>. </a:t>
            </a:r>
            <a:r>
              <a:rPr lang="en-ID" sz="2400" err="1"/>
              <a:t>Lebih</a:t>
            </a:r>
            <a:r>
              <a:rPr lang="en-ID" sz="2400"/>
              <a:t> </a:t>
            </a:r>
            <a:r>
              <a:rPr lang="en-ID" sz="2400" err="1"/>
              <a:t>spesifik</a:t>
            </a:r>
            <a:r>
              <a:rPr lang="en-ID" sz="2400"/>
              <a:t> </a:t>
            </a:r>
            <a:r>
              <a:rPr lang="en-ID" sz="2400" err="1"/>
              <a:t>lagi</a:t>
            </a:r>
            <a:r>
              <a:rPr lang="en-ID" sz="2400"/>
              <a:t>, </a:t>
            </a:r>
            <a:r>
              <a:rPr lang="en-ID" sz="2400" err="1"/>
              <a:t>ini</a:t>
            </a:r>
            <a:r>
              <a:rPr lang="en-ID" sz="2400"/>
              <a:t> </a:t>
            </a:r>
            <a:r>
              <a:rPr lang="en-ID" sz="2400" err="1"/>
              <a:t>adalah</a:t>
            </a:r>
            <a:r>
              <a:rPr lang="en-ID" sz="2400"/>
              <a:t> dataset </a:t>
            </a:r>
            <a:r>
              <a:rPr lang="en-ID" sz="2400" err="1"/>
              <a:t>untuk</a:t>
            </a:r>
            <a:r>
              <a:rPr lang="en-ID" sz="2400"/>
              <a:t> </a:t>
            </a:r>
            <a:r>
              <a:rPr lang="en-ID" sz="2400" err="1"/>
              <a:t>deteksi</a:t>
            </a:r>
            <a:r>
              <a:rPr lang="en-ID" sz="2400"/>
              <a:t> </a:t>
            </a:r>
            <a:r>
              <a:rPr lang="en-ID" sz="2400" err="1"/>
              <a:t>ujaran</a:t>
            </a:r>
            <a:r>
              <a:rPr lang="en-ID" sz="2400"/>
              <a:t> </a:t>
            </a:r>
            <a:r>
              <a:rPr lang="en-ID" sz="2400" err="1"/>
              <a:t>kebencian</a:t>
            </a:r>
            <a:r>
              <a:rPr lang="en-ID" sz="2400"/>
              <a:t> dan </a:t>
            </a:r>
            <a:r>
              <a:rPr lang="en-ID" sz="2400" err="1"/>
              <a:t>bahasa</a:t>
            </a:r>
            <a:r>
              <a:rPr lang="en-ID" sz="2400"/>
              <a:t> </a:t>
            </a:r>
            <a:r>
              <a:rPr lang="en-ID" sz="2400" err="1"/>
              <a:t>kasar</a:t>
            </a:r>
            <a:r>
              <a:rPr lang="en-ID" sz="2400"/>
              <a:t> </a:t>
            </a:r>
            <a:r>
              <a:rPr lang="en-ID" sz="2400" err="1"/>
              <a:t>dengan</a:t>
            </a:r>
            <a:r>
              <a:rPr lang="en-ID" sz="2400"/>
              <a:t> label </a:t>
            </a:r>
            <a:r>
              <a:rPr lang="en-ID" sz="2400" err="1"/>
              <a:t>ganda</a:t>
            </a:r>
            <a:r>
              <a:rPr lang="en-ID" sz="2400"/>
              <a:t> </a:t>
            </a:r>
            <a:r>
              <a:rPr lang="en-ID" sz="2400" err="1"/>
              <a:t>dalam</a:t>
            </a:r>
            <a:r>
              <a:rPr lang="en-ID" sz="2400"/>
              <a:t> Twitter Indonesia.</a:t>
            </a:r>
          </a:p>
          <a:p>
            <a:pPr marL="0" indent="0">
              <a:buNone/>
            </a:pPr>
            <a:r>
              <a:rPr lang="en-ID" sz="2400" err="1"/>
              <a:t>Metode</a:t>
            </a:r>
            <a:r>
              <a:rPr lang="en-ID" sz="2400"/>
              <a:t> </a:t>
            </a:r>
            <a:r>
              <a:rPr lang="en-ID" sz="2400" err="1"/>
              <a:t>analisis</a:t>
            </a:r>
            <a:r>
              <a:rPr lang="en-ID" sz="2400"/>
              <a:t> yang </a:t>
            </a:r>
            <a:r>
              <a:rPr lang="en-ID" sz="2400" err="1"/>
              <a:t>dipakai</a:t>
            </a:r>
            <a:r>
              <a:rPr lang="en-ID" sz="2400"/>
              <a:t> </a:t>
            </a:r>
            <a:r>
              <a:rPr lang="en-ID" sz="2400" err="1"/>
              <a:t>dalam</a:t>
            </a:r>
            <a:r>
              <a:rPr lang="en-ID" sz="2400"/>
              <a:t> </a:t>
            </a:r>
            <a:r>
              <a:rPr lang="en-ID" sz="2400" err="1"/>
              <a:t>penelitian</a:t>
            </a:r>
            <a:r>
              <a:rPr lang="en-ID" sz="2400"/>
              <a:t> </a:t>
            </a:r>
            <a:r>
              <a:rPr lang="en-ID" sz="2400" err="1"/>
              <a:t>ini</a:t>
            </a:r>
            <a:r>
              <a:rPr lang="en-ID" sz="2400"/>
              <a:t> </a:t>
            </a:r>
            <a:r>
              <a:rPr lang="en-ID" sz="2400" err="1"/>
              <a:t>menggunakan</a:t>
            </a:r>
            <a:r>
              <a:rPr lang="en-ID" sz="2400"/>
              <a:t> Descriptive Analytics. Karena </a:t>
            </a:r>
            <a:r>
              <a:rPr lang="en-ID" sz="2400" err="1"/>
              <a:t>bertujuan</a:t>
            </a:r>
            <a:r>
              <a:rPr lang="en-ID" sz="2400"/>
              <a:t> </a:t>
            </a:r>
            <a:r>
              <a:rPr lang="en-ID" sz="2400" err="1"/>
              <a:t>mendeskripsikan</a:t>
            </a:r>
            <a:r>
              <a:rPr lang="en-ID" sz="2400"/>
              <a:t> </a:t>
            </a:r>
            <a:r>
              <a:rPr lang="en-ID" sz="2400" err="1"/>
              <a:t>pola</a:t>
            </a:r>
            <a:r>
              <a:rPr lang="en-ID" sz="2400"/>
              <a:t> </a:t>
            </a:r>
            <a:r>
              <a:rPr lang="en-ID" sz="2400" err="1"/>
              <a:t>dari</a:t>
            </a:r>
            <a:r>
              <a:rPr lang="en-ID" sz="2400"/>
              <a:t> data. </a:t>
            </a:r>
            <a:r>
              <a:rPr lang="en-ID" sz="2400" err="1"/>
              <a:t>Jenis</a:t>
            </a:r>
            <a:r>
              <a:rPr lang="en-ID" sz="2400"/>
              <a:t> </a:t>
            </a:r>
            <a:r>
              <a:rPr lang="en-ID" sz="2400" err="1"/>
              <a:t>analisis</a:t>
            </a:r>
            <a:r>
              <a:rPr lang="en-ID" sz="2400"/>
              <a:t> </a:t>
            </a:r>
            <a:r>
              <a:rPr lang="en-ID" sz="2400" err="1"/>
              <a:t>tersebut</a:t>
            </a:r>
            <a:r>
              <a:rPr lang="en-ID" sz="2400"/>
              <a:t> </a:t>
            </a:r>
            <a:r>
              <a:rPr lang="en-ID" sz="2400" err="1"/>
              <a:t>dirasa</a:t>
            </a:r>
            <a:r>
              <a:rPr lang="en-ID" sz="2400"/>
              <a:t> </a:t>
            </a:r>
            <a:r>
              <a:rPr lang="en-ID" sz="2400" err="1"/>
              <a:t>cocok</a:t>
            </a:r>
            <a:r>
              <a:rPr lang="en-ID" sz="2400"/>
              <a:t> </a:t>
            </a:r>
            <a:r>
              <a:rPr lang="en-ID" sz="2400" err="1"/>
              <a:t>karena</a:t>
            </a:r>
            <a:r>
              <a:rPr lang="en-ID" sz="2400"/>
              <a:t> </a:t>
            </a:r>
            <a:r>
              <a:rPr lang="en-ID" sz="2400" err="1"/>
              <a:t>fokus</a:t>
            </a:r>
            <a:r>
              <a:rPr lang="en-ID" sz="2400"/>
              <a:t> pada </a:t>
            </a:r>
            <a:r>
              <a:rPr lang="en-ID" sz="2400" err="1"/>
              <a:t>mencari</a:t>
            </a:r>
            <a:r>
              <a:rPr lang="en-ID" sz="2400"/>
              <a:t> </a:t>
            </a:r>
            <a:r>
              <a:rPr lang="en-ID" sz="2400" err="1"/>
              <a:t>tahu</a:t>
            </a:r>
            <a:r>
              <a:rPr lang="en-ID" sz="2400"/>
              <a:t> </a:t>
            </a:r>
            <a:r>
              <a:rPr lang="en-ID" sz="2400" err="1"/>
              <a:t>kondisi</a:t>
            </a:r>
            <a:r>
              <a:rPr lang="en-ID" sz="2400"/>
              <a:t> data dan </a:t>
            </a:r>
            <a:r>
              <a:rPr lang="en-ID" sz="2400" err="1"/>
              <a:t>mempelajari</a:t>
            </a:r>
            <a:r>
              <a:rPr lang="en-ID" sz="2400"/>
              <a:t> </a:t>
            </a:r>
            <a:r>
              <a:rPr lang="en-ID" sz="2400" err="1"/>
              <a:t>pola</a:t>
            </a:r>
            <a:r>
              <a:rPr lang="en-ID" sz="2400"/>
              <a:t> </a:t>
            </a:r>
            <a:r>
              <a:rPr lang="en-ID" sz="2400" err="1"/>
              <a:t>suatu</a:t>
            </a:r>
            <a:r>
              <a:rPr lang="en-ID" sz="2400"/>
              <a:t> data.</a:t>
            </a:r>
          </a:p>
          <a:p>
            <a:pPr marL="0" indent="0">
              <a:buNone/>
            </a:pPr>
            <a:r>
              <a:rPr lang="en-ID" sz="2400" err="1"/>
              <a:t>Analisisnya</a:t>
            </a:r>
            <a:r>
              <a:rPr lang="en-ID" sz="2400"/>
              <a:t> </a:t>
            </a:r>
            <a:r>
              <a:rPr lang="en-ID" sz="2400" err="1"/>
              <a:t>diproses</a:t>
            </a:r>
            <a:r>
              <a:rPr lang="en-ID" sz="2400"/>
              <a:t> </a:t>
            </a:r>
            <a:r>
              <a:rPr lang="en-ID" sz="2400" err="1"/>
              <a:t>dengan</a:t>
            </a:r>
            <a:r>
              <a:rPr lang="en-ID" sz="2400"/>
              <a:t> </a:t>
            </a:r>
            <a:r>
              <a:rPr lang="en-ID" sz="2400" err="1"/>
              <a:t>berdasarkan</a:t>
            </a:r>
            <a:r>
              <a:rPr lang="en-ID" sz="2400"/>
              <a:t> </a:t>
            </a:r>
            <a:r>
              <a:rPr lang="en-ID" sz="2400" err="1"/>
              <a:t>kolom</a:t>
            </a:r>
            <a:r>
              <a:rPr lang="en-ID" sz="2400"/>
              <a:t> yang </a:t>
            </a:r>
            <a:r>
              <a:rPr lang="en-ID" sz="2400" err="1"/>
              <a:t>diproses</a:t>
            </a:r>
            <a:r>
              <a:rPr lang="en-ID" sz="2400"/>
              <a:t> </a:t>
            </a:r>
            <a:r>
              <a:rPr lang="en-ID" sz="2400" err="1"/>
              <a:t>yakni</a:t>
            </a:r>
            <a:r>
              <a:rPr lang="en-ID" sz="2400"/>
              <a:t> </a:t>
            </a:r>
            <a:r>
              <a:rPr lang="en-ID" sz="2400" err="1"/>
              <a:t>variabel</a:t>
            </a:r>
            <a:r>
              <a:rPr lang="en-ID" sz="2400"/>
              <a:t> (Univariate Analysis) dan </a:t>
            </a:r>
            <a:r>
              <a:rPr lang="en-ID" sz="2400" err="1"/>
              <a:t>variabel</a:t>
            </a:r>
            <a:r>
              <a:rPr lang="en-ID" sz="2400"/>
              <a:t> (Bivariate Analysis). </a:t>
            </a:r>
            <a:r>
              <a:rPr lang="en-ID" sz="2400" err="1"/>
              <a:t>Dalam</a:t>
            </a:r>
            <a:r>
              <a:rPr lang="en-ID" sz="2400"/>
              <a:t> </a:t>
            </a:r>
            <a:r>
              <a:rPr lang="en-ID" sz="2400" err="1"/>
              <a:t>setiap</a:t>
            </a:r>
            <a:r>
              <a:rPr lang="en-ID" sz="2400"/>
              <a:t> </a:t>
            </a:r>
            <a:r>
              <a:rPr lang="en-ID" sz="2400" err="1"/>
              <a:t>prosesnya</a:t>
            </a:r>
            <a:r>
              <a:rPr lang="en-ID" sz="2400"/>
              <a:t> </a:t>
            </a:r>
            <a:r>
              <a:rPr lang="en-ID" sz="2400" err="1"/>
              <a:t>menerapkan</a:t>
            </a:r>
            <a:r>
              <a:rPr lang="en-ID" sz="2400"/>
              <a:t> </a:t>
            </a:r>
            <a:r>
              <a:rPr lang="en-ID" sz="2400" err="1"/>
              <a:t>metode</a:t>
            </a:r>
            <a:r>
              <a:rPr lang="en-ID" sz="2400"/>
              <a:t> Descriptive Statistic dan </a:t>
            </a:r>
            <a:r>
              <a:rPr lang="en-ID" sz="2400" err="1"/>
              <a:t>Visualisasi</a:t>
            </a:r>
            <a:r>
              <a:rPr lang="en-ID" sz="2400"/>
              <a:t>.  Descriptive Statistic </a:t>
            </a:r>
            <a:r>
              <a:rPr lang="en-ID" sz="2400" err="1"/>
              <a:t>digunakan</a:t>
            </a:r>
            <a:r>
              <a:rPr lang="en-ID" sz="2400"/>
              <a:t> </a:t>
            </a:r>
            <a:r>
              <a:rPr lang="en-ID" sz="2400" err="1"/>
              <a:t>untuk</a:t>
            </a:r>
            <a:r>
              <a:rPr lang="en-ID" sz="2400"/>
              <a:t> </a:t>
            </a:r>
            <a:r>
              <a:rPr lang="en-ID" sz="2400" err="1"/>
              <a:t>mencari</a:t>
            </a:r>
            <a:r>
              <a:rPr lang="en-ID" sz="2400"/>
              <a:t> </a:t>
            </a:r>
            <a:r>
              <a:rPr lang="en-ID" sz="2400" err="1"/>
              <a:t>tahu</a:t>
            </a:r>
            <a:r>
              <a:rPr lang="en-ID" sz="2400"/>
              <a:t> </a:t>
            </a:r>
            <a:r>
              <a:rPr lang="en-ID" sz="2400" err="1"/>
              <a:t>persebaran</a:t>
            </a:r>
            <a:r>
              <a:rPr lang="en-ID" sz="2400"/>
              <a:t> data </a:t>
            </a:r>
            <a:r>
              <a:rPr lang="en-ID" sz="2400" err="1"/>
              <a:t>secara</a:t>
            </a:r>
            <a:r>
              <a:rPr lang="en-ID" sz="2400"/>
              <a:t> </a:t>
            </a:r>
            <a:r>
              <a:rPr lang="en-ID" sz="2400" err="1"/>
              <a:t>angka</a:t>
            </a:r>
            <a:r>
              <a:rPr lang="en-ID" sz="2400"/>
              <a:t> </a:t>
            </a:r>
            <a:r>
              <a:rPr lang="en-ID" sz="2400" err="1"/>
              <a:t>sedangkan</a:t>
            </a:r>
            <a:r>
              <a:rPr lang="en-ID" sz="2400"/>
              <a:t> </a:t>
            </a:r>
            <a:r>
              <a:rPr lang="en-ID" sz="2400" err="1"/>
              <a:t>visualisasi</a:t>
            </a:r>
            <a:r>
              <a:rPr lang="en-ID" sz="2400"/>
              <a:t> </a:t>
            </a:r>
            <a:r>
              <a:rPr lang="en-ID" sz="2400" err="1"/>
              <a:t>untuk</a:t>
            </a:r>
            <a:r>
              <a:rPr lang="en-ID" sz="2400"/>
              <a:t> </a:t>
            </a:r>
            <a:r>
              <a:rPr lang="en-ID" sz="2400" err="1"/>
              <a:t>mencari</a:t>
            </a:r>
            <a:r>
              <a:rPr lang="en-ID" sz="2400"/>
              <a:t> </a:t>
            </a:r>
            <a:r>
              <a:rPr lang="en-ID" sz="2400" err="1"/>
              <a:t>tahu</a:t>
            </a:r>
            <a:r>
              <a:rPr lang="en-ID" sz="2400"/>
              <a:t> </a:t>
            </a:r>
            <a:r>
              <a:rPr lang="en-ID" sz="2400" err="1"/>
              <a:t>persebaran</a:t>
            </a:r>
            <a:r>
              <a:rPr lang="en-ID" sz="2400"/>
              <a:t> data </a:t>
            </a:r>
            <a:r>
              <a:rPr lang="en-ID" sz="2400" err="1"/>
              <a:t>secara</a:t>
            </a:r>
            <a:r>
              <a:rPr lang="en-ID" sz="2400"/>
              <a:t> visual.</a:t>
            </a:r>
          </a:p>
          <a:p>
            <a:pPr marL="0" indent="0">
              <a:buNone/>
            </a:pPr>
            <a:endParaRPr lang="en-ID" sz="2400"/>
          </a:p>
        </p:txBody>
      </p:sp>
      <p:pic>
        <p:nvPicPr>
          <p:cNvPr id="4" name="Picture 2">
            <a:extLst>
              <a:ext uri="{FF2B5EF4-FFF2-40B4-BE49-F238E27FC236}">
                <a16:creationId xmlns:a16="http://schemas.microsoft.com/office/drawing/2014/main" id="{DCE27B5C-A885-0E88-0693-75FC1541D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EFC20E-1EF5-AC4F-DA09-7DF426102E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5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2276-65CB-E193-0E13-33C1918CAE35}"/>
              </a:ext>
            </a:extLst>
          </p:cNvPr>
          <p:cNvSpPr>
            <a:spLocks noGrp="1"/>
          </p:cNvSpPr>
          <p:nvPr>
            <p:ph type="title"/>
          </p:nvPr>
        </p:nvSpPr>
        <p:spPr>
          <a:xfrm>
            <a:off x="838200" y="365126"/>
            <a:ext cx="10515600" cy="931830"/>
          </a:xfrm>
        </p:spPr>
        <p:txBody>
          <a:bodyPr>
            <a:normAutofit/>
          </a:bodyPr>
          <a:lstStyle/>
          <a:p>
            <a:r>
              <a:rPr lang="en-US" sz="4000" u="sng"/>
              <a:t>API Code Function</a:t>
            </a:r>
            <a:endParaRPr lang="en-ID" sz="4000" u="sng"/>
          </a:p>
        </p:txBody>
      </p:sp>
      <p:sp>
        <p:nvSpPr>
          <p:cNvPr id="3" name="Content Placeholder 2">
            <a:extLst>
              <a:ext uri="{FF2B5EF4-FFF2-40B4-BE49-F238E27FC236}">
                <a16:creationId xmlns:a16="http://schemas.microsoft.com/office/drawing/2014/main" id="{EB3A1531-9DF2-3479-DE40-7C3F37916C3C}"/>
              </a:ext>
            </a:extLst>
          </p:cNvPr>
          <p:cNvSpPr>
            <a:spLocks noGrp="1"/>
          </p:cNvSpPr>
          <p:nvPr>
            <p:ph idx="1"/>
          </p:nvPr>
        </p:nvSpPr>
        <p:spPr>
          <a:xfrm>
            <a:off x="838200" y="1296956"/>
            <a:ext cx="10515600" cy="4898668"/>
          </a:xfrm>
        </p:spPr>
        <p:txBody>
          <a:bodyPr>
            <a:normAutofit/>
          </a:bodyPr>
          <a:lstStyle/>
          <a:p>
            <a:pPr marL="0" indent="0">
              <a:buNone/>
            </a:pPr>
            <a:r>
              <a:rPr lang="en-US" sz="2400"/>
              <a:t>Adapun text cleansing function yang dilakukan adalah :</a:t>
            </a:r>
          </a:p>
          <a:p>
            <a:pPr>
              <a:buFontTx/>
              <a:buChar char="-"/>
            </a:pPr>
            <a:r>
              <a:rPr lang="en-US" sz="2400"/>
              <a:t>Menghapus informal word dalam original tweet yang sudah di split spasi(“ “) dengan membandingkan satu persatu kata di new_kamusalay.csv</a:t>
            </a:r>
          </a:p>
          <a:p>
            <a:pPr>
              <a:buFontTx/>
              <a:buChar char="-"/>
            </a:pPr>
            <a:r>
              <a:rPr lang="en-US" sz="2400"/>
              <a:t>Menghapus abusive words dengan menggunakan data dari abusive.csv</a:t>
            </a:r>
          </a:p>
          <a:p>
            <a:pPr>
              <a:buFontTx/>
              <a:buChar char="-"/>
            </a:pPr>
            <a:r>
              <a:rPr lang="en-US" sz="2400"/>
              <a:t>Menghapus alamat email</a:t>
            </a:r>
          </a:p>
          <a:p>
            <a:pPr>
              <a:buFontTx/>
              <a:buChar char="-"/>
            </a:pPr>
            <a:r>
              <a:rPr lang="en-ID" sz="2400"/>
              <a:t>Menghapus nomor telepon</a:t>
            </a:r>
          </a:p>
          <a:p>
            <a:pPr>
              <a:buFontTx/>
              <a:buChar char="-"/>
            </a:pPr>
            <a:r>
              <a:rPr lang="en-ID" sz="2400"/>
              <a:t>Mengubah text menjadi lowercase</a:t>
            </a:r>
          </a:p>
          <a:p>
            <a:pPr>
              <a:buFontTx/>
              <a:buChar char="-"/>
            </a:pPr>
            <a:r>
              <a:rPr lang="en-ID" sz="2400"/>
              <a:t>Menghapus kata typo. e.g. \xf0\x9f\x98\x84\xf0\x9f\x98\x84\xf0\x9f\x98\x84'</a:t>
            </a:r>
          </a:p>
        </p:txBody>
      </p:sp>
      <p:pic>
        <p:nvPicPr>
          <p:cNvPr id="4" name="Picture 2">
            <a:extLst>
              <a:ext uri="{FF2B5EF4-FFF2-40B4-BE49-F238E27FC236}">
                <a16:creationId xmlns:a16="http://schemas.microsoft.com/office/drawing/2014/main" id="{89C72A67-C9A8-F365-2C57-CA42E1CA2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63DD53-05AF-3D7C-14C3-DBEEDCF31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1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D3E1-EC31-3AC2-1E0B-F6093863BC1F}"/>
              </a:ext>
            </a:extLst>
          </p:cNvPr>
          <p:cNvSpPr>
            <a:spLocks noGrp="1"/>
          </p:cNvSpPr>
          <p:nvPr>
            <p:ph type="title"/>
          </p:nvPr>
        </p:nvSpPr>
        <p:spPr>
          <a:xfrm>
            <a:off x="838200" y="-36092"/>
            <a:ext cx="10515600" cy="1325563"/>
          </a:xfrm>
        </p:spPr>
        <p:txBody>
          <a:bodyPr>
            <a:normAutofit/>
          </a:bodyPr>
          <a:lstStyle/>
          <a:p>
            <a:r>
              <a:rPr lang="en-ID" sz="4000" u="sng"/>
              <a:t>Hasil dan Kesimpulan</a:t>
            </a:r>
          </a:p>
        </p:txBody>
      </p:sp>
      <p:sp>
        <p:nvSpPr>
          <p:cNvPr id="3" name="Content Placeholder 2">
            <a:extLst>
              <a:ext uri="{FF2B5EF4-FFF2-40B4-BE49-F238E27FC236}">
                <a16:creationId xmlns:a16="http://schemas.microsoft.com/office/drawing/2014/main" id="{F3A5A7B4-DAE6-F474-5424-3B33431DED9E}"/>
              </a:ext>
            </a:extLst>
          </p:cNvPr>
          <p:cNvSpPr>
            <a:spLocks noGrp="1"/>
          </p:cNvSpPr>
          <p:nvPr>
            <p:ph idx="1"/>
          </p:nvPr>
        </p:nvSpPr>
        <p:spPr>
          <a:xfrm>
            <a:off x="838200" y="1312440"/>
            <a:ext cx="10515600" cy="4351338"/>
          </a:xfrm>
        </p:spPr>
        <p:txBody>
          <a:bodyPr/>
          <a:lstStyle/>
          <a:p>
            <a:r>
              <a:rPr lang="en-ID"/>
              <a:t>Berdasarkan analisis yang sudah kita lakukan dapat hasilnya dapat dijabarkan sebagai berikut :</a:t>
            </a:r>
          </a:p>
          <a:p>
            <a:r>
              <a:rPr lang="en-ID"/>
              <a:t>Berdasarkan Univariate Analysis :</a:t>
            </a:r>
          </a:p>
          <a:p>
            <a:pPr lvl="1"/>
            <a:r>
              <a:rPr lang="en-ID"/>
              <a:t>Dalam Descriptive Statistic menunjukkan data yang kita olah memiliki outlier namun tidak terlalu signifikan</a:t>
            </a:r>
          </a:p>
          <a:p>
            <a:pPr lvl="1"/>
            <a:r>
              <a:rPr lang="en-ID"/>
              <a:t>Dalam visualisasi menunjukkan:</a:t>
            </a:r>
          </a:p>
          <a:p>
            <a:pPr lvl="2"/>
            <a:r>
              <a:rPr lang="en-ID"/>
              <a:t>Informal words mentioned memliki rentang 2-7 kali di mention</a:t>
            </a:r>
          </a:p>
          <a:p>
            <a:pPr lvl="2"/>
            <a:r>
              <a:rPr lang="en-ID"/>
              <a:t>User mentioned memliki rentang 2-7 kali di mention</a:t>
            </a:r>
          </a:p>
          <a:p>
            <a:pPr lvl="2"/>
            <a:endParaRPr lang="en-ID"/>
          </a:p>
          <a:p>
            <a:endParaRPr lang="en-ID"/>
          </a:p>
        </p:txBody>
      </p:sp>
      <p:pic>
        <p:nvPicPr>
          <p:cNvPr id="1026" name="Picture 2">
            <a:extLst>
              <a:ext uri="{FF2B5EF4-FFF2-40B4-BE49-F238E27FC236}">
                <a16:creationId xmlns:a16="http://schemas.microsoft.com/office/drawing/2014/main" id="{D1D234CB-6221-8FA4-E07F-32D3EF01E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759" y="4455151"/>
            <a:ext cx="2245567" cy="18791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4AC342-289F-1B0E-C60B-A79CF3E3A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56" y="4455151"/>
            <a:ext cx="2273873" cy="18791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4C26615-B077-6B1E-F966-C83F5FB19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5D2E1-63EF-3C33-DADB-1CB18C479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0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D3E1-EC31-3AC2-1E0B-F6093863BC1F}"/>
              </a:ext>
            </a:extLst>
          </p:cNvPr>
          <p:cNvSpPr>
            <a:spLocks noGrp="1"/>
          </p:cNvSpPr>
          <p:nvPr>
            <p:ph type="title"/>
          </p:nvPr>
        </p:nvSpPr>
        <p:spPr>
          <a:xfrm>
            <a:off x="838200" y="-36092"/>
            <a:ext cx="10515600" cy="1325563"/>
          </a:xfrm>
        </p:spPr>
        <p:txBody>
          <a:bodyPr/>
          <a:lstStyle/>
          <a:p>
            <a:r>
              <a:rPr lang="en-ID" sz="3600" u="sng"/>
              <a:t>Hasil dan Kesimpulan</a:t>
            </a:r>
            <a:endParaRPr lang="en-ID"/>
          </a:p>
        </p:txBody>
      </p:sp>
      <p:sp>
        <p:nvSpPr>
          <p:cNvPr id="3" name="Content Placeholder 2">
            <a:extLst>
              <a:ext uri="{FF2B5EF4-FFF2-40B4-BE49-F238E27FC236}">
                <a16:creationId xmlns:a16="http://schemas.microsoft.com/office/drawing/2014/main" id="{F3A5A7B4-DAE6-F474-5424-3B33431DED9E}"/>
              </a:ext>
            </a:extLst>
          </p:cNvPr>
          <p:cNvSpPr>
            <a:spLocks noGrp="1"/>
          </p:cNvSpPr>
          <p:nvPr>
            <p:ph idx="1"/>
          </p:nvPr>
        </p:nvSpPr>
        <p:spPr>
          <a:xfrm>
            <a:off x="838200" y="1312440"/>
            <a:ext cx="10515600" cy="4351338"/>
          </a:xfrm>
        </p:spPr>
        <p:txBody>
          <a:bodyPr/>
          <a:lstStyle/>
          <a:p>
            <a:pPr marL="228600" lvl="1"/>
            <a:r>
              <a:rPr lang="en-ID"/>
              <a:t>Dalam visualisasi menunjukkan:</a:t>
            </a:r>
          </a:p>
          <a:p>
            <a:pPr lvl="2"/>
            <a:r>
              <a:rPr lang="en-ID"/>
              <a:t>Pada saat user mentioned lebih dari 5 kali dalam satu tweet, kata yang sering muncul adalah "USER", "cebong", "dan", "yg", "yang", dan "Presiden".</a:t>
            </a:r>
          </a:p>
          <a:p>
            <a:pPr lvl="2"/>
            <a:r>
              <a:rPr lang="en-ID"/>
              <a:t>Pada saat informal word mentioned lebih dari 5 kali dalam satu tweet,, kata yang sering muncul adalah "USER", "gue", "di", "yg", "ada", dan "dgn".</a:t>
            </a:r>
          </a:p>
          <a:p>
            <a:pPr lvl="2"/>
            <a:endParaRPr lang="en-ID"/>
          </a:p>
          <a:p>
            <a:endParaRPr lang="en-ID"/>
          </a:p>
        </p:txBody>
      </p:sp>
      <p:pic>
        <p:nvPicPr>
          <p:cNvPr id="3074" name="Picture 2">
            <a:extLst>
              <a:ext uri="{FF2B5EF4-FFF2-40B4-BE49-F238E27FC236}">
                <a16:creationId xmlns:a16="http://schemas.microsoft.com/office/drawing/2014/main" id="{0AC0765D-1262-216D-24D6-BBA73091E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218" y="3428999"/>
            <a:ext cx="3584991" cy="27385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C1619D-45C0-4D1F-3E4E-B957417F7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226" y="3428999"/>
            <a:ext cx="3553736" cy="2726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C99CDF4-40FD-B396-EB8B-645CD49F3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1AB082-F23D-21D0-BF5C-5F41F15F7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3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D3E1-EC31-3AC2-1E0B-F6093863BC1F}"/>
              </a:ext>
            </a:extLst>
          </p:cNvPr>
          <p:cNvSpPr>
            <a:spLocks noGrp="1"/>
          </p:cNvSpPr>
          <p:nvPr>
            <p:ph type="title"/>
          </p:nvPr>
        </p:nvSpPr>
        <p:spPr>
          <a:xfrm>
            <a:off x="838200" y="-36092"/>
            <a:ext cx="10515600" cy="1325563"/>
          </a:xfrm>
        </p:spPr>
        <p:txBody>
          <a:bodyPr/>
          <a:lstStyle/>
          <a:p>
            <a:r>
              <a:rPr lang="en-ID" sz="3600" u="sng"/>
              <a:t>Hasil dan Kesimpulan</a:t>
            </a:r>
            <a:endParaRPr lang="en-ID"/>
          </a:p>
        </p:txBody>
      </p:sp>
      <p:sp>
        <p:nvSpPr>
          <p:cNvPr id="3" name="Content Placeholder 2">
            <a:extLst>
              <a:ext uri="{FF2B5EF4-FFF2-40B4-BE49-F238E27FC236}">
                <a16:creationId xmlns:a16="http://schemas.microsoft.com/office/drawing/2014/main" id="{F3A5A7B4-DAE6-F474-5424-3B33431DED9E}"/>
              </a:ext>
            </a:extLst>
          </p:cNvPr>
          <p:cNvSpPr>
            <a:spLocks noGrp="1"/>
          </p:cNvSpPr>
          <p:nvPr>
            <p:ph idx="1"/>
          </p:nvPr>
        </p:nvSpPr>
        <p:spPr>
          <a:xfrm>
            <a:off x="838200" y="1312440"/>
            <a:ext cx="10515600" cy="4351338"/>
          </a:xfrm>
        </p:spPr>
        <p:txBody>
          <a:bodyPr/>
          <a:lstStyle/>
          <a:p>
            <a:pPr marL="228600" lvl="1"/>
            <a:r>
              <a:rPr lang="en-ID"/>
              <a:t>Berdasarkan Bivariate Analysis:</a:t>
            </a:r>
          </a:p>
          <a:p>
            <a:pPr lvl="2"/>
            <a:r>
              <a:rPr lang="en-ID"/>
              <a:t>Dalam Descriptive Statistic menunjukkan variabel User Mentioned dan Informal Word Mentioned memiliki korelasi positif.</a:t>
            </a:r>
          </a:p>
          <a:p>
            <a:pPr lvl="2"/>
            <a:r>
              <a:rPr lang="en-ID"/>
              <a:t>Dalam visualisasi menunjukkan: Variabel  User Mentioned dan Informal Word Mentioned terkonfirmasi memiliki korelasi positif.</a:t>
            </a:r>
          </a:p>
          <a:p>
            <a:endParaRPr lang="en-ID"/>
          </a:p>
        </p:txBody>
      </p:sp>
      <p:pic>
        <p:nvPicPr>
          <p:cNvPr id="4098" name="Picture 2">
            <a:extLst>
              <a:ext uri="{FF2B5EF4-FFF2-40B4-BE49-F238E27FC236}">
                <a16:creationId xmlns:a16="http://schemas.microsoft.com/office/drawing/2014/main" id="{B3F39A91-5B68-DEDD-21E5-C0EE01CE6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252" y="3163175"/>
            <a:ext cx="3593841" cy="3069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3CC9612-AABE-3799-42A6-50A615FA5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2" y="3433665"/>
            <a:ext cx="36576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AB490A9-F19E-8851-743D-68CEB6D05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850" y="0"/>
            <a:ext cx="335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48C450E-2837-1651-9BAC-702DA9C97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137" y="246857"/>
            <a:ext cx="23717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0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D3E1-EC31-3AC2-1E0B-F6093863BC1F}"/>
              </a:ext>
            </a:extLst>
          </p:cNvPr>
          <p:cNvSpPr>
            <a:spLocks noGrp="1"/>
          </p:cNvSpPr>
          <p:nvPr>
            <p:ph type="title"/>
          </p:nvPr>
        </p:nvSpPr>
        <p:spPr>
          <a:xfrm>
            <a:off x="838200" y="-36092"/>
            <a:ext cx="10515600" cy="1325563"/>
          </a:xfrm>
        </p:spPr>
        <p:txBody>
          <a:bodyPr/>
          <a:lstStyle/>
          <a:p>
            <a:r>
              <a:rPr lang="en-ID" sz="3600"/>
              <a:t>Hasil</a:t>
            </a:r>
            <a:r>
              <a:rPr lang="en-ID"/>
              <a:t> dan Kesimpulan</a:t>
            </a:r>
          </a:p>
        </p:txBody>
      </p:sp>
      <p:sp>
        <p:nvSpPr>
          <p:cNvPr id="3" name="Content Placeholder 2">
            <a:extLst>
              <a:ext uri="{FF2B5EF4-FFF2-40B4-BE49-F238E27FC236}">
                <a16:creationId xmlns:a16="http://schemas.microsoft.com/office/drawing/2014/main" id="{F3A5A7B4-DAE6-F474-5424-3B33431DED9E}"/>
              </a:ext>
            </a:extLst>
          </p:cNvPr>
          <p:cNvSpPr>
            <a:spLocks noGrp="1"/>
          </p:cNvSpPr>
          <p:nvPr>
            <p:ph idx="1"/>
          </p:nvPr>
        </p:nvSpPr>
        <p:spPr>
          <a:xfrm>
            <a:off x="838200" y="1312440"/>
            <a:ext cx="10515600" cy="4351338"/>
          </a:xfrm>
        </p:spPr>
        <p:txBody>
          <a:bodyPr/>
          <a:lstStyle/>
          <a:p>
            <a:pPr marL="228600" lvl="1"/>
            <a:r>
              <a:rPr lang="en-ID"/>
              <a:t>Dari hasil di atas dapat disimpulkan user mentioned dan informal word mentioned memiliki korelasi positif. Pada saat user mentioned lebih dari 5 kali dalam satu tweet, kata yang sering muncul adalah "USER", "cebong", "dan", "yg", "yang", dan "Presiden". Dari kata yang sering muncul tersebut dapat diinterpretasikan ada unsur hate speech (HS) dari tweet tersebut.</a:t>
            </a:r>
          </a:p>
          <a:p>
            <a:pPr marL="228600" lvl="1"/>
            <a:endParaRPr lang="en-ID"/>
          </a:p>
          <a:p>
            <a:pPr marL="0" lvl="1" indent="0">
              <a:buNone/>
            </a:pPr>
            <a:r>
              <a:rPr lang="en-ID">
                <a:hlinkClick r:id="rId2"/>
              </a:rPr>
              <a:t>Full Report</a:t>
            </a:r>
            <a:endParaRPr lang="en-ID"/>
          </a:p>
        </p:txBody>
      </p:sp>
    </p:spTree>
    <p:extLst>
      <p:ext uri="{BB962C8B-B14F-4D97-AF65-F5344CB8AC3E}">
        <p14:creationId xmlns:p14="http://schemas.microsoft.com/office/powerpoint/2010/main" val="162161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648</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Analisis Text dalam Tweet menggunakan Descriptive Analysis</vt:lpstr>
      <vt:lpstr>Pendahuluan</vt:lpstr>
      <vt:lpstr>Metode Penelitian</vt:lpstr>
      <vt:lpstr>API Code Function</vt:lpstr>
      <vt:lpstr>Hasil dan Kesimpulan</vt:lpstr>
      <vt:lpstr>Hasil dan Kesimpulan</vt:lpstr>
      <vt:lpstr>Hasil dan Kesimpulan</vt:lpstr>
      <vt:lpstr>Hasil dan 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Text dalam Tweet menggunakan Descriptive Analysis</dc:title>
  <dc:creator>Brain Dior</dc:creator>
  <cp:lastModifiedBy>Brain Dior</cp:lastModifiedBy>
  <cp:revision>5</cp:revision>
  <dcterms:created xsi:type="dcterms:W3CDTF">2023-07-09T20:56:35Z</dcterms:created>
  <dcterms:modified xsi:type="dcterms:W3CDTF">2023-07-10T16:21:09Z</dcterms:modified>
</cp:coreProperties>
</file>