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19"/>
  </p:notes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24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9B9C5-73A7-4C88-997D-294D17D653B3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5E2C5-4BA9-4254-9C54-DCB780731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6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5E2C5-4BA9-4254-9C54-DCB780731C4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4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5E2C5-4BA9-4254-9C54-DCB780731C4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7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2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6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04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4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5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1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7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7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0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62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10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6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0225-780F-4621-993F-F44D0CB8DBA4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E78086-9E67-45A6-B219-9BDB6B462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8.06993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08AD-E6C8-4BE6-8688-DB05BBCE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836" y="79519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COVID – 19</a:t>
            </a:r>
            <a:br>
              <a:rPr lang="en-IN" b="1" dirty="0"/>
            </a:br>
            <a:r>
              <a:rPr lang="en-IN" dirty="0">
                <a:solidFill>
                  <a:srgbClr val="535EAD"/>
                </a:solidFill>
              </a:rPr>
              <a:t>Machine Learning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21C63-D865-4103-9462-AC8BAE666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836" y="4185056"/>
            <a:ext cx="7766936" cy="207313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By: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Name: </a:t>
            </a:r>
            <a:r>
              <a:rPr lang="en-US" sz="2000" dirty="0">
                <a:solidFill>
                  <a:srgbClr val="535EAD"/>
                </a:solidFill>
              </a:rPr>
              <a:t>Rishik C. Mourya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Year: </a:t>
            </a:r>
            <a:r>
              <a:rPr lang="en-US" sz="2000" dirty="0">
                <a:solidFill>
                  <a:srgbClr val="535EAD"/>
                </a:solidFill>
              </a:rPr>
              <a:t>First</a:t>
            </a:r>
          </a:p>
          <a:p>
            <a:pPr algn="l"/>
            <a:endParaRPr lang="en-US" sz="3000" dirty="0">
              <a:solidFill>
                <a:schemeClr val="tx1"/>
              </a:solidFill>
            </a:endParaRPr>
          </a:p>
          <a:p>
            <a:pPr algn="l"/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4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BB51B5-3B83-4EB7-A8A2-DBBB0563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06" y="943779"/>
            <a:ext cx="6218459" cy="4785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EBFA29-472A-423C-BEB5-301093DB67E5}"/>
              </a:ext>
            </a:extLst>
          </p:cNvPr>
          <p:cNvSpPr/>
          <p:nvPr/>
        </p:nvSpPr>
        <p:spPr>
          <a:xfrm>
            <a:off x="283248" y="297934"/>
            <a:ext cx="5135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DenseNet Architecture</a:t>
            </a:r>
            <a:endParaRPr lang="en-US" sz="3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5C8C1-D211-49A1-949C-E71B56A5D9C0}"/>
              </a:ext>
            </a:extLst>
          </p:cNvPr>
          <p:cNvSpPr txBox="1"/>
          <p:nvPr/>
        </p:nvSpPr>
        <p:spPr>
          <a:xfrm>
            <a:off x="2850842" y="5790624"/>
            <a:ext cx="53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https://arxiv.org/pdf/1608.06993.pdf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09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8D0F8-3EFC-49FB-A89D-FAB6DA02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36" y="1343793"/>
            <a:ext cx="5944115" cy="10821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4CFB5-819D-4DE1-9D7B-68AF7343018B}"/>
              </a:ext>
            </a:extLst>
          </p:cNvPr>
          <p:cNvSpPr/>
          <p:nvPr/>
        </p:nvSpPr>
        <p:spPr>
          <a:xfrm>
            <a:off x="447065" y="354454"/>
            <a:ext cx="3052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DenseNet Block</a:t>
            </a:r>
            <a:endParaRPr lang="en-US" sz="3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2F813-D992-4F70-AC9E-CC28EF8D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6" y="3038988"/>
            <a:ext cx="6911939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4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C3E264-A502-42D5-AA4E-FAA1B37C81DF}"/>
              </a:ext>
            </a:extLst>
          </p:cNvPr>
          <p:cNvSpPr/>
          <p:nvPr/>
        </p:nvSpPr>
        <p:spPr>
          <a:xfrm>
            <a:off x="406432" y="333328"/>
            <a:ext cx="3013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Transition Block</a:t>
            </a:r>
            <a:endParaRPr lang="en-US" sz="3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000F5-9FB7-41BE-A388-38953FAF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70" y="1077626"/>
            <a:ext cx="5052498" cy="118882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226AA72-3D4D-4AC7-A0AC-FBE987A75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32" y="3526460"/>
            <a:ext cx="6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511BC-DA64-41FE-8E7B-2BCC941C6122}"/>
              </a:ext>
            </a:extLst>
          </p:cNvPr>
          <p:cNvSpPr/>
          <p:nvPr/>
        </p:nvSpPr>
        <p:spPr>
          <a:xfrm>
            <a:off x="406432" y="2266449"/>
            <a:ext cx="1007141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Final Model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Replaced the ReLU activation with Leaky ReLU with alpha 0.2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And removed all dropouts. Since we have unlimited supply of data, thanks to the 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augmentation, so the model wouldn’t be overfitting easily (unless we train the model forever).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If we still apply the dropout then we would have to train the model much longer (as the model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is quite large here), cuz at the beginning of the training the dropout gives worse result in terms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of loss convergence. Same goes for l1 or l2 regularization.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Since we have used batch norm, so this also make sure that we apply random noise to the hidden layers.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So total we have 19 conv blocks followed by flattening and a single dense layer as outputs.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And total its 758,226 trainable parameters (including Batch Norm).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2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6F332-BBAE-4572-88D6-867293E1A7C2}"/>
              </a:ext>
            </a:extLst>
          </p:cNvPr>
          <p:cNvSpPr/>
          <p:nvPr/>
        </p:nvSpPr>
        <p:spPr>
          <a:xfrm>
            <a:off x="565823" y="408829"/>
            <a:ext cx="525733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Training Results</a:t>
            </a:r>
          </a:p>
          <a:p>
            <a:r>
              <a:rPr lang="en-IN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Training Accuracy    </a:t>
            </a:r>
            <a:r>
              <a:rPr lang="en-IN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99.819712</a:t>
            </a:r>
            <a:endParaRPr lang="en-IN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Validation Accuracy </a:t>
            </a:r>
            <a:r>
              <a:rPr lang="en-IN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99.609375</a:t>
            </a: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Validation F1 Score  </a:t>
            </a:r>
            <a:r>
              <a:rPr lang="en-IN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0.9989696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</a:t>
            </a:r>
            <a:r>
              <a:rPr lang="en-IN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Training vs Validation accuracy comparison:</a:t>
            </a: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5C36629-66EC-44B4-AC6A-CB40122A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60" y="2258171"/>
            <a:ext cx="79343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0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3DAE5C1-B0BB-42E4-ADC8-6E706DDA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5" y="1737689"/>
            <a:ext cx="79057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1A8FEA-1258-4A27-8D37-C6B6DA6AB7E7}"/>
              </a:ext>
            </a:extLst>
          </p:cNvPr>
          <p:cNvSpPr/>
          <p:nvPr/>
        </p:nvSpPr>
        <p:spPr>
          <a:xfrm>
            <a:off x="689775" y="752804"/>
            <a:ext cx="959512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</a:t>
            </a:r>
            <a:r>
              <a:rPr lang="en-IN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 wise validation accuracy frequency distribution: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Which is extremely close to the uniform distribution, as this is same case with the dataset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on which this model is trained on.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03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9F3E0D1-99A6-4ED6-B21D-AE73DFC2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5" y="1771245"/>
            <a:ext cx="6096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8CF8EC-5D54-4769-9408-2F50DEDCAC22}"/>
              </a:ext>
            </a:extLst>
          </p:cNvPr>
          <p:cNvSpPr/>
          <p:nvPr/>
        </p:nvSpPr>
        <p:spPr>
          <a:xfrm>
            <a:off x="689775" y="752804"/>
            <a:ext cx="959512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</a:t>
            </a:r>
            <a:r>
              <a:rPr lang="en-IN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Confusion matrix for validation: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as its clearly visible that out of 400 validation images (40 images per class),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only 2 were predicted incorrectly. Yet another indication that the model isn’t overfitted.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4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20EF52-6E64-4A42-82AF-FA1767198685}"/>
              </a:ext>
            </a:extLst>
          </p:cNvPr>
          <p:cNvSpPr/>
          <p:nvPr/>
        </p:nvSpPr>
        <p:spPr>
          <a:xfrm>
            <a:off x="565823" y="408829"/>
            <a:ext cx="6235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Could we have done even better?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F1DDE-0D18-4FEF-B488-526D2B0E57F7}"/>
              </a:ext>
            </a:extLst>
          </p:cNvPr>
          <p:cNvSpPr/>
          <p:nvPr/>
        </p:nvSpPr>
        <p:spPr>
          <a:xfrm>
            <a:off x="565823" y="1125871"/>
            <a:ext cx="99120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Yuppp, 🙃</a:t>
            </a:r>
          </a:p>
          <a:p>
            <a:endParaRPr lang="en-IN" sz="3000" b="1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By setting the dropout layer with dropout probability &lt; 0.3 as the first input later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the model, doing this would random noise to the images, creating even more 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random image.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By training the model for longer time, and varying batch size using gradient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accumulation.</a:t>
            </a:r>
          </a:p>
          <a:p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By using a cyclic learning rate 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decay.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4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2AE4-60A6-4160-86BF-81984F31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75" y="21082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8000" dirty="0"/>
              <a:t>Thank you hosting the hackathon</a:t>
            </a:r>
          </a:p>
        </p:txBody>
      </p:sp>
    </p:spTree>
    <p:extLst>
      <p:ext uri="{BB962C8B-B14F-4D97-AF65-F5344CB8AC3E}">
        <p14:creationId xmlns:p14="http://schemas.microsoft.com/office/powerpoint/2010/main" val="17223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17EA-9AEE-446E-8ABE-6AB16839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5" y="543223"/>
            <a:ext cx="8596667" cy="566738"/>
          </a:xfrm>
        </p:spPr>
        <p:txBody>
          <a:bodyPr/>
          <a:lstStyle/>
          <a:p>
            <a:r>
              <a:rPr lang="en-US" dirty="0">
                <a:solidFill>
                  <a:srgbClr val="535EAD"/>
                </a:solidFill>
              </a:rPr>
              <a:t>Problem Statement #1</a:t>
            </a:r>
            <a:endParaRPr lang="en-IN" dirty="0">
              <a:solidFill>
                <a:srgbClr val="535EAD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1A659-DF5A-4D2B-938E-6B0B979F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24" y="1240997"/>
            <a:ext cx="8596667" cy="19046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Public surfaces are a possible way for the transmission of COVID-19. NIT Warangal administration has decided to minimize the spread of COVID-19 to ensure the safety of its residents. Elevator switches are public surfaces. So the admin wants to implement a deep learning model for elevators on the campus. The goal is to determine the destination floor of a person standing inside the elevator using hand signs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251D9C-DC1C-40B2-B6D8-F8D01BA28E75}"/>
              </a:ext>
            </a:extLst>
          </p:cNvPr>
          <p:cNvSpPr txBox="1">
            <a:spLocks/>
          </p:cNvSpPr>
          <p:nvPr/>
        </p:nvSpPr>
        <p:spPr>
          <a:xfrm>
            <a:off x="677324" y="3252730"/>
            <a:ext cx="8596667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535EAD"/>
                </a:solidFill>
              </a:rPr>
              <a:t>Why this problem?</a:t>
            </a:r>
            <a:endParaRPr lang="en-IN" dirty="0">
              <a:solidFill>
                <a:srgbClr val="535EAD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5D61B7-C903-4B78-A632-4F89F2AEA8FA}"/>
              </a:ext>
            </a:extLst>
          </p:cNvPr>
          <p:cNvSpPr txBox="1">
            <a:spLocks/>
          </p:cNvSpPr>
          <p:nvPr/>
        </p:nvSpPr>
        <p:spPr>
          <a:xfrm>
            <a:off x="677326" y="3926568"/>
            <a:ext cx="8596667" cy="127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Since this problem is one of the most practically applicable to the pandemic, so if we can solve this issue it can be implemented immediately at scale, as a both short and long term solution to help out, as its necessary considering the current situation of the pandemic.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2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DB9C26E-4564-46B2-B12C-76B9C5F7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17" y="1416470"/>
            <a:ext cx="6367244" cy="30951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67C7B00-71F2-4A78-8557-AA76FA6C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49" y="570083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Dataset</a:t>
            </a:r>
            <a:br>
              <a:rPr lang="en-US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endParaRPr lang="en-IN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97C45-1AE9-4F56-B281-1CB8D524E051}"/>
              </a:ext>
            </a:extLst>
          </p:cNvPr>
          <p:cNvSpPr txBox="1"/>
          <p:nvPr/>
        </p:nvSpPr>
        <p:spPr>
          <a:xfrm>
            <a:off x="702495" y="4973403"/>
            <a:ext cx="4179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Image size: 100 x 100 pixels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Color space: RGB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Number of classes: 10 (Digits: 0-9)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Number of participant students: 218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Number of samples per student: 10</a:t>
            </a:r>
          </a:p>
          <a:p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3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764175-1DAA-4FC7-8DA2-F6DF39072E77}"/>
              </a:ext>
            </a:extLst>
          </p:cNvPr>
          <p:cNvSpPr txBox="1">
            <a:spLocks/>
          </p:cNvSpPr>
          <p:nvPr/>
        </p:nvSpPr>
        <p:spPr>
          <a:xfrm>
            <a:off x="492770" y="360484"/>
            <a:ext cx="11058870" cy="6216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Decoding the dataset</a:t>
            </a:r>
          </a:p>
          <a:p>
            <a:endParaRPr lang="en-US" sz="20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Data frequency distribution based on classes is very close to the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uniform distribution, so that’s awesome. As we don’t need to worry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about the data bias.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- There is pretty highly similarities between the images belonging to same class.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- There’s almost no variation at all between the background of all those images,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so during production we have to follow the same.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  <a:r>
              <a:rPr lang="en-US" sz="20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731128-1B1D-49AB-9A1D-15515F51C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46" y="2210018"/>
            <a:ext cx="6414956" cy="28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19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36C352-48B3-491A-92A6-3326C34CE875}"/>
              </a:ext>
            </a:extLst>
          </p:cNvPr>
          <p:cNvSpPr txBox="1">
            <a:spLocks/>
          </p:cNvSpPr>
          <p:nvPr/>
        </p:nvSpPr>
        <p:spPr>
          <a:xfrm>
            <a:off x="457508" y="404648"/>
            <a:ext cx="11058870" cy="6130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535EAD"/>
                </a:solidFill>
              </a:rPr>
              <a:t>Issues with the dataset</a:t>
            </a:r>
          </a:p>
          <a:p>
            <a:endParaRPr lang="en-US" sz="3200" dirty="0">
              <a:solidFill>
                <a:srgbClr val="535EAD"/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All the hand signs provided in the datasets, are of </a:t>
            </a:r>
            <a:r>
              <a:rPr lang="en-US" sz="2000" b="1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right hands only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- The people who created the dataset are of </a:t>
            </a:r>
            <a:r>
              <a:rPr lang="en-US" sz="2000" b="1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fare skin color only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- Almost all the </a:t>
            </a:r>
            <a:r>
              <a:rPr lang="en-US" sz="2000" b="1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hands are completely naked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, i.e. so there’s no watches, or rings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  or gloves or any other stuff. 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- There is quite </a:t>
            </a:r>
            <a:r>
              <a:rPr lang="en-US" sz="2000" b="1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limited amount of data per label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, that is about 200 only.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- Almost </a:t>
            </a:r>
            <a:r>
              <a:rPr lang="en-US" sz="2000" b="1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no variation of vertical alignment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 of the hand positions.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So even if we would be able to get 100% accuracy on the validation data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(cuz we will split the available data to get the validation data which would also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have the same issues), our model will still perform very poorly if deployed to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production.</a:t>
            </a:r>
            <a:r>
              <a:rPr lang="en-US" sz="2000" dirty="0">
                <a:solidFill>
                  <a:srgbClr val="535EAD"/>
                </a:solidFill>
              </a:rPr>
              <a:t>	</a:t>
            </a:r>
            <a:endParaRPr lang="en-US" sz="3200" dirty="0">
              <a:solidFill>
                <a:srgbClr val="535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3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F92B072-BCC2-406F-8B33-6DA2FBA31B0C}"/>
              </a:ext>
            </a:extLst>
          </p:cNvPr>
          <p:cNvSpPr txBox="1">
            <a:spLocks/>
          </p:cNvSpPr>
          <p:nvPr/>
        </p:nvSpPr>
        <p:spPr>
          <a:xfrm>
            <a:off x="366935" y="285227"/>
            <a:ext cx="11058870" cy="64175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Solving the data discrepancy</a:t>
            </a:r>
            <a:endParaRPr lang="en-US" sz="2800" dirty="0">
              <a:solidFill>
                <a:schemeClr val="tx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1. Data Preprocessing:</a:t>
            </a:r>
          </a:p>
          <a:p>
            <a:endParaRPr lang="en-US" sz="2500" dirty="0">
              <a:solidFill>
                <a:schemeClr val="tx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Converting the images to grayscale: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solves the issue of fare skin color only and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					   the issue of naked hands. Also doing this does not 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					   affect the model predictions (much), as the labels are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				          based on the structure of the hand sign only.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					   </a:t>
            </a:r>
          </a:p>
          <a:p>
            <a:endParaRPr lang="en-US" sz="1800" dirty="0">
              <a:solidFill>
                <a:schemeClr val="tx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Resizing image to 64 x 64: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reduces the feature dimensions while maintaining label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                                  discrepancy. Which helps to train model faster, and sometimes 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			  even better as the model now will have fewer features to interpret.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			</a:t>
            </a:r>
          </a:p>
          <a:p>
            <a:r>
              <a:rPr lang="en-US" sz="1800" dirty="0">
                <a:solidFill>
                  <a:srgbClr val="00B0F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Normalizing the values to from -1 to 1: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improves the loss convergence as all the images</a:t>
            </a:r>
            <a:endParaRPr lang="en-US" sz="1800" dirty="0">
              <a:solidFill>
                <a:srgbClr val="00B0F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						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now are normalized, which means there’s much less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					     	variance for all the features.</a:t>
            </a:r>
          </a:p>
          <a:p>
            <a:endParaRPr lang="en-US" sz="20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32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9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59DF6-2F6C-4D18-A05A-0FAB60513739}"/>
              </a:ext>
            </a:extLst>
          </p:cNvPr>
          <p:cNvSpPr/>
          <p:nvPr/>
        </p:nvSpPr>
        <p:spPr>
          <a:xfrm>
            <a:off x="329966" y="177320"/>
            <a:ext cx="1195990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Solving the data discrepancy</a:t>
            </a:r>
          </a:p>
          <a:p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 . Data Augmentation: 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solves the issue of limited data</a:t>
            </a:r>
          </a:p>
          <a:p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Random horizontal flip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solves the issue of right hands only.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Random rotation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solves the issue of similar vertical alignment.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Note: -	 Doing random rotation creates blank spatial region around the image,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   	 (which is okay if we have large dataset), but we found that doing this was not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    		 working well. So to solve this issue, we filled the blank region with 0.85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    	 	 (chosen by experimentation) times mean of the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33E42-3D94-4448-9271-9CBF2530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76" y="4084494"/>
            <a:ext cx="2055479" cy="2378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472DC-A8D4-4B35-9F31-36A6437475F5}"/>
              </a:ext>
            </a:extLst>
          </p:cNvPr>
          <p:cNvSpPr txBox="1"/>
          <p:nvPr/>
        </p:nvSpPr>
        <p:spPr>
          <a:xfrm>
            <a:off x="5900026" y="6416300"/>
            <a:ext cx="20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With Filling</a:t>
            </a:r>
            <a:endParaRPr lang="en-IN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501DA-E7E9-486D-84BF-2191433E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34" y="4009138"/>
            <a:ext cx="2150661" cy="2407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0E18C8-D971-431F-A2A5-3992F5097ECA}"/>
              </a:ext>
            </a:extLst>
          </p:cNvPr>
          <p:cNvSpPr txBox="1"/>
          <p:nvPr/>
        </p:nvSpPr>
        <p:spPr>
          <a:xfrm>
            <a:off x="2722277" y="6416300"/>
            <a:ext cx="20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Without Filling</a:t>
            </a:r>
            <a:endParaRPr lang="en-IN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7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465926-0E39-43BF-936D-B34D29AC50F1}"/>
              </a:ext>
            </a:extLst>
          </p:cNvPr>
          <p:cNvSpPr/>
          <p:nvPr/>
        </p:nvSpPr>
        <p:spPr>
          <a:xfrm>
            <a:off x="296410" y="336711"/>
            <a:ext cx="119599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Training and Validation Split</a:t>
            </a:r>
          </a:p>
          <a:p>
            <a:endParaRPr lang="en-US" sz="10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0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0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0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0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0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000" dirty="0">
              <a:solidFill>
                <a:srgbClr val="535EA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About 20% of the data is used for validation.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For each class in validation, there's total 40 images.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So in total I've used 400 images for validation.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And the remaining 1,662 images for training.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644BDAE-4AC0-4B44-A164-9FE8F234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84" y="336711"/>
            <a:ext cx="4681724" cy="54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CC4C1C-E34E-4687-BB07-5B79D523890A}"/>
              </a:ext>
            </a:extLst>
          </p:cNvPr>
          <p:cNvSpPr txBox="1"/>
          <p:nvPr/>
        </p:nvSpPr>
        <p:spPr>
          <a:xfrm>
            <a:off x="296410" y="4907825"/>
            <a:ext cx="5684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sample after preprocessing and data augmentation. Since our augmentation is random, we now have unlimited supply of data.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7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07F1A4-4868-4FF2-BB93-4439BB5AF8E8}"/>
              </a:ext>
            </a:extLst>
          </p:cNvPr>
          <p:cNvSpPr/>
          <p:nvPr/>
        </p:nvSpPr>
        <p:spPr>
          <a:xfrm>
            <a:off x="321577" y="89624"/>
            <a:ext cx="11959906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35EA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Building the Model</a:t>
            </a:r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Since this is a novel image classification problem, a CNN architecture is a go to.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Also the dataset is sort of simplified, as there’s not much (relatively) variation for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images for each class. (A reminiscent of MNIST)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We first experimented with wide CNN’s (with more channels), and observed 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threshold for the validation accuracy (~0.98). Even the models with more than 2 million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parameters were not able to overcome this threshold accuracy.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So we decided to go with the much deeper model. But the problem with deeper models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is vanishing gradient.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To prevent this issue a ResNet architecture looks good, as here for each convolutional block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there’s a residual connection, represented by y = f(x, w) + x or y = f(x, {w1}) + w2.x if inputs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outputs dimensions are note same shape, and this residual connection solves the vanishing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gradient issue.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But the problem with ResNet is the amount of parameters, since if we deploy this model then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inference performance would be very bad.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Thus, we finally decided to choose the DenseNet, which can be very deeper as it solves the vanishing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gradients issue better than the ResNet, very with low parameters counts, therefore solving all our issues.</a:t>
            </a:r>
          </a:p>
        </p:txBody>
      </p:sp>
    </p:spTree>
    <p:extLst>
      <p:ext uri="{BB962C8B-B14F-4D97-AF65-F5344CB8AC3E}">
        <p14:creationId xmlns:p14="http://schemas.microsoft.com/office/powerpoint/2010/main" val="2148570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895</TotalTime>
  <Words>1423</Words>
  <Application>Microsoft Office PowerPoint</Application>
  <PresentationFormat>Widescreen</PresentationFormat>
  <Paragraphs>167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 Historic</vt:lpstr>
      <vt:lpstr>Trebuchet MS</vt:lpstr>
      <vt:lpstr>Wingdings</vt:lpstr>
      <vt:lpstr>Wingdings 3</vt:lpstr>
      <vt:lpstr>Facet</vt:lpstr>
      <vt:lpstr>COVID – 19 Machine Learning Hackathon</vt:lpstr>
      <vt:lpstr>Problem Statement #1</vt:lpstr>
      <vt:lpstr>The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hosting the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Machine Learning Hackathon</dc:title>
  <dc:creator>Rishik Mourya</dc:creator>
  <cp:lastModifiedBy>Rishik Mourya</cp:lastModifiedBy>
  <cp:revision>50</cp:revision>
  <dcterms:created xsi:type="dcterms:W3CDTF">2020-06-23T07:24:28Z</dcterms:created>
  <dcterms:modified xsi:type="dcterms:W3CDTF">2020-06-26T05:15:43Z</dcterms:modified>
</cp:coreProperties>
</file>