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75" r:id="rId4"/>
    <p:sldId id="262" r:id="rId5"/>
    <p:sldId id="272" r:id="rId6"/>
    <p:sldId id="269" r:id="rId7"/>
    <p:sldId id="270" r:id="rId8"/>
    <p:sldId id="271" r:id="rId9"/>
    <p:sldId id="273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5192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552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104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48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11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404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910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956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512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7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52FDD99-4001-401D-B858-8371D1D779A7}" type="datetimeFigureOut">
              <a:rPr lang="fr-CH" smtClean="0"/>
              <a:pPr/>
              <a:t>23.03.2019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2038AEF9-613E-4F50-AB3F-BF720E27A659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136"/>
            <a:ext cx="9144000" cy="8168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G44H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brainhack.ch/img/projects/epilepsy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55576" y="199688"/>
            <a:ext cx="7620000" cy="5715000"/>
          </a:xfrm>
          <a:prstGeom prst="rect">
            <a:avLst/>
          </a:prstGeom>
          <a:noFill/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683568" y="1412776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EEG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fMRI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predicting</a:t>
            </a: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epilepsy</a:t>
            </a:r>
            <a:r>
              <a:rPr kumimoji="0" lang="de-CH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CH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surgery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989020-6D2D-4223-B204-6AFE011B99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3529380"/>
          <a:ext cx="6120680" cy="190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1746821812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510740941"/>
                    </a:ext>
                  </a:extLst>
                </a:gridCol>
              </a:tblGrid>
              <a:tr h="4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altLang="zh-CN" sz="2400" b="0" noProof="0" dirty="0">
                          <a:solidFill>
                            <a:schemeClr val="tx1"/>
                          </a:solidFill>
                        </a:rPr>
                        <a:t>Ellie Shamshiri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Marion Curdy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131720"/>
                  </a:ext>
                </a:extLst>
              </a:tr>
              <a:tr h="4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altLang="zh-CN" sz="2400" b="0" noProof="0" dirty="0">
                          <a:solidFill>
                            <a:schemeClr val="tx1"/>
                          </a:solidFill>
                        </a:rPr>
                        <a:t>Margherita Carboni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Marjorie Metzger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0992"/>
                  </a:ext>
                </a:extLst>
              </a:tr>
              <a:tr h="4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altLang="zh-CN" sz="2400" b="0" noProof="0" dirty="0">
                          <a:solidFill>
                            <a:schemeClr val="tx1"/>
                          </a:solidFill>
                        </a:rPr>
                        <a:t>Maria Rubega</a:t>
                      </a:r>
                      <a:endParaRPr lang="en-GB" altLang="zh-CN" sz="24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Renoud-Grappin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Rémi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04284"/>
                  </a:ext>
                </a:extLst>
              </a:tr>
              <a:tr h="477247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Rafal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 Skiba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Wenli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 Tang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774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1700" y="562372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latin typeface="Consolas" pitchFamily="49" charset="0"/>
                <a:cs typeface="Consolas" pitchFamily="49" charset="0"/>
              </a:rPr>
              <a:t>THANK YOU!</a:t>
            </a:r>
            <a:endParaRPr lang="en-GB" sz="4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79AD8EBE-8C51-4EBB-B138-0C41EC55F3DF}"/>
              </a:ext>
            </a:extLst>
          </p:cNvPr>
          <p:cNvSpPr txBox="1"/>
          <p:nvPr/>
        </p:nvSpPr>
        <p:spPr>
          <a:xfrm>
            <a:off x="1871700" y="2852936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dirty="0">
                <a:latin typeface="Consolas" pitchFamily="49" charset="0"/>
                <a:cs typeface="Consolas" pitchFamily="49" charset="0"/>
              </a:rPr>
              <a:t>MERCI!</a:t>
            </a:r>
            <a:endParaRPr lang="en-GB" sz="4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C196A2-436A-4622-A19B-D7938A442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80" y="17145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EEG &amp; fMRI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BEC27F-8E65-4864-9ED3-613CAAC23591}"/>
              </a:ext>
            </a:extLst>
          </p:cNvPr>
          <p:cNvSpPr txBox="1"/>
          <p:nvPr/>
        </p:nvSpPr>
        <p:spPr>
          <a:xfrm>
            <a:off x="431540" y="982175"/>
            <a:ext cx="36364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EEGs are used as a very accurate diagnostic method due to its tremendous </a:t>
            </a:r>
            <a:r>
              <a:rPr lang="en-US" altLang="zh-CN" sz="2400" dirty="0">
                <a:solidFill>
                  <a:schemeClr val="accent2"/>
                </a:solidFill>
              </a:rPr>
              <a:t>temporal</a:t>
            </a:r>
            <a:r>
              <a:rPr lang="en-US" altLang="zh-CN" sz="2400" dirty="0"/>
              <a:t>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fMRI is a technique with large </a:t>
            </a:r>
            <a:r>
              <a:rPr lang="en-US" altLang="zh-CN" sz="2400" dirty="0">
                <a:solidFill>
                  <a:schemeClr val="accent2"/>
                </a:solidFill>
              </a:rPr>
              <a:t>spatial</a:t>
            </a:r>
            <a:r>
              <a:rPr lang="en-US" altLang="zh-CN" sz="2400" dirty="0"/>
              <a:t> resolution, which combined with EEGs provides a valuable information about the sources of seizures.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FBCAA-CC33-4C9B-A593-8B1514A5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28" y="1052736"/>
            <a:ext cx="4238895" cy="45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8243" y="254743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+mj-lt"/>
              </a:rPr>
              <a:t>Anatomical and Functional networks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50423-7F52-42B3-826F-E6B81BDF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3" y="1476968"/>
            <a:ext cx="7281873" cy="39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1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241176" y="148084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457200" y="1268760"/>
            <a:ext cx="4040188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fMRI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457200" y="1908522"/>
            <a:ext cx="4114800" cy="3951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focal epilepsy patients       </a:t>
            </a:r>
            <a:r>
              <a:rPr lang="de-CH" sz="2000" dirty="0"/>
              <a:t> (with 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 &amp; post operative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  <a:endParaRPr kumimoji="0" lang="de-C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ROI x ROI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correlation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matrices</a:t>
            </a:r>
            <a:endParaRPr kumimoji="0" lang="de-C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ROI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timecourses</a:t>
            </a:r>
            <a:endParaRPr kumimoji="0" lang="de-C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Lausanne parcellation via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Connectome</a:t>
            </a:r>
            <a:r>
              <a:rPr kumimoji="0" lang="de-CH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Mapper 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Daducci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al., 2012)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4677850" y="1268557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EEG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4708276" y="1925984"/>
            <a:ext cx="4435724" cy="3951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focal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epilepsy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endParaRPr kumimoji="0" lang="de-C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normal controls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connectivity &amp; power spectrum density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ROI x ROI x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frequency</a:t>
            </a:r>
            <a:r>
              <a:rPr kumimoji="0" lang="de-CH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time </a:t>
            </a:r>
            <a:r>
              <a:rPr kumimoji="0" lang="de-CH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matrices</a:t>
            </a:r>
            <a:endParaRPr kumimoji="0" lang="de-C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AC20D99-5196-42D8-83FC-EB5D97C9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01" y="1340768"/>
            <a:ext cx="5241799" cy="393135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extraction: fMRI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D4D025-9EC3-4666-948A-B429C386EDBE}"/>
              </a:ext>
            </a:extLst>
          </p:cNvPr>
          <p:cNvSpPr txBox="1"/>
          <p:nvPr/>
        </p:nvSpPr>
        <p:spPr>
          <a:xfrm>
            <a:off x="251520" y="1772816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computed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data </a:t>
            </a:r>
            <a:r>
              <a:rPr lang="fr-CH" dirty="0" err="1"/>
              <a:t>were</a:t>
            </a:r>
            <a:r>
              <a:rPr lang="fr-CH" dirty="0"/>
              <a:t>:</a:t>
            </a:r>
          </a:p>
          <a:p>
            <a:endParaRPr lang="fr-CH" dirty="0"/>
          </a:p>
          <a:p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Minimal strength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Maximized 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Maximal number of optimal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Global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Feature extraction: EEG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èle 3D 3" descr="Cube rouge">
                <a:extLst>
                  <a:ext uri="{FF2B5EF4-FFF2-40B4-BE49-F238E27FC236}">
                    <a16:creationId xmlns:a16="http://schemas.microsoft.com/office/drawing/2014/main" id="{30088156-8BAA-40CC-8B54-FB4C4239C9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9186381"/>
                  </p:ext>
                </p:extLst>
              </p:nvPr>
            </p:nvGraphicFramePr>
            <p:xfrm>
              <a:off x="431540" y="908720"/>
              <a:ext cx="2520280" cy="28093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20280" cy="2809318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365634" ay="-1820170" az="-717841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9509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èle 3D 3" descr="Cube rouge">
                <a:extLst>
                  <a:ext uri="{FF2B5EF4-FFF2-40B4-BE49-F238E27FC236}">
                    <a16:creationId xmlns:a16="http://schemas.microsoft.com/office/drawing/2014/main" id="{30088156-8BAA-40CC-8B54-FB4C4239C9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540" y="908720"/>
                <a:ext cx="2520280" cy="280931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6308B29F-EB94-44E0-A141-20C8355E1A4B}"/>
              </a:ext>
            </a:extLst>
          </p:cNvPr>
          <p:cNvSpPr txBox="1"/>
          <p:nvPr/>
        </p:nvSpPr>
        <p:spPr>
          <a:xfrm>
            <a:off x="719572" y="3333624"/>
            <a:ext cx="548810" cy="37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F41C8E-9AA2-41E4-AF3F-802EE8781FE2}"/>
              </a:ext>
            </a:extLst>
          </p:cNvPr>
          <p:cNvSpPr txBox="1"/>
          <p:nvPr/>
        </p:nvSpPr>
        <p:spPr>
          <a:xfrm rot="16200000">
            <a:off x="42575" y="2106543"/>
            <a:ext cx="5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C4F0CB-387E-43A5-A44D-177D28F0279D}"/>
              </a:ext>
            </a:extLst>
          </p:cNvPr>
          <p:cNvSpPr txBox="1"/>
          <p:nvPr/>
        </p:nvSpPr>
        <p:spPr>
          <a:xfrm rot="18518905">
            <a:off x="1937475" y="3200473"/>
            <a:ext cx="117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Frequency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756E95-DBBC-4970-B06F-5B967A47ACF4}"/>
              </a:ext>
            </a:extLst>
          </p:cNvPr>
          <p:cNvSpPr txBox="1"/>
          <p:nvPr/>
        </p:nvSpPr>
        <p:spPr>
          <a:xfrm rot="16362548">
            <a:off x="2639792" y="1813989"/>
            <a:ext cx="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BEC27F-8E65-4864-9ED3-613CAAC23591}"/>
              </a:ext>
            </a:extLst>
          </p:cNvPr>
          <p:cNvSpPr txBox="1"/>
          <p:nvPr/>
        </p:nvSpPr>
        <p:spPr>
          <a:xfrm>
            <a:off x="4067944" y="1178431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4 D matrix: ROI x ROI x </a:t>
            </a:r>
            <a:r>
              <a:rPr lang="fr-CH" dirty="0" err="1"/>
              <a:t>freq</a:t>
            </a:r>
            <a:r>
              <a:rPr lang="fr-CH" dirty="0"/>
              <a:t> x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Average</a:t>
            </a:r>
            <a:r>
              <a:rPr lang="fr-CH" dirty="0"/>
              <a:t> over time in </a:t>
            </a:r>
            <a:r>
              <a:rPr lang="fr-CH" dirty="0" err="1"/>
              <a:t>precise</a:t>
            </a:r>
            <a:r>
              <a:rPr lang="fr-CH" dirty="0"/>
              <a:t> </a:t>
            </a:r>
            <a:r>
              <a:rPr lang="fr-CH" dirty="0" err="1"/>
              <a:t>frequencies</a:t>
            </a:r>
            <a:r>
              <a:rPr lang="fr-CH" dirty="0"/>
              <a:t> (alpha, beta, gamma and </a:t>
            </a:r>
            <a:r>
              <a:rPr lang="fr-CH" dirty="0" err="1"/>
              <a:t>theta</a:t>
            </a:r>
            <a:r>
              <a:rPr lang="fr-CH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Building of the </a:t>
            </a:r>
            <a:r>
              <a:rPr lang="fr-CH" dirty="0" err="1"/>
              <a:t>feature</a:t>
            </a:r>
            <a:r>
              <a:rPr lang="fr-CH" dirty="0"/>
              <a:t> matrix: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AB2C57E-BAA5-4303-B11A-1FD3ABA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21396"/>
              </p:ext>
            </p:extLst>
          </p:nvPr>
        </p:nvGraphicFramePr>
        <p:xfrm>
          <a:off x="3768975" y="3485251"/>
          <a:ext cx="49072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4">
                  <a:extLst>
                    <a:ext uri="{9D8B030D-6E8A-4147-A177-3AD203B41FA5}">
                      <a16:colId xmlns:a16="http://schemas.microsoft.com/office/drawing/2014/main" val="2333730327"/>
                    </a:ext>
                  </a:extLst>
                </a:gridCol>
                <a:gridCol w="1226824">
                  <a:extLst>
                    <a:ext uri="{9D8B030D-6E8A-4147-A177-3AD203B41FA5}">
                      <a16:colId xmlns:a16="http://schemas.microsoft.com/office/drawing/2014/main" val="102045931"/>
                    </a:ext>
                  </a:extLst>
                </a:gridCol>
                <a:gridCol w="1226824">
                  <a:extLst>
                    <a:ext uri="{9D8B030D-6E8A-4147-A177-3AD203B41FA5}">
                      <a16:colId xmlns:a16="http://schemas.microsoft.com/office/drawing/2014/main" val="2042387167"/>
                    </a:ext>
                  </a:extLst>
                </a:gridCol>
                <a:gridCol w="1226824">
                  <a:extLst>
                    <a:ext uri="{9D8B030D-6E8A-4147-A177-3AD203B41FA5}">
                      <a16:colId xmlns:a16="http://schemas.microsoft.com/office/drawing/2014/main" val="3354855241"/>
                    </a:ext>
                  </a:extLst>
                </a:gridCol>
              </a:tblGrid>
              <a:tr h="317564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theta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6783"/>
                  </a:ext>
                </a:extLst>
              </a:tr>
              <a:tr h="245556">
                <a:tc>
                  <a:txBody>
                    <a:bodyPr/>
                    <a:lstStyle/>
                    <a:p>
                      <a:r>
                        <a:rPr lang="fr-CH" dirty="0"/>
                        <a:t>Patient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0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H" dirty="0"/>
                        <a:t>Patient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44959"/>
                  </a:ext>
                </a:extLst>
              </a:tr>
              <a:tr h="245556"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94194"/>
                  </a:ext>
                </a:extLst>
              </a:tr>
              <a:tr h="245556">
                <a:tc>
                  <a:txBody>
                    <a:bodyPr/>
                    <a:lstStyle/>
                    <a:p>
                      <a:r>
                        <a:rPr lang="fr-CH" dirty="0"/>
                        <a:t>Patient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03815"/>
                  </a:ext>
                </a:extLst>
              </a:tr>
            </a:tbl>
          </a:graphicData>
        </a:graphic>
      </p:graphicFrame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F2B330C6-B101-4214-920B-F5E371039D93}"/>
              </a:ext>
            </a:extLst>
          </p:cNvPr>
          <p:cNvSpPr/>
          <p:nvPr/>
        </p:nvSpPr>
        <p:spPr>
          <a:xfrm rot="5400000">
            <a:off x="6654764" y="3663336"/>
            <a:ext cx="370790" cy="3672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1D6CB7-FB43-4CEC-89F4-D53203D4397E}"/>
              </a:ext>
            </a:extLst>
          </p:cNvPr>
          <p:cNvSpPr txBox="1"/>
          <p:nvPr/>
        </p:nvSpPr>
        <p:spPr>
          <a:xfrm>
            <a:off x="6408111" y="56848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10’224</a:t>
            </a:r>
          </a:p>
        </p:txBody>
      </p:sp>
    </p:spTree>
    <p:extLst>
      <p:ext uri="{BB962C8B-B14F-4D97-AF65-F5344CB8AC3E}">
        <p14:creationId xmlns:p14="http://schemas.microsoft.com/office/powerpoint/2010/main" val="373327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Methodology: EEG/fMRI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3594EC-559B-4716-8F09-56EA63345C7E}"/>
              </a:ext>
            </a:extLst>
          </p:cNvPr>
          <p:cNvSpPr txBox="1"/>
          <p:nvPr/>
        </p:nvSpPr>
        <p:spPr>
          <a:xfrm>
            <a:off x="323528" y="105273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2.  </a:t>
            </a: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CH" dirty="0" err="1"/>
              <a:t>selection</a:t>
            </a:r>
            <a:r>
              <a:rPr lang="fr-CH" dirty="0"/>
              <a:t> :</a:t>
            </a:r>
          </a:p>
          <a:p>
            <a:pPr marL="800100" lvl="1" indent="-342900">
              <a:buFont typeface="+mj-lt"/>
              <a:buAutoNum type="arabicPeriod"/>
            </a:pP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BEC27F-8E65-4864-9ED3-613CAAC23591}"/>
              </a:ext>
            </a:extLst>
          </p:cNvPr>
          <p:cNvSpPr txBox="1"/>
          <p:nvPr/>
        </p:nvSpPr>
        <p:spPr>
          <a:xfrm>
            <a:off x="827584" y="198884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Rank the </a:t>
            </a:r>
            <a:r>
              <a:rPr lang="fr-CH" dirty="0" err="1"/>
              <a:t>most</a:t>
            </a:r>
            <a:r>
              <a:rPr lang="fr-CH" dirty="0"/>
              <a:t> important </a:t>
            </a:r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according</a:t>
            </a:r>
            <a:r>
              <a:rPr lang="fr-CH" dirty="0"/>
              <a:t> to the </a:t>
            </a:r>
            <a:r>
              <a:rPr lang="fr-CH" dirty="0" err="1"/>
              <a:t>correlation</a:t>
            </a:r>
            <a:r>
              <a:rPr lang="fr-CH" dirty="0"/>
              <a:t> score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8BD5C-6143-4FAB-A305-7671E4FC7BBB}"/>
              </a:ext>
            </a:extLst>
          </p:cNvPr>
          <p:cNvSpPr txBox="1"/>
          <p:nvPr/>
        </p:nvSpPr>
        <p:spPr>
          <a:xfrm>
            <a:off x="251520" y="2924944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fr-CH" dirty="0"/>
              <a:t>Classification ?</a:t>
            </a:r>
          </a:p>
          <a:p>
            <a:pPr marL="800100" lvl="1" indent="-342900">
              <a:buAutoNum type="arabicPeriod" startAt="3"/>
            </a:pPr>
            <a:endParaRPr lang="fr-CH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/>
              <a:t>Discriminant </a:t>
            </a:r>
            <a:r>
              <a:rPr lang="fr-CH" dirty="0" err="1"/>
              <a:t>analysis</a:t>
            </a:r>
            <a:endParaRPr lang="fr-CH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/>
              <a:t>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/>
              <a:t>SVM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641658B-040B-4E8E-BCD3-44CAE0B7E329}"/>
              </a:ext>
            </a:extLst>
          </p:cNvPr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Results: EEG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83F086-1722-4F23-B510-E4180A6A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" y="1109290"/>
            <a:ext cx="4639419" cy="46394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0108BED-5384-461A-AAE3-0EF26FA7211E}"/>
              </a:ext>
            </a:extLst>
          </p:cNvPr>
          <p:cNvSpPr txBox="1"/>
          <p:nvPr/>
        </p:nvSpPr>
        <p:spPr>
          <a:xfrm>
            <a:off x="4854425" y="1700808"/>
            <a:ext cx="428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Most important </a:t>
            </a:r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found</a:t>
            </a:r>
            <a:r>
              <a:rPr lang="fr-CH" dirty="0"/>
              <a:t>:</a:t>
            </a:r>
          </a:p>
          <a:p>
            <a:endParaRPr lang="fr-CH" dirty="0"/>
          </a:p>
          <a:p>
            <a:pPr marL="342900" indent="-342900">
              <a:buFont typeface="+mj-lt"/>
              <a:buAutoNum type="arabicPeriod"/>
            </a:pPr>
            <a:endParaRPr lang="fr-CH" dirty="0"/>
          </a:p>
          <a:p>
            <a:pPr marL="342900" indent="-342900">
              <a:buFont typeface="+mj-lt"/>
              <a:buAutoNum type="arabicPeriod"/>
            </a:pPr>
            <a:r>
              <a:rPr lang="fr-CH" dirty="0"/>
              <a:t>High alpha/beta : Caudal middle frontal </a:t>
            </a:r>
            <a:r>
              <a:rPr lang="fr-CH" dirty="0" err="1"/>
              <a:t>Left</a:t>
            </a:r>
            <a:r>
              <a:rPr lang="fr-CH" dirty="0"/>
              <a:t> and </a:t>
            </a:r>
            <a:r>
              <a:rPr lang="fr-CH" dirty="0" err="1"/>
              <a:t>Precuneus</a:t>
            </a:r>
            <a:r>
              <a:rPr lang="fr-CH" dirty="0"/>
              <a:t> Right </a:t>
            </a:r>
          </a:p>
          <a:p>
            <a:pPr marL="342900" indent="-342900">
              <a:buFont typeface="+mj-lt"/>
              <a:buAutoNum type="arabicPeriod"/>
            </a:pPr>
            <a:endParaRPr lang="fr-CH" dirty="0"/>
          </a:p>
          <a:p>
            <a:pPr marL="342900" indent="-342900">
              <a:buFont typeface="+mj-lt"/>
              <a:buAutoNum type="arabicPeriod"/>
            </a:pPr>
            <a:r>
              <a:rPr lang="fr-CH" dirty="0"/>
              <a:t>High alpha/beta: Caudal middle frontal </a:t>
            </a:r>
            <a:r>
              <a:rPr lang="fr-CH" dirty="0" err="1"/>
              <a:t>Left</a:t>
            </a:r>
            <a:r>
              <a:rPr lang="fr-CH" dirty="0"/>
              <a:t> and Superior temporal </a:t>
            </a:r>
            <a:r>
              <a:rPr lang="fr-CH" dirty="0" err="1"/>
              <a:t>Left</a:t>
            </a: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92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641658B-040B-4E8E-BCD3-44CAE0B7E329}"/>
              </a:ext>
            </a:extLst>
          </p:cNvPr>
          <p:cNvSpPr txBox="1"/>
          <p:nvPr/>
        </p:nvSpPr>
        <p:spPr>
          <a:xfrm>
            <a:off x="431540" y="11663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Results: fMRI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20F928-FCAC-46F6-AE9C-F8A1BF305CD4}"/>
              </a:ext>
            </a:extLst>
          </p:cNvPr>
          <p:cNvSpPr txBox="1"/>
          <p:nvPr/>
        </p:nvSpPr>
        <p:spPr>
          <a:xfrm>
            <a:off x="575557" y="17728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 extracted from Connectivity matrix, ranked according to the correlation coefficient: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502C523-9352-433D-BD40-6D6B08FA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70724"/>
              </p:ext>
            </p:extLst>
          </p:nvPr>
        </p:nvGraphicFramePr>
        <p:xfrm>
          <a:off x="215518" y="2746088"/>
          <a:ext cx="8496942" cy="144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2648700103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3991408314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3476931595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1347291826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4096375856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4036990640"/>
                    </a:ext>
                  </a:extLst>
                </a:gridCol>
              </a:tblGrid>
              <a:tr h="1440534">
                <a:tc>
                  <a:txBody>
                    <a:bodyPr/>
                    <a:lstStyle/>
                    <a:p>
                      <a:r>
                        <a:rPr lang="en-GB" dirty="0"/>
                        <a:t>Minimal strength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Maximized modularity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Global 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Maximal number of optimal community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clustering 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Global 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96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43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301</Words>
  <Application>Microsoft Office PowerPoint</Application>
  <PresentationFormat>Affichage à l'écran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Maggioni</dc:creator>
  <cp:lastModifiedBy>Marion Curdy</cp:lastModifiedBy>
  <cp:revision>55</cp:revision>
  <dcterms:created xsi:type="dcterms:W3CDTF">2016-10-10T11:51:10Z</dcterms:created>
  <dcterms:modified xsi:type="dcterms:W3CDTF">2019-03-23T16:06:22Z</dcterms:modified>
</cp:coreProperties>
</file>