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6" r:id="rId2"/>
    <p:sldId id="257" r:id="rId3"/>
    <p:sldId id="270" r:id="rId4"/>
    <p:sldId id="267" r:id="rId5"/>
    <p:sldId id="260" r:id="rId6"/>
    <p:sldId id="271" r:id="rId7"/>
    <p:sldId id="263" r:id="rId8"/>
    <p:sldId id="273" r:id="rId9"/>
    <p:sldId id="264" r:id="rId10"/>
    <p:sldId id="277" r:id="rId11"/>
    <p:sldId id="265" r:id="rId12"/>
    <p:sldId id="272" r:id="rId13"/>
    <p:sldId id="278" r:id="rId14"/>
    <p:sldId id="261" r:id="rId15"/>
    <p:sldId id="262" r:id="rId16"/>
    <p:sldId id="259" r:id="rId17"/>
    <p:sldId id="269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2"/>
    <p:restoredTop sz="87535"/>
  </p:normalViewPr>
  <p:slideViewPr>
    <p:cSldViewPr snapToGrid="0" snapToObjects="1">
      <p:cViewPr varScale="1">
        <p:scale>
          <a:sx n="65" d="100"/>
          <a:sy n="65" d="100"/>
        </p:scale>
        <p:origin x="20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9AF0-3D7D-D349-9342-588B22F70A23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7DC8-2E97-3143-85E5-634975BA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Portable neuroimaging pipelines. Use BIDS-formatted data as input. Developed by labs all over the world. 25 apps so far, span data quality, structural, functional, anatomically and functional connectivity.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do it manually by installing all software. But they don’t recommend doing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Citing options – you can tick what you want chose to do, and it will update the citation language for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Citing options – you can tick what you want chose to do, and it will update the citation language for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Citing options – you can tick what you want to do, and it will update the citation language for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have a look at our </a:t>
            </a:r>
            <a:r>
              <a:rPr lang="en-US" dirty="0" err="1"/>
              <a:t>fmriprep</a:t>
            </a:r>
            <a:r>
              <a:rPr lang="en-US" dirty="0"/>
              <a:t> derivatives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need to be de-faced, can’t have any identifiable info. They discourage use of </a:t>
            </a:r>
            <a:r>
              <a:rPr lang="en-US" dirty="0" err="1"/>
              <a:t>OpenNeuro</a:t>
            </a:r>
            <a:r>
              <a:rPr lang="en-US" dirty="0"/>
              <a:t> for publically available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Lots of queries about Singularity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7DC8-2E97-3143-85E5-634975BAC8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511F-61AB-0141-AB77-A198D8BD3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33677-ACAE-D548-AB7F-96F2F3F70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14B3-9F8A-2E48-A0AB-F1086F3A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B314-960A-6C44-A275-8AC255DD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0EF2-0F19-0E4A-B118-C59DC663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8BE-2E9C-1B4D-B31A-85969965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D9CCA-67BE-9144-8077-33646FE7F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B38E-01BA-884E-ACBD-A9F717A3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69D7F-1FB7-414F-B11F-FA88D767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7814-1665-564D-B361-4BAA1C60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4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4AFA6-08AD-B941-B452-8F2DDC0CF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0500A-4F71-8A4C-AEE3-AED99B93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3369-39FA-5A44-BDD5-B7EC8BF3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E63D-6951-BA44-A77D-9F6E0439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B080-CFE3-7F47-8408-0F575425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2297-B92A-4346-A671-7DFB307A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549E-2B66-2048-B3E3-A40DC07C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499F-59B5-D84A-879A-FDDFD0A1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204A9-592F-EE42-9333-1DD0B2CF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829B-AD93-314F-9A6C-B981FD8D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FEC4-3D7F-6240-BABB-583096A8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101E-CC16-0A4C-8BAD-6F708DE9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8207-7501-3F42-945E-3C4ED4C5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021B-F17E-F746-BCAE-D3FE336A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EE30-A984-8245-9090-92E5A2A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2859-D14F-F84E-BEEF-6A3886EE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437A-C348-2348-882C-15237783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F2069-C90C-E843-8F9F-DFA28AC35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5020-A979-A34F-8963-B6925552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6E566-B455-8C46-841E-716CBE8D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5C12A-EBCD-5D4A-973D-560E2561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A599-E755-D441-BBD9-59503C29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8E93E-639D-F14A-9B31-130C3CD31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30A62-7434-954C-8BB5-2BA1C01E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FF831-03A2-1940-A26F-65C347AF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06B5B-390A-564E-9ED4-29534B73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10788-89C3-B04E-B290-38F36F90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791D8-46D5-AA4F-B43B-0A315415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0F422-CB76-B44B-8AD7-A6B6F162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C6AD-6DC5-FE48-A5B2-D71BE13F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2DB87-9291-054A-A22C-0B0AAEF1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D4C2-CBD8-1B40-BAD9-190029B4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24B64-C26C-5141-9AD0-61A67D04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5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240A1-CDD0-A341-9245-9A730270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238E3-29DE-C34B-A02E-53963911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D75B2-A407-DB42-9863-F6A7F774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D4F6-B5DB-5143-9D5F-D81B4263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FA77-F767-F34D-8968-3748B0AF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12E6-94AB-E348-957B-74D5FDCC7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EBCCC-D457-AE4C-8123-90818EC1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9B80-E356-FB4D-BB7D-81101DA2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60801-1E0D-8741-AABE-5A08F221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9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16C1-BFA3-0E4F-A9B8-0E77CF7D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5E4CA-96EE-8E40-916E-9444648C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097D9-E014-DB4C-BD33-BCEF3E47C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9D34-D123-C343-8562-F2E2D085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EDBF3-55F0-AA47-90D6-37B2FFE0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1473A-FCB7-D74D-BE9E-77C7D97C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4A52B-A55B-0744-A006-EC077F66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69398-07E6-D041-8ACE-C730B033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8A11-33FF-204A-8163-0E65EBF98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889D-35A9-AD42-90C0-37BDFE60FE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5A9F2-E5F1-7145-8DA1-59663F80E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DD98-D234-AB46-9B8B-6E10D8750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A9DC-747B-154C-9571-CE5E602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ds-apps.neuroimaging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mriprep.readthedocs.io/en/latest/outpu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docker-ma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mriprep.readthedocs.io/en/latest/installa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7FFF-2482-164C-9F1F-C12F4EEBA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BIDS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0E181-5C45-7841-B372-8769E9CF1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http://bids-</a:t>
            </a:r>
            <a:r>
              <a:rPr lang="en-US" dirty="0" err="1">
                <a:hlinkClick r:id="rId2"/>
              </a:rPr>
              <a:t>apps.neuroimaging.io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9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C86254F-41F5-8543-BD78-4D4DBD31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9" y="754822"/>
            <a:ext cx="10748885" cy="55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8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06C6-30DD-FD4F-8EA0-982E2DC4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7D5F-12E5-D54D-BDAB-B48393E1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Pre-processed imaging data</a:t>
            </a:r>
          </a:p>
          <a:p>
            <a:pPr lvl="1"/>
            <a:r>
              <a:rPr lang="en-AU" dirty="0"/>
              <a:t>BOLD images - head-motion correction, slice-timing correction, aligned to same-subject’s anatomical space or to a group template</a:t>
            </a:r>
          </a:p>
          <a:p>
            <a:r>
              <a:rPr lang="en-AU" dirty="0"/>
              <a:t>Visual QA (quality assessment) reports</a:t>
            </a:r>
            <a:endParaRPr lang="en-US" dirty="0"/>
          </a:p>
          <a:p>
            <a:pPr lvl="1"/>
            <a:r>
              <a:rPr lang="en-AU" dirty="0">
                <a:hlinkClick r:id="rId3"/>
              </a:rPr>
              <a:t>https://fmriprep.readthedocs.io/en/latest/outputs.html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438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CA4E-BFC2-E545-A8F1-3374BD54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4DD8FB-52AC-6F4C-B014-FABF9677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40863"/>
              </p:ext>
            </p:extLst>
          </p:nvPr>
        </p:nvGraphicFramePr>
        <p:xfrm>
          <a:off x="838200" y="1556971"/>
          <a:ext cx="10515600" cy="4081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329914982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89451513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15165598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0577703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64782977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67445401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12449507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59893446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2525032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9698625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9196102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3251302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1879988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1161586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8748276"/>
                    </a:ext>
                  </a:extLst>
                </a:gridCol>
              </a:tblGrid>
              <a:tr h="6347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White</a:t>
                      </a:r>
                    </a:p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Matter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Global</a:t>
                      </a:r>
                    </a:p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Signal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std</a:t>
                      </a:r>
                      <a:endParaRPr lang="en-AU" sz="14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DVARS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non-</a:t>
                      </a:r>
                      <a:r>
                        <a:rPr lang="en-AU" sz="1400" b="1" u="none" strike="noStrike" dirty="0" err="1">
                          <a:effectLst/>
                        </a:rPr>
                        <a:t>std</a:t>
                      </a:r>
                      <a:endParaRPr lang="en-AU" sz="14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DVARS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vx</a:t>
                      </a:r>
                      <a:r>
                        <a:rPr lang="en-AU" sz="1400" b="1" u="none" strike="noStrike" dirty="0">
                          <a:effectLst/>
                        </a:rPr>
                        <a:t>-wise</a:t>
                      </a:r>
                    </a:p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std</a:t>
                      </a:r>
                      <a:endParaRPr lang="en-AU" sz="14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DVARS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FD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tComp</a:t>
                      </a:r>
                      <a:endParaRPr lang="en-AU" sz="14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Cor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aComp</a:t>
                      </a:r>
                      <a:endParaRPr lang="en-AU" sz="14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Cor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>
                          <a:effectLst/>
                        </a:rPr>
                        <a:t>X</a:t>
                      </a:r>
                      <a:endParaRPr lang="en-A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Y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Z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>
                          <a:effectLst/>
                        </a:rPr>
                        <a:t>RotX</a:t>
                      </a:r>
                      <a:endParaRPr lang="en-A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>
                          <a:effectLst/>
                        </a:rPr>
                        <a:t>RotY</a:t>
                      </a:r>
                      <a:endParaRPr lang="en-A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 err="1">
                          <a:effectLst/>
                        </a:rPr>
                        <a:t>RotZ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AROMA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19668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0.63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2.72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n/a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n/a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n/a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n/a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2.62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236209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3.14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0.51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16.05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-0.33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340475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-1.23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-0.85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14.86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992834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-1.53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-0.42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788803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-3.43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-1.48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13.32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18062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0.71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0.97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227945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-2.81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12.98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-0.48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083385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2.85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12.99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408076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-2.57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-0.54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14.22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1.07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0.45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794995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3.41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-0.72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14.04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0.52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521174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3.75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-0.54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-0.53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51248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0.41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1.19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14.28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0.09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886594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-4.14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0.72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-0.26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217182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2.21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09042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12.89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-0.46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725234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-1.41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13.06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0.99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-0.22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-0.67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4" marR="6254" marT="6254" marB="0" anchor="b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50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87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0A4A-4C74-D441-8A22-65B70BA7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product</a:t>
            </a:r>
          </a:p>
        </p:txBody>
      </p:sp>
    </p:spTree>
    <p:extLst>
      <p:ext uri="{BB962C8B-B14F-4D97-AF65-F5344CB8AC3E}">
        <p14:creationId xmlns:p14="http://schemas.microsoft.com/office/powerpoint/2010/main" val="355713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B8B3B-6CAA-6D4F-8E90-AE414876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0"/>
            <a:ext cx="11182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5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2775-67DA-E34A-A9FA-6B6874C6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OpenNeuro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0804-0057-2340-8927-7BDFA9DC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Incentivize data sharing via providing data analysis service</a:t>
            </a:r>
          </a:p>
          <a:p>
            <a:r>
              <a:rPr lang="en-AU" dirty="0"/>
              <a:t>Free cloud service</a:t>
            </a:r>
          </a:p>
          <a:p>
            <a:r>
              <a:rPr lang="en-AU" dirty="0"/>
              <a:t>Upload BIDS-compatible dataset</a:t>
            </a:r>
          </a:p>
          <a:p>
            <a:r>
              <a:rPr lang="en-AU" dirty="0"/>
              <a:t>Run </a:t>
            </a:r>
            <a:r>
              <a:rPr lang="en-AU" dirty="0" err="1"/>
              <a:t>fmriprep</a:t>
            </a:r>
            <a:r>
              <a:rPr lang="en-AU" dirty="0"/>
              <a:t> (no installation required)</a:t>
            </a:r>
          </a:p>
          <a:p>
            <a:r>
              <a:rPr lang="en-AU" dirty="0"/>
              <a:t>Run subject and group level models</a:t>
            </a:r>
          </a:p>
          <a:p>
            <a:endParaRPr lang="en-AU" dirty="0"/>
          </a:p>
          <a:p>
            <a:r>
              <a:rPr lang="en-AU" dirty="0"/>
              <a:t>Data (and analyses) become publically available after 1.5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87426-9A9C-9643-92D1-38C1C1AA8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199"/>
            <a:ext cx="12192000" cy="57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2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7FFF-2482-164C-9F1F-C12F4EEBA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0E181-5C45-7841-B372-8769E9CF1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1B2D-02EC-1045-BC79-C42668FE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B798-5550-6B49-BF9C-989CFB79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1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F8CF-E529-B844-AC1B-3746BAFC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8562-F514-314D-8B19-B51AA1EB0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&amp; install: </a:t>
            </a:r>
            <a:r>
              <a:rPr lang="en-US" dirty="0">
                <a:hlinkClick r:id="rId3"/>
              </a:rPr>
              <a:t>https://www.docker.com/docker-mac</a:t>
            </a:r>
            <a:endParaRPr lang="en-US" dirty="0"/>
          </a:p>
          <a:p>
            <a:r>
              <a:rPr lang="en-US" dirty="0"/>
              <a:t>Set up account online</a:t>
            </a:r>
          </a:p>
          <a:p>
            <a:r>
              <a:rPr lang="en-US" dirty="0"/>
              <a:t>Sign into app with username, not email</a:t>
            </a:r>
          </a:p>
          <a:p>
            <a:pPr lvl="1"/>
            <a:r>
              <a:rPr lang="en-US" dirty="0"/>
              <a:t>It will allow you to sign in with email, but then doesn’t allow you to pull container.</a:t>
            </a:r>
          </a:p>
          <a:p>
            <a:r>
              <a:rPr lang="en-US" dirty="0"/>
              <a:t>Change memory that container can use</a:t>
            </a:r>
          </a:p>
          <a:p>
            <a:pPr lvl="1"/>
            <a:r>
              <a:rPr lang="en-US" dirty="0"/>
              <a:t>Mac: set to 2GB</a:t>
            </a:r>
          </a:p>
          <a:p>
            <a:pPr lvl="1"/>
            <a:r>
              <a:rPr lang="en-US" dirty="0"/>
              <a:t>Docker &gt; Preferences &gt; Advanced</a:t>
            </a:r>
          </a:p>
          <a:p>
            <a:pPr lvl="2"/>
            <a:r>
              <a:rPr lang="en-US" dirty="0"/>
              <a:t>Increase memory limit, and press “Apply &amp; Restart”</a:t>
            </a:r>
          </a:p>
        </p:txBody>
      </p:sp>
    </p:spTree>
    <p:extLst>
      <p:ext uri="{BB962C8B-B14F-4D97-AF65-F5344CB8AC3E}">
        <p14:creationId xmlns:p14="http://schemas.microsoft.com/office/powerpoint/2010/main" val="7192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BBDBD2-6BEB-4A4E-AB02-C996CD12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88"/>
            <a:ext cx="12113641" cy="67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4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6CCE-050A-194E-882E-BE8DA60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Neuroimaging pipelines are usually…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99E0-9F02-FB49-ACBB-CB651476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dirty="0"/>
              <a:t>Require multiple software packages</a:t>
            </a:r>
          </a:p>
          <a:p>
            <a:pPr lvl="1"/>
            <a:r>
              <a:rPr lang="en-US" dirty="0"/>
              <a:t>Installation &amp; use can be difficult</a:t>
            </a:r>
          </a:p>
          <a:p>
            <a:r>
              <a:rPr lang="en-US" dirty="0"/>
              <a:t>Susceptible to version changes</a:t>
            </a:r>
          </a:p>
        </p:txBody>
      </p:sp>
    </p:spTree>
    <p:extLst>
      <p:ext uri="{BB962C8B-B14F-4D97-AF65-F5344CB8AC3E}">
        <p14:creationId xmlns:p14="http://schemas.microsoft.com/office/powerpoint/2010/main" val="5489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186E-497C-A844-8C54-755FCBF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BIDS Apps 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2C27-6A6B-DD46-9A6F-87FA0265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All apps use BIDS-formatted datasets</a:t>
            </a:r>
          </a:p>
          <a:p>
            <a:pPr lvl="1"/>
            <a:r>
              <a:rPr lang="en-US" dirty="0"/>
              <a:t>All apps have same command-line arguments</a:t>
            </a:r>
          </a:p>
          <a:p>
            <a:pPr lvl="1"/>
            <a:r>
              <a:rPr lang="en-AU" dirty="0"/>
              <a:t>Compatible with Windows, Linux, Mac</a:t>
            </a:r>
            <a:endParaRPr lang="en-US" dirty="0"/>
          </a:p>
          <a:p>
            <a:r>
              <a:rPr lang="en-AU" dirty="0"/>
              <a:t>Supports replication</a:t>
            </a:r>
          </a:p>
          <a:p>
            <a:pPr lvl="1"/>
            <a:r>
              <a:rPr lang="en-AU" dirty="0"/>
              <a:t>With BIDS App name and version, others can exactly replicate analyses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76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186E-497C-A844-8C54-755FCBF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2C27-6A6B-DD46-9A6F-87FA0265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all required software</a:t>
            </a:r>
          </a:p>
          <a:p>
            <a:r>
              <a:rPr lang="en-US" dirty="0"/>
              <a:t>We need to have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container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software to run containers: </a:t>
            </a:r>
            <a:r>
              <a:rPr lang="en-US" b="1" dirty="0"/>
              <a:t>DOCKER &amp; SINGULARITY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r>
              <a:rPr lang="en-US" dirty="0">
                <a:hlinkClick r:id="rId3"/>
              </a:rPr>
              <a:t>https://fmriprep.readthedocs.io/en/latest/installation.html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335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577D-BB2E-4F49-8BC3-2DBACC05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87F8FE-582D-614C-9458-54FE1AC2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87" y="4426502"/>
            <a:ext cx="9623426" cy="92737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2DAFD9-547B-6949-966F-DD257232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Minimum info needed to run a container:</a:t>
            </a:r>
          </a:p>
          <a:p>
            <a:pPr lvl="1"/>
            <a:r>
              <a:rPr lang="en-US" dirty="0"/>
              <a:t>Image name</a:t>
            </a:r>
          </a:p>
          <a:p>
            <a:pPr lvl="1"/>
            <a:r>
              <a:rPr lang="en-US" dirty="0"/>
              <a:t>Input directory</a:t>
            </a:r>
          </a:p>
          <a:p>
            <a:pPr lvl="1"/>
            <a:r>
              <a:rPr lang="en-US" dirty="0"/>
              <a:t>Output directory</a:t>
            </a:r>
          </a:p>
          <a:p>
            <a:pPr lvl="1"/>
            <a:r>
              <a:rPr lang="en-US" dirty="0"/>
              <a:t>Level of analyses (participant or group)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863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06C6-30DD-FD4F-8EA0-982E2DC4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fmriprep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7D5F-12E5-D54D-BDAB-B48393E1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fMRI pre-processing pipeline</a:t>
            </a:r>
          </a:p>
          <a:p>
            <a:r>
              <a:rPr lang="en-US" dirty="0"/>
              <a:t>Combines multiple packages</a:t>
            </a:r>
          </a:p>
          <a:p>
            <a:pPr lvl="1"/>
            <a:r>
              <a:rPr lang="en-US" dirty="0"/>
              <a:t>FSL, ANTS, AFNI, FreeSurfer...</a:t>
            </a:r>
          </a:p>
          <a:p>
            <a:r>
              <a:rPr lang="en-US" dirty="0"/>
              <a:t>But you…</a:t>
            </a:r>
          </a:p>
          <a:p>
            <a:pPr lvl="1"/>
            <a:r>
              <a:rPr lang="en-US" dirty="0"/>
              <a:t>only need to download one container image </a:t>
            </a:r>
          </a:p>
          <a:p>
            <a:pPr lvl="1"/>
            <a:r>
              <a:rPr lang="en-US" dirty="0"/>
              <a:t>don’t need to know much else about each of these packages</a:t>
            </a:r>
          </a:p>
        </p:txBody>
      </p:sp>
    </p:spTree>
    <p:extLst>
      <p:ext uri="{BB962C8B-B14F-4D97-AF65-F5344CB8AC3E}">
        <p14:creationId xmlns:p14="http://schemas.microsoft.com/office/powerpoint/2010/main" val="188678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06C6-30DD-FD4F-8EA0-982E2DC4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Useage</a:t>
            </a:r>
            <a:endParaRPr lang="en-US" dirty="0"/>
          </a:p>
        </p:txBody>
      </p:sp>
      <p:pic>
        <p:nvPicPr>
          <p:cNvPr id="10" name="Content Placeholder 14">
            <a:extLst>
              <a:ext uri="{FF2B5EF4-FFF2-40B4-BE49-F238E27FC236}">
                <a16:creationId xmlns:a16="http://schemas.microsoft.com/office/drawing/2014/main" id="{D2B1ED77-509C-6243-B06B-28ABD037E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353261" cy="4701059"/>
          </a:xfrm>
        </p:spPr>
      </p:pic>
    </p:spTree>
    <p:extLst>
      <p:ext uri="{BB962C8B-B14F-4D97-AF65-F5344CB8AC3E}">
        <p14:creationId xmlns:p14="http://schemas.microsoft.com/office/powerpoint/2010/main" val="57916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49D493-E0D7-B343-9621-629C7335E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359" y="1778419"/>
            <a:ext cx="8627660" cy="442067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4519E3-4765-7A4A-9F4B-14EF19078DC0}"/>
              </a:ext>
            </a:extLst>
          </p:cNvPr>
          <p:cNvSpPr/>
          <p:nvPr/>
        </p:nvSpPr>
        <p:spPr>
          <a:xfrm>
            <a:off x="3113109" y="3110983"/>
            <a:ext cx="6372086" cy="213047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39C5A-ED4F-7049-9AD1-F054423280E7}"/>
              </a:ext>
            </a:extLst>
          </p:cNvPr>
          <p:cNvSpPr/>
          <p:nvPr/>
        </p:nvSpPr>
        <p:spPr>
          <a:xfrm>
            <a:off x="3113108" y="3495395"/>
            <a:ext cx="7010911" cy="224422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B696B4-EDA9-DF4E-82E3-DA0A2E5B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12249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5799</TotalTime>
  <Words>769</Words>
  <Application>Microsoft Macintosh PowerPoint</Application>
  <PresentationFormat>Widescreen</PresentationFormat>
  <Paragraphs>343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BIDS Apps</vt:lpstr>
      <vt:lpstr>PowerPoint Presentation</vt:lpstr>
      <vt:lpstr>Neuroimaging pipelines are usually…</vt:lpstr>
      <vt:lpstr>But BIDS Apps are…</vt:lpstr>
      <vt:lpstr>Container Image</vt:lpstr>
      <vt:lpstr>Execution</vt:lpstr>
      <vt:lpstr>Example: fmriprep</vt:lpstr>
      <vt:lpstr>Useage</vt:lpstr>
      <vt:lpstr>Options</vt:lpstr>
      <vt:lpstr>PowerPoint Presentation</vt:lpstr>
      <vt:lpstr>Outputs</vt:lpstr>
      <vt:lpstr>Motion</vt:lpstr>
      <vt:lpstr>End product</vt:lpstr>
      <vt:lpstr>PowerPoint Presentation</vt:lpstr>
      <vt:lpstr>OpenNeuro</vt:lpstr>
      <vt:lpstr>PowerPoint Presentation</vt:lpstr>
      <vt:lpstr>Docker</vt:lpstr>
      <vt:lpstr>PowerPoint Presentation</vt:lpstr>
      <vt:lpstr>Docker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BIDS Apps</dc:title>
  <dc:creator>Nandita Vijayakumar</dc:creator>
  <cp:lastModifiedBy>Nandita Vijayakumar</cp:lastModifiedBy>
  <cp:revision>24</cp:revision>
  <dcterms:created xsi:type="dcterms:W3CDTF">2018-04-27T16:29:44Z</dcterms:created>
  <dcterms:modified xsi:type="dcterms:W3CDTF">2018-05-02T04:29:11Z</dcterms:modified>
</cp:coreProperties>
</file>