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9" r:id="rId9"/>
    <p:sldId id="263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>
        <p:scale>
          <a:sx n="90" d="100"/>
          <a:sy n="90" d="100"/>
        </p:scale>
        <p:origin x="13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D6ECA-ABBE-EE41-BB75-2352FF7BD13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19ED5-09AA-554C-B58B-963FF5B6C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Participant or task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9ED5-09AA-554C-B58B-963FF5B6C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9ED5-09AA-554C-B58B-963FF5B6C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A694-DEF2-F24C-BBD3-68E6D56801D8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B601-CA99-094C-99B4-2A900E75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ebas Neue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fmri.org/" TargetMode="External"/><Relationship Id="rId4" Type="http://schemas.openxmlformats.org/officeDocument/2006/relationships/hyperlink" Target="http://www.loris.ca/" TargetMode="External"/><Relationship Id="rId5" Type="http://schemas.openxmlformats.org/officeDocument/2006/relationships/hyperlink" Target="https://portal.mrn.org/" TargetMode="External"/><Relationship Id="rId6" Type="http://schemas.openxmlformats.org/officeDocument/2006/relationships/hyperlink" Target="https://central.xnat.org/" TargetMode="External"/><Relationship Id="rId7" Type="http://schemas.openxmlformats.org/officeDocument/2006/relationships/hyperlink" Target="https://scitran.github.io/" TargetMode="External"/><Relationship Id="rId8" Type="http://schemas.openxmlformats.org/officeDocument/2006/relationships/hyperlink" Target="http://bids-apps.neuroimag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quishymedia/bids-valida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Brain Imaging Data Structure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 BIDS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introduction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" t="1322" r="2785" b="1605"/>
          <a:stretch/>
        </p:blipFill>
        <p:spPr>
          <a:xfrm>
            <a:off x="2081292" y="713581"/>
            <a:ext cx="7719933" cy="5501390"/>
          </a:xfrm>
          <a:prstGeom prst="rect">
            <a:avLst/>
          </a:prstGeom>
          <a:ln w="19050">
            <a:noFill/>
          </a:ln>
        </p:spPr>
      </p:pic>
      <p:sp>
        <p:nvSpPr>
          <p:cNvPr id="8" name="Frame 7"/>
          <p:cNvSpPr/>
          <p:nvPr/>
        </p:nvSpPr>
        <p:spPr>
          <a:xfrm>
            <a:off x="1876425" y="485775"/>
            <a:ext cx="8186738" cy="5900738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2460" y="1541811"/>
            <a:ext cx="1471532" cy="34731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 Files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 b="15389"/>
          <a:stretch/>
        </p:blipFill>
        <p:spPr>
          <a:xfrm>
            <a:off x="539883" y="5111738"/>
            <a:ext cx="3964938" cy="1038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" b="5905"/>
          <a:stretch/>
        </p:blipFill>
        <p:spPr>
          <a:xfrm>
            <a:off x="239840" y="1129441"/>
            <a:ext cx="11789286" cy="2899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324" y="494478"/>
            <a:ext cx="700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Parent Directory Example</a:t>
            </a:r>
            <a:endParaRPr lang="en-US" sz="44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883" y="4435528"/>
            <a:ext cx="700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Functional Directory Example</a:t>
            </a:r>
            <a:endParaRPr lang="en-US" sz="44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239840" y="494478"/>
            <a:ext cx="11651676" cy="3533968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39840" y="4435528"/>
            <a:ext cx="11651676" cy="1965271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2216944"/>
            <a:ext cx="6350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Developed by Chris </a:t>
            </a:r>
            <a:r>
              <a:rPr lang="en-US" dirty="0" err="1" smtClean="0">
                <a:solidFill>
                  <a:schemeClr val="bg1"/>
                </a:solidFill>
              </a:rPr>
              <a:t>Gorgolewski</a:t>
            </a:r>
            <a:r>
              <a:rPr lang="en-US" dirty="0" smtClean="0">
                <a:solidFill>
                  <a:schemeClr val="bg1"/>
                </a:solidFill>
              </a:rPr>
              <a:t>, Russ </a:t>
            </a:r>
            <a:r>
              <a:rPr lang="en-US" dirty="0" err="1" smtClean="0">
                <a:solidFill>
                  <a:schemeClr val="bg1"/>
                </a:solidFill>
              </a:rPr>
              <a:t>Poldrack</a:t>
            </a:r>
            <a:r>
              <a:rPr lang="en-US" dirty="0" smtClean="0">
                <a:solidFill>
                  <a:schemeClr val="bg1"/>
                </a:solidFill>
              </a:rPr>
              <a:t>, et al.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BIDS is a standard format for naming and structuring files and meta data for neuroimaging.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basic principle behind BIDS is how you name your files and folders to create a coherent, easily navigable file structure.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Clear separation of raw and processed (derivatives)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Facilitate data sharing within and across labs  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Validation tools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spot missing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upload to public data repositories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OpenfMRI.org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4"/>
              </a:rPr>
              <a:t>LORIS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5"/>
              </a:rPr>
              <a:t>COINS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6"/>
              </a:rPr>
              <a:t>XNAT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>
                <a:solidFill>
                  <a:schemeClr val="bg1"/>
                </a:solidFill>
                <a:hlinkClick r:id="rId7"/>
              </a:rPr>
              <a:t>SciTran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 use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BIDS Apps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44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"/>
          <a:stretch/>
        </p:blipFill>
        <p:spPr>
          <a:xfrm>
            <a:off x="2852411" y="0"/>
            <a:ext cx="65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BIDS Hierarchy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Can have any </a:t>
            </a:r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subject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: sub-&lt;participant label&gt;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folder per subject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session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Structure: </a:t>
            </a:r>
            <a:r>
              <a:rPr lang="en-US" dirty="0" err="1">
                <a:solidFill>
                  <a:schemeClr val="bg1"/>
                </a:solidFill>
              </a:rPr>
              <a:t>ses</a:t>
            </a:r>
            <a:r>
              <a:rPr lang="en-US" dirty="0">
                <a:solidFill>
                  <a:schemeClr val="bg1"/>
                </a:solidFill>
              </a:rPr>
              <a:t>-&lt;session label&gt;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acquisition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Represents different types of data.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'</a:t>
            </a:r>
            <a:r>
              <a:rPr lang="en-US" dirty="0" err="1" smtClean="0">
                <a:solidFill>
                  <a:schemeClr val="bg1"/>
                </a:solidFill>
              </a:rPr>
              <a:t>anat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fmri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dwi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eeg</a:t>
            </a:r>
            <a:r>
              <a:rPr lang="en-US" dirty="0">
                <a:solidFill>
                  <a:schemeClr val="bg1"/>
                </a:solidFill>
              </a:rPr>
              <a:t>', 'derivatives', </a:t>
            </a:r>
            <a:r>
              <a:rPr lang="en-US" dirty="0" smtClean="0">
                <a:solidFill>
                  <a:schemeClr val="bg1"/>
                </a:solidFill>
              </a:rPr>
              <a:t>etc.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</a:rPr>
              <a:t>the BIDS specifications for a list of possible acquisition names.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project/sub-&lt;</a:t>
            </a:r>
            <a:r>
              <a:rPr lang="en-US" dirty="0" err="1" smtClean="0">
                <a:solidFill>
                  <a:schemeClr val="bg1"/>
                </a:solidFill>
              </a:rPr>
              <a:t>participant_label</a:t>
            </a:r>
            <a:r>
              <a:rPr lang="en-US" dirty="0" smtClean="0">
                <a:solidFill>
                  <a:schemeClr val="bg1"/>
                </a:solidFill>
              </a:rPr>
              <a:t>&gt;[/</a:t>
            </a:r>
            <a:r>
              <a:rPr lang="en-US" dirty="0" err="1" smtClean="0">
                <a:solidFill>
                  <a:schemeClr val="bg1"/>
                </a:solidFill>
              </a:rPr>
              <a:t>ses</a:t>
            </a:r>
            <a:r>
              <a:rPr lang="en-US" dirty="0" smtClean="0">
                <a:solidFill>
                  <a:schemeClr val="bg1"/>
                </a:solidFill>
              </a:rPr>
              <a:t>-&lt;</a:t>
            </a:r>
            <a:r>
              <a:rPr lang="en-US" dirty="0" err="1" smtClean="0">
                <a:solidFill>
                  <a:schemeClr val="bg1"/>
                </a:solidFill>
              </a:rPr>
              <a:t>session_label</a:t>
            </a:r>
            <a:r>
              <a:rPr lang="en-US" dirty="0" smtClean="0">
                <a:solidFill>
                  <a:schemeClr val="bg1"/>
                </a:solidFill>
              </a:rPr>
              <a:t>&gt;]/&lt;</a:t>
            </a:r>
            <a:r>
              <a:rPr lang="en-US" dirty="0" err="1" smtClean="0">
                <a:solidFill>
                  <a:schemeClr val="bg1"/>
                </a:solidFill>
              </a:rPr>
              <a:t>data_type</a:t>
            </a:r>
            <a:r>
              <a:rPr lang="en-US" dirty="0" smtClean="0">
                <a:solidFill>
                  <a:schemeClr val="bg1"/>
                </a:solidFill>
              </a:rPr>
              <a:t>&gt;/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242" y="1014413"/>
            <a:ext cx="9654695" cy="477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886" y="6444343"/>
            <a:ext cx="560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Image: https://</a:t>
            </a:r>
            <a:r>
              <a:rPr lang="en-US" dirty="0" err="1" smtClean="0">
                <a:solidFill>
                  <a:schemeClr val="bg1"/>
                </a:solidFill>
              </a:rPr>
              <a:t>www.nature.com</a:t>
            </a:r>
            <a:r>
              <a:rPr lang="en-US" dirty="0" smtClean="0">
                <a:solidFill>
                  <a:schemeClr val="bg1"/>
                </a:solidFill>
              </a:rPr>
              <a:t>/articles/sdata201644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23398" y="528639"/>
            <a:ext cx="10692315" cy="5753320"/>
          </a:xfrm>
          <a:prstGeom prst="frame">
            <a:avLst>
              <a:gd name="adj1" fmla="val 648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128712" y="885822"/>
            <a:ext cx="9929812" cy="5043489"/>
          </a:xfrm>
          <a:prstGeom prst="frame">
            <a:avLst>
              <a:gd name="adj1" fmla="val 2971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FILE formats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Imaging files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Nifti</a:t>
            </a:r>
            <a:r>
              <a:rPr lang="en-US" dirty="0" smtClean="0">
                <a:solidFill>
                  <a:schemeClr val="bg1"/>
                </a:solidFill>
              </a:rPr>
              <a:t>[.</a:t>
            </a:r>
            <a:r>
              <a:rPr lang="en-US" dirty="0" err="1" smtClean="0">
                <a:solidFill>
                  <a:schemeClr val="bg1"/>
                </a:solidFill>
              </a:rPr>
              <a:t>gz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Metadata</a:t>
            </a:r>
            <a:r>
              <a:rPr lang="en-US" dirty="0" smtClean="0">
                <a:solidFill>
                  <a:schemeClr val="bg1"/>
                </a:solidFill>
              </a:rPr>
              <a:t>  (scanner parameters, participant info,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 files </a:t>
            </a:r>
            <a:r>
              <a:rPr lang="en-US" dirty="0" smtClean="0">
                <a:solidFill>
                  <a:schemeClr val="bg1"/>
                </a:solidFill>
              </a:rPr>
              <a:t>contain</a:t>
            </a:r>
            <a:r>
              <a:rPr lang="en-US" dirty="0">
                <a:solidFill>
                  <a:schemeClr val="bg1"/>
                </a:solidFill>
              </a:rPr>
              <a:t> key: value metadata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tsv</a:t>
            </a:r>
            <a:r>
              <a:rPr lang="en-US" dirty="0">
                <a:solidFill>
                  <a:schemeClr val="bg1"/>
                </a:solidFill>
              </a:rPr>
              <a:t> files </a:t>
            </a:r>
            <a:r>
              <a:rPr lang="en-US" dirty="0" smtClean="0">
                <a:solidFill>
                  <a:schemeClr val="bg1"/>
                </a:solidFill>
              </a:rPr>
              <a:t>contain </a:t>
            </a:r>
            <a:r>
              <a:rPr lang="en-US" dirty="0">
                <a:solidFill>
                  <a:schemeClr val="bg1"/>
                </a:solidFill>
              </a:rPr>
              <a:t>tables of </a:t>
            </a:r>
            <a:r>
              <a:rPr lang="en-US" dirty="0" smtClean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 names are structured as key-value pairs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</a:t>
            </a:r>
            <a:r>
              <a:rPr lang="en-US" b="1" dirty="0" smtClean="0">
                <a:solidFill>
                  <a:schemeClr val="bg1"/>
                </a:solidFill>
              </a:rPr>
              <a:t>sub-01_task-rest_bold.nii.gz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where each key-value pair is separated by an underscore.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6282" y="6415790"/>
            <a:ext cx="652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bids.neuroimaging.io</a:t>
            </a:r>
            <a:r>
              <a:rPr lang="en-US" dirty="0" smtClean="0">
                <a:solidFill>
                  <a:schemeClr val="bg1"/>
                </a:solidFill>
              </a:rPr>
              <a:t>/bids_spec1.1.0.pdf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32" y="365125"/>
            <a:ext cx="7365967" cy="1325563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Sample  .</a:t>
            </a:r>
            <a:r>
              <a:rPr lang="en-US" dirty="0" err="1" smtClean="0">
                <a:solidFill>
                  <a:schemeClr val="bg1"/>
                </a:solidFill>
              </a:rPr>
              <a:t>tsv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8"/>
          <a:stretch/>
        </p:blipFill>
        <p:spPr>
          <a:xfrm>
            <a:off x="3987832" y="1949316"/>
            <a:ext cx="7365967" cy="4347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2"/>
          <a:stretch/>
        </p:blipFill>
        <p:spPr>
          <a:xfrm>
            <a:off x="467008" y="365124"/>
            <a:ext cx="3031562" cy="5932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9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Study info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Metadata (.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 files) can be specified at any of the four levels (in hierarchical order):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MRI acquisition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Subject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Metadata propagates recursively unless overridden at a lower level.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5D5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183</Words>
  <Application>Microsoft Macintosh PowerPoint</Application>
  <PresentationFormat>Widescreen</PresentationFormat>
  <Paragraphs>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Bebas Neue</vt:lpstr>
      <vt:lpstr>Calibri</vt:lpstr>
      <vt:lpstr>Arial</vt:lpstr>
      <vt:lpstr>Office Theme</vt:lpstr>
      <vt:lpstr>Brain Imaging Data Structure ( BIDS )</vt:lpstr>
      <vt:lpstr>BIDS</vt:lpstr>
      <vt:lpstr>Benefits</vt:lpstr>
      <vt:lpstr>PowerPoint Presentation</vt:lpstr>
      <vt:lpstr>BIDS Hierarchy</vt:lpstr>
      <vt:lpstr>PowerPoint Presentation</vt:lpstr>
      <vt:lpstr>FILE formats</vt:lpstr>
      <vt:lpstr>Sample  .tsv </vt:lpstr>
      <vt:lpstr>Study info</vt:lpstr>
      <vt:lpstr>.Json Files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Imaging Data Structure (BIDS)</dc:title>
  <dc:creator>Krista DeStasio</dc:creator>
  <cp:lastModifiedBy>Krista DeStasio</cp:lastModifiedBy>
  <cp:revision>24</cp:revision>
  <dcterms:created xsi:type="dcterms:W3CDTF">2018-04-29T18:26:05Z</dcterms:created>
  <dcterms:modified xsi:type="dcterms:W3CDTF">2018-05-02T20:21:53Z</dcterms:modified>
</cp:coreProperties>
</file>