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Text Box 22"/>
          <p:cNvSpPr txBox="1"/>
          <p:nvPr/>
        </p:nvSpPr>
        <p:spPr>
          <a:xfrm>
            <a:off x="5285105" y="1610995"/>
            <a:ext cx="63849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2000" b="1" i="1"/>
              <a:t>Classical Paradigms (Human Connectome project)</a:t>
            </a:r>
            <a:endParaRPr lang="" altLang="en-US" sz="2000" b="1" i="1"/>
          </a:p>
        </p:txBody>
      </p:sp>
      <p:grpSp>
        <p:nvGrpSpPr>
          <p:cNvPr id="36" name="Group 35"/>
          <p:cNvGrpSpPr/>
          <p:nvPr/>
        </p:nvGrpSpPr>
        <p:grpSpPr>
          <a:xfrm rot="0">
            <a:off x="753110" y="190500"/>
            <a:ext cx="10551160" cy="3239770"/>
            <a:chOff x="1103" y="299"/>
            <a:chExt cx="16616" cy="5102"/>
          </a:xfrm>
        </p:grpSpPr>
        <p:sp>
          <p:nvSpPr>
            <p:cNvPr id="35" name="Rectangle 34"/>
            <p:cNvSpPr/>
            <p:nvPr/>
          </p:nvSpPr>
          <p:spPr>
            <a:xfrm>
              <a:off x="1103" y="299"/>
              <a:ext cx="16616" cy="510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618" y="2655"/>
              <a:ext cx="3128" cy="238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" altLang="en-US" b="1"/>
            </a:p>
            <a:p>
              <a:pPr algn="ctr"/>
              <a:endParaRPr lang="" altLang="en-US" b="1"/>
            </a:p>
            <a:p>
              <a:pPr algn="ctr"/>
              <a:r>
                <a:rPr lang="" altLang="en-US" sz="2800" b="1"/>
                <a:t>6 subjects : </a:t>
              </a:r>
              <a:endParaRPr lang="" altLang="en-US" sz="2800" b="1"/>
            </a:p>
            <a:p>
              <a:pPr algn="ctr"/>
              <a:r>
                <a:rPr lang="" altLang="en-US" sz="2400" b="1"/>
                <a:t>3 men</a:t>
              </a:r>
              <a:endParaRPr lang="" altLang="en-US" sz="2400" b="1"/>
            </a:p>
            <a:p>
              <a:pPr algn="ctr"/>
              <a:r>
                <a:rPr lang="" altLang="en-US" sz="2400" b="1"/>
                <a:t>3 women</a:t>
              </a:r>
              <a:endParaRPr lang="" altLang="en-US" sz="2400" b="1"/>
            </a:p>
            <a:p>
              <a:pPr algn="ctr"/>
              <a:endParaRPr lang="" altLang="en-US" b="1"/>
            </a:p>
            <a:p>
              <a:pPr algn="ctr"/>
              <a:endParaRPr lang="" altLang="en-US" b="1"/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3439" y="2807"/>
              <a:ext cx="46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262" y="2659"/>
              <a:ext cx="448" cy="398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62" y="3652"/>
              <a:ext cx="448" cy="398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286" y="4646"/>
              <a:ext cx="448" cy="398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" name="Text Box 15"/>
            <p:cNvSpPr txBox="1"/>
            <p:nvPr/>
          </p:nvSpPr>
          <p:spPr>
            <a:xfrm>
              <a:off x="5675" y="2545"/>
              <a:ext cx="155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" altLang="en-US" sz="2000" b="1" i="1"/>
                <a:t>fMRI</a:t>
              </a:r>
              <a:endParaRPr lang="" altLang="en-US" sz="2000" b="1" i="1"/>
            </a:p>
          </p:txBody>
        </p:sp>
        <p:sp>
          <p:nvSpPr>
            <p:cNvPr id="17" name="Text Box 16"/>
            <p:cNvSpPr txBox="1"/>
            <p:nvPr/>
          </p:nvSpPr>
          <p:spPr>
            <a:xfrm>
              <a:off x="5710" y="3534"/>
              <a:ext cx="367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" altLang="en-US" sz="2000" b="1" i="1"/>
                <a:t>MEG</a:t>
              </a:r>
              <a:endParaRPr lang="" altLang="en-US" sz="2000" b="1" i="1"/>
            </a:p>
          </p:txBody>
        </p:sp>
        <p:sp>
          <p:nvSpPr>
            <p:cNvPr id="18" name="Text Box 17"/>
            <p:cNvSpPr txBox="1"/>
            <p:nvPr/>
          </p:nvSpPr>
          <p:spPr>
            <a:xfrm>
              <a:off x="5734" y="4531"/>
              <a:ext cx="367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" altLang="en-US" sz="2000" b="1" i="1"/>
                <a:t>Biosignals</a:t>
              </a:r>
              <a:endParaRPr lang="" altLang="en-US" sz="2000" b="1" i="1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910" y="2651"/>
              <a:ext cx="448" cy="398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910" y="3644"/>
              <a:ext cx="448" cy="398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4" name="Text Box 23"/>
            <p:cNvSpPr txBox="1"/>
            <p:nvPr/>
          </p:nvSpPr>
          <p:spPr>
            <a:xfrm>
              <a:off x="8358" y="3526"/>
              <a:ext cx="367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" altLang="en-US" sz="2000" b="1" i="1"/>
                <a:t>Natural Paradigms : </a:t>
              </a:r>
              <a:endParaRPr lang="" altLang="en-US" sz="2000" b="1" i="1"/>
            </a:p>
          </p:txBody>
        </p:sp>
        <p:sp>
          <p:nvSpPr>
            <p:cNvPr id="25" name="Text Box 24"/>
            <p:cNvSpPr txBox="1"/>
            <p:nvPr/>
          </p:nvSpPr>
          <p:spPr>
            <a:xfrm>
              <a:off x="9072" y="4082"/>
              <a:ext cx="36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" altLang="en-US" b="1" i="1"/>
                <a:t>film viewing</a:t>
              </a:r>
              <a:endParaRPr lang="" altLang="en-US" b="1" i="1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772" y="4248"/>
              <a:ext cx="316" cy="284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780" y="4704"/>
              <a:ext cx="316" cy="284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0" name="Text Box 29"/>
            <p:cNvSpPr txBox="1"/>
            <p:nvPr/>
          </p:nvSpPr>
          <p:spPr>
            <a:xfrm>
              <a:off x="9064" y="4554"/>
              <a:ext cx="36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" altLang="en-US" b="1" i="1"/>
                <a:t>video game</a:t>
              </a:r>
              <a:endParaRPr lang="" altLang="en-US" b="1" i="1"/>
            </a:p>
          </p:txBody>
        </p:sp>
        <p:sp>
          <p:nvSpPr>
            <p:cNvPr id="33" name="Text Box 32"/>
            <p:cNvSpPr txBox="1"/>
            <p:nvPr/>
          </p:nvSpPr>
          <p:spPr>
            <a:xfrm>
              <a:off x="12152" y="4154"/>
              <a:ext cx="513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" altLang="en-US" sz="2400" b="1"/>
                <a:t>... And more to come !</a:t>
              </a:r>
              <a:endParaRPr lang="" altLang="en-US" sz="2400" b="1"/>
            </a:p>
          </p:txBody>
        </p:sp>
      </p:grpSp>
      <p:pic>
        <p:nvPicPr>
          <p:cNvPr id="37" name="Picture 36" descr="logo_neuromod_blac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2665" y="379095"/>
            <a:ext cx="5077460" cy="1135380"/>
          </a:xfrm>
          <a:prstGeom prst="rect">
            <a:avLst/>
          </a:prstGeom>
        </p:spPr>
      </p:pic>
      <p:sp>
        <p:nvSpPr>
          <p:cNvPr id="38" name="Text Box 37"/>
          <p:cNvSpPr txBox="1"/>
          <p:nvPr/>
        </p:nvSpPr>
        <p:spPr>
          <a:xfrm>
            <a:off x="5360035" y="1605280"/>
            <a:ext cx="56699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2000" b="1" i="1"/>
              <a:t>Classical Paradigms (cf Human Connectome Project)</a:t>
            </a:r>
            <a:endParaRPr lang="" altLang="en-US" sz="2000" b="1" i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4"/>
          <p:cNvSpPr/>
          <p:nvPr/>
        </p:nvSpPr>
        <p:spPr>
          <a:xfrm>
            <a:off x="1630045" y="132080"/>
            <a:ext cx="9677400" cy="65430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91380" y="316230"/>
            <a:ext cx="1198245" cy="336550"/>
          </a:xfrm>
          <a:prstGeom prst="rect">
            <a:avLst/>
          </a:prstGeom>
          <a:solidFill>
            <a:schemeClr val="bg1"/>
          </a:solidFill>
          <a:ln w="412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" altLang="en-US">
                <a:solidFill>
                  <a:schemeClr val="tx1"/>
                </a:solidFill>
              </a:rPr>
              <a:t>    subject</a:t>
            </a:r>
            <a:endParaRPr lang="" alt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90745" y="652780"/>
            <a:ext cx="1198880" cy="8731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412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" altLang="en-US" i="1">
                <a:solidFill>
                  <a:schemeClr val="tx1"/>
                </a:solidFill>
              </a:rPr>
              <a:t>run</a:t>
            </a:r>
            <a:endParaRPr lang="" altLang="en-US" i="1">
              <a:solidFill>
                <a:schemeClr val="tx1"/>
              </a:solidFill>
            </a:endParaRPr>
          </a:p>
          <a:p>
            <a:pPr algn="l"/>
            <a:r>
              <a:rPr lang="" altLang="en-US" i="1">
                <a:solidFill>
                  <a:schemeClr val="tx1"/>
                </a:solidFill>
              </a:rPr>
              <a:t>session</a:t>
            </a:r>
            <a:endParaRPr lang="" altLang="en-US" i="1">
              <a:solidFill>
                <a:schemeClr val="tx1"/>
              </a:solidFill>
            </a:endParaRPr>
          </a:p>
          <a:p>
            <a:pPr algn="l"/>
            <a:r>
              <a:rPr lang="" altLang="en-US" i="1">
                <a:solidFill>
                  <a:schemeClr val="tx1"/>
                </a:solidFill>
              </a:rPr>
              <a:t>group</a:t>
            </a:r>
            <a:endParaRPr lang="" altLang="en-US" i="1">
              <a:solidFill>
                <a:schemeClr val="tx1"/>
              </a:solidFill>
            </a:endParaRPr>
          </a:p>
        </p:txBody>
      </p:sp>
      <p:sp>
        <p:nvSpPr>
          <p:cNvPr id="9" name="Isosceles Triangle 8"/>
          <p:cNvSpPr/>
          <p:nvPr/>
        </p:nvSpPr>
        <p:spPr>
          <a:xfrm rot="5400000">
            <a:off x="4717415" y="405130"/>
            <a:ext cx="275590" cy="15811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077835" y="3703955"/>
            <a:ext cx="2916555" cy="336550"/>
          </a:xfrm>
          <a:prstGeom prst="rect">
            <a:avLst/>
          </a:prstGeom>
          <a:solidFill>
            <a:schemeClr val="bg1"/>
          </a:solidFill>
          <a:ln w="412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>
                <a:solidFill>
                  <a:schemeClr val="tx1"/>
                </a:solidFill>
              </a:rPr>
              <a:t>Coordinates</a:t>
            </a:r>
            <a:endParaRPr lang="" altLang="en-US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077835" y="4040505"/>
            <a:ext cx="494665" cy="3054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412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b="1">
                <a:solidFill>
                  <a:schemeClr val="tx1"/>
                </a:solidFill>
              </a:rPr>
              <a:t>X</a:t>
            </a:r>
            <a:endParaRPr lang="" altLang="en-US" b="1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077835" y="4345940"/>
            <a:ext cx="494665" cy="3054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412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b="1">
                <a:solidFill>
                  <a:schemeClr val="tx1"/>
                </a:solidFill>
              </a:rPr>
              <a:t>Y</a:t>
            </a:r>
            <a:endParaRPr lang="" altLang="en-US" b="1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077835" y="4641215"/>
            <a:ext cx="494665" cy="3054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412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b="1">
                <a:solidFill>
                  <a:schemeClr val="tx1"/>
                </a:solidFill>
              </a:rPr>
              <a:t>Z</a:t>
            </a:r>
            <a:endParaRPr lang="" altLang="en-US" b="1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574405" y="4040505"/>
            <a:ext cx="2419350" cy="3054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412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r"/>
            <a:r>
              <a:rPr lang="" altLang="en-US" b="1">
                <a:solidFill>
                  <a:schemeClr val="tx1"/>
                </a:solidFill>
              </a:rPr>
              <a:t>100</a:t>
            </a:r>
            <a:endParaRPr lang="" altLang="en-US" b="1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574405" y="4344670"/>
            <a:ext cx="2419350" cy="3054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412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r"/>
            <a:r>
              <a:rPr lang="" altLang="en-US" b="1">
                <a:solidFill>
                  <a:schemeClr val="tx1"/>
                </a:solidFill>
              </a:rPr>
              <a:t>24</a:t>
            </a:r>
            <a:endParaRPr lang="" altLang="en-US" b="1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574405" y="4641215"/>
            <a:ext cx="2419350" cy="3054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412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r"/>
            <a:r>
              <a:rPr lang="" altLang="en-US" b="1">
                <a:solidFill>
                  <a:schemeClr val="tx1"/>
                </a:solidFill>
              </a:rPr>
              <a:t>73</a:t>
            </a:r>
            <a:endParaRPr lang="" altLang="en-US" b="1">
              <a:solidFill>
                <a:schemeClr val="tx1"/>
              </a:solidFill>
            </a:endParaRPr>
          </a:p>
        </p:txBody>
      </p:sp>
      <p:pic>
        <p:nvPicPr>
          <p:cNvPr id="34" name="Picture 33" descr="fmriprep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45000" y="2526030"/>
            <a:ext cx="3322320" cy="3796030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8077835" y="2588895"/>
            <a:ext cx="2916555" cy="336550"/>
          </a:xfrm>
          <a:prstGeom prst="rect">
            <a:avLst/>
          </a:prstGeom>
          <a:solidFill>
            <a:schemeClr val="bg1"/>
          </a:solidFill>
          <a:ln w="412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>
                <a:solidFill>
                  <a:schemeClr val="tx1"/>
                </a:solidFill>
              </a:rPr>
              <a:t>    </a:t>
            </a:r>
            <a:r>
              <a:rPr lang="" altLang="en-US">
                <a:solidFill>
                  <a:schemeClr val="tx1"/>
                </a:solidFill>
              </a:rPr>
              <a:t>raw</a:t>
            </a:r>
            <a:endParaRPr lang="" altLang="en-US">
              <a:solidFill>
                <a:schemeClr val="tx1"/>
              </a:solidFill>
            </a:endParaRPr>
          </a:p>
        </p:txBody>
      </p:sp>
      <p:sp>
        <p:nvSpPr>
          <p:cNvPr id="41" name="Isosceles Triangle 40"/>
          <p:cNvSpPr/>
          <p:nvPr/>
        </p:nvSpPr>
        <p:spPr>
          <a:xfrm rot="5400000">
            <a:off x="8104505" y="2667635"/>
            <a:ext cx="275590" cy="15811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8078470" y="2925445"/>
            <a:ext cx="2915920" cy="6203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412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" altLang="en-US" i="1">
                <a:solidFill>
                  <a:schemeClr val="tx1"/>
                </a:solidFill>
              </a:rPr>
              <a:t>parcellation_1</a:t>
            </a:r>
            <a:endParaRPr lang="en-US" altLang="en-US" i="1">
              <a:solidFill>
                <a:schemeClr val="tx1"/>
              </a:solidFill>
            </a:endParaRPr>
          </a:p>
          <a:p>
            <a:pPr algn="l"/>
            <a:r>
              <a:rPr lang="" altLang="en-US" i="1">
                <a:solidFill>
                  <a:schemeClr val="tx1"/>
                </a:solidFill>
              </a:rPr>
              <a:t>parcellation_2</a:t>
            </a:r>
            <a:endParaRPr lang="" altLang="en-US" i="1">
              <a:solidFill>
                <a:schemeClr val="tx1"/>
              </a:solidFill>
            </a:endParaRPr>
          </a:p>
        </p:txBody>
      </p:sp>
      <p:sp>
        <p:nvSpPr>
          <p:cNvPr id="44" name="Cross 43"/>
          <p:cNvSpPr/>
          <p:nvPr/>
        </p:nvSpPr>
        <p:spPr>
          <a:xfrm>
            <a:off x="6931660" y="4154170"/>
            <a:ext cx="389255" cy="389255"/>
          </a:xfrm>
          <a:prstGeom prst="plus">
            <a:avLst>
              <a:gd name="adj" fmla="val 411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8077200" y="5112385"/>
            <a:ext cx="2916555" cy="1314450"/>
          </a:xfrm>
          <a:prstGeom prst="rect">
            <a:avLst/>
          </a:prstGeom>
          <a:solidFill>
            <a:schemeClr val="bg1"/>
          </a:solidFill>
          <a:ln w="412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" altLang="en-US">
                <a:solidFill>
                  <a:schemeClr val="tx1"/>
                </a:solidFill>
              </a:rPr>
              <a:t>ROI : &lt;name&gt;</a:t>
            </a:r>
            <a:endParaRPr lang="" altLang="en-US">
              <a:solidFill>
                <a:schemeClr val="tx1"/>
              </a:solidFill>
            </a:endParaRPr>
          </a:p>
          <a:p>
            <a:pPr algn="l"/>
            <a:r>
              <a:rPr lang="" altLang="en-US">
                <a:solidFill>
                  <a:schemeClr val="tx1"/>
                </a:solidFill>
              </a:rPr>
              <a:t>in Run : &lt;run_1&gt;...&lt;run_2&gt;</a:t>
            </a:r>
            <a:endParaRPr lang="" altLang="en-US">
              <a:solidFill>
                <a:schemeClr val="tx1"/>
              </a:solidFill>
            </a:endParaRPr>
          </a:p>
          <a:p>
            <a:pPr algn="l"/>
            <a:r>
              <a:rPr lang="" altLang="en-US">
                <a:solidFill>
                  <a:schemeClr val="tx1"/>
                </a:solidFill>
              </a:rPr>
              <a:t>in Paradigm : ...</a:t>
            </a:r>
            <a:endParaRPr lang="" altLang="en-US">
              <a:solidFill>
                <a:schemeClr val="tx1"/>
              </a:solidFill>
            </a:endParaRPr>
          </a:p>
          <a:p>
            <a:pPr algn="l"/>
            <a:r>
              <a:rPr lang="" altLang="en-US">
                <a:solidFill>
                  <a:schemeClr val="tx1"/>
                </a:solidFill>
              </a:rPr>
              <a:t>in Dataset : movie10, HCPTR</a:t>
            </a:r>
            <a:endParaRPr lang="" altLang="en-US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374130" y="316230"/>
            <a:ext cx="1209040" cy="336550"/>
          </a:xfrm>
          <a:prstGeom prst="rect">
            <a:avLst/>
          </a:prstGeom>
          <a:solidFill>
            <a:schemeClr val="bg1"/>
          </a:solidFill>
          <a:ln w="412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>
                <a:solidFill>
                  <a:schemeClr val="tx1"/>
                </a:solidFill>
              </a:rPr>
              <a:t>    </a:t>
            </a:r>
            <a:r>
              <a:rPr lang="" altLang="en-US">
                <a:solidFill>
                  <a:schemeClr val="tx1"/>
                </a:solidFill>
              </a:rPr>
              <a:t>sub_1</a:t>
            </a:r>
            <a:endParaRPr lang="" altLang="en-US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374130" y="652780"/>
            <a:ext cx="1208405" cy="17049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412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" altLang="en-US" i="1">
                <a:solidFill>
                  <a:schemeClr val="tx1"/>
                </a:solidFill>
              </a:rPr>
              <a:t>None</a:t>
            </a:r>
            <a:endParaRPr lang="en-US" altLang="en-US" i="1">
              <a:solidFill>
                <a:schemeClr val="tx1"/>
              </a:solidFill>
            </a:endParaRPr>
          </a:p>
          <a:p>
            <a:pPr algn="l"/>
            <a:r>
              <a:rPr lang="en-US" altLang="en-US" i="1">
                <a:solidFill>
                  <a:schemeClr val="tx1"/>
                </a:solidFill>
              </a:rPr>
              <a:t>s</a:t>
            </a:r>
            <a:r>
              <a:rPr lang="" altLang="en-US" i="1">
                <a:solidFill>
                  <a:schemeClr val="tx1"/>
                </a:solidFill>
              </a:rPr>
              <a:t>ub_2</a:t>
            </a:r>
            <a:endParaRPr lang="en-US" altLang="en-US" i="1">
              <a:solidFill>
                <a:schemeClr val="tx1"/>
              </a:solidFill>
            </a:endParaRPr>
          </a:p>
          <a:p>
            <a:pPr algn="l"/>
            <a:r>
              <a:rPr lang="en-US" altLang="en-US" i="1">
                <a:solidFill>
                  <a:schemeClr val="tx1"/>
                </a:solidFill>
                <a:sym typeface="+mn-ea"/>
              </a:rPr>
              <a:t>sub_</a:t>
            </a:r>
            <a:r>
              <a:rPr lang="" altLang="en-US" i="1">
                <a:solidFill>
                  <a:schemeClr val="tx1"/>
                </a:solidFill>
                <a:sym typeface="+mn-ea"/>
              </a:rPr>
              <a:t>3</a:t>
            </a:r>
            <a:endParaRPr lang="" altLang="en-US" i="1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en-US" i="1">
                <a:solidFill>
                  <a:schemeClr val="tx1"/>
                </a:solidFill>
                <a:sym typeface="+mn-ea"/>
              </a:rPr>
              <a:t>sub_</a:t>
            </a:r>
            <a:r>
              <a:rPr lang="" altLang="en-US" i="1">
                <a:solidFill>
                  <a:schemeClr val="tx1"/>
                </a:solidFill>
                <a:sym typeface="+mn-ea"/>
              </a:rPr>
              <a:t>4</a:t>
            </a:r>
            <a:endParaRPr lang="" altLang="en-US" i="1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en-US" i="1">
                <a:solidFill>
                  <a:schemeClr val="tx1"/>
                </a:solidFill>
                <a:sym typeface="+mn-ea"/>
              </a:rPr>
              <a:t>sub_</a:t>
            </a:r>
            <a:r>
              <a:rPr lang="" altLang="en-US" i="1">
                <a:solidFill>
                  <a:schemeClr val="tx1"/>
                </a:solidFill>
                <a:sym typeface="+mn-ea"/>
              </a:rPr>
              <a:t>5</a:t>
            </a:r>
            <a:endParaRPr lang="" altLang="en-US" i="1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en-US" i="1">
                <a:solidFill>
                  <a:schemeClr val="tx1"/>
                </a:solidFill>
                <a:sym typeface="+mn-ea"/>
              </a:rPr>
              <a:t>sub_</a:t>
            </a:r>
            <a:r>
              <a:rPr lang="" altLang="en-US" i="1">
                <a:solidFill>
                  <a:schemeClr val="tx1"/>
                </a:solidFill>
                <a:sym typeface="+mn-ea"/>
              </a:rPr>
              <a:t>6</a:t>
            </a:r>
            <a:endParaRPr lang="" altLang="en-US" i="1">
              <a:solidFill>
                <a:schemeClr val="tx1"/>
              </a:solidFill>
              <a:sym typeface="+mn-ea"/>
            </a:endParaRPr>
          </a:p>
        </p:txBody>
      </p:sp>
      <p:sp>
        <p:nvSpPr>
          <p:cNvPr id="50" name="Isosceles Triangle 49"/>
          <p:cNvSpPr/>
          <p:nvPr/>
        </p:nvSpPr>
        <p:spPr>
          <a:xfrm rot="5400000">
            <a:off x="6400165" y="405130"/>
            <a:ext cx="275590" cy="15811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8078470" y="346710"/>
            <a:ext cx="2112645" cy="336550"/>
          </a:xfrm>
          <a:prstGeom prst="rect">
            <a:avLst/>
          </a:prstGeom>
          <a:solidFill>
            <a:schemeClr val="bg1"/>
          </a:solidFill>
          <a:ln w="412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>
                <a:solidFill>
                  <a:schemeClr val="tx1"/>
                </a:solidFill>
              </a:rPr>
              <a:t>   </a:t>
            </a:r>
            <a:r>
              <a:rPr lang="">
                <a:solidFill>
                  <a:schemeClr val="tx1"/>
                </a:solidFill>
              </a:rPr>
              <a:t>Dataset</a:t>
            </a:r>
            <a:endParaRPr lang="">
              <a:solidFill>
                <a:schemeClr val="tx1"/>
              </a:solidFill>
            </a:endParaRPr>
          </a:p>
        </p:txBody>
      </p:sp>
      <p:sp>
        <p:nvSpPr>
          <p:cNvPr id="52" name="Isosceles Triangle 51"/>
          <p:cNvSpPr/>
          <p:nvPr/>
        </p:nvSpPr>
        <p:spPr>
          <a:xfrm rot="5400000">
            <a:off x="8105140" y="435610"/>
            <a:ext cx="275590" cy="15811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859915" y="316865"/>
            <a:ext cx="2417445" cy="6109970"/>
          </a:xfrm>
          <a:prstGeom prst="rect">
            <a:avLst/>
          </a:prstGeom>
          <a:solidFill>
            <a:schemeClr val="bg1"/>
          </a:solidFill>
          <a:ln w="412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>
                <a:solidFill>
                  <a:schemeClr val="tx1"/>
                </a:solidFill>
              </a:rPr>
              <a:t>General statistics</a:t>
            </a:r>
            <a:endParaRPr lang="" altLang="en-US">
              <a:solidFill>
                <a:schemeClr val="tx1"/>
              </a:solidFill>
            </a:endParaRPr>
          </a:p>
          <a:p>
            <a:pPr algn="ctr"/>
            <a:endParaRPr lang="" altLang="en-US">
              <a:solidFill>
                <a:schemeClr val="tx1"/>
              </a:solidFill>
            </a:endParaRPr>
          </a:p>
          <a:p>
            <a:pPr algn="ctr"/>
            <a:r>
              <a:rPr lang="" altLang="en-US">
                <a:solidFill>
                  <a:schemeClr val="tx1"/>
                </a:solidFill>
              </a:rPr>
              <a:t>INFOS of sub_1</a:t>
            </a:r>
            <a:endParaRPr lang="" altLang="en-US">
              <a:solidFill>
                <a:schemeClr val="tx1"/>
              </a:solidFill>
            </a:endParaRPr>
          </a:p>
          <a:p>
            <a:pPr algn="ctr"/>
            <a:endParaRPr lang="" altLang="en-US">
              <a:solidFill>
                <a:schemeClr val="tx1"/>
              </a:solidFill>
            </a:endParaRPr>
          </a:p>
          <a:p>
            <a:pPr algn="ctr"/>
            <a:r>
              <a:rPr lang="" altLang="en-US">
                <a:solidFill>
                  <a:schemeClr val="tx1"/>
                </a:solidFill>
              </a:rPr>
              <a:t>in Dataset :</a:t>
            </a:r>
            <a:endParaRPr lang="" altLang="en-US">
              <a:solidFill>
                <a:schemeClr val="tx1"/>
              </a:solidFill>
            </a:endParaRPr>
          </a:p>
          <a:p>
            <a:pPr algn="ctr"/>
            <a:r>
              <a:rPr lang="" altLang="en-US">
                <a:solidFill>
                  <a:schemeClr val="tx1"/>
                </a:solidFill>
              </a:rPr>
              <a:t>in Paradigm : </a:t>
            </a:r>
            <a:endParaRPr lang="" altLang="en-US">
              <a:solidFill>
                <a:schemeClr val="tx1"/>
              </a:solidFill>
            </a:endParaRPr>
          </a:p>
          <a:p>
            <a:pPr algn="ctr"/>
            <a:endParaRPr lang="" altLang="en-US">
              <a:solidFill>
                <a:schemeClr val="tx1"/>
              </a:solidFill>
            </a:endParaRPr>
          </a:p>
          <a:p>
            <a:pPr algn="ctr"/>
            <a:endParaRPr lang="" altLang="en-US">
              <a:solidFill>
                <a:schemeClr val="tx1"/>
              </a:solidFill>
            </a:endParaRPr>
          </a:p>
          <a:p>
            <a:pPr algn="ctr"/>
            <a:endParaRPr lang="" altLang="en-US">
              <a:solidFill>
                <a:schemeClr val="tx1"/>
              </a:solidFill>
            </a:endParaRPr>
          </a:p>
          <a:p>
            <a:pPr algn="ctr"/>
            <a:r>
              <a:rPr lang="" altLang="en-US">
                <a:solidFill>
                  <a:schemeClr val="tx1"/>
                </a:solidFill>
              </a:rPr>
              <a:t>Informative Tree </a:t>
            </a:r>
            <a:endParaRPr lang="" altLang="en-US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077200" y="921385"/>
            <a:ext cx="2112645" cy="336550"/>
          </a:xfrm>
          <a:prstGeom prst="rect">
            <a:avLst/>
          </a:prstGeom>
          <a:solidFill>
            <a:schemeClr val="bg1"/>
          </a:solidFill>
          <a:ln w="412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>
                <a:solidFill>
                  <a:schemeClr val="tx1"/>
                </a:solidFill>
              </a:rPr>
              <a:t>   </a:t>
            </a:r>
            <a:r>
              <a:rPr lang="" altLang="en-US">
                <a:solidFill>
                  <a:schemeClr val="tx1"/>
                </a:solidFill>
              </a:rPr>
              <a:t>run</a:t>
            </a:r>
            <a:endParaRPr lang="" altLang="en-US">
              <a:solidFill>
                <a:schemeClr val="tx1"/>
              </a:solidFill>
            </a:endParaRPr>
          </a:p>
        </p:txBody>
      </p:sp>
      <p:sp>
        <p:nvSpPr>
          <p:cNvPr id="57" name="Isosceles Triangle 56"/>
          <p:cNvSpPr/>
          <p:nvPr/>
        </p:nvSpPr>
        <p:spPr>
          <a:xfrm rot="5400000">
            <a:off x="8085455" y="1010285"/>
            <a:ext cx="275590" cy="15811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4722495" y="2588895"/>
            <a:ext cx="2916555" cy="336550"/>
          </a:xfrm>
          <a:prstGeom prst="rect">
            <a:avLst/>
          </a:prstGeom>
          <a:solidFill>
            <a:schemeClr val="bg1"/>
          </a:solidFill>
          <a:ln w="412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>
                <a:solidFill>
                  <a:schemeClr val="tx1"/>
                </a:solidFill>
              </a:rPr>
              <a:t>Visualisation in Time</a:t>
            </a:r>
            <a:endParaRPr lang="" altLang="en-US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722495" y="6322695"/>
            <a:ext cx="2916555" cy="104140"/>
          </a:xfrm>
          <a:prstGeom prst="rect">
            <a:avLst/>
          </a:prstGeom>
          <a:solidFill>
            <a:schemeClr val="tx2"/>
          </a:solidFill>
          <a:ln w="412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60" name="Isosceles Triangle 59"/>
          <p:cNvSpPr/>
          <p:nvPr/>
        </p:nvSpPr>
        <p:spPr>
          <a:xfrm rot="5400000">
            <a:off x="4926330" y="6035040"/>
            <a:ext cx="275590" cy="15811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1" name="Equal 60"/>
          <p:cNvSpPr/>
          <p:nvPr/>
        </p:nvSpPr>
        <p:spPr>
          <a:xfrm rot="5400000">
            <a:off x="4632960" y="5930265"/>
            <a:ext cx="337185" cy="367665"/>
          </a:xfrm>
          <a:prstGeom prst="mathEqual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Isosceles Triangle 61"/>
          <p:cNvSpPr/>
          <p:nvPr/>
        </p:nvSpPr>
        <p:spPr>
          <a:xfrm rot="5400000">
            <a:off x="7261860" y="6295390"/>
            <a:ext cx="275590" cy="15811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 rot="16200000" flipH="1">
            <a:off x="5610860" y="6310630"/>
            <a:ext cx="275590" cy="15811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6489065" y="6258560"/>
            <a:ext cx="241935" cy="241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516</Words>
  <Application>WPS Presentation</Application>
  <PresentationFormat>Widescreen</PresentationFormat>
  <Paragraphs>81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6" baseType="lpstr">
      <vt:lpstr>Arial</vt:lpstr>
      <vt:lpstr>SimSun</vt:lpstr>
      <vt:lpstr>Wingdings</vt:lpstr>
      <vt:lpstr/>
      <vt:lpstr>Arial Unicode MS</vt:lpstr>
      <vt:lpstr>Calibri Light</vt:lpstr>
      <vt:lpstr>Calibri</vt:lpstr>
      <vt:lpstr>Carlito</vt:lpstr>
      <vt:lpstr>微软雅黑</vt:lpstr>
      <vt:lpstr>Droid Sans Fallback</vt:lpstr>
      <vt:lpstr>Webdings</vt:lpstr>
      <vt:lpstr>Gubbi</vt:lpstr>
      <vt:lpstr>Times New Roman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maelle</dc:creator>
  <cp:lastModifiedBy>maelle</cp:lastModifiedBy>
  <cp:revision>1</cp:revision>
  <dcterms:created xsi:type="dcterms:W3CDTF">2020-05-24T22:24:51Z</dcterms:created>
  <dcterms:modified xsi:type="dcterms:W3CDTF">2020-05-24T22:24:51Z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1033-11.1.0.8722</vt:lpwstr>
  </property>
</Properties>
</file>