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0" y="2998149"/>
            <a:ext cx="9144000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10449" y="1257300"/>
            <a:ext cx="8123102" cy="15885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10449" y="3182312"/>
            <a:ext cx="8123102" cy="6300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xx%"/>
          <p:cNvSpPr txBox="1"/>
          <p:nvPr>
            <p:ph type="title" hasCustomPrompt="1"/>
          </p:nvPr>
        </p:nvSpPr>
        <p:spPr>
          <a:xfrm>
            <a:off x="311699" y="991475"/>
            <a:ext cx="8520602" cy="1917901"/>
          </a:xfrm>
          <a:prstGeom prst="rect">
            <a:avLst/>
          </a:prstGeom>
        </p:spPr>
        <p:txBody>
          <a:bodyPr anchor="ctr"/>
          <a:lstStyle>
            <a:lvl1pPr algn="ctr">
              <a:defRPr b="1" sz="14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311699" y="3071299"/>
            <a:ext cx="8520602" cy="9018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5;p3"/>
          <p:cNvSpPr/>
          <p:nvPr/>
        </p:nvSpPr>
        <p:spPr>
          <a:xfrm>
            <a:off x="0" y="2998149"/>
            <a:ext cx="9144000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510449" y="2057400"/>
            <a:ext cx="8123102" cy="778800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26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63D2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490250" y="526349"/>
            <a:ext cx="57975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39;p9"/>
          <p:cNvSpPr/>
          <p:nvPr/>
        </p:nvSpPr>
        <p:spPr>
          <a:xfrm>
            <a:off x="4572000" y="74"/>
            <a:ext cx="4572000" cy="5143501"/>
          </a:xfrm>
          <a:prstGeom prst="rect">
            <a:avLst/>
          </a:prstGeom>
          <a:solidFill>
            <a:srgbClr val="20272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6" name="Google Shape;40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65500" y="1205825"/>
            <a:ext cx="4045200" cy="15096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43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311699" y="4236825"/>
            <a:ext cx="5998802" cy="5988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073150" indent="-476250">
              <a:lnSpc>
                <a:spcPct val="100000"/>
              </a:lnSpc>
              <a:buClrTx/>
              <a:buSzPts val="2100"/>
              <a:buFontTx/>
              <a:defRPr sz="2100"/>
            </a:lvl2pPr>
            <a:lvl3pPr marL="1530350" indent="-476250">
              <a:lnSpc>
                <a:spcPct val="100000"/>
              </a:lnSpc>
              <a:buClrTx/>
              <a:buSzPts val="2100"/>
              <a:buFontTx/>
              <a:defRPr sz="2100"/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defRPr sz="2100"/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63D29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latin typeface="Proxima Nova Thin"/>
                <a:ea typeface="Proxima Nova Thin"/>
                <a:cs typeface="Proxima Nova Thin"/>
                <a:sym typeface="Proxima Nova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202729"/>
          </a:solidFill>
          <a:uFillTx/>
          <a:latin typeface="Proxima Nova Thin"/>
          <a:ea typeface="Proxima Nova Thin"/>
          <a:cs typeface="Proxima Nova Thin"/>
          <a:sym typeface="Proxima Nova Thi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202729"/>
          </a:solidFill>
          <a:uFillTx/>
          <a:latin typeface="Proxima Nova Thin"/>
          <a:ea typeface="Proxima Nova Thin"/>
          <a:cs typeface="Proxima Nova Thin"/>
          <a:sym typeface="Proxima Nova Thi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202729"/>
          </a:solidFill>
          <a:uFillTx/>
          <a:latin typeface="Proxima Nova Thin"/>
          <a:ea typeface="Proxima Nova Thin"/>
          <a:cs typeface="Proxima Nova Thin"/>
          <a:sym typeface="Proxima Nova Thi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202729"/>
          </a:solidFill>
          <a:uFillTx/>
          <a:latin typeface="Proxima Nova Thin"/>
          <a:ea typeface="Proxima Nova Thin"/>
          <a:cs typeface="Proxima Nova Thin"/>
          <a:sym typeface="Proxima Nova Thi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202729"/>
          </a:solidFill>
          <a:uFillTx/>
          <a:latin typeface="Proxima Nova Thin"/>
          <a:ea typeface="Proxima Nova Thin"/>
          <a:cs typeface="Proxima Nova Thin"/>
          <a:sym typeface="Proxima Nova Thi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202729"/>
          </a:solidFill>
          <a:uFillTx/>
          <a:latin typeface="Proxima Nova Thin"/>
          <a:ea typeface="Proxima Nova Thin"/>
          <a:cs typeface="Proxima Nova Thin"/>
          <a:sym typeface="Proxima Nova Thi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202729"/>
          </a:solidFill>
          <a:uFillTx/>
          <a:latin typeface="Proxima Nova Thin"/>
          <a:ea typeface="Proxima Nova Thin"/>
          <a:cs typeface="Proxima Nova Thin"/>
          <a:sym typeface="Proxima Nova Thi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202729"/>
          </a:solidFill>
          <a:uFillTx/>
          <a:latin typeface="Proxima Nova Thin"/>
          <a:ea typeface="Proxima Nova Thin"/>
          <a:cs typeface="Proxima Nova Thin"/>
          <a:sym typeface="Proxima Nova Thi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202729"/>
          </a:solidFill>
          <a:uFillTx/>
          <a:latin typeface="Proxima Nova Thin"/>
          <a:ea typeface="Proxima Nova Thin"/>
          <a:cs typeface="Proxima Nova Thin"/>
          <a:sym typeface="Proxima Nova Thin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Proxima Nova Thin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Proxima Nova Thin"/>
          <a:ea typeface="Proxima Nova Thin"/>
          <a:cs typeface="Proxima Nova Thin"/>
          <a:sym typeface="Proxima Nova Thin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Proxima Nova Thin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Proxima Nova Thin"/>
          <a:ea typeface="Proxima Nova Thin"/>
          <a:cs typeface="Proxima Nova Thin"/>
          <a:sym typeface="Proxima Nova Thin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Proxima Nova Thin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Proxima Nova Thin"/>
          <a:ea typeface="Proxima Nova Thin"/>
          <a:cs typeface="Proxima Nova Thin"/>
          <a:sym typeface="Proxima Nova Thin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Proxima Nova Thin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Proxima Nova Thin"/>
          <a:ea typeface="Proxima Nova Thin"/>
          <a:cs typeface="Proxima Nova Thin"/>
          <a:sym typeface="Proxima Nova Thin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Proxima Nova Thin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Proxima Nova Thin"/>
          <a:ea typeface="Proxima Nova Thin"/>
          <a:cs typeface="Proxima Nova Thin"/>
          <a:sym typeface="Proxima Nova Thin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Proxima Nova Thin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Proxima Nova Thin"/>
          <a:ea typeface="Proxima Nova Thin"/>
          <a:cs typeface="Proxima Nova Thin"/>
          <a:sym typeface="Proxima Nova Thin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Proxima Nova Thin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Proxima Nova Thin"/>
          <a:ea typeface="Proxima Nova Thin"/>
          <a:cs typeface="Proxima Nova Thin"/>
          <a:sym typeface="Proxima Nova Thin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Proxima Nova Thin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Proxima Nova Thin"/>
          <a:ea typeface="Proxima Nova Thin"/>
          <a:cs typeface="Proxima Nova Thin"/>
          <a:sym typeface="Proxima Nova Thin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Proxima Nova Thin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Proxima Nova Thin"/>
          <a:ea typeface="Proxima Nova Thin"/>
          <a:cs typeface="Proxima Nova Thin"/>
          <a:sym typeface="Proxima Nova Thi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 Thi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 Thi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 Thi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 Thi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 Thi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 Thi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 Thi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 Thi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Proxima Nova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rainhack-school2023/bouchard_projec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59;p13"/>
          <p:cNvSpPr txBox="1"/>
          <p:nvPr>
            <p:ph type="ctrTitle"/>
          </p:nvPr>
        </p:nvSpPr>
        <p:spPr>
          <a:xfrm>
            <a:off x="729625" y="1273050"/>
            <a:ext cx="7688099" cy="1664700"/>
          </a:xfrm>
          <a:prstGeom prst="rect">
            <a:avLst/>
          </a:prstGeom>
        </p:spPr>
        <p:txBody>
          <a:bodyPr/>
          <a:lstStyle>
            <a:lvl1pPr defTabSz="822959">
              <a:defRPr sz="4319"/>
            </a:lvl1pPr>
          </a:lstStyle>
          <a:p>
            <a:pPr/>
            <a:r>
              <a:t>Spinal Cord Segmentation Generalizable Across Datasets</a:t>
            </a:r>
          </a:p>
        </p:txBody>
      </p:sp>
      <p:sp>
        <p:nvSpPr>
          <p:cNvPr id="114" name="Google Shape;60;p13"/>
          <p:cNvSpPr txBox="1"/>
          <p:nvPr>
            <p:ph type="subTitle" sz="quarter" idx="1"/>
          </p:nvPr>
        </p:nvSpPr>
        <p:spPr>
          <a:xfrm>
            <a:off x="729627" y="3111637"/>
            <a:ext cx="7688099" cy="541201"/>
          </a:xfrm>
          <a:prstGeom prst="rect">
            <a:avLst/>
          </a:prstGeom>
        </p:spPr>
        <p:txBody>
          <a:bodyPr/>
          <a:lstStyle>
            <a:lvl1pPr marL="0" indent="0" defTabSz="758951">
              <a:lnSpc>
                <a:spcPct val="90000"/>
              </a:lnSpc>
              <a:defRPr sz="1992"/>
            </a:lvl1pPr>
          </a:lstStyle>
          <a:p>
            <a:pPr/>
            <a:r>
              <a:t>Louis-François Bouchard - PhD Student at Polytechnique Montréal</a:t>
            </a:r>
          </a:p>
        </p:txBody>
      </p:sp>
      <p:pic>
        <p:nvPicPr>
          <p:cNvPr id="115" name="Google Shape;61;p13" descr="Google Shape;61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84" y="3750423"/>
            <a:ext cx="3200675" cy="128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0271" y="3994115"/>
            <a:ext cx="1669776" cy="927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8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Background</a:t>
            </a:r>
          </a:p>
        </p:txBody>
      </p:sp>
      <p:sp>
        <p:nvSpPr>
          <p:cNvPr id="119" name="Google Shape;69;p14"/>
          <p:cNvSpPr txBox="1"/>
          <p:nvPr>
            <p:ph type="body" idx="1"/>
          </p:nvPr>
        </p:nvSpPr>
        <p:spPr>
          <a:xfrm>
            <a:off x="267628" y="1079023"/>
            <a:ext cx="6496128" cy="3416401"/>
          </a:xfrm>
          <a:prstGeom prst="rect">
            <a:avLst/>
          </a:prstGeom>
        </p:spPr>
        <p:txBody>
          <a:bodyPr/>
          <a:lstStyle/>
          <a:p>
            <a:pPr marL="120315" indent="-120315">
              <a:spcBef>
                <a:spcPts val="1200"/>
              </a:spcBef>
              <a:buClrTx/>
              <a:buSzPct val="100000"/>
              <a:buFontTx/>
              <a:buChar char="•"/>
              <a:defRPr sz="12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Spinal cord segmentation is clinically relevant</a:t>
            </a:r>
            <a:r>
              <a:t> </a:t>
            </a:r>
          </a:p>
          <a:p>
            <a:pPr lvl="1" marL="501315" indent="-120315">
              <a:spcBef>
                <a:spcPts val="1200"/>
              </a:spcBef>
              <a:buClrTx/>
              <a:buSzPct val="100000"/>
              <a:buFontTx/>
              <a:buChar char="•"/>
              <a:defRPr sz="1200"/>
            </a:pPr>
            <a:r>
              <a:t>(e.g. notably to compute cross-sectional area for the diagnosis and monitoring neurodegenerative diseases such as multiple sclerosis*, characterizing spinal cord compression**, …)</a:t>
            </a:r>
          </a:p>
          <a:p>
            <a:pPr marL="120315" indent="-120315">
              <a:spcBef>
                <a:spcPts val="1200"/>
              </a:spcBef>
              <a:buClrTx/>
              <a:buSzPct val="100000"/>
              <a:buFontTx/>
              <a:buChar char="•"/>
              <a:defRPr sz="12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Problem, MRIs depend on</a:t>
            </a:r>
            <a:r>
              <a:t>…</a:t>
            </a:r>
          </a:p>
          <a:p>
            <a:pPr lvl="1" marL="501315" indent="-120315">
              <a:spcBef>
                <a:spcPts val="1200"/>
              </a:spcBef>
              <a:buClrTx/>
              <a:buSzPct val="100000"/>
              <a:buFontTx/>
              <a:buChar char="•"/>
              <a:defRPr sz="1200"/>
            </a:pPr>
            <a:r>
              <a:t>MRI Contrast</a:t>
            </a:r>
          </a:p>
          <a:p>
            <a:pPr lvl="1" marL="501315" indent="-120315">
              <a:spcBef>
                <a:spcPts val="1200"/>
              </a:spcBef>
              <a:buClrTx/>
              <a:buSzPct val="100000"/>
              <a:buFontTx/>
              <a:buChar char="•"/>
              <a:defRPr sz="1200"/>
            </a:pPr>
            <a:r>
              <a:t>Vendor</a:t>
            </a:r>
          </a:p>
          <a:p>
            <a:pPr lvl="1" marL="501315" indent="-120315">
              <a:spcBef>
                <a:spcPts val="1200"/>
              </a:spcBef>
              <a:buClrTx/>
              <a:buSzPct val="100000"/>
              <a:buFontTx/>
              <a:buChar char="•"/>
              <a:defRPr sz="1200"/>
            </a:pPr>
            <a:r>
              <a:t>Pathologies</a:t>
            </a:r>
          </a:p>
        </p:txBody>
      </p:sp>
      <p:grpSp>
        <p:nvGrpSpPr>
          <p:cNvPr id="131" name="Group"/>
          <p:cNvGrpSpPr/>
          <p:nvPr/>
        </p:nvGrpSpPr>
        <p:grpSpPr>
          <a:xfrm>
            <a:off x="41850" y="2665373"/>
            <a:ext cx="8655870" cy="2178172"/>
            <a:chOff x="0" y="0"/>
            <a:chExt cx="8655869" cy="2178170"/>
          </a:xfrm>
        </p:grpSpPr>
        <p:pic>
          <p:nvPicPr>
            <p:cNvPr id="120" name="Image 25" descr="Image 25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4471" r="0" b="0"/>
            <a:stretch>
              <a:fillRect/>
            </a:stretch>
          </p:blipFill>
          <p:spPr>
            <a:xfrm>
              <a:off x="7500032" y="16535"/>
              <a:ext cx="1155838" cy="12003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Connecteur droit avec flèche 36"/>
            <p:cNvSpPr/>
            <p:nvPr/>
          </p:nvSpPr>
          <p:spPr>
            <a:xfrm>
              <a:off x="6812880" y="616808"/>
              <a:ext cx="625527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124" name="Groupe 37"/>
            <p:cNvGrpSpPr/>
            <p:nvPr/>
          </p:nvGrpSpPr>
          <p:grpSpPr>
            <a:xfrm>
              <a:off x="5557476" y="252696"/>
              <a:ext cx="1193778" cy="694879"/>
              <a:chOff x="0" y="0"/>
              <a:chExt cx="1193777" cy="694878"/>
            </a:xfrm>
          </p:grpSpPr>
          <p:pic>
            <p:nvPicPr>
              <p:cNvPr id="122" name="Picture 3" descr="Picture 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592894" cy="6892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3" name="Picture 3" descr="Picture 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flipH="1">
                <a:off x="600884" y="5642"/>
                <a:ext cx="592894" cy="6892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25" name="Connecteur droit avec flèche 38"/>
            <p:cNvSpPr/>
            <p:nvPr/>
          </p:nvSpPr>
          <p:spPr>
            <a:xfrm>
              <a:off x="4683322" y="600135"/>
              <a:ext cx="812528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pic>
          <p:nvPicPr>
            <p:cNvPr id="126" name="Image 43" descr="Image 4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44039" y="0"/>
              <a:ext cx="1273016" cy="1200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Image 28" descr="Image 2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278670" y="1483292"/>
              <a:ext cx="883705" cy="69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image20.png" descr="image20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 flipH="1" rot="2343175">
              <a:off x="2635918" y="533312"/>
              <a:ext cx="1067398" cy="106739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129" name="ZoneTexte 47"/>
            <p:cNvSpPr/>
            <p:nvPr/>
          </p:nvSpPr>
          <p:spPr>
            <a:xfrm>
              <a:off x="0" y="1564478"/>
              <a:ext cx="26364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algn="ctr">
                <a:lnSpc>
                  <a:spcPct val="120000"/>
                </a:lnSpc>
                <a:defRPr i="1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Ground Truths </a:t>
              </a:r>
              <a:br/>
              <a:r>
                <a:t>(Manual Segmentation)</a:t>
              </a:r>
            </a:p>
          </p:txBody>
        </p:sp>
        <p:sp>
          <p:nvSpPr>
            <p:cNvPr id="130" name="ZoneTexte 47"/>
            <p:cNvSpPr/>
            <p:nvPr/>
          </p:nvSpPr>
          <p:spPr>
            <a:xfrm>
              <a:off x="4836157" y="11650"/>
              <a:ext cx="26364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algn="ctr">
                <a:lnSpc>
                  <a:spcPct val="120000"/>
                </a:lnSpc>
                <a:defRPr i="1" sz="17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U-Net</a:t>
              </a:r>
            </a:p>
          </p:txBody>
        </p:sp>
      </p:grpSp>
      <p:sp>
        <p:nvSpPr>
          <p:cNvPr id="132" name="*Martin, A.R., De Leener, B., Cohen-Adad, J., Kalsi-Ryan, S., Cadotte, D.W., Wilson, J.R., Tetreault, L., Nouri, A., Crawley, A., Mikulis, D.J., et al.: Monitoring for myelopathic progression with multiparametric quantitative mri. PLoS One 13(4), e019573"/>
          <p:cNvSpPr txBox="1"/>
          <p:nvPr/>
        </p:nvSpPr>
        <p:spPr>
          <a:xfrm>
            <a:off x="3283124" y="4424625"/>
            <a:ext cx="5908026" cy="533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00"/>
            </a:pPr>
            <a:r>
              <a:t>*Martin, A.R., De Leener, B., Cohen-Adad, J., Kalsi-Ryan, S., Cadotte, D.W., Wilson, J.R., Tetreault, L., Nouri, A., Crawley, A., Mikulis, D.J., et al.: Monitoring for myelopathic progression with multiparametric quantitative mri. PLoS One 13(4), e0195733 (2018)</a:t>
            </a:r>
          </a:p>
          <a:p>
            <a:pPr>
              <a:defRPr sz="700"/>
            </a:pPr>
          </a:p>
          <a:p>
            <a:pPr>
              <a:defRPr sz="700"/>
            </a:pPr>
            <a:r>
              <a:t>**Barkhof, F., Filippi, M., Miller, D.H., Scheltens, P., Campi, A., Polman, C.H., Comi, G., Ader, H.J., Losseff, N., Valk, J.: Comparison of mri criteria at first presentation to predict conversion to clinically definite multiple sclerosis. Brain: a journal of neurology 120(11), 2059–2069 (1997)</a:t>
            </a:r>
          </a:p>
        </p:txBody>
      </p:sp>
      <p:pic>
        <p:nvPicPr>
          <p:cNvPr id="133" name="Image 2" descr="Imag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185003" y="-16238"/>
            <a:ext cx="1526041" cy="207964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Rectangle 31"/>
          <p:cNvSpPr/>
          <p:nvPr/>
        </p:nvSpPr>
        <p:spPr>
          <a:xfrm>
            <a:off x="7742949" y="1175449"/>
            <a:ext cx="290616" cy="153821"/>
          </a:xfrm>
          <a:prstGeom prst="rect">
            <a:avLst/>
          </a:prstGeom>
          <a:ln w="57150">
            <a:solidFill>
              <a:srgbClr val="FFFF00"/>
            </a:solidFill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35" name="Connecteur droit 33"/>
          <p:cNvSpPr/>
          <p:nvPr/>
        </p:nvSpPr>
        <p:spPr>
          <a:xfrm>
            <a:off x="7862427" y="1358048"/>
            <a:ext cx="171138" cy="1293216"/>
          </a:xfrm>
          <a:prstGeom prst="line">
            <a:avLst/>
          </a:prstGeom>
          <a:ln w="57150">
            <a:solidFill>
              <a:srgbClr val="FFFF00"/>
            </a:solidFill>
            <a:prstDash val="sysDash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6" name="Rectangle 31"/>
          <p:cNvSpPr/>
          <p:nvPr/>
        </p:nvSpPr>
        <p:spPr>
          <a:xfrm>
            <a:off x="7537013" y="2695680"/>
            <a:ext cx="1159831" cy="1199485"/>
          </a:xfrm>
          <a:prstGeom prst="rect">
            <a:avLst/>
          </a:prstGeom>
          <a:ln w="57150">
            <a:solidFill>
              <a:srgbClr val="FFFF00"/>
            </a:solidFill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74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Main Question</a:t>
            </a:r>
          </a:p>
        </p:txBody>
      </p:sp>
      <p:sp>
        <p:nvSpPr>
          <p:cNvPr id="139" name="Google Shape;75;p15"/>
          <p:cNvSpPr txBox="1"/>
          <p:nvPr>
            <p:ph type="body" sz="half" idx="1"/>
          </p:nvPr>
        </p:nvSpPr>
        <p:spPr>
          <a:xfrm>
            <a:off x="194651" y="1152475"/>
            <a:ext cx="8949854" cy="150833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  <a:defRPr sz="2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Can we build a general approach</a:t>
            </a:r>
            <a:r>
              <a:t> to automatically perform Spinal Cord Segmentation across contrasts, vendors and pathologies?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-1166707" y="2891112"/>
            <a:ext cx="6972975" cy="2066394"/>
            <a:chOff x="0" y="0"/>
            <a:chExt cx="6972974" cy="2066393"/>
          </a:xfrm>
        </p:grpSpPr>
        <p:pic>
          <p:nvPicPr>
            <p:cNvPr id="140" name="Image 22" descr="Image 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42279" y="0"/>
              <a:ext cx="1811207" cy="1592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Image 23" descr="Image 2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93413" y="11874"/>
              <a:ext cx="1663358" cy="1568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ZoneTexte 19"/>
            <p:cNvSpPr txBox="1"/>
            <p:nvPr/>
          </p:nvSpPr>
          <p:spPr>
            <a:xfrm>
              <a:off x="0" y="1592056"/>
              <a:ext cx="4650184" cy="474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T1-weighted</a:t>
              </a:r>
            </a:p>
          </p:txBody>
        </p:sp>
        <p:sp>
          <p:nvSpPr>
            <p:cNvPr id="143" name="ZoneTexte 20"/>
            <p:cNvSpPr txBox="1"/>
            <p:nvPr/>
          </p:nvSpPr>
          <p:spPr>
            <a:xfrm>
              <a:off x="2322790" y="1592056"/>
              <a:ext cx="4650185" cy="474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T2-weighted</a:t>
              </a:r>
            </a:p>
          </p:txBody>
        </p:sp>
        <p:sp>
          <p:nvSpPr>
            <p:cNvPr id="144" name="ZoneTexte 26"/>
            <p:cNvSpPr txBox="1"/>
            <p:nvPr/>
          </p:nvSpPr>
          <p:spPr>
            <a:xfrm>
              <a:off x="1477356" y="522005"/>
              <a:ext cx="341669" cy="449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5" name="ZoneTexte 27"/>
            <p:cNvSpPr txBox="1"/>
            <p:nvPr/>
          </p:nvSpPr>
          <p:spPr>
            <a:xfrm>
              <a:off x="2858337" y="522005"/>
              <a:ext cx="341669" cy="449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46" name="ZoneTexte 30"/>
            <p:cNvSpPr txBox="1"/>
            <p:nvPr/>
          </p:nvSpPr>
          <p:spPr>
            <a:xfrm>
              <a:off x="2154258" y="1129922"/>
              <a:ext cx="341669" cy="449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47" name="ZoneTexte 34"/>
            <p:cNvSpPr txBox="1"/>
            <p:nvPr/>
          </p:nvSpPr>
          <p:spPr>
            <a:xfrm>
              <a:off x="3777238" y="522005"/>
              <a:ext cx="341669" cy="449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8" name="ZoneTexte 35"/>
            <p:cNvSpPr txBox="1"/>
            <p:nvPr/>
          </p:nvSpPr>
          <p:spPr>
            <a:xfrm>
              <a:off x="5229139" y="522005"/>
              <a:ext cx="341669" cy="449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49" name="ZoneTexte 36"/>
            <p:cNvSpPr txBox="1"/>
            <p:nvPr/>
          </p:nvSpPr>
          <p:spPr>
            <a:xfrm>
              <a:off x="4517302" y="1129922"/>
              <a:ext cx="341669" cy="449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</p:grpSp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53688" r="0" b="0"/>
          <a:stretch>
            <a:fillRect/>
          </a:stretch>
        </p:blipFill>
        <p:spPr>
          <a:xfrm>
            <a:off x="4585161" y="2428669"/>
            <a:ext cx="4583119" cy="260686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ZoneTexte 21"/>
          <p:cNvSpPr txBox="1"/>
          <p:nvPr/>
        </p:nvSpPr>
        <p:spPr>
          <a:xfrm>
            <a:off x="997343" y="2807036"/>
            <a:ext cx="341669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5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3" name="ZoneTexte 32"/>
          <p:cNvSpPr txBox="1"/>
          <p:nvPr/>
        </p:nvSpPr>
        <p:spPr>
          <a:xfrm>
            <a:off x="3359302" y="2807036"/>
            <a:ext cx="341669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50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80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Data: </a:t>
            </a:r>
          </a:p>
        </p:txBody>
      </p:sp>
      <p:sp>
        <p:nvSpPr>
          <p:cNvPr id="156" name="Google Shape;81;p16"/>
          <p:cNvSpPr txBox="1"/>
          <p:nvPr/>
        </p:nvSpPr>
        <p:spPr>
          <a:xfrm>
            <a:off x="139906" y="1087548"/>
            <a:ext cx="9157353" cy="333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130342" indent="-130342">
              <a:lnSpc>
                <a:spcPct val="200000"/>
              </a:lnSpc>
              <a:buSzPct val="100000"/>
              <a:buChar char="•"/>
              <a:defRPr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Various (4) Spinal Cord MRI datasets at Neuropoly with available manual segmentation.</a:t>
            </a:r>
          </a:p>
          <a:p>
            <a:pPr lvl="1" marL="511342" indent="-130342">
              <a:lnSpc>
                <a:spcPct val="200000"/>
              </a:lnSpc>
              <a:buSzPct val="100000"/>
              <a:buChar char="•"/>
              <a:defRPr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Including:</a:t>
            </a:r>
          </a:p>
          <a:p>
            <a:pPr lvl="2" marL="892342" indent="-130342">
              <a:lnSpc>
                <a:spcPct val="200000"/>
              </a:lnSpc>
              <a:buSzPct val="100000"/>
              <a:buChar char="•"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Spine Generic</a:t>
            </a:r>
            <a:r>
              <a:t> </a:t>
            </a:r>
            <a:r>
              <a:rPr b="1"/>
              <a:t>Public Database</a:t>
            </a:r>
            <a:r>
              <a:t>* (multi-subject), n=244, 3 vendors, 6 contrasts, pathology: Mild Compression, Healthy Controls.</a:t>
            </a:r>
          </a:p>
          <a:p>
            <a:pPr lvl="2" marL="892342" indent="-130342">
              <a:lnSpc>
                <a:spcPct val="200000"/>
              </a:lnSpc>
              <a:buSzPct val="100000"/>
              <a:buChar char="•"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Basel-mp2rage</a:t>
            </a:r>
            <a:r>
              <a:t>, n=283, 1 contrast, pathology: Multiple Sclerosis (180), Healthy Controls (103).</a:t>
            </a:r>
          </a:p>
          <a:p>
            <a:pPr lvl="2" marL="892342" indent="-130342">
              <a:lnSpc>
                <a:spcPct val="200000"/>
              </a:lnSpc>
              <a:buSzPct val="100000"/>
              <a:buChar char="•"/>
              <a:defRPr sz="1000">
                <a:solidFill>
                  <a:schemeClr val="accent3">
                    <a:lumOff val="-760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INSPIRED</a:t>
            </a:r>
            <a:r>
              <a:t>, n=79, 5 contrasts, pathology: Degenerative Cervical Myelopathy (38), Spinal Cord Injury, Healthy Controls.</a:t>
            </a:r>
          </a:p>
          <a:p>
            <a:pPr lvl="2" marL="892342" indent="-130342">
              <a:lnSpc>
                <a:spcPct val="200000"/>
              </a:lnSpc>
              <a:buSzPct val="100000"/>
              <a:buChar char="•"/>
              <a:defRPr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SCI-Colorado</a:t>
            </a:r>
            <a:r>
              <a:t>, n=80, 2 contrasts, pathology: Spinal Cord Injury.</a:t>
            </a:r>
          </a:p>
          <a:p>
            <a:pPr marL="130342" indent="-130342">
              <a:lnSpc>
                <a:spcPct val="200000"/>
              </a:lnSpc>
              <a:buSzPct val="100000"/>
              <a:buChar char="•"/>
              <a:defRPr b="1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Multiple contrasts, conditions, vendors… 👍</a:t>
            </a:r>
          </a:p>
        </p:txBody>
      </p:sp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741" y="2836205"/>
            <a:ext cx="1610051" cy="161005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Google Shape;81;p16"/>
          <p:cNvSpPr txBox="1"/>
          <p:nvPr/>
        </p:nvSpPr>
        <p:spPr>
          <a:xfrm>
            <a:off x="93762" y="4607862"/>
            <a:ext cx="7688700" cy="22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* Cohen-Adad, J., Alonso-Ortiz, E., Abramovic, M., Arneitz, C., Atcheson, N., Barlow, L., Barry, R.L., Barth, M., Battiston, M., Büchel, C., et al.: Open-access quantitative mri data of the spinal cord and reproducibility across participants, sites and manufacturers. Scientific data 8(1), 219 (2021)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86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Tools &amp; Methods</a:t>
            </a:r>
          </a:p>
        </p:txBody>
      </p:sp>
      <p:sp>
        <p:nvSpPr>
          <p:cNvPr id="161" name="Google Shape;87;p17"/>
          <p:cNvSpPr txBox="1"/>
          <p:nvPr/>
        </p:nvSpPr>
        <p:spPr>
          <a:xfrm>
            <a:off x="220543" y="1257241"/>
            <a:ext cx="4558810" cy="354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125128" indent="-125128" defTabSz="877823">
              <a:lnSpc>
                <a:spcPct val="200000"/>
              </a:lnSpc>
              <a:buSzPct val="100000"/>
              <a:buChar char="•"/>
              <a:defRPr b="1" sz="163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Python/Pytorch/Git/ssh/Jupyter Notebooks</a:t>
            </a:r>
          </a:p>
          <a:p>
            <a:pPr marL="125128" indent="-125128" defTabSz="877823">
              <a:lnSpc>
                <a:spcPct val="200000"/>
              </a:lnSpc>
              <a:spcBef>
                <a:spcPts val="1100"/>
              </a:spcBef>
              <a:buSzPct val="100000"/>
              <a:buChar char="•"/>
              <a:defRPr sz="1632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nnU-Net</a:t>
            </a:r>
            <a:r>
              <a:t> -&gt; a state-of-the-art “self-configuring method for deep learning-based biomedical image segmentation”.</a:t>
            </a:r>
          </a:p>
          <a:p>
            <a:pPr lvl="1" marL="490888" indent="-125128" defTabSz="877823">
              <a:lnSpc>
                <a:spcPct val="200000"/>
              </a:lnSpc>
              <a:spcBef>
                <a:spcPts val="1100"/>
              </a:spcBef>
              <a:buSzPct val="100000"/>
              <a:buChar char="•"/>
              <a:defRPr sz="1344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Train and compare 2 frameworks</a:t>
            </a:r>
            <a:r>
              <a:t> for performing automatic spinal cord segmentation.</a:t>
            </a:r>
          </a:p>
        </p:txBody>
      </p:sp>
      <p:sp>
        <p:nvSpPr>
          <p:cNvPr id="162" name="ZoneTexte 58"/>
          <p:cNvSpPr txBox="1"/>
          <p:nvPr/>
        </p:nvSpPr>
        <p:spPr>
          <a:xfrm>
            <a:off x="12997189" y="497719"/>
            <a:ext cx="1653379" cy="4695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𝐶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𝑆</m:t>
                  </m:r>
                  <m:sSub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e>
                    <m:sub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sub>
                  </m:sSub>
                </m:oMath>
              </m:oMathPara>
            </a14:m>
            <a:endParaRPr sz="4000"/>
          </a:p>
        </p:txBody>
      </p:sp>
      <p:pic>
        <p:nvPicPr>
          <p:cNvPr id="163" name="Graphique 61" descr="Graphiqu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2097219" y="86655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6592" y="-3045"/>
            <a:ext cx="4102391" cy="503857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ZoneTexte 47"/>
          <p:cNvSpPr txBox="1"/>
          <p:nvPr/>
        </p:nvSpPr>
        <p:spPr>
          <a:xfrm>
            <a:off x="5994325" y="767533"/>
            <a:ext cx="2636415" cy="264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lnSpc>
                <a:spcPct val="120000"/>
              </a:lnSpc>
              <a:defRPr i="1"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nnU-Net</a:t>
            </a:r>
          </a:p>
        </p:txBody>
      </p:sp>
      <p:sp>
        <p:nvSpPr>
          <p:cNvPr id="166" name="ZoneTexte 47"/>
          <p:cNvSpPr txBox="1"/>
          <p:nvPr/>
        </p:nvSpPr>
        <p:spPr>
          <a:xfrm>
            <a:off x="6111533" y="2826959"/>
            <a:ext cx="2636415" cy="215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lnSpc>
                <a:spcPct val="120000"/>
              </a:lnSpc>
              <a:defRPr i="1" sz="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nnU-Net</a:t>
            </a:r>
          </a:p>
        </p:txBody>
      </p:sp>
      <p:sp>
        <p:nvSpPr>
          <p:cNvPr id="167" name="ZoneTexte 47"/>
          <p:cNvSpPr txBox="1"/>
          <p:nvPr/>
        </p:nvSpPr>
        <p:spPr>
          <a:xfrm>
            <a:off x="6111533" y="3521910"/>
            <a:ext cx="2636415" cy="215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lnSpc>
                <a:spcPct val="120000"/>
              </a:lnSpc>
              <a:defRPr i="1" sz="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nnU-Net</a:t>
            </a:r>
          </a:p>
        </p:txBody>
      </p:sp>
      <p:sp>
        <p:nvSpPr>
          <p:cNvPr id="168" name="ZoneTexte 47"/>
          <p:cNvSpPr txBox="1"/>
          <p:nvPr/>
        </p:nvSpPr>
        <p:spPr>
          <a:xfrm>
            <a:off x="6111533" y="4138822"/>
            <a:ext cx="2636415" cy="215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lnSpc>
                <a:spcPct val="120000"/>
              </a:lnSpc>
              <a:defRPr i="1" sz="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nnU-Net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92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Objectives</a:t>
            </a:r>
          </a:p>
        </p:txBody>
      </p:sp>
      <p:sp>
        <p:nvSpPr>
          <p:cNvPr id="171" name="Google Shape;93;p18"/>
          <p:cNvSpPr txBox="1"/>
          <p:nvPr/>
        </p:nvSpPr>
        <p:spPr>
          <a:xfrm>
            <a:off x="154206" y="1377139"/>
            <a:ext cx="8835588" cy="3115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173789" indent="-173789">
              <a:lnSpc>
                <a:spcPct val="200000"/>
              </a:lnSpc>
              <a:buSzPct val="100000"/>
              <a:buAutoNum type="arabicPeriod" startAt="1"/>
              <a:defRPr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Create a script for </a:t>
            </a:r>
            <a:r>
              <a:rPr b="1"/>
              <a:t>converting</a:t>
            </a:r>
            <a:r>
              <a:t> </a:t>
            </a:r>
            <a:r>
              <a:rPr b="1" i="1"/>
              <a:t>N</a:t>
            </a:r>
            <a:r>
              <a:t> </a:t>
            </a:r>
            <a:r>
              <a:rPr b="1"/>
              <a:t>BIDS datasets into one large “nnU-Net-ready” dataset</a:t>
            </a:r>
            <a:r>
              <a:t> train/test split.</a:t>
            </a:r>
          </a:p>
          <a:p>
            <a:pPr marL="173789" indent="-173789">
              <a:lnSpc>
                <a:spcPct val="200000"/>
              </a:lnSpc>
              <a:buSzPct val="100000"/>
              <a:buAutoNum type="arabicPeriod" startAt="1"/>
              <a:defRPr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Compare a </a:t>
            </a:r>
            <a:r>
              <a:rPr b="1"/>
              <a:t>general model</a:t>
            </a:r>
            <a:r>
              <a:t> to </a:t>
            </a:r>
            <a:r>
              <a:rPr b="1"/>
              <a:t>specific models</a:t>
            </a:r>
            <a:r>
              <a:t> for spinal cord segmentation on the datasets’ test sets.</a:t>
            </a:r>
          </a:p>
          <a:p>
            <a:pPr marL="173789" indent="-173789">
              <a:lnSpc>
                <a:spcPct val="200000"/>
              </a:lnSpc>
              <a:buSzPct val="100000"/>
              <a:buAutoNum type="arabicPeriod" startAt="1"/>
              <a:defRPr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Test the resulting 2 frameworks on a fourth dataset</a:t>
            </a:r>
            <a:r>
              <a:t> to demonstrate the generalizability capabilities of the larger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98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Deliverables</a:t>
            </a:r>
          </a:p>
        </p:txBody>
      </p:sp>
      <p:sp>
        <p:nvSpPr>
          <p:cNvPr id="174" name="Google Shape;99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130342" indent="-130342">
              <a:lnSpc>
                <a:spcPct val="200000"/>
              </a:lnSpc>
              <a:buClrTx/>
              <a:buSzPct val="100000"/>
              <a:buFontTx/>
              <a:buChar char="•"/>
              <a:defRPr sz="13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Github repository</a:t>
            </a:r>
            <a:r>
              <a:t> with codes and scripts to reproduce training and testing.</a:t>
            </a:r>
          </a:p>
          <a:p>
            <a:pPr marL="130342" indent="-130342">
              <a:lnSpc>
                <a:spcPct val="200000"/>
              </a:lnSpc>
              <a:buClrTx/>
              <a:buSzPct val="100000"/>
              <a:buFontTx/>
              <a:buChar char="•"/>
              <a:defRPr sz="13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jupyter notebook</a:t>
            </a:r>
            <a:r>
              <a:t> of the analysis codes and visualisations for comparing the results.</a:t>
            </a:r>
          </a:p>
          <a:p>
            <a:pPr marL="130342" indent="-130342">
              <a:lnSpc>
                <a:spcPct val="200000"/>
              </a:lnSpc>
              <a:buClrTx/>
              <a:buSzPct val="100000"/>
              <a:buFontTx/>
              <a:buChar char="•"/>
              <a:defRPr sz="13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Documentation</a:t>
            </a:r>
            <a:r>
              <a:t>.</a:t>
            </a:r>
          </a:p>
          <a:p>
            <a:pPr marL="130342" indent="-130342">
              <a:lnSpc>
                <a:spcPct val="200000"/>
              </a:lnSpc>
              <a:buClrTx/>
              <a:buSzPct val="100000"/>
              <a:buFontTx/>
              <a:buChar char="•"/>
              <a:defRPr sz="13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Model checkpoints</a:t>
            </a:r>
            <a:r>
              <a:t> for the nnUnet models trained on all 3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04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References</a:t>
            </a:r>
          </a:p>
        </p:txBody>
      </p:sp>
      <p:sp>
        <p:nvSpPr>
          <p:cNvPr id="177" name="Google Shape;105;p20"/>
          <p:cNvSpPr txBox="1"/>
          <p:nvPr/>
        </p:nvSpPr>
        <p:spPr>
          <a:xfrm>
            <a:off x="257559" y="1296477"/>
            <a:ext cx="8628882" cy="3233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112094" indent="-112094" defTabSz="786384">
              <a:lnSpc>
                <a:spcPct val="200000"/>
              </a:lnSpc>
              <a:buSzPct val="100000"/>
              <a:buChar char="•"/>
              <a:defRPr sz="111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GitHub: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https://github.com/brainhack-school2023/bouchard_project</a:t>
            </a:r>
          </a:p>
          <a:p>
            <a:pPr marL="112094" indent="-112094" defTabSz="786384">
              <a:lnSpc>
                <a:spcPct val="200000"/>
              </a:lnSpc>
              <a:buSzPct val="100000"/>
              <a:buChar char="•"/>
              <a:defRPr sz="111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Cohen-Adad, J., Alonso-Ortiz, E., Abramovic, M., Arneitz, C., Atcheson, N., Barlow, L., Barry, R.L., Barth, M., Battiston, M., Büchel, C., et al.: Open-access quantitative mri data of the spinal cord and reproducibility across participants, sites and manufacturers. Scientific data 8(1), 219 (2021)</a:t>
            </a:r>
          </a:p>
          <a:p>
            <a:pPr marL="112094" indent="-112094" defTabSz="786384">
              <a:lnSpc>
                <a:spcPct val="200000"/>
              </a:lnSpc>
              <a:buSzPct val="100000"/>
              <a:buChar char="•"/>
              <a:defRPr sz="111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Martin, A.R., De Leener, B., Cohen-Adad, J., Kalsi-Ryan, S., Cadotte, D.W., Wilson, J.R., Tetreault, L., Nouri, A., Crawley, A., Mikulis, D.J., et al.: Monitoring for myelopathic progression with multiparametric quantitative mri. PLoS One 13(4), e0195733 (2018)</a:t>
            </a:r>
          </a:p>
          <a:p>
            <a:pPr marL="112094" indent="-112094" defTabSz="786384">
              <a:lnSpc>
                <a:spcPct val="200000"/>
              </a:lnSpc>
              <a:buSzPct val="100000"/>
              <a:buChar char="•"/>
              <a:defRPr sz="1118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Barkhof, F., Filippi, M., Miller, D.H., Scheltens, P., Campi, A., Polman, C.H., Comi, G., Ader, H.J., Losseff, N., Valk, J.: Comparison of mri criteria at first presentation to predict conversion to clinically definite multiple sclerosis. Brain: a journal of neurology 120(11), 2059–2069 (1997)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202729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