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h49CFBBmSdNa0Iu7QtUoCYDtnx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Lato-regular.fntdata"/><Relationship Id="rId21" Type="http://schemas.openxmlformats.org/officeDocument/2006/relationships/font" Target="fonts/ProximaNova-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File:Chronic_fatigue_syndrome.JPG" TargetMode="External"/><Relationship Id="rId3" Type="http://schemas.openxmlformats.org/officeDocument/2006/relationships/hyperlink" Target="https://igorminar.github.io/story-about-superpower-managemen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chemeClr val="dk1"/>
                </a:solidFill>
              </a:rPr>
              <a:t>Image link: </a:t>
            </a:r>
            <a:r>
              <a:rPr lang="en-GB" u="sng">
                <a:solidFill>
                  <a:schemeClr val="hlink"/>
                </a:solidFill>
                <a:hlinkClick r:id="rId2"/>
              </a:rPr>
              <a:t>http://en.wikipedia.org/wiki/File:Chronic_fatigue_syndrome.JPG</a:t>
            </a:r>
            <a:r>
              <a:rPr lang="en-GB">
                <a:solidFill>
                  <a:schemeClr val="dk1"/>
                </a:solidFill>
              </a:rPr>
              <a:t> </a:t>
            </a:r>
            <a:endParaRPr>
              <a:solidFill>
                <a:schemeClr val="dk1"/>
              </a:solidFill>
            </a:endParaRPr>
          </a:p>
          <a:p>
            <a:pPr indent="0" lvl="0" marL="0" rtl="0" algn="l">
              <a:spcBef>
                <a:spcPts val="0"/>
              </a:spcBef>
              <a:spcAft>
                <a:spcPts val="0"/>
              </a:spcAft>
              <a:buSzPts val="1100"/>
              <a:buNone/>
            </a:pPr>
            <a:r>
              <a:rPr lang="en-GB">
                <a:solidFill>
                  <a:schemeClr val="dk1"/>
                </a:solidFill>
              </a:rPr>
              <a:t>Brain: </a:t>
            </a:r>
            <a:r>
              <a:rPr lang="en-GB" u="sng">
                <a:solidFill>
                  <a:schemeClr val="hlink"/>
                </a:solidFill>
                <a:hlinkClick r:id="rId3"/>
              </a:rPr>
              <a:t>https://igorminar.github.io/story-about-superpower-management/</a:t>
            </a:r>
            <a:r>
              <a:rPr lang="en-GB">
                <a:solidFill>
                  <a:schemeClr val="dk1"/>
                </a:solidFill>
              </a:rPr>
              <a:t>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d68b7da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4d68b7da1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e21fd74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e21fd74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e21fd74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4e21fd747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e21fd747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e21fd747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0"/>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0"/>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9"/>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9"/>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1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12"/>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16"/>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7"/>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17"/>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17"/>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8"/>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idx="1" type="subTitle"/>
          </p:nvPr>
        </p:nvSpPr>
        <p:spPr>
          <a:xfrm>
            <a:off x="729627" y="3111638"/>
            <a:ext cx="7688100" cy="541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400"/>
              <a:buNone/>
            </a:pPr>
            <a:r>
              <a:rPr lang="en-GB"/>
              <a:t>Thomas Perrin - Polytechnique Montréal</a:t>
            </a:r>
            <a:endParaRPr/>
          </a:p>
        </p:txBody>
      </p:sp>
      <p:pic>
        <p:nvPicPr>
          <p:cNvPr id="60" name="Google Shape;60;p1"/>
          <p:cNvPicPr preferRelativeResize="0"/>
          <p:nvPr/>
        </p:nvPicPr>
        <p:blipFill rotWithShape="1">
          <a:blip r:embed="rId3">
            <a:alphaModFix/>
          </a:blip>
          <a:srcRect b="0" l="0" r="0" t="0"/>
          <a:stretch/>
        </p:blipFill>
        <p:spPr>
          <a:xfrm>
            <a:off x="0" y="3888743"/>
            <a:ext cx="3200674" cy="1281200"/>
          </a:xfrm>
          <a:prstGeom prst="rect">
            <a:avLst/>
          </a:prstGeom>
          <a:noFill/>
          <a:ln>
            <a:noFill/>
          </a:ln>
        </p:spPr>
      </p:pic>
      <p:sp>
        <p:nvSpPr>
          <p:cNvPr id="61" name="Google Shape;61;p1"/>
          <p:cNvSpPr txBox="1"/>
          <p:nvPr/>
        </p:nvSpPr>
        <p:spPr>
          <a:xfrm>
            <a:off x="729625" y="1273050"/>
            <a:ext cx="7688100" cy="16647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GB" sz="4800">
                <a:solidFill>
                  <a:srgbClr val="FFFFFF"/>
                </a:solidFill>
                <a:latin typeface="Proxima Nova"/>
                <a:ea typeface="Proxima Nova"/>
                <a:cs typeface="Proxima Nova"/>
                <a:sym typeface="Proxima Nova"/>
              </a:rPr>
              <a:t>Effects of sleepiness on resting-state connectivity</a:t>
            </a:r>
            <a:endParaRPr sz="48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Deliverables</a:t>
            </a:r>
            <a:endParaRPr/>
          </a:p>
        </p:txBody>
      </p:sp>
      <p:sp>
        <p:nvSpPr>
          <p:cNvPr id="134" name="Google Shape;134;p6"/>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GitHub repository containing all the elements of the project</a:t>
            </a:r>
            <a:endParaRPr sz="1800">
              <a:solidFill>
                <a:srgbClr val="616161"/>
              </a:solidFill>
              <a:latin typeface="Proxima Nova"/>
              <a:ea typeface="Proxima Nova"/>
              <a:cs typeface="Proxima Nova"/>
              <a:sym typeface="Proxima Nova"/>
            </a:endParaRPr>
          </a:p>
          <a:p>
            <a:pPr indent="-342900" lvl="0" marL="457200" rtl="0" algn="l">
              <a:lnSpc>
                <a:spcPct val="200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Markdown file for the project description</a:t>
            </a:r>
            <a:endParaRPr sz="1800">
              <a:solidFill>
                <a:srgbClr val="616161"/>
              </a:solidFill>
              <a:latin typeface="Proxima Nova"/>
              <a:ea typeface="Proxima Nova"/>
              <a:cs typeface="Proxima Nova"/>
              <a:sym typeface="Proxima Nova"/>
            </a:endParaRPr>
          </a:p>
          <a:p>
            <a:pPr indent="-342900" lvl="0" marL="457200" rtl="0" algn="l">
              <a:lnSpc>
                <a:spcPct val="200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Python script to update dataset to BIDS</a:t>
            </a:r>
            <a:endParaRPr sz="1800">
              <a:solidFill>
                <a:srgbClr val="616161"/>
              </a:solidFill>
              <a:latin typeface="Proxima Nova"/>
              <a:ea typeface="Proxima Nova"/>
              <a:cs typeface="Proxima Nova"/>
              <a:sym typeface="Proxima Nova"/>
            </a:endParaRPr>
          </a:p>
          <a:p>
            <a:pPr indent="-342900" lvl="0" marL="457200" rtl="0" algn="l">
              <a:lnSpc>
                <a:spcPct val="200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Bash code for Datalad and fMRI preprocessing</a:t>
            </a:r>
            <a:endParaRPr sz="1800">
              <a:solidFill>
                <a:srgbClr val="616161"/>
              </a:solidFill>
              <a:latin typeface="Proxima Nova"/>
              <a:ea typeface="Proxima Nova"/>
              <a:cs typeface="Proxima Nova"/>
              <a:sym typeface="Proxima Nova"/>
            </a:endParaRPr>
          </a:p>
          <a:p>
            <a:pPr indent="-342900" lvl="0" marL="457200" rtl="0" algn="l">
              <a:lnSpc>
                <a:spcPct val="200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Jupyter Notebook for visualization</a:t>
            </a:r>
            <a:endParaRPr sz="1800">
              <a:solidFill>
                <a:srgbClr val="61616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Conclusion</a:t>
            </a:r>
            <a:endParaRPr/>
          </a:p>
        </p:txBody>
      </p:sp>
      <p:sp>
        <p:nvSpPr>
          <p:cNvPr id="140" name="Google Shape;14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C</a:t>
            </a:r>
            <a:r>
              <a:rPr lang="en-GB"/>
              <a:t>hallenges encountered </a:t>
            </a:r>
            <a:endParaRPr/>
          </a:p>
          <a:p>
            <a:pPr indent="-342900" lvl="1" marL="914400" rtl="0" algn="l">
              <a:lnSpc>
                <a:spcPct val="200000"/>
              </a:lnSpc>
              <a:spcBef>
                <a:spcPts val="0"/>
              </a:spcBef>
              <a:spcAft>
                <a:spcPts val="0"/>
              </a:spcAft>
              <a:buSzPts val="1800"/>
              <a:buChar char="○"/>
            </a:pPr>
            <a:r>
              <a:rPr lang="en-GB" sz="1800"/>
              <a:t>Balance research and implementation</a:t>
            </a:r>
            <a:endParaRPr sz="1800"/>
          </a:p>
          <a:p>
            <a:pPr indent="-342900" lvl="1" marL="914400" rtl="0" algn="l">
              <a:lnSpc>
                <a:spcPct val="200000"/>
              </a:lnSpc>
              <a:spcBef>
                <a:spcPts val="0"/>
              </a:spcBef>
              <a:spcAft>
                <a:spcPts val="0"/>
              </a:spcAft>
              <a:buSzPts val="1800"/>
              <a:buChar char="○"/>
            </a:pPr>
            <a:r>
              <a:rPr lang="en-GB" sz="1800"/>
              <a:t>Limitations in software installation</a:t>
            </a:r>
            <a:endParaRPr sz="1800"/>
          </a:p>
          <a:p>
            <a:pPr indent="-342900" lvl="0" marL="457200" rtl="0" algn="l">
              <a:lnSpc>
                <a:spcPct val="200000"/>
              </a:lnSpc>
              <a:spcBef>
                <a:spcPts val="0"/>
              </a:spcBef>
              <a:spcAft>
                <a:spcPts val="0"/>
              </a:spcAft>
              <a:buSzPts val="1800"/>
              <a:buChar char="●"/>
            </a:pPr>
            <a:r>
              <a:rPr lang="en-GB"/>
              <a:t>Solutions</a:t>
            </a:r>
            <a:endParaRPr/>
          </a:p>
          <a:p>
            <a:pPr indent="-342900" lvl="1" marL="914400" rtl="0" algn="l">
              <a:lnSpc>
                <a:spcPct val="200000"/>
              </a:lnSpc>
              <a:spcBef>
                <a:spcPts val="0"/>
              </a:spcBef>
              <a:spcAft>
                <a:spcPts val="0"/>
              </a:spcAft>
              <a:buSzPts val="1800"/>
              <a:buChar char="○"/>
            </a:pPr>
            <a:r>
              <a:rPr lang="en-GB" sz="1800"/>
              <a:t>Use cases are helpful</a:t>
            </a:r>
            <a:endParaRPr sz="1800"/>
          </a:p>
          <a:p>
            <a:pPr indent="-342900" lvl="1" marL="914400" rtl="0" algn="l">
              <a:lnSpc>
                <a:spcPct val="200000"/>
              </a:lnSpc>
              <a:spcBef>
                <a:spcPts val="0"/>
              </a:spcBef>
              <a:spcAft>
                <a:spcPts val="0"/>
              </a:spcAft>
              <a:buSzPts val="1800"/>
              <a:buChar char="○"/>
            </a:pPr>
            <a:r>
              <a:rPr lang="en-GB" sz="1800"/>
              <a:t>Using NeuroDesk</a:t>
            </a:r>
            <a:endParaRPr sz="1800"/>
          </a:p>
        </p:txBody>
      </p:sp>
      <p:pic>
        <p:nvPicPr>
          <p:cNvPr id="141" name="Google Shape;141;p7"/>
          <p:cNvPicPr preferRelativeResize="0"/>
          <p:nvPr/>
        </p:nvPicPr>
        <p:blipFill>
          <a:blip r:embed="rId3">
            <a:alphaModFix/>
          </a:blip>
          <a:stretch>
            <a:fillRect/>
          </a:stretch>
        </p:blipFill>
        <p:spPr>
          <a:xfrm>
            <a:off x="5829974" y="1152484"/>
            <a:ext cx="3002325" cy="29745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References</a:t>
            </a:r>
            <a:endParaRPr/>
          </a:p>
        </p:txBody>
      </p:sp>
      <p:sp>
        <p:nvSpPr>
          <p:cNvPr id="147" name="Google Shape;147;p8"/>
          <p:cNvSpPr txBox="1"/>
          <p:nvPr/>
        </p:nvSpPr>
        <p:spPr>
          <a:xfrm>
            <a:off x="704100" y="1219650"/>
            <a:ext cx="7866600" cy="3272700"/>
          </a:xfrm>
          <a:prstGeom prst="rect">
            <a:avLst/>
          </a:prstGeom>
          <a:noFill/>
          <a:ln>
            <a:noFill/>
          </a:ln>
        </p:spPr>
        <p:txBody>
          <a:bodyPr anchorCtr="0" anchor="t" bIns="91425" lIns="91425" spcFirstLastPara="1" rIns="91425" wrap="square" tIns="91425">
            <a:normAutofit fontScale="62500"/>
          </a:bodyPr>
          <a:lstStyle/>
          <a:p>
            <a:pPr indent="-280193" lvl="0" marL="457200" marR="0" rtl="0" algn="l">
              <a:lnSpc>
                <a:spcPct val="200000"/>
              </a:lnSpc>
              <a:spcBef>
                <a:spcPts val="0"/>
              </a:spcBef>
              <a:spcAft>
                <a:spcPts val="0"/>
              </a:spcAft>
              <a:buClr>
                <a:srgbClr val="595959"/>
              </a:buClr>
              <a:buSzPct val="100000"/>
              <a:buFont typeface="Lato"/>
              <a:buChar char="●"/>
            </a:pPr>
            <a:r>
              <a:rPr lang="en-GB" sz="1300">
                <a:solidFill>
                  <a:srgbClr val="595959"/>
                </a:solidFill>
                <a:latin typeface="Lato"/>
                <a:ea typeface="Lato"/>
                <a:cs typeface="Lato"/>
                <a:sym typeface="Lato"/>
              </a:rPr>
              <a:t>Killgore WD. Effects of sleep deprivation on cognition. Prog Brain Res. 2010;185:105-29. doi: 10.1016/B978-0-444-53702-7.00007-5. PMID: 21075236.</a:t>
            </a:r>
            <a:endParaRPr sz="1300">
              <a:solidFill>
                <a:srgbClr val="595959"/>
              </a:solidFill>
              <a:latin typeface="Lato"/>
              <a:ea typeface="Lato"/>
              <a:cs typeface="Lato"/>
              <a:sym typeface="Lato"/>
            </a:endParaRPr>
          </a:p>
          <a:p>
            <a:pPr indent="-280193" lvl="0" marL="457200" marR="0" rtl="0" algn="l">
              <a:lnSpc>
                <a:spcPct val="200000"/>
              </a:lnSpc>
              <a:spcBef>
                <a:spcPts val="0"/>
              </a:spcBef>
              <a:spcAft>
                <a:spcPts val="0"/>
              </a:spcAft>
              <a:buClr>
                <a:srgbClr val="595959"/>
              </a:buClr>
              <a:buSzPct val="100000"/>
              <a:buFont typeface="Lato"/>
              <a:buChar char="●"/>
            </a:pPr>
            <a:r>
              <a:rPr lang="en-GB" sz="1300">
                <a:solidFill>
                  <a:srgbClr val="595959"/>
                </a:solidFill>
                <a:latin typeface="Lato"/>
                <a:ea typeface="Lato"/>
                <a:cs typeface="Lato"/>
                <a:sym typeface="Lato"/>
              </a:rPr>
              <a:t>Reidy BL, Hamann S, Inman C, Johnson KC, Brennan PA. Decreased sleep duration is associated with increased fMRI responses to emotional faces in children. Neuropsychologia. 2016 Apr;84:54-62. doi: 10.1016/j.neuropsychologia.2016.01.028. Epub 2016 Jan 25. PMID: 26821063.</a:t>
            </a:r>
            <a:endParaRPr sz="1300">
              <a:solidFill>
                <a:srgbClr val="595959"/>
              </a:solidFill>
              <a:latin typeface="Lato"/>
              <a:ea typeface="Lato"/>
              <a:cs typeface="Lato"/>
              <a:sym typeface="Lato"/>
            </a:endParaRPr>
          </a:p>
          <a:p>
            <a:pPr indent="-280193" lvl="0" marL="457200" marR="0" rtl="0" algn="l">
              <a:lnSpc>
                <a:spcPct val="200000"/>
              </a:lnSpc>
              <a:spcBef>
                <a:spcPts val="0"/>
              </a:spcBef>
              <a:spcAft>
                <a:spcPts val="0"/>
              </a:spcAft>
              <a:buClr>
                <a:srgbClr val="595959"/>
              </a:buClr>
              <a:buSzPct val="100000"/>
              <a:buFont typeface="Lato"/>
              <a:buChar char="●"/>
            </a:pPr>
            <a:r>
              <a:rPr lang="en-GB" sz="1300">
                <a:solidFill>
                  <a:srgbClr val="595959"/>
                </a:solidFill>
                <a:latin typeface="Lato"/>
                <a:ea typeface="Lato"/>
                <a:cs typeface="Lato"/>
                <a:sym typeface="Lato"/>
              </a:rPr>
              <a:t>Gustav Nilsonne and Sandra Tamm and Paolo d’Onofrio and Hanna Å Thuné and Johanna Schwarz and Catharina Lavebratt and Jia Jia Liu and Kristoffer NT Månsson and Tina Sundelin and John Axelsson and Peter Fransson and Göran Kecklund and Håkan Fischer and Mats Lekander and Torbjörn Åkerstedt (2020). The Stockholm Sleepy Brain Study: Effects of Sleep Deprivation on Cognitive and Emotional Processing in Young and Old. OpenNeuro. [Dataset] doi: 10.18112/openneuro.ds000201.v1.0.3</a:t>
            </a:r>
            <a:endParaRPr sz="1300">
              <a:solidFill>
                <a:srgbClr val="595959"/>
              </a:solidFill>
              <a:latin typeface="Lato"/>
              <a:ea typeface="Lato"/>
              <a:cs typeface="Lato"/>
              <a:sym typeface="Lato"/>
            </a:endParaRPr>
          </a:p>
          <a:p>
            <a:pPr indent="-280193" lvl="0" marL="457200" marR="0" rtl="0" algn="l">
              <a:lnSpc>
                <a:spcPct val="200000"/>
              </a:lnSpc>
              <a:spcBef>
                <a:spcPts val="0"/>
              </a:spcBef>
              <a:spcAft>
                <a:spcPts val="0"/>
              </a:spcAft>
              <a:buClr>
                <a:srgbClr val="595959"/>
              </a:buClr>
              <a:buSzPct val="100000"/>
              <a:buFont typeface="Lato"/>
              <a:buChar char="●"/>
            </a:pPr>
            <a:r>
              <a:rPr lang="en-GB" sz="1300">
                <a:solidFill>
                  <a:srgbClr val="595959"/>
                </a:solidFill>
                <a:latin typeface="Lato"/>
                <a:ea typeface="Lato"/>
                <a:cs typeface="Lato"/>
                <a:sym typeface="Lato"/>
              </a:rPr>
              <a:t>Tamm S, Schwarz J, Thuné H, Kecklund G, Petrovic P, Åkerstedt T, Fischer H, Lekander M, Nilsonne G. A combined fMRI and EMG study of emotional contagion following partial sleep deprivation in young and older humans. Sci Rep. 2020 Oct 21;10(1):17944. doi: 10.1038/s41598-020-74489-9. PMID: 33087746; PMCID: PMC7578048.</a:t>
            </a:r>
            <a:endParaRPr sz="1300">
              <a:solidFill>
                <a:srgbClr val="595959"/>
              </a:solidFill>
              <a:latin typeface="Lato"/>
              <a:ea typeface="Lato"/>
              <a:cs typeface="Lato"/>
              <a:sym typeface="Lato"/>
            </a:endParaRPr>
          </a:p>
          <a:p>
            <a:pPr indent="-280193" lvl="0" marL="457200" marR="0" rtl="0" algn="l">
              <a:lnSpc>
                <a:spcPct val="200000"/>
              </a:lnSpc>
              <a:spcBef>
                <a:spcPts val="0"/>
              </a:spcBef>
              <a:spcAft>
                <a:spcPts val="0"/>
              </a:spcAft>
              <a:buClr>
                <a:srgbClr val="595959"/>
              </a:buClr>
              <a:buSzPct val="100000"/>
              <a:buFont typeface="Lato"/>
              <a:buChar char="●"/>
            </a:pPr>
            <a:r>
              <a:rPr lang="en-GB" sz="1300">
                <a:solidFill>
                  <a:srgbClr val="595959"/>
                </a:solidFill>
                <a:latin typeface="Lato"/>
                <a:ea typeface="Lato"/>
                <a:cs typeface="Lato"/>
                <a:sym typeface="Lato"/>
              </a:rPr>
              <a:t>Dimitrijevic A, Exploratory Work on the Predictive Clinical Neuroscience (PCN) Toolkit, BrainHackCloud_steps, https://github.com/brainhack-school2022/dimitrijevic_project.git</a:t>
            </a:r>
            <a:endParaRPr sz="1300">
              <a:solidFill>
                <a:srgbClr val="59595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Background</a:t>
            </a:r>
            <a:endParaRPr/>
          </a:p>
        </p:txBody>
      </p:sp>
      <p:sp>
        <p:nvSpPr>
          <p:cNvPr id="67" name="Google Shape;67;p2"/>
          <p:cNvSpPr txBox="1"/>
          <p:nvPr/>
        </p:nvSpPr>
        <p:spPr>
          <a:xfrm>
            <a:off x="311700" y="1553800"/>
            <a:ext cx="7458300" cy="3015300"/>
          </a:xfrm>
          <a:prstGeom prst="rect">
            <a:avLst/>
          </a:prstGeom>
          <a:noFill/>
          <a:ln>
            <a:noFill/>
          </a:ln>
        </p:spPr>
        <p:txBody>
          <a:bodyPr anchorCtr="0" anchor="t" bIns="91425" lIns="91425" spcFirstLastPara="1" rIns="91425" wrap="square" tIns="91425">
            <a:noAutofit/>
          </a:bodyPr>
          <a:lstStyle/>
          <a:p>
            <a:pPr indent="-342900" lvl="0" marL="457200" rtl="0" algn="l">
              <a:lnSpc>
                <a:spcPct val="1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Sleep deprivation is commonplace in society</a:t>
            </a:r>
            <a:endParaRPr sz="1800">
              <a:solidFill>
                <a:srgbClr val="595959"/>
              </a:solidFill>
              <a:latin typeface="Lato"/>
              <a:ea typeface="Lato"/>
              <a:cs typeface="Lato"/>
              <a:sym typeface="Lato"/>
            </a:endParaRPr>
          </a:p>
          <a:p>
            <a:pPr indent="-342900" lvl="0" marL="457200" rtl="0" algn="l">
              <a:lnSpc>
                <a:spcPct val="1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Sleepiness has effects on cognitive and affective functioning:</a:t>
            </a:r>
            <a:endParaRPr sz="1800">
              <a:solidFill>
                <a:srgbClr val="595959"/>
              </a:solidFill>
              <a:latin typeface="Lato"/>
              <a:ea typeface="Lato"/>
              <a:cs typeface="Lato"/>
              <a:sym typeface="Lato"/>
            </a:endParaRPr>
          </a:p>
          <a:p>
            <a:pPr indent="-342900" lvl="1" marL="914400" rtl="0" algn="l">
              <a:lnSpc>
                <a:spcPct val="1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Associations with amygdala-prefrontal functional connectivity</a:t>
            </a:r>
            <a:endParaRPr sz="1800">
              <a:solidFill>
                <a:srgbClr val="595959"/>
              </a:solidFill>
              <a:latin typeface="Lato"/>
              <a:ea typeface="Lato"/>
              <a:cs typeface="Lato"/>
              <a:sym typeface="Lato"/>
            </a:endParaRPr>
          </a:p>
          <a:p>
            <a:pPr indent="-342900" lvl="1" marL="914400" rtl="0" algn="l">
              <a:lnSpc>
                <a:spcPct val="1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Inhibition of top-down-control in emotion</a:t>
            </a:r>
            <a:endParaRPr sz="1800">
              <a:solidFill>
                <a:srgbClr val="595959"/>
              </a:solidFill>
              <a:latin typeface="Lato"/>
              <a:ea typeface="Lato"/>
              <a:cs typeface="Lato"/>
              <a:sym typeface="Lato"/>
            </a:endParaRPr>
          </a:p>
          <a:p>
            <a:pPr indent="-342900" lvl="0" marL="457200" rtl="0" algn="l">
              <a:lnSpc>
                <a:spcPct val="1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Further analysis on functional connectivity</a:t>
            </a:r>
            <a:endParaRPr sz="1800">
              <a:solidFill>
                <a:srgbClr val="595959"/>
              </a:solidFill>
              <a:latin typeface="Lato"/>
              <a:ea typeface="Lato"/>
              <a:cs typeface="Lato"/>
              <a:sym typeface="Lato"/>
            </a:endParaRPr>
          </a:p>
        </p:txBody>
      </p:sp>
      <p:pic>
        <p:nvPicPr>
          <p:cNvPr id="68" name="Google Shape;68;p2"/>
          <p:cNvPicPr preferRelativeResize="0"/>
          <p:nvPr/>
        </p:nvPicPr>
        <p:blipFill>
          <a:blip r:embed="rId3">
            <a:alphaModFix/>
          </a:blip>
          <a:stretch>
            <a:fillRect/>
          </a:stretch>
        </p:blipFill>
        <p:spPr>
          <a:xfrm>
            <a:off x="6488713" y="133275"/>
            <a:ext cx="2358525" cy="1768901"/>
          </a:xfrm>
          <a:prstGeom prst="rect">
            <a:avLst/>
          </a:prstGeom>
          <a:noFill/>
          <a:ln>
            <a:noFill/>
          </a:ln>
          <a:effectLst>
            <a:outerShdw blurRad="57150" rotWithShape="0" algn="bl" dir="5400000" dist="19050">
              <a:srgbClr val="000000">
                <a:alpha val="50000"/>
              </a:srgbClr>
            </a:outerShdw>
          </a:effectLst>
        </p:spPr>
      </p:pic>
      <p:pic>
        <p:nvPicPr>
          <p:cNvPr id="69" name="Google Shape;69;p2"/>
          <p:cNvPicPr preferRelativeResize="0"/>
          <p:nvPr/>
        </p:nvPicPr>
        <p:blipFill>
          <a:blip r:embed="rId4">
            <a:alphaModFix/>
          </a:blip>
          <a:stretch>
            <a:fillRect/>
          </a:stretch>
        </p:blipFill>
        <p:spPr>
          <a:xfrm>
            <a:off x="5969249" y="3207425"/>
            <a:ext cx="2272100" cy="1702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Objectives</a:t>
            </a:r>
            <a:endParaRPr/>
          </a:p>
        </p:txBody>
      </p:sp>
      <p:sp>
        <p:nvSpPr>
          <p:cNvPr id="75" name="Google Shape;75;p3"/>
          <p:cNvSpPr txBox="1"/>
          <p:nvPr/>
        </p:nvSpPr>
        <p:spPr>
          <a:xfrm>
            <a:off x="548950" y="1338975"/>
            <a:ext cx="7983900" cy="3153300"/>
          </a:xfrm>
          <a:prstGeom prst="rect">
            <a:avLst/>
          </a:prstGeom>
          <a:noFill/>
          <a:ln>
            <a:noFill/>
          </a:ln>
        </p:spPr>
        <p:txBody>
          <a:bodyPr anchorCtr="0" anchor="t" bIns="91425" lIns="91425" spcFirstLastPara="1" rIns="91425" wrap="square" tIns="91425">
            <a:noAutofit/>
          </a:bodyPr>
          <a:lstStyle/>
          <a:p>
            <a:pPr indent="-343849" lvl="0" marL="457200" marR="0" rtl="0" algn="l">
              <a:lnSpc>
                <a:spcPct val="180000"/>
              </a:lnSpc>
              <a:spcBef>
                <a:spcPts val="0"/>
              </a:spcBef>
              <a:spcAft>
                <a:spcPts val="0"/>
              </a:spcAft>
              <a:buClr>
                <a:srgbClr val="595959"/>
              </a:buClr>
              <a:buSzPts val="1815"/>
              <a:buFont typeface="Lato"/>
              <a:buChar char="●"/>
            </a:pPr>
            <a:r>
              <a:rPr lang="en-GB" sz="1814">
                <a:solidFill>
                  <a:srgbClr val="595959"/>
                </a:solidFill>
                <a:latin typeface="Lato"/>
                <a:ea typeface="Lato"/>
                <a:cs typeface="Lato"/>
                <a:sym typeface="Lato"/>
              </a:rPr>
              <a:t>Familiarize myself with neuroimaging data organization and open science practices</a:t>
            </a:r>
            <a:endParaRPr sz="1814">
              <a:solidFill>
                <a:srgbClr val="595959"/>
              </a:solidFill>
              <a:latin typeface="Lato"/>
              <a:ea typeface="Lato"/>
              <a:cs typeface="Lato"/>
              <a:sym typeface="Lato"/>
            </a:endParaRPr>
          </a:p>
          <a:p>
            <a:pPr indent="-343849" lvl="0" marL="457200" marR="0" rtl="0" algn="l">
              <a:lnSpc>
                <a:spcPct val="180000"/>
              </a:lnSpc>
              <a:spcBef>
                <a:spcPts val="0"/>
              </a:spcBef>
              <a:spcAft>
                <a:spcPts val="0"/>
              </a:spcAft>
              <a:buClr>
                <a:srgbClr val="595959"/>
              </a:buClr>
              <a:buSzPts val="1815"/>
              <a:buFont typeface="Lato"/>
              <a:buChar char="●"/>
            </a:pPr>
            <a:r>
              <a:rPr lang="en-GB" sz="1814">
                <a:solidFill>
                  <a:srgbClr val="595959"/>
                </a:solidFill>
                <a:latin typeface="Lato"/>
                <a:ea typeface="Lato"/>
                <a:cs typeface="Lato"/>
                <a:sym typeface="Lato"/>
              </a:rPr>
              <a:t>Learn reproductible neuroimaging workflow from data access to visualization</a:t>
            </a:r>
            <a:endParaRPr sz="1814">
              <a:solidFill>
                <a:srgbClr val="595959"/>
              </a:solidFill>
              <a:latin typeface="Lato"/>
              <a:ea typeface="Lato"/>
              <a:cs typeface="Lato"/>
              <a:sym typeface="Lato"/>
            </a:endParaRPr>
          </a:p>
          <a:p>
            <a:pPr indent="-343849" lvl="0" marL="457200" marR="0" rtl="0" algn="l">
              <a:lnSpc>
                <a:spcPct val="180000"/>
              </a:lnSpc>
              <a:spcBef>
                <a:spcPts val="0"/>
              </a:spcBef>
              <a:spcAft>
                <a:spcPts val="0"/>
              </a:spcAft>
              <a:buClr>
                <a:srgbClr val="595959"/>
              </a:buClr>
              <a:buSzPts val="1815"/>
              <a:buFont typeface="Lato"/>
              <a:buChar char="●"/>
            </a:pPr>
            <a:r>
              <a:rPr lang="en-GB" sz="1814">
                <a:solidFill>
                  <a:srgbClr val="595959"/>
                </a:solidFill>
                <a:latin typeface="Lato"/>
                <a:ea typeface="Lato"/>
                <a:cs typeface="Lato"/>
                <a:sym typeface="Lato"/>
              </a:rPr>
              <a:t>Visualize and compare functional connectomes of resting-state networks</a:t>
            </a:r>
            <a:endParaRPr sz="1814">
              <a:solidFill>
                <a:srgbClr val="595959"/>
              </a:solidFill>
              <a:latin typeface="Lato"/>
              <a:ea typeface="Lato"/>
              <a:cs typeface="Lato"/>
              <a:sym typeface="Lato"/>
            </a:endParaRPr>
          </a:p>
          <a:p>
            <a:pPr indent="-343849" lvl="0" marL="457200" marR="0" rtl="0" algn="l">
              <a:lnSpc>
                <a:spcPct val="180000"/>
              </a:lnSpc>
              <a:spcBef>
                <a:spcPts val="0"/>
              </a:spcBef>
              <a:spcAft>
                <a:spcPts val="0"/>
              </a:spcAft>
              <a:buClr>
                <a:srgbClr val="595959"/>
              </a:buClr>
              <a:buSzPts val="1815"/>
              <a:buFont typeface="Lato"/>
              <a:buChar char="●"/>
            </a:pPr>
            <a:r>
              <a:rPr lang="en-GB" sz="1814">
                <a:solidFill>
                  <a:srgbClr val="595959"/>
                </a:solidFill>
                <a:latin typeface="Lato"/>
                <a:ea typeface="Lato"/>
                <a:cs typeface="Lato"/>
                <a:sym typeface="Lato"/>
              </a:rPr>
              <a:t>Create a pipeline to prepare the dataset for machine learning</a:t>
            </a:r>
            <a:endParaRPr b="0" i="0" sz="1207" u="none" cap="none" strike="noStrike">
              <a:solidFill>
                <a:srgbClr val="59595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4d68b7da17_0_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Data</a:t>
            </a:r>
            <a:endParaRPr/>
          </a:p>
        </p:txBody>
      </p:sp>
      <p:sp>
        <p:nvSpPr>
          <p:cNvPr id="81" name="Google Shape;81;g24d68b7da17_0_4"/>
          <p:cNvSpPr txBox="1"/>
          <p:nvPr/>
        </p:nvSpPr>
        <p:spPr>
          <a:xfrm>
            <a:off x="311700" y="1069850"/>
            <a:ext cx="8319600" cy="3458400"/>
          </a:xfrm>
          <a:prstGeom prst="rect">
            <a:avLst/>
          </a:prstGeom>
          <a:noFill/>
          <a:ln>
            <a:noFill/>
          </a:ln>
        </p:spPr>
        <p:txBody>
          <a:bodyPr anchorCtr="0" anchor="t" bIns="91425" lIns="91425" spcFirstLastPara="1" rIns="91425" wrap="square" tIns="91425">
            <a:normAutofit fontScale="32500" lnSpcReduction="20000"/>
          </a:bodyPr>
          <a:lstStyle/>
          <a:p>
            <a:pPr indent="-344795" lvl="0" marL="457200" marR="0" rtl="0" algn="l">
              <a:lnSpc>
                <a:spcPct val="200000"/>
              </a:lnSpc>
              <a:spcBef>
                <a:spcPts val="0"/>
              </a:spcBef>
              <a:spcAft>
                <a:spcPts val="0"/>
              </a:spcAft>
              <a:buClr>
                <a:srgbClr val="595959"/>
              </a:buClr>
              <a:buSzPct val="100000"/>
              <a:buFont typeface="Lato"/>
              <a:buChar char="●"/>
            </a:pPr>
            <a:r>
              <a:rPr lang="en-GB" sz="5630" u="sng">
                <a:solidFill>
                  <a:srgbClr val="595959"/>
                </a:solidFill>
                <a:latin typeface="Lato"/>
                <a:ea typeface="Lato"/>
                <a:cs typeface="Lato"/>
                <a:sym typeface="Lato"/>
              </a:rPr>
              <a:t>What?</a:t>
            </a:r>
            <a:r>
              <a:rPr lang="en-GB" sz="5630">
                <a:solidFill>
                  <a:srgbClr val="595959"/>
                </a:solidFill>
                <a:latin typeface="Lato"/>
                <a:ea typeface="Lato"/>
                <a:cs typeface="Lato"/>
                <a:sym typeface="Lato"/>
              </a:rPr>
              <a:t> Resting state fMRI from the Stockholm Sleepy Brain Study: Effects of Sleep Deprivation on Cognitive and Emotional Processing in Young and Old. 2 sessions/subject (normal sleep vs. sleep deprived)</a:t>
            </a:r>
            <a:endParaRPr sz="5630">
              <a:solidFill>
                <a:srgbClr val="595959"/>
              </a:solidFill>
              <a:latin typeface="Lato"/>
              <a:ea typeface="Lato"/>
              <a:cs typeface="Lato"/>
              <a:sym typeface="Lato"/>
            </a:endParaRPr>
          </a:p>
          <a:p>
            <a:pPr indent="-344795" lvl="0" marL="457200" marR="0" rtl="0" algn="l">
              <a:lnSpc>
                <a:spcPct val="200000"/>
              </a:lnSpc>
              <a:spcBef>
                <a:spcPts val="0"/>
              </a:spcBef>
              <a:spcAft>
                <a:spcPts val="0"/>
              </a:spcAft>
              <a:buClr>
                <a:srgbClr val="595959"/>
              </a:buClr>
              <a:buSzPct val="100000"/>
              <a:buFont typeface="Lato"/>
              <a:buChar char="●"/>
            </a:pPr>
            <a:r>
              <a:rPr lang="en-GB" sz="5630" u="sng">
                <a:solidFill>
                  <a:srgbClr val="595959"/>
                </a:solidFill>
                <a:latin typeface="Lato"/>
                <a:ea typeface="Lato"/>
                <a:cs typeface="Lato"/>
                <a:sym typeface="Lato"/>
              </a:rPr>
              <a:t>Why?</a:t>
            </a:r>
            <a:r>
              <a:rPr lang="en-GB" sz="5630">
                <a:solidFill>
                  <a:srgbClr val="595959"/>
                </a:solidFill>
                <a:latin typeface="Lato"/>
                <a:ea typeface="Lato"/>
                <a:cs typeface="Lato"/>
                <a:sym typeface="Lato"/>
              </a:rPr>
              <a:t> Investigation on the effects of partial sleep deprivation (PSD) on resting state brain connectivity.</a:t>
            </a:r>
            <a:endParaRPr sz="5630">
              <a:solidFill>
                <a:srgbClr val="595959"/>
              </a:solidFill>
              <a:latin typeface="Lato"/>
              <a:ea typeface="Lato"/>
              <a:cs typeface="Lato"/>
              <a:sym typeface="Lato"/>
            </a:endParaRPr>
          </a:p>
          <a:p>
            <a:pPr indent="-344795" lvl="0" marL="457200" marR="0" rtl="0" algn="l">
              <a:lnSpc>
                <a:spcPct val="200000"/>
              </a:lnSpc>
              <a:spcBef>
                <a:spcPts val="0"/>
              </a:spcBef>
              <a:spcAft>
                <a:spcPts val="0"/>
              </a:spcAft>
              <a:buClr>
                <a:srgbClr val="595959"/>
              </a:buClr>
              <a:buSzPct val="100000"/>
              <a:buFont typeface="Lato"/>
              <a:buChar char="●"/>
            </a:pPr>
            <a:r>
              <a:rPr lang="en-GB" sz="5630" u="sng">
                <a:solidFill>
                  <a:srgbClr val="595959"/>
                </a:solidFill>
                <a:latin typeface="Lato"/>
                <a:ea typeface="Lato"/>
                <a:cs typeface="Lato"/>
                <a:sym typeface="Lato"/>
              </a:rPr>
              <a:t>Where?</a:t>
            </a:r>
            <a:r>
              <a:rPr lang="en-GB" sz="5630">
                <a:solidFill>
                  <a:srgbClr val="595959"/>
                </a:solidFill>
                <a:latin typeface="Lato"/>
                <a:ea typeface="Lato"/>
                <a:cs typeface="Lato"/>
                <a:sym typeface="Lato"/>
              </a:rPr>
              <a:t> OpenNeuro</a:t>
            </a:r>
            <a:endParaRPr b="0" i="0" sz="5630" u="none" cap="none" strike="noStrike">
              <a:solidFill>
                <a:srgbClr val="595959"/>
              </a:solidFill>
              <a:latin typeface="Lato"/>
              <a:ea typeface="Lato"/>
              <a:cs typeface="Lato"/>
              <a:sym typeface="Lato"/>
            </a:endParaRPr>
          </a:p>
          <a:p>
            <a:pPr indent="0" lvl="0" marL="0" marR="0" rtl="0" algn="l">
              <a:lnSpc>
                <a:spcPct val="200000"/>
              </a:lnSpc>
              <a:spcBef>
                <a:spcPts val="1200"/>
              </a:spcBef>
              <a:spcAft>
                <a:spcPts val="1200"/>
              </a:spcAft>
              <a:buClr>
                <a:srgbClr val="000000"/>
              </a:buClr>
              <a:buSzPct val="100000"/>
              <a:buFont typeface="Arial"/>
              <a:buNone/>
            </a:pPr>
            <a:r>
              <a:t/>
            </a:r>
            <a:endParaRPr b="0" i="0" sz="1300" u="none" cap="none" strike="noStrike">
              <a:solidFill>
                <a:srgbClr val="595959"/>
              </a:solidFill>
              <a:latin typeface="Lato"/>
              <a:ea typeface="Lato"/>
              <a:cs typeface="Lato"/>
              <a:sym typeface="Lato"/>
            </a:endParaRPr>
          </a:p>
        </p:txBody>
      </p:sp>
      <p:pic>
        <p:nvPicPr>
          <p:cNvPr id="82" name="Google Shape;82;g24d68b7da17_0_4"/>
          <p:cNvPicPr preferRelativeResize="0"/>
          <p:nvPr/>
        </p:nvPicPr>
        <p:blipFill>
          <a:blip r:embed="rId3">
            <a:alphaModFix/>
          </a:blip>
          <a:stretch>
            <a:fillRect/>
          </a:stretch>
        </p:blipFill>
        <p:spPr>
          <a:xfrm>
            <a:off x="4731175" y="3304000"/>
            <a:ext cx="1453075" cy="145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Tools &amp; Methods</a:t>
            </a:r>
            <a:endParaRPr/>
          </a:p>
        </p:txBody>
      </p:sp>
      <p:sp>
        <p:nvSpPr>
          <p:cNvPr id="88" name="Google Shape;88;p4"/>
          <p:cNvSpPr txBox="1"/>
          <p:nvPr/>
        </p:nvSpPr>
        <p:spPr>
          <a:xfrm>
            <a:off x="515725" y="1134575"/>
            <a:ext cx="8054700" cy="33579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200000"/>
              </a:lnSpc>
              <a:spcBef>
                <a:spcPts val="0"/>
              </a:spcBef>
              <a:spcAft>
                <a:spcPts val="0"/>
              </a:spcAft>
              <a:buClr>
                <a:srgbClr val="595959"/>
              </a:buClr>
              <a:buSzPts val="1500"/>
              <a:buFont typeface="Lato"/>
              <a:buChar char="●"/>
            </a:pPr>
            <a:r>
              <a:rPr lang="en-GB" sz="1500">
                <a:solidFill>
                  <a:srgbClr val="595959"/>
                </a:solidFill>
                <a:latin typeface="Lato"/>
                <a:ea typeface="Lato"/>
                <a:cs typeface="Lato"/>
                <a:sym typeface="Lato"/>
              </a:rPr>
              <a:t>Git and GitHub for project management</a:t>
            </a:r>
            <a:endParaRPr sz="1500">
              <a:solidFill>
                <a:srgbClr val="595959"/>
              </a:solidFill>
              <a:latin typeface="Lato"/>
              <a:ea typeface="Lato"/>
              <a:cs typeface="Lato"/>
              <a:sym typeface="Lato"/>
            </a:endParaRPr>
          </a:p>
          <a:p>
            <a:pPr indent="-323850" lvl="0" marL="457200" marR="0" rtl="0" algn="l">
              <a:lnSpc>
                <a:spcPct val="200000"/>
              </a:lnSpc>
              <a:spcBef>
                <a:spcPts val="0"/>
              </a:spcBef>
              <a:spcAft>
                <a:spcPts val="0"/>
              </a:spcAft>
              <a:buClr>
                <a:srgbClr val="595959"/>
              </a:buClr>
              <a:buSzPts val="1500"/>
              <a:buFont typeface="Lato"/>
              <a:buChar char="●"/>
            </a:pPr>
            <a:r>
              <a:rPr lang="en-GB" sz="1500">
                <a:solidFill>
                  <a:srgbClr val="595959"/>
                </a:solidFill>
                <a:latin typeface="Lato"/>
                <a:ea typeface="Lato"/>
                <a:cs typeface="Lato"/>
                <a:sym typeface="Lato"/>
              </a:rPr>
              <a:t>DataLad for retrieval and version control of data</a:t>
            </a:r>
            <a:endParaRPr sz="1500">
              <a:solidFill>
                <a:srgbClr val="595959"/>
              </a:solidFill>
              <a:latin typeface="Lato"/>
              <a:ea typeface="Lato"/>
              <a:cs typeface="Lato"/>
              <a:sym typeface="Lato"/>
            </a:endParaRPr>
          </a:p>
          <a:p>
            <a:pPr indent="-323850" lvl="0" marL="457200" marR="0" rtl="0" algn="l">
              <a:lnSpc>
                <a:spcPct val="200000"/>
              </a:lnSpc>
              <a:spcBef>
                <a:spcPts val="0"/>
              </a:spcBef>
              <a:spcAft>
                <a:spcPts val="0"/>
              </a:spcAft>
              <a:buClr>
                <a:srgbClr val="595959"/>
              </a:buClr>
              <a:buSzPts val="1500"/>
              <a:buFont typeface="Lato"/>
              <a:buChar char="●"/>
            </a:pPr>
            <a:r>
              <a:rPr lang="en-GB" sz="1500">
                <a:solidFill>
                  <a:srgbClr val="595959"/>
                </a:solidFill>
                <a:latin typeface="Lato"/>
                <a:ea typeface="Lato"/>
                <a:cs typeface="Lato"/>
                <a:sym typeface="Lato"/>
              </a:rPr>
              <a:t>BIDS-validator to check updated dataset integrity</a:t>
            </a:r>
            <a:endParaRPr sz="1500">
              <a:solidFill>
                <a:srgbClr val="595959"/>
              </a:solidFill>
              <a:latin typeface="Lato"/>
              <a:ea typeface="Lato"/>
              <a:cs typeface="Lato"/>
              <a:sym typeface="Lato"/>
            </a:endParaRPr>
          </a:p>
          <a:p>
            <a:pPr indent="-323850" lvl="0" marL="457200" marR="0" rtl="0" algn="l">
              <a:lnSpc>
                <a:spcPct val="200000"/>
              </a:lnSpc>
              <a:spcBef>
                <a:spcPts val="0"/>
              </a:spcBef>
              <a:spcAft>
                <a:spcPts val="0"/>
              </a:spcAft>
              <a:buClr>
                <a:srgbClr val="595959"/>
              </a:buClr>
              <a:buSzPts val="1500"/>
              <a:buFont typeface="Lato"/>
              <a:buChar char="●"/>
            </a:pPr>
            <a:r>
              <a:rPr lang="en-GB" sz="1500">
                <a:solidFill>
                  <a:srgbClr val="595959"/>
                </a:solidFill>
                <a:latin typeface="Lato"/>
                <a:ea typeface="Lato"/>
                <a:cs typeface="Lato"/>
                <a:sym typeface="Lato"/>
              </a:rPr>
              <a:t>Neurodesk for a computing environment in browser</a:t>
            </a:r>
            <a:endParaRPr sz="1500">
              <a:solidFill>
                <a:srgbClr val="595959"/>
              </a:solidFill>
              <a:latin typeface="Lato"/>
              <a:ea typeface="Lato"/>
              <a:cs typeface="Lato"/>
              <a:sym typeface="Lato"/>
            </a:endParaRPr>
          </a:p>
          <a:p>
            <a:pPr indent="-323850" lvl="0" marL="457200" marR="0" rtl="0" algn="l">
              <a:lnSpc>
                <a:spcPct val="200000"/>
              </a:lnSpc>
              <a:spcBef>
                <a:spcPts val="0"/>
              </a:spcBef>
              <a:spcAft>
                <a:spcPts val="0"/>
              </a:spcAft>
              <a:buClr>
                <a:srgbClr val="595959"/>
              </a:buClr>
              <a:buSzPts val="1500"/>
              <a:buFont typeface="Lato"/>
              <a:buChar char="●"/>
            </a:pPr>
            <a:r>
              <a:rPr lang="en-GB" sz="1500">
                <a:solidFill>
                  <a:srgbClr val="595959"/>
                </a:solidFill>
                <a:latin typeface="Lato"/>
                <a:ea typeface="Lato"/>
                <a:cs typeface="Lato"/>
                <a:sym typeface="Lato"/>
              </a:rPr>
              <a:t>FMRIPrep for data preprocessing</a:t>
            </a:r>
            <a:endParaRPr sz="1500">
              <a:solidFill>
                <a:srgbClr val="595959"/>
              </a:solidFill>
              <a:latin typeface="Lato"/>
              <a:ea typeface="Lato"/>
              <a:cs typeface="Lato"/>
              <a:sym typeface="Lato"/>
            </a:endParaRPr>
          </a:p>
          <a:p>
            <a:pPr indent="-323850" lvl="0" marL="457200" marR="0" rtl="0" algn="l">
              <a:lnSpc>
                <a:spcPct val="200000"/>
              </a:lnSpc>
              <a:spcBef>
                <a:spcPts val="0"/>
              </a:spcBef>
              <a:spcAft>
                <a:spcPts val="0"/>
              </a:spcAft>
              <a:buClr>
                <a:srgbClr val="595959"/>
              </a:buClr>
              <a:buSzPts val="1500"/>
              <a:buFont typeface="Lato"/>
              <a:buChar char="●"/>
            </a:pPr>
            <a:r>
              <a:rPr lang="en-GB" sz="1500">
                <a:solidFill>
                  <a:srgbClr val="595959"/>
                </a:solidFill>
                <a:latin typeface="Lato"/>
                <a:ea typeface="Lato"/>
                <a:cs typeface="Lato"/>
                <a:sym typeface="Lato"/>
              </a:rPr>
              <a:t>Python for preparation and analysis (Nilearn)</a:t>
            </a:r>
            <a:endParaRPr b="0" i="0" sz="1500" u="none" cap="none" strike="noStrike">
              <a:solidFill>
                <a:srgbClr val="595959"/>
              </a:solidFill>
              <a:latin typeface="Lato"/>
              <a:ea typeface="Lato"/>
              <a:cs typeface="Lato"/>
              <a:sym typeface="Lato"/>
            </a:endParaRPr>
          </a:p>
        </p:txBody>
      </p:sp>
      <p:pic>
        <p:nvPicPr>
          <p:cNvPr id="89" name="Google Shape;89;p4"/>
          <p:cNvPicPr preferRelativeResize="0"/>
          <p:nvPr/>
        </p:nvPicPr>
        <p:blipFill>
          <a:blip r:embed="rId3">
            <a:alphaModFix/>
          </a:blip>
          <a:stretch>
            <a:fillRect/>
          </a:stretch>
        </p:blipFill>
        <p:spPr>
          <a:xfrm>
            <a:off x="6838100" y="560750"/>
            <a:ext cx="1516675" cy="852575"/>
          </a:xfrm>
          <a:prstGeom prst="rect">
            <a:avLst/>
          </a:prstGeom>
          <a:noFill/>
          <a:ln>
            <a:noFill/>
          </a:ln>
        </p:spPr>
      </p:pic>
      <p:pic>
        <p:nvPicPr>
          <p:cNvPr id="90" name="Google Shape;90;p4"/>
          <p:cNvPicPr preferRelativeResize="0"/>
          <p:nvPr/>
        </p:nvPicPr>
        <p:blipFill>
          <a:blip r:embed="rId4">
            <a:alphaModFix/>
          </a:blip>
          <a:stretch>
            <a:fillRect/>
          </a:stretch>
        </p:blipFill>
        <p:spPr>
          <a:xfrm>
            <a:off x="5280116" y="620423"/>
            <a:ext cx="1113609" cy="466125"/>
          </a:xfrm>
          <a:prstGeom prst="rect">
            <a:avLst/>
          </a:prstGeom>
          <a:noFill/>
          <a:ln>
            <a:noFill/>
          </a:ln>
        </p:spPr>
      </p:pic>
      <p:pic>
        <p:nvPicPr>
          <p:cNvPr id="91" name="Google Shape;91;p4"/>
          <p:cNvPicPr preferRelativeResize="0"/>
          <p:nvPr/>
        </p:nvPicPr>
        <p:blipFill>
          <a:blip r:embed="rId5">
            <a:alphaModFix/>
          </a:blip>
          <a:stretch>
            <a:fillRect/>
          </a:stretch>
        </p:blipFill>
        <p:spPr>
          <a:xfrm>
            <a:off x="5529175" y="1529925"/>
            <a:ext cx="1431075" cy="466125"/>
          </a:xfrm>
          <a:prstGeom prst="rect">
            <a:avLst/>
          </a:prstGeom>
          <a:noFill/>
          <a:ln>
            <a:noFill/>
          </a:ln>
        </p:spPr>
      </p:pic>
      <p:pic>
        <p:nvPicPr>
          <p:cNvPr id="92" name="Google Shape;92;p4"/>
          <p:cNvPicPr preferRelativeResize="0"/>
          <p:nvPr/>
        </p:nvPicPr>
        <p:blipFill>
          <a:blip r:embed="rId6">
            <a:alphaModFix/>
          </a:blip>
          <a:stretch>
            <a:fillRect/>
          </a:stretch>
        </p:blipFill>
        <p:spPr>
          <a:xfrm>
            <a:off x="6960238" y="2077280"/>
            <a:ext cx="1738150" cy="754375"/>
          </a:xfrm>
          <a:prstGeom prst="rect">
            <a:avLst/>
          </a:prstGeom>
          <a:noFill/>
          <a:ln>
            <a:noFill/>
          </a:ln>
        </p:spPr>
      </p:pic>
      <p:pic>
        <p:nvPicPr>
          <p:cNvPr id="93" name="Google Shape;93;p4"/>
          <p:cNvPicPr preferRelativeResize="0"/>
          <p:nvPr/>
        </p:nvPicPr>
        <p:blipFill>
          <a:blip r:embed="rId7">
            <a:alphaModFix/>
          </a:blip>
          <a:stretch>
            <a:fillRect/>
          </a:stretch>
        </p:blipFill>
        <p:spPr>
          <a:xfrm>
            <a:off x="6948838" y="3240267"/>
            <a:ext cx="1516675" cy="440108"/>
          </a:xfrm>
          <a:prstGeom prst="rect">
            <a:avLst/>
          </a:prstGeom>
          <a:noFill/>
          <a:ln>
            <a:noFill/>
          </a:ln>
        </p:spPr>
      </p:pic>
      <p:pic>
        <p:nvPicPr>
          <p:cNvPr id="94" name="Google Shape;94;p4"/>
          <p:cNvPicPr preferRelativeResize="0"/>
          <p:nvPr/>
        </p:nvPicPr>
        <p:blipFill>
          <a:blip r:embed="rId8">
            <a:alphaModFix/>
          </a:blip>
          <a:stretch>
            <a:fillRect/>
          </a:stretch>
        </p:blipFill>
        <p:spPr>
          <a:xfrm>
            <a:off x="5280137" y="3891190"/>
            <a:ext cx="2176701" cy="920436"/>
          </a:xfrm>
          <a:prstGeom prst="rect">
            <a:avLst/>
          </a:prstGeom>
          <a:noFill/>
          <a:ln>
            <a:noFill/>
          </a:ln>
        </p:spPr>
      </p:pic>
      <p:pic>
        <p:nvPicPr>
          <p:cNvPr id="95" name="Google Shape;95;p4"/>
          <p:cNvPicPr preferRelativeResize="0"/>
          <p:nvPr/>
        </p:nvPicPr>
        <p:blipFill>
          <a:blip r:embed="rId9">
            <a:alphaModFix/>
          </a:blip>
          <a:stretch>
            <a:fillRect/>
          </a:stretch>
        </p:blipFill>
        <p:spPr>
          <a:xfrm>
            <a:off x="5529174" y="2642950"/>
            <a:ext cx="978900" cy="97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4e21fd7479_0_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 BIDS-compliant dataset</a:t>
            </a:r>
            <a:endParaRPr/>
          </a:p>
        </p:txBody>
      </p:sp>
      <p:sp>
        <p:nvSpPr>
          <p:cNvPr id="101" name="Google Shape;101;g24e21fd7479_0_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457200" rtl="0" algn="l">
              <a:lnSpc>
                <a:spcPct val="200000"/>
              </a:lnSpc>
              <a:spcBef>
                <a:spcPts val="0"/>
              </a:spcBef>
              <a:spcAft>
                <a:spcPts val="0"/>
              </a:spcAft>
              <a:buNone/>
            </a:pPr>
            <a:r>
              <a:rPr lang="en-GB" sz="1300"/>
              <a:t>Before 										After</a:t>
            </a:r>
            <a:endParaRPr/>
          </a:p>
        </p:txBody>
      </p:sp>
      <p:pic>
        <p:nvPicPr>
          <p:cNvPr id="102" name="Google Shape;102;g24e21fd7479_0_24"/>
          <p:cNvPicPr preferRelativeResize="0"/>
          <p:nvPr/>
        </p:nvPicPr>
        <p:blipFill rotWithShape="1">
          <a:blip r:embed="rId3">
            <a:alphaModFix/>
          </a:blip>
          <a:srcRect b="9415" l="0" r="0" t="18925"/>
          <a:stretch/>
        </p:blipFill>
        <p:spPr>
          <a:xfrm>
            <a:off x="149950" y="1749000"/>
            <a:ext cx="3307174" cy="2646374"/>
          </a:xfrm>
          <a:prstGeom prst="rect">
            <a:avLst/>
          </a:prstGeom>
          <a:noFill/>
          <a:ln>
            <a:noFill/>
          </a:ln>
        </p:spPr>
      </p:pic>
      <p:pic>
        <p:nvPicPr>
          <p:cNvPr id="103" name="Google Shape;103;g24e21fd7479_0_24"/>
          <p:cNvPicPr preferRelativeResize="0"/>
          <p:nvPr/>
        </p:nvPicPr>
        <p:blipFill>
          <a:blip r:embed="rId4">
            <a:alphaModFix/>
          </a:blip>
          <a:stretch>
            <a:fillRect/>
          </a:stretch>
        </p:blipFill>
        <p:spPr>
          <a:xfrm>
            <a:off x="3955925" y="1467025"/>
            <a:ext cx="5128126" cy="3487199"/>
          </a:xfrm>
          <a:prstGeom prst="rect">
            <a:avLst/>
          </a:prstGeom>
          <a:noFill/>
          <a:ln>
            <a:noFill/>
          </a:ln>
        </p:spPr>
      </p:pic>
      <p:cxnSp>
        <p:nvCxnSpPr>
          <p:cNvPr id="104" name="Google Shape;104;g24e21fd7479_0_24"/>
          <p:cNvCxnSpPr/>
          <p:nvPr/>
        </p:nvCxnSpPr>
        <p:spPr>
          <a:xfrm>
            <a:off x="3213450" y="3205975"/>
            <a:ext cx="1223700" cy="9300"/>
          </a:xfrm>
          <a:prstGeom prst="straightConnector1">
            <a:avLst/>
          </a:prstGeom>
          <a:noFill/>
          <a:ln cap="flat" cmpd="sng" w="76200">
            <a:solidFill>
              <a:schemeClr val="dk2"/>
            </a:solidFill>
            <a:prstDash val="solid"/>
            <a:round/>
            <a:headEnd len="med" w="med" type="none"/>
            <a:tailEnd len="med" w="med" type="triangle"/>
          </a:ln>
        </p:spPr>
      </p:cxnSp>
      <p:sp>
        <p:nvSpPr>
          <p:cNvPr id="105" name="Google Shape;105;g24e21fd7479_0_24"/>
          <p:cNvSpPr txBox="1"/>
          <p:nvPr/>
        </p:nvSpPr>
        <p:spPr>
          <a:xfrm>
            <a:off x="360988" y="4484900"/>
            <a:ext cx="2885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accent3"/>
                </a:solidFill>
                <a:latin typeface="Proxima Nova"/>
                <a:ea typeface="Proxima Nova"/>
                <a:cs typeface="Proxima Nova"/>
                <a:sym typeface="Proxima Nova"/>
              </a:rPr>
              <a:t>Last 2 errors due to DataLad</a:t>
            </a:r>
            <a:endParaRPr sz="13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Results - Correlation matrix</a:t>
            </a:r>
            <a:endParaRPr/>
          </a:p>
        </p:txBody>
      </p:sp>
      <p:sp>
        <p:nvSpPr>
          <p:cNvPr id="111" name="Google Shape;11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457200" lvl="0" marL="914400" rtl="0" algn="l">
              <a:lnSpc>
                <a:spcPct val="200000"/>
              </a:lnSpc>
              <a:spcBef>
                <a:spcPts val="0"/>
              </a:spcBef>
              <a:spcAft>
                <a:spcPts val="0"/>
              </a:spcAft>
              <a:buNone/>
            </a:pPr>
            <a:r>
              <a:rPr lang="en-GB" sz="1300"/>
              <a:t>Normal sleep 								Sleep deprived</a:t>
            </a:r>
            <a:endParaRPr sz="1300"/>
          </a:p>
          <a:p>
            <a:pPr indent="-311150" lvl="0" marL="457200" rtl="0" algn="l">
              <a:lnSpc>
                <a:spcPct val="200000"/>
              </a:lnSpc>
              <a:spcBef>
                <a:spcPts val="0"/>
              </a:spcBef>
              <a:spcAft>
                <a:spcPts val="0"/>
              </a:spcAft>
              <a:buSzPts val="1300"/>
              <a:buChar char="●"/>
            </a:pPr>
            <a:r>
              <a:t/>
            </a:r>
            <a:endParaRPr sz="1300"/>
          </a:p>
        </p:txBody>
      </p:sp>
      <p:pic>
        <p:nvPicPr>
          <p:cNvPr id="112" name="Google Shape;112;p5"/>
          <p:cNvPicPr preferRelativeResize="0"/>
          <p:nvPr/>
        </p:nvPicPr>
        <p:blipFill>
          <a:blip r:embed="rId3">
            <a:alphaModFix/>
          </a:blip>
          <a:stretch>
            <a:fillRect/>
          </a:stretch>
        </p:blipFill>
        <p:spPr>
          <a:xfrm>
            <a:off x="535425" y="1583850"/>
            <a:ext cx="3617500" cy="3281099"/>
          </a:xfrm>
          <a:prstGeom prst="rect">
            <a:avLst/>
          </a:prstGeom>
          <a:noFill/>
          <a:ln>
            <a:noFill/>
          </a:ln>
        </p:spPr>
      </p:pic>
      <p:pic>
        <p:nvPicPr>
          <p:cNvPr id="113" name="Google Shape;113;p5"/>
          <p:cNvPicPr preferRelativeResize="0"/>
          <p:nvPr/>
        </p:nvPicPr>
        <p:blipFill>
          <a:blip r:embed="rId4">
            <a:alphaModFix/>
          </a:blip>
          <a:stretch>
            <a:fillRect/>
          </a:stretch>
        </p:blipFill>
        <p:spPr>
          <a:xfrm>
            <a:off x="5109200" y="1583850"/>
            <a:ext cx="3540700" cy="3211451"/>
          </a:xfrm>
          <a:prstGeom prst="rect">
            <a:avLst/>
          </a:prstGeom>
          <a:noFill/>
          <a:ln>
            <a:noFill/>
          </a:ln>
        </p:spPr>
      </p:pic>
      <p:sp>
        <p:nvSpPr>
          <p:cNvPr id="114" name="Google Shape;114;p5"/>
          <p:cNvSpPr txBox="1"/>
          <p:nvPr/>
        </p:nvSpPr>
        <p:spPr>
          <a:xfrm>
            <a:off x="3129438" y="1017725"/>
            <a:ext cx="2885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accent3"/>
                </a:solidFill>
                <a:latin typeface="Proxima Nova"/>
                <a:ea typeface="Proxima Nova"/>
                <a:cs typeface="Proxima Nova"/>
                <a:sym typeface="Proxima Nova"/>
              </a:rPr>
              <a:t>MSDL brain Probabilistic atlas</a:t>
            </a:r>
            <a:endParaRPr sz="1300">
              <a:solidFill>
                <a:schemeClr val="accent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4e21fd7479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Results - Connectome</a:t>
            </a:r>
            <a:endParaRPr/>
          </a:p>
        </p:txBody>
      </p:sp>
      <p:sp>
        <p:nvSpPr>
          <p:cNvPr id="120" name="Google Shape;120;g24e21fd7479_0_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t/>
            </a:r>
            <a:endParaRPr sz="1300"/>
          </a:p>
          <a:p>
            <a:pPr indent="-311150" lvl="1" marL="914400" rtl="0" algn="l">
              <a:lnSpc>
                <a:spcPct val="200000"/>
              </a:lnSpc>
              <a:spcBef>
                <a:spcPts val="0"/>
              </a:spcBef>
              <a:spcAft>
                <a:spcPts val="0"/>
              </a:spcAft>
              <a:buSzPts val="1300"/>
              <a:buChar char="○"/>
            </a:pPr>
            <a:r>
              <a:rPr lang="en-GB" sz="1300"/>
              <a:t>Normal sleep</a:t>
            </a:r>
            <a:endParaRPr sz="1300"/>
          </a:p>
          <a:p>
            <a:pPr indent="0" lvl="0" marL="0" rtl="0" algn="l">
              <a:lnSpc>
                <a:spcPct val="200000"/>
              </a:lnSpc>
              <a:spcBef>
                <a:spcPts val="0"/>
              </a:spcBef>
              <a:spcAft>
                <a:spcPts val="0"/>
              </a:spcAft>
              <a:buNone/>
            </a:pPr>
            <a:r>
              <a:t/>
            </a:r>
            <a:endParaRPr sz="1300"/>
          </a:p>
          <a:p>
            <a:pPr indent="0" lvl="0" marL="0" rtl="0" algn="l">
              <a:lnSpc>
                <a:spcPct val="200000"/>
              </a:lnSpc>
              <a:spcBef>
                <a:spcPts val="0"/>
              </a:spcBef>
              <a:spcAft>
                <a:spcPts val="0"/>
              </a:spcAft>
              <a:buNone/>
            </a:pPr>
            <a:r>
              <a:t/>
            </a:r>
            <a:endParaRPr sz="1300"/>
          </a:p>
          <a:p>
            <a:pPr indent="0" lvl="0" marL="0" rtl="0" algn="l">
              <a:lnSpc>
                <a:spcPct val="200000"/>
              </a:lnSpc>
              <a:spcBef>
                <a:spcPts val="0"/>
              </a:spcBef>
              <a:spcAft>
                <a:spcPts val="0"/>
              </a:spcAft>
              <a:buNone/>
            </a:pPr>
            <a:r>
              <a:t/>
            </a:r>
            <a:endParaRPr sz="1300"/>
          </a:p>
          <a:p>
            <a:pPr indent="-311150" lvl="1" marL="914400" rtl="0" algn="l">
              <a:lnSpc>
                <a:spcPct val="200000"/>
              </a:lnSpc>
              <a:spcBef>
                <a:spcPts val="0"/>
              </a:spcBef>
              <a:spcAft>
                <a:spcPts val="0"/>
              </a:spcAft>
              <a:buSzPts val="1300"/>
              <a:buChar char="○"/>
            </a:pPr>
            <a:r>
              <a:rPr lang="en-GB" sz="1300"/>
              <a:t>Sleep-deprived</a:t>
            </a:r>
            <a:endParaRPr sz="1300"/>
          </a:p>
          <a:p>
            <a:pPr indent="0" lvl="0" marL="0" rtl="0" algn="l">
              <a:lnSpc>
                <a:spcPct val="200000"/>
              </a:lnSpc>
              <a:spcBef>
                <a:spcPts val="0"/>
              </a:spcBef>
              <a:spcAft>
                <a:spcPts val="0"/>
              </a:spcAft>
              <a:buNone/>
            </a:pPr>
            <a:r>
              <a:t/>
            </a:r>
            <a:endParaRPr sz="1300"/>
          </a:p>
          <a:p>
            <a:pPr indent="0" lvl="0" marL="0" rtl="0" algn="l">
              <a:lnSpc>
                <a:spcPct val="200000"/>
              </a:lnSpc>
              <a:spcBef>
                <a:spcPts val="0"/>
              </a:spcBef>
              <a:spcAft>
                <a:spcPts val="0"/>
              </a:spcAft>
              <a:buNone/>
            </a:pPr>
            <a:r>
              <a:t/>
            </a:r>
            <a:endParaRPr sz="1300"/>
          </a:p>
          <a:p>
            <a:pPr indent="0" lvl="0" marL="0" rtl="0" algn="l">
              <a:lnSpc>
                <a:spcPct val="200000"/>
              </a:lnSpc>
              <a:spcBef>
                <a:spcPts val="0"/>
              </a:spcBef>
              <a:spcAft>
                <a:spcPts val="0"/>
              </a:spcAft>
              <a:buNone/>
            </a:pPr>
            <a:r>
              <a:rPr lang="en-GB" sz="1200"/>
              <a:t>5% of edges with the highest value</a:t>
            </a:r>
            <a:endParaRPr sz="1200"/>
          </a:p>
        </p:txBody>
      </p:sp>
      <p:pic>
        <p:nvPicPr>
          <p:cNvPr id="121" name="Google Shape;121;g24e21fd7479_0_15"/>
          <p:cNvPicPr preferRelativeResize="0"/>
          <p:nvPr/>
        </p:nvPicPr>
        <p:blipFill>
          <a:blip r:embed="rId3">
            <a:alphaModFix/>
          </a:blip>
          <a:stretch>
            <a:fillRect/>
          </a:stretch>
        </p:blipFill>
        <p:spPr>
          <a:xfrm>
            <a:off x="3770575" y="587502"/>
            <a:ext cx="4818874" cy="1984248"/>
          </a:xfrm>
          <a:prstGeom prst="rect">
            <a:avLst/>
          </a:prstGeom>
          <a:noFill/>
          <a:ln>
            <a:noFill/>
          </a:ln>
        </p:spPr>
      </p:pic>
      <p:pic>
        <p:nvPicPr>
          <p:cNvPr id="122" name="Google Shape;122;g24e21fd7479_0_15"/>
          <p:cNvPicPr preferRelativeResize="0"/>
          <p:nvPr/>
        </p:nvPicPr>
        <p:blipFill>
          <a:blip r:embed="rId4">
            <a:alphaModFix/>
          </a:blip>
          <a:stretch>
            <a:fillRect/>
          </a:stretch>
        </p:blipFill>
        <p:spPr>
          <a:xfrm>
            <a:off x="3770575" y="2796525"/>
            <a:ext cx="4818874" cy="19842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4e21fd7479_0_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n-GB"/>
              <a:t>Results - What I have learned</a:t>
            </a:r>
            <a:endParaRPr/>
          </a:p>
        </p:txBody>
      </p:sp>
      <p:sp>
        <p:nvSpPr>
          <p:cNvPr id="128" name="Google Shape;128;g24e21fd7479_0_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Using version control (Git, GitHub and DataLad) </a:t>
            </a:r>
            <a:endParaRPr/>
          </a:p>
          <a:p>
            <a:pPr indent="-342900" lvl="0" marL="457200" rtl="0" algn="l">
              <a:lnSpc>
                <a:spcPct val="200000"/>
              </a:lnSpc>
              <a:spcBef>
                <a:spcPts val="0"/>
              </a:spcBef>
              <a:spcAft>
                <a:spcPts val="0"/>
              </a:spcAft>
              <a:buSzPts val="1800"/>
              <a:buChar char="●"/>
            </a:pPr>
            <a:r>
              <a:rPr lang="en-GB"/>
              <a:t>Installing the software on different OS (Ubuntu and Windows with WSL)</a:t>
            </a:r>
            <a:endParaRPr/>
          </a:p>
          <a:p>
            <a:pPr indent="-342900" lvl="0" marL="457200" rtl="0" algn="l">
              <a:lnSpc>
                <a:spcPct val="200000"/>
              </a:lnSpc>
              <a:spcBef>
                <a:spcPts val="0"/>
              </a:spcBef>
              <a:spcAft>
                <a:spcPts val="0"/>
              </a:spcAft>
              <a:buSzPts val="1800"/>
              <a:buChar char="●"/>
            </a:pPr>
            <a:r>
              <a:rPr lang="en-GB"/>
              <a:t>Sharing my work (with myself) to work on multiple computers</a:t>
            </a:r>
            <a:endParaRPr/>
          </a:p>
          <a:p>
            <a:pPr indent="-342900" lvl="0" marL="457200" rtl="0" algn="l">
              <a:lnSpc>
                <a:spcPct val="200000"/>
              </a:lnSpc>
              <a:spcBef>
                <a:spcPts val="0"/>
              </a:spcBef>
              <a:spcAft>
                <a:spcPts val="0"/>
              </a:spcAft>
              <a:buSzPts val="1800"/>
              <a:buChar char="●"/>
            </a:pPr>
            <a:r>
              <a:rPr lang="en-GB"/>
              <a:t>BIDS organization</a:t>
            </a:r>
            <a:endParaRPr/>
          </a:p>
          <a:p>
            <a:pPr indent="-342900" lvl="0" marL="457200" rtl="0" algn="l">
              <a:lnSpc>
                <a:spcPct val="200000"/>
              </a:lnSpc>
              <a:spcBef>
                <a:spcPts val="0"/>
              </a:spcBef>
              <a:spcAft>
                <a:spcPts val="0"/>
              </a:spcAft>
              <a:buSzPts val="1800"/>
              <a:buChar char="●"/>
            </a:pPr>
            <a:r>
              <a:rPr lang="en-GB"/>
              <a:t>Neuroimaging pipeline: management → preprocessing → preparation</a:t>
            </a:r>
            <a:endParaRPr/>
          </a:p>
          <a:p>
            <a:pPr indent="0" lvl="0" marL="0" rtl="0" algn="l">
              <a:lnSpc>
                <a:spcPct val="200000"/>
              </a:lnSpc>
              <a:spcBef>
                <a:spcPts val="0"/>
              </a:spcBef>
              <a:spcAft>
                <a:spcPts val="0"/>
              </a:spcAft>
              <a:buNone/>
            </a:pPr>
            <a:r>
              <a:rPr lang="en-GB"/>
              <a:t>⇒ Open-science best practices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