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66" r:id="rId4"/>
    <p:sldId id="258" r:id="rId5"/>
    <p:sldId id="259" r:id="rId6"/>
    <p:sldId id="272" r:id="rId7"/>
    <p:sldId id="281" r:id="rId8"/>
    <p:sldId id="282" r:id="rId9"/>
    <p:sldId id="274" r:id="rId10"/>
    <p:sldId id="275" r:id="rId11"/>
    <p:sldId id="276" r:id="rId12"/>
    <p:sldId id="280" r:id="rId13"/>
    <p:sldId id="283" r:id="rId14"/>
    <p:sldId id="268" r:id="rId15"/>
    <p:sldId id="269" r:id="rId16"/>
    <p:sldId id="260" r:id="rId17"/>
    <p:sldId id="270" r:id="rId18"/>
    <p:sldId id="261" r:id="rId19"/>
    <p:sldId id="271" r:id="rId20"/>
    <p:sldId id="262" r:id="rId21"/>
    <p:sldId id="263" r:id="rId22"/>
  </p:sldIdLst>
  <p:sldSz cx="9144000" cy="5143500" type="screen16x9"/>
  <p:notesSz cx="6858000" cy="9144000"/>
  <p:embeddedFontLs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Proxima Nova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81" autoAdjust="0"/>
  </p:normalViewPr>
  <p:slideViewPr>
    <p:cSldViewPr snapToGrid="0">
      <p:cViewPr>
        <p:scale>
          <a:sx n="69" d="100"/>
          <a:sy n="69" d="100"/>
        </p:scale>
        <p:origin x="1146" y="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fc59d0287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fc59d0287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083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fc59d0287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fc59d0287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222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fc59d0287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fc59d0287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400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fc59d0287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fc59d0287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229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fc59d0287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fc59d0287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951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fc59d0287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fc59d0287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82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a73e1e7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a73e1e7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a73e1e7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a73e1e7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1806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fc59d0287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fc59d0287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fc59d0287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fc59d0287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093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fc59d0287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fc59d0287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a73e1e7c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a73e1e7c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Having started my PhD this semester, BHS was a great opportunity for me to learn about the basics of neuroscience imaging. There are still a lot that can be improved in my project, but I look forward to apply the skills that I learned during BHS to work on improving what I have done so far. 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fc59d0287_0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fc59d0287_0_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fc59d0287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fc59d0287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569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fc59d028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fc59d028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fc59d0287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fc59d0287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fc59d0287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fc59d0287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58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fc59d0287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fc59d0287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6288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fc59d0287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fc59d0287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6602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fc59d0287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3fc59d0287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312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16/j.neuroimage.2012.03.072" TargetMode="External"/><Relationship Id="rId3" Type="http://schemas.openxmlformats.org/officeDocument/2006/relationships/hyperlink" Target="https://openbooks.lib.msu.edu/neuroscience/chapter/the-neuron/" TargetMode="External"/><Relationship Id="rId7" Type="http://schemas.openxmlformats.org/officeDocument/2006/relationships/hyperlink" Target="https://doi.org/10.1007/s00429-019-01877-x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qbi.uq.edu.au/brain/brain-anatomy/central-nervous-system-brain-and-spinal-cord" TargetMode="External"/><Relationship Id="rId5" Type="http://schemas.openxmlformats.org/officeDocument/2006/relationships/hyperlink" Target="https://neurologysleepcentre.com/blog/what-is-parkinsons-disease" TargetMode="External"/><Relationship Id="rId4" Type="http://schemas.openxmlformats.org/officeDocument/2006/relationships/hyperlink" Target="https://doi.org/10.1002/hbm.2476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729627" y="3111638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Samuelle St-Onge – Polytechnique </a:t>
            </a:r>
            <a:r>
              <a:rPr lang="en-GB" dirty="0" err="1"/>
              <a:t>Montr</a:t>
            </a:r>
            <a:r>
              <a:rPr lang="fr-CA" dirty="0" err="1"/>
              <a:t>éal</a:t>
            </a:r>
            <a:endParaRPr dirty="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88743"/>
            <a:ext cx="3200674" cy="12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3DAFC8-833A-733E-46A6-80D8929E27EE}"/>
              </a:ext>
            </a:extLst>
          </p:cNvPr>
          <p:cNvSpPr txBox="1"/>
          <p:nvPr/>
        </p:nvSpPr>
        <p:spPr>
          <a:xfrm>
            <a:off x="729627" y="1339364"/>
            <a:ext cx="837051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"/>
                <a:sym typeface="Proxima Nova"/>
              </a:rPr>
              <a:t>Identifying Potential Biomarkers for Parkinson’s Disease Using Neurite Orientation Dispersion and Diffusion Imaging (NODDI) </a:t>
            </a:r>
            <a:endParaRPr lang="fr-CA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104266" y="9365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Tools and methods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59035C-F15A-5A1A-A8DA-B26D4D694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24" y="566581"/>
            <a:ext cx="8281110" cy="44832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534E9C4-1302-FF2F-A8C5-B0959FF08B9E}"/>
              </a:ext>
            </a:extLst>
          </p:cNvPr>
          <p:cNvSpPr/>
          <p:nvPr/>
        </p:nvSpPr>
        <p:spPr>
          <a:xfrm>
            <a:off x="4572000" y="3066764"/>
            <a:ext cx="4257964" cy="1810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4BDD68-ABC9-7D1B-3D7C-C29EBCA9E381}"/>
              </a:ext>
            </a:extLst>
          </p:cNvPr>
          <p:cNvSpPr/>
          <p:nvPr/>
        </p:nvSpPr>
        <p:spPr>
          <a:xfrm>
            <a:off x="447963" y="3745345"/>
            <a:ext cx="1380837" cy="1251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A8DEC-92FC-05F9-4462-9A765C558F07}"/>
              </a:ext>
            </a:extLst>
          </p:cNvPr>
          <p:cNvSpPr/>
          <p:nvPr/>
        </p:nvSpPr>
        <p:spPr>
          <a:xfrm>
            <a:off x="1763909" y="3681058"/>
            <a:ext cx="3375892" cy="1195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5370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104266" y="9365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Tools and methods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59035C-F15A-5A1A-A8DA-B26D4D694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24" y="566581"/>
            <a:ext cx="8281110" cy="44832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534E9C4-1302-FF2F-A8C5-B0959FF08B9E}"/>
              </a:ext>
            </a:extLst>
          </p:cNvPr>
          <p:cNvSpPr/>
          <p:nvPr/>
        </p:nvSpPr>
        <p:spPr>
          <a:xfrm>
            <a:off x="4572000" y="3066764"/>
            <a:ext cx="4257964" cy="1810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4BDD68-ABC9-7D1B-3D7C-C29EBCA9E381}"/>
              </a:ext>
            </a:extLst>
          </p:cNvPr>
          <p:cNvSpPr/>
          <p:nvPr/>
        </p:nvSpPr>
        <p:spPr>
          <a:xfrm>
            <a:off x="480289" y="3745345"/>
            <a:ext cx="2018146" cy="1251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67027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104266" y="9365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Tools and methods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59035C-F15A-5A1A-A8DA-B26D4D694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8" y="566581"/>
            <a:ext cx="8281110" cy="44832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EC707CB-2A2B-1A55-CDAA-CFD3B1060E79}"/>
              </a:ext>
            </a:extLst>
          </p:cNvPr>
          <p:cNvSpPr/>
          <p:nvPr/>
        </p:nvSpPr>
        <p:spPr>
          <a:xfrm>
            <a:off x="6567056" y="4105564"/>
            <a:ext cx="2262908" cy="743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1F4C72-93A5-EE80-CE07-C293B7C150C6}"/>
              </a:ext>
            </a:extLst>
          </p:cNvPr>
          <p:cNvSpPr/>
          <p:nvPr/>
        </p:nvSpPr>
        <p:spPr>
          <a:xfrm>
            <a:off x="465341" y="3699162"/>
            <a:ext cx="2000768" cy="1283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E9F92A-C9DA-5A1C-A1A4-CA5343D91EB2}"/>
              </a:ext>
            </a:extLst>
          </p:cNvPr>
          <p:cNvSpPr/>
          <p:nvPr/>
        </p:nvSpPr>
        <p:spPr>
          <a:xfrm>
            <a:off x="4989947" y="3676072"/>
            <a:ext cx="3375892" cy="1195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87257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104266" y="9365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Tools and methods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59035C-F15A-5A1A-A8DA-B26D4D694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8" y="566581"/>
            <a:ext cx="8281110" cy="44832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EC707CB-2A2B-1A55-CDAA-CFD3B1060E79}"/>
              </a:ext>
            </a:extLst>
          </p:cNvPr>
          <p:cNvSpPr/>
          <p:nvPr/>
        </p:nvSpPr>
        <p:spPr>
          <a:xfrm>
            <a:off x="6567056" y="4105564"/>
            <a:ext cx="2262908" cy="743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1F4C72-93A5-EE80-CE07-C293B7C150C6}"/>
              </a:ext>
            </a:extLst>
          </p:cNvPr>
          <p:cNvSpPr/>
          <p:nvPr/>
        </p:nvSpPr>
        <p:spPr>
          <a:xfrm>
            <a:off x="465341" y="3699162"/>
            <a:ext cx="2000768" cy="1283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1253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8F59920-2E9F-C162-E2DF-E2698F5AC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87" y="129427"/>
            <a:ext cx="7069292" cy="488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85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DEE851-A9F9-C0CE-AA34-A00704CE9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36" y="129566"/>
            <a:ext cx="8931527" cy="476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16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Results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68FDE-D524-5BFD-2039-417305BCF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6987790" cy="39243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972DAF-3D1F-7463-1B6D-EB087AB358A8}"/>
              </a:ext>
            </a:extLst>
          </p:cNvPr>
          <p:cNvSpPr txBox="1"/>
          <p:nvPr/>
        </p:nvSpPr>
        <p:spPr>
          <a:xfrm>
            <a:off x="7412601" y="3407375"/>
            <a:ext cx="15027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>
                <a:solidFill>
                  <a:srgbClr val="FF0000"/>
                </a:solidFill>
              </a:rPr>
              <a:t>*problem with registration to PAM50 (future steps : try with different parameters)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36D14B-1D3E-18A0-1001-F6AFEA38112C}"/>
              </a:ext>
            </a:extLst>
          </p:cNvPr>
          <p:cNvSpPr txBox="1"/>
          <p:nvPr/>
        </p:nvSpPr>
        <p:spPr>
          <a:xfrm>
            <a:off x="311700" y="3545875"/>
            <a:ext cx="105065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  <a:buSzPct val="80000"/>
            </a:pPr>
            <a:r>
              <a:rPr lang="en-GB" sz="1100" b="1" dirty="0"/>
              <a:t>Orientation dispersion index (ODI)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163506" y="9042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Results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CDDA48-57B0-B357-CC06-DD76D3F1F77C}"/>
              </a:ext>
            </a:extLst>
          </p:cNvPr>
          <p:cNvSpPr txBox="1"/>
          <p:nvPr/>
        </p:nvSpPr>
        <p:spPr>
          <a:xfrm>
            <a:off x="1503201" y="595428"/>
            <a:ext cx="28328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SzPct val="80000"/>
            </a:pPr>
            <a:r>
              <a:rPr lang="en-GB" sz="1100" u="sng" dirty="0"/>
              <a:t>Orientation dispersion index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3AE661-D14E-4FA3-E60E-ACC523932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255" y="922413"/>
            <a:ext cx="713405" cy="4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68982B-9A34-64AC-1B41-2E8859940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98" y="920874"/>
            <a:ext cx="703006" cy="46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1E5F79B-49E6-2A22-7BC7-E5F3D7255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777" y="907834"/>
            <a:ext cx="714682" cy="46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9AA7F6E-49F1-D34F-F653-287B6B641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14" y="1600370"/>
            <a:ext cx="473680" cy="48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7A4B797-2580-9A57-65DC-04F25DC99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49" y="2384955"/>
            <a:ext cx="489210" cy="51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9AB0A95D-CB6F-ABE8-EB3B-CDE66F490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28" y="3211774"/>
            <a:ext cx="489210" cy="51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A3E898E-CBF5-F1EF-DC7F-A9C94937E7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349" y="3985663"/>
            <a:ext cx="510768" cy="5370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9399E7-C761-13EA-5017-55B8E08505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698" y="1400807"/>
            <a:ext cx="3612108" cy="33339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95C94B5-958B-44BE-1383-F7EBDE05B5A4}"/>
              </a:ext>
            </a:extLst>
          </p:cNvPr>
          <p:cNvSpPr txBox="1"/>
          <p:nvPr/>
        </p:nvSpPr>
        <p:spPr>
          <a:xfrm>
            <a:off x="4885437" y="1769402"/>
            <a:ext cx="2308123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SzPct val="80000"/>
            </a:pPr>
            <a:r>
              <a:rPr lang="en-GB" sz="1100" b="1" dirty="0"/>
              <a:t>According to literature :</a:t>
            </a:r>
          </a:p>
          <a:p>
            <a:pPr>
              <a:spcAft>
                <a:spcPts val="1200"/>
              </a:spcAft>
              <a:buSzPct val="80000"/>
            </a:pPr>
            <a:r>
              <a:rPr lang="en-GB" sz="1100" dirty="0"/>
              <a:t>↑ ODI in white matter </a:t>
            </a:r>
          </a:p>
          <a:p>
            <a:pPr>
              <a:spcAft>
                <a:spcPts val="1200"/>
              </a:spcAft>
              <a:buSzPct val="80000"/>
            </a:pPr>
            <a:r>
              <a:rPr lang="en-GB" sz="1100" dirty="0"/>
              <a:t>↓ ODI in gray matter </a:t>
            </a:r>
          </a:p>
          <a:p>
            <a:pPr marL="285750" indent="-285750">
              <a:spcAft>
                <a:spcPts val="1200"/>
              </a:spcAft>
              <a:buSzPct val="80000"/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330A706F-B40F-66C2-9CCD-3AF24C81D5E5}"/>
              </a:ext>
            </a:extLst>
          </p:cNvPr>
          <p:cNvSpPr/>
          <p:nvPr/>
        </p:nvSpPr>
        <p:spPr>
          <a:xfrm>
            <a:off x="6740554" y="1761624"/>
            <a:ext cx="453006" cy="9983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F94581-429D-E190-4C6D-624087D49A7E}"/>
              </a:ext>
            </a:extLst>
          </p:cNvPr>
          <p:cNvSpPr txBox="1"/>
          <p:nvPr/>
        </p:nvSpPr>
        <p:spPr>
          <a:xfrm>
            <a:off x="7264938" y="1960719"/>
            <a:ext cx="141916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  <a:buSzPct val="80000"/>
            </a:pPr>
            <a:r>
              <a:rPr lang="en-GB" sz="1100" dirty="0">
                <a:solidFill>
                  <a:schemeClr val="accent5"/>
                </a:solidFill>
              </a:rPr>
              <a:t>Linked to neurodegeneration (Zhang et al., 2012)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B7FAB2-2674-F8F6-ABB4-E4EFA140930F}"/>
              </a:ext>
            </a:extLst>
          </p:cNvPr>
          <p:cNvSpPr txBox="1"/>
          <p:nvPr/>
        </p:nvSpPr>
        <p:spPr>
          <a:xfrm>
            <a:off x="4885437" y="3220886"/>
            <a:ext cx="34518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SzPct val="80000"/>
            </a:pPr>
            <a:r>
              <a:rPr lang="en-GB" sz="1100" b="1" dirty="0"/>
              <a:t>For this project : </a:t>
            </a:r>
          </a:p>
          <a:p>
            <a:pPr marL="285750" lvl="3" indent="-285750">
              <a:spcAft>
                <a:spcPts val="1200"/>
              </a:spcAft>
              <a:buSzPct val="80000"/>
              <a:buFont typeface="Arial" panose="020B0604020202020204" pitchFamily="34" charset="0"/>
              <a:buChar char="•"/>
            </a:pPr>
            <a:r>
              <a:rPr lang="en-GB" sz="1100" dirty="0"/>
              <a:t>Not enough subjects</a:t>
            </a:r>
          </a:p>
          <a:p>
            <a:pPr marL="285750" lvl="3" indent="-285750">
              <a:spcAft>
                <a:spcPts val="1200"/>
              </a:spcAft>
              <a:buSzPct val="80000"/>
              <a:buFont typeface="Arial" panose="020B0604020202020204" pitchFamily="34" charset="0"/>
              <a:buChar char="•"/>
            </a:pPr>
            <a:r>
              <a:rPr lang="en-GB" sz="1100" dirty="0"/>
              <a:t>Need more rigorous statistics (regression model with p-value)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F0FA32D-8F26-F56B-66D7-9485F191CF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42330" y="151334"/>
            <a:ext cx="1228788" cy="42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5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Deliverables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6172064" y="1647388"/>
            <a:ext cx="2356117" cy="1183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460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GB" sz="1500" dirty="0"/>
          </a:p>
          <a:p>
            <a:pPr marL="14605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500" b="1" dirty="0"/>
              <a:t>Python script </a:t>
            </a:r>
          </a:p>
          <a:p>
            <a:pPr marL="14605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400" dirty="0"/>
              <a:t>to compute average metric and display average metric images</a:t>
            </a:r>
          </a:p>
          <a:p>
            <a:pPr marL="1460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GB" sz="1300" dirty="0"/>
          </a:p>
          <a:p>
            <a:pPr marL="1460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GB" sz="1300" dirty="0"/>
          </a:p>
          <a:p>
            <a:pPr marL="48895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+mj-lt"/>
              <a:buAutoNum type="arabicPeriod"/>
            </a:pPr>
            <a:endParaRPr lang="en-GB" sz="1300"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sz="1300" dirty="0"/>
          </a:p>
        </p:txBody>
      </p:sp>
      <p:sp>
        <p:nvSpPr>
          <p:cNvPr id="4" name="Google Shape;89;p18">
            <a:extLst>
              <a:ext uri="{FF2B5EF4-FFF2-40B4-BE49-F238E27FC236}">
                <a16:creationId xmlns:a16="http://schemas.microsoft.com/office/drawing/2014/main" id="{37B8D0E4-65C0-9D94-0C33-697A66691094}"/>
              </a:ext>
            </a:extLst>
          </p:cNvPr>
          <p:cNvSpPr txBox="1">
            <a:spLocks/>
          </p:cNvSpPr>
          <p:nvPr/>
        </p:nvSpPr>
        <p:spPr>
          <a:xfrm>
            <a:off x="176472" y="1937542"/>
            <a:ext cx="2496299" cy="96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46050" indent="0" algn="ctr">
              <a:lnSpc>
                <a:spcPct val="120000"/>
              </a:lnSpc>
              <a:buSzPts val="1300"/>
              <a:buFont typeface="Proxima Nova"/>
              <a:buNone/>
            </a:pPr>
            <a:r>
              <a:rPr lang="en-GB" sz="5200" b="1" dirty="0" err="1"/>
              <a:t>Matlab</a:t>
            </a:r>
            <a:r>
              <a:rPr lang="en-GB" sz="5200" b="1" dirty="0"/>
              <a:t> script </a:t>
            </a:r>
          </a:p>
          <a:p>
            <a:pPr marL="146050" indent="0" algn="ctr">
              <a:lnSpc>
                <a:spcPct val="120000"/>
              </a:lnSpc>
              <a:buSzPts val="1300"/>
              <a:buFont typeface="Proxima Nova"/>
              <a:buNone/>
            </a:pPr>
            <a:r>
              <a:rPr lang="en-GB" sz="4800" dirty="0"/>
              <a:t>for multi-subject NODDI fitting </a:t>
            </a:r>
          </a:p>
          <a:p>
            <a:pPr marL="146050" indent="0" algn="ctr">
              <a:lnSpc>
                <a:spcPct val="120000"/>
              </a:lnSpc>
              <a:buSzPts val="1300"/>
              <a:buFont typeface="Proxima Nova"/>
              <a:buNone/>
            </a:pPr>
            <a:r>
              <a:rPr lang="en-GB" sz="4800" dirty="0"/>
              <a:t>(using NODDI </a:t>
            </a:r>
            <a:r>
              <a:rPr lang="en-GB" sz="4800" dirty="0" err="1"/>
              <a:t>Matlab</a:t>
            </a:r>
            <a:r>
              <a:rPr lang="en-GB" sz="4800" dirty="0"/>
              <a:t> Toolbox from UCL Microstructure Imaging Group)</a:t>
            </a:r>
          </a:p>
          <a:p>
            <a:pPr marL="146050" indent="0">
              <a:lnSpc>
                <a:spcPct val="200000"/>
              </a:lnSpc>
              <a:buSzPts val="1300"/>
              <a:buFont typeface="Proxima Nova"/>
              <a:buNone/>
            </a:pPr>
            <a:endParaRPr lang="en-GB" sz="1300" dirty="0"/>
          </a:p>
          <a:p>
            <a:pPr marL="488950">
              <a:lnSpc>
                <a:spcPct val="200000"/>
              </a:lnSpc>
              <a:buSzPts val="1300"/>
              <a:buFont typeface="+mj-lt"/>
              <a:buAutoNum type="arabicPeriod"/>
            </a:pPr>
            <a:endParaRPr lang="en-GB" sz="1300" dirty="0"/>
          </a:p>
          <a:p>
            <a:pPr indent="-311150">
              <a:lnSpc>
                <a:spcPct val="200000"/>
              </a:lnSpc>
              <a:buSzPts val="1300"/>
            </a:pPr>
            <a:endParaRPr lang="en-GB" sz="1300" dirty="0"/>
          </a:p>
        </p:txBody>
      </p:sp>
      <p:sp>
        <p:nvSpPr>
          <p:cNvPr id="5" name="Google Shape;89;p18">
            <a:extLst>
              <a:ext uri="{FF2B5EF4-FFF2-40B4-BE49-F238E27FC236}">
                <a16:creationId xmlns:a16="http://schemas.microsoft.com/office/drawing/2014/main" id="{B4DFE695-D78A-E341-5CA7-126703D1B22F}"/>
              </a:ext>
            </a:extLst>
          </p:cNvPr>
          <p:cNvSpPr txBox="1">
            <a:spLocks/>
          </p:cNvSpPr>
          <p:nvPr/>
        </p:nvSpPr>
        <p:spPr>
          <a:xfrm>
            <a:off x="3367050" y="2865790"/>
            <a:ext cx="2409899" cy="102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46050" indent="0">
              <a:lnSpc>
                <a:spcPct val="100000"/>
              </a:lnSpc>
              <a:buSzPts val="1300"/>
              <a:buFont typeface="Proxima Nova"/>
              <a:buNone/>
            </a:pPr>
            <a:endParaRPr lang="en-US" sz="1300" dirty="0"/>
          </a:p>
          <a:p>
            <a:pPr marL="146050" indent="0" algn="ctr">
              <a:lnSpc>
                <a:spcPct val="100000"/>
              </a:lnSpc>
              <a:buSzPts val="1300"/>
              <a:buFont typeface="Proxima Nova"/>
              <a:buNone/>
            </a:pPr>
            <a:r>
              <a:rPr lang="en-US" sz="1300" b="1" dirty="0"/>
              <a:t>Python script </a:t>
            </a:r>
          </a:p>
          <a:p>
            <a:pPr marL="146050" indent="0" algn="ctr">
              <a:lnSpc>
                <a:spcPct val="100000"/>
              </a:lnSpc>
              <a:buSzPts val="1300"/>
              <a:buFont typeface="Proxima Nova"/>
              <a:buNone/>
            </a:pPr>
            <a:r>
              <a:rPr lang="en-US" sz="1200" dirty="0"/>
              <a:t>for data analysis (regression plots, violin plots, box plots)</a:t>
            </a:r>
          </a:p>
          <a:p>
            <a:pPr marL="146050" indent="0">
              <a:lnSpc>
                <a:spcPct val="200000"/>
              </a:lnSpc>
              <a:buSzPts val="1300"/>
              <a:buFont typeface="Proxima Nova"/>
              <a:buNone/>
            </a:pPr>
            <a:endParaRPr lang="en-US" sz="1200" dirty="0"/>
          </a:p>
          <a:p>
            <a:pPr marL="146050" indent="0">
              <a:lnSpc>
                <a:spcPct val="200000"/>
              </a:lnSpc>
              <a:buSzPts val="1300"/>
              <a:buFont typeface="Proxima Nova"/>
              <a:buNone/>
            </a:pPr>
            <a:endParaRPr lang="en-US" sz="1300" dirty="0"/>
          </a:p>
          <a:p>
            <a:pPr marL="488950">
              <a:lnSpc>
                <a:spcPct val="200000"/>
              </a:lnSpc>
              <a:buSzPts val="1300"/>
              <a:buFont typeface="+mj-lt"/>
              <a:buAutoNum type="arabicPeriod"/>
            </a:pPr>
            <a:endParaRPr lang="en-US" sz="1300" dirty="0"/>
          </a:p>
          <a:p>
            <a:pPr indent="-311150">
              <a:lnSpc>
                <a:spcPct val="200000"/>
              </a:lnSpc>
              <a:buSzPts val="1300"/>
            </a:pPr>
            <a:endParaRPr lang="en-US" sz="13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E8D5E3-EF37-1B90-03FD-715019F526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651"/>
          <a:stretch/>
        </p:blipFill>
        <p:spPr>
          <a:xfrm>
            <a:off x="176472" y="1494796"/>
            <a:ext cx="3190578" cy="362574"/>
          </a:xfrm>
          <a:prstGeom prst="rect">
            <a:avLst/>
          </a:prstGeom>
        </p:spPr>
      </p:pic>
      <p:pic>
        <p:nvPicPr>
          <p:cNvPr id="3074" name="Picture 2" descr="MATLAB - Wikipedia">
            <a:extLst>
              <a:ext uri="{FF2B5EF4-FFF2-40B4-BE49-F238E27FC236}">
                <a16:creationId xmlns:a16="http://schemas.microsoft.com/office/drawing/2014/main" id="{487ADAB1-A7CE-A03D-0F29-A6F4D9D74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92" y="3190607"/>
            <a:ext cx="781462" cy="70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95C2DB-CDB4-39DC-1DBD-00227180F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623" y="1484709"/>
            <a:ext cx="2842377" cy="3397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123AF9-F57A-269F-8162-CBF8E3802F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1870" y="2751428"/>
            <a:ext cx="3304067" cy="298477"/>
          </a:xfrm>
          <a:prstGeom prst="rect">
            <a:avLst/>
          </a:prstGeom>
        </p:spPr>
      </p:pic>
      <p:pic>
        <p:nvPicPr>
          <p:cNvPr id="3076" name="Picture 4" descr="Python (programming language) - Wikipedia">
            <a:extLst>
              <a:ext uri="{FF2B5EF4-FFF2-40B4-BE49-F238E27FC236}">
                <a16:creationId xmlns:a16="http://schemas.microsoft.com/office/drawing/2014/main" id="{AFB2DFA7-38F6-80AF-CCCF-434EC4792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747" y="1960321"/>
            <a:ext cx="598312" cy="65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Python (programming language) - Wikipedia">
            <a:extLst>
              <a:ext uri="{FF2B5EF4-FFF2-40B4-BE49-F238E27FC236}">
                <a16:creationId xmlns:a16="http://schemas.microsoft.com/office/drawing/2014/main" id="{A6B0AD4C-DB12-099A-F4D6-D05F27C1C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655" y="2993992"/>
            <a:ext cx="598312" cy="65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Limitations and future steps</a:t>
            </a:r>
            <a:endParaRPr dirty="0"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1" y="1017724"/>
            <a:ext cx="7766699" cy="4015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46050" indent="0">
              <a:lnSpc>
                <a:spcPct val="200000"/>
              </a:lnSpc>
              <a:buSzPct val="80000"/>
              <a:buNone/>
            </a:pPr>
            <a:r>
              <a:rPr lang="en-GB" sz="1500" b="1" dirty="0"/>
              <a:t>For NODDI fitting :</a:t>
            </a:r>
          </a:p>
          <a:p>
            <a:pPr marL="317500" indent="-171450">
              <a:lnSpc>
                <a:spcPct val="200000"/>
              </a:lnSpc>
              <a:buSzPct val="80000"/>
            </a:pPr>
            <a:r>
              <a:rPr lang="en-GB" sz="1500" dirty="0"/>
              <a:t>Pre-processing for entire dataset (113 subjects)</a:t>
            </a:r>
          </a:p>
          <a:p>
            <a:pPr marL="774700" lvl="1" indent="-171450">
              <a:lnSpc>
                <a:spcPct val="200000"/>
              </a:lnSpc>
              <a:buSzPct val="80000"/>
            </a:pPr>
            <a:r>
              <a:rPr lang="en-GB" sz="1500" dirty="0"/>
              <a:t>Motion correction</a:t>
            </a:r>
          </a:p>
          <a:p>
            <a:pPr marL="774700" lvl="1" indent="-171450">
              <a:lnSpc>
                <a:spcPct val="200000"/>
              </a:lnSpc>
              <a:buSzPct val="80000"/>
            </a:pPr>
            <a:r>
              <a:rPr lang="en-GB" sz="1500" dirty="0"/>
              <a:t>Mask instead of segmentation for fitting (help reduce potential partial volume effect</a:t>
            </a:r>
            <a:r>
              <a:rPr lang="fr-CA" sz="1500" dirty="0"/>
              <a:t>?)</a:t>
            </a:r>
          </a:p>
          <a:p>
            <a:pPr marL="774700" lvl="1" indent="-171450">
              <a:lnSpc>
                <a:spcPct val="200000"/>
              </a:lnSpc>
              <a:buSzPct val="80000"/>
            </a:pPr>
            <a:r>
              <a:rPr lang="fr-CA" sz="1500" dirty="0"/>
              <a:t>Registration </a:t>
            </a:r>
            <a:r>
              <a:rPr lang="fr-CA" sz="1500" dirty="0" err="1"/>
              <a:t>prior</a:t>
            </a:r>
            <a:r>
              <a:rPr lang="fr-CA" sz="1500" dirty="0"/>
              <a:t> to NODDI </a:t>
            </a:r>
            <a:r>
              <a:rPr lang="fr-CA" sz="1500" dirty="0" err="1"/>
              <a:t>fitting</a:t>
            </a:r>
            <a:endParaRPr lang="fr-CA" sz="1500" dirty="0"/>
          </a:p>
          <a:p>
            <a:pPr marL="774700" lvl="1" indent="-171450">
              <a:lnSpc>
                <a:spcPct val="200000"/>
              </a:lnSpc>
              <a:buSzPct val="80000"/>
            </a:pPr>
            <a:endParaRPr lang="en-GB" sz="600" dirty="0"/>
          </a:p>
          <a:p>
            <a:pPr marL="146050" indent="0">
              <a:lnSpc>
                <a:spcPct val="200000"/>
              </a:lnSpc>
              <a:buSzPct val="80000"/>
              <a:buNone/>
            </a:pPr>
            <a:r>
              <a:rPr lang="en-GB" sz="1500" b="1" dirty="0"/>
              <a:t>For the NODDI metric analysis : </a:t>
            </a:r>
          </a:p>
          <a:p>
            <a:pPr marL="488950">
              <a:lnSpc>
                <a:spcPct val="200000"/>
              </a:lnSpc>
              <a:buSzPct val="80000"/>
            </a:pPr>
            <a:r>
              <a:rPr lang="en-GB" sz="1600" dirty="0"/>
              <a:t>Registration to PAM50 : try different parameters</a:t>
            </a:r>
          </a:p>
          <a:p>
            <a:pPr marL="488950">
              <a:lnSpc>
                <a:spcPct val="200000"/>
              </a:lnSpc>
              <a:buSzPct val="80000"/>
            </a:pPr>
            <a:r>
              <a:rPr lang="en-GB" sz="1600" dirty="0"/>
              <a:t>Regression plot : consider age as control variable (avoid overestimating effect of PD progression)</a:t>
            </a:r>
          </a:p>
          <a:p>
            <a:pPr marL="488950">
              <a:lnSpc>
                <a:spcPct val="200000"/>
              </a:lnSpc>
              <a:buSzPct val="80000"/>
            </a:pPr>
            <a:r>
              <a:rPr lang="en-GB" sz="1600" dirty="0"/>
              <a:t>Incorporate regression model with p-values</a:t>
            </a: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sz="13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3116A5-E162-0717-2A9D-6416D3ED4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985" y="238229"/>
            <a:ext cx="4584015" cy="112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3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Background</a:t>
            </a:r>
            <a:endParaRPr dirty="0"/>
          </a:p>
        </p:txBody>
      </p:sp>
      <p:sp>
        <p:nvSpPr>
          <p:cNvPr id="2" name="Google Shape;69;p14">
            <a:extLst>
              <a:ext uri="{FF2B5EF4-FFF2-40B4-BE49-F238E27FC236}">
                <a16:creationId xmlns:a16="http://schemas.microsoft.com/office/drawing/2014/main" id="{6FF7D589-3AEE-B36F-492A-9672380AD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752781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sz="1600" b="1" dirty="0"/>
              <a:t>Parkinson’s disease</a:t>
            </a:r>
          </a:p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sz="1200" dirty="0"/>
              <a:t>Importance of understanding disease causes and progression</a:t>
            </a:r>
          </a:p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sz="1200" dirty="0"/>
              <a:t>Develop better treatment options</a:t>
            </a:r>
          </a:p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sz="1200" dirty="0"/>
              <a:t>Find biomarkers</a:t>
            </a:r>
          </a:p>
          <a:p>
            <a:pPr marL="171450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sz="1600" b="1" dirty="0"/>
              <a:t>Neurite orientation dispersion and diffusion imaging (NODDI)</a:t>
            </a:r>
          </a:p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sz="1200" dirty="0"/>
              <a:t>Diffusion MRI technique </a:t>
            </a:r>
          </a:p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sz="1200" dirty="0"/>
              <a:t>Extract metrics based on neurite (dendrites + axons) morphology</a:t>
            </a:r>
          </a:p>
          <a:p>
            <a:pPr marL="1543050" lvl="3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sz="1200" dirty="0"/>
              <a:t>Orientation dispersion index (ODI) : variability in neurite orientation</a:t>
            </a:r>
          </a:p>
          <a:p>
            <a:pPr marL="1543050" lvl="3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sz="1200" dirty="0"/>
              <a:t>Neurite density index (NDI)</a:t>
            </a:r>
            <a:endParaRPr lang="en-CA" sz="1200" dirty="0"/>
          </a:p>
          <a:p>
            <a:pPr marL="1543050" lvl="3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sz="1200" dirty="0"/>
              <a:t>Isotropic volume fraction (</a:t>
            </a:r>
            <a:r>
              <a:rPr lang="en-GB" sz="1200" dirty="0" err="1"/>
              <a:t>Viso</a:t>
            </a:r>
            <a:r>
              <a:rPr lang="en-GB" sz="1200" dirty="0"/>
              <a:t>)</a:t>
            </a:r>
          </a:p>
          <a:p>
            <a:pPr marL="1543050" lvl="3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endParaRPr lang="en-GB" dirty="0"/>
          </a:p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endParaRPr lang="en-GB" dirty="0"/>
          </a:p>
          <a:p>
            <a:pPr marL="171450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14FAB55-0501-4279-9564-20B242497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80" y="1637335"/>
            <a:ext cx="1778687" cy="152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</a:t>
            </a:r>
            <a:endParaRPr dirty="0"/>
          </a:p>
        </p:txBody>
      </p:sp>
      <p:sp>
        <p:nvSpPr>
          <p:cNvPr id="5" name="Google Shape;89;p18">
            <a:extLst>
              <a:ext uri="{FF2B5EF4-FFF2-40B4-BE49-F238E27FC236}">
                <a16:creationId xmlns:a16="http://schemas.microsoft.com/office/drawing/2014/main" id="{F9F045DE-1E49-941A-D66A-8D182DF208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5518" y="1123944"/>
            <a:ext cx="694423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indent="0">
              <a:lnSpc>
                <a:spcPct val="200000"/>
              </a:lnSpc>
              <a:buSzPct val="80000"/>
              <a:buNone/>
            </a:pPr>
            <a:r>
              <a:rPr lang="en-GB" sz="1400" b="1" dirty="0"/>
              <a:t>What I have learned during this project </a:t>
            </a:r>
            <a:r>
              <a:rPr lang="fr-CA" sz="1400" b="1" dirty="0"/>
              <a:t>?</a:t>
            </a:r>
            <a:endParaRPr lang="en-GB" sz="1400" b="1" dirty="0"/>
          </a:p>
          <a:p>
            <a:pPr marL="774700" lvl="1" indent="-171450">
              <a:lnSpc>
                <a:spcPct val="200000"/>
              </a:lnSpc>
              <a:buSzPct val="80000"/>
            </a:pPr>
            <a:endParaRPr lang="en-GB" sz="1200" b="1" dirty="0"/>
          </a:p>
          <a:p>
            <a:pPr marL="317500" indent="-171450">
              <a:lnSpc>
                <a:spcPct val="200000"/>
              </a:lnSpc>
              <a:buSzPct val="80000"/>
            </a:pPr>
            <a:endParaRPr lang="en-GB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1C603D-E623-30EB-B9B8-B51577EE5E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2" b="1"/>
          <a:stretch/>
        </p:blipFill>
        <p:spPr>
          <a:xfrm>
            <a:off x="2707629" y="2248743"/>
            <a:ext cx="3196800" cy="177081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References</a:t>
            </a:r>
            <a:endParaRPr dirty="0"/>
          </a:p>
        </p:txBody>
      </p:sp>
      <p:sp>
        <p:nvSpPr>
          <p:cNvPr id="101" name="Google Shape;101;p20"/>
          <p:cNvSpPr txBox="1"/>
          <p:nvPr/>
        </p:nvSpPr>
        <p:spPr>
          <a:xfrm>
            <a:off x="311700" y="101772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105;p20">
            <a:extLst>
              <a:ext uri="{FF2B5EF4-FFF2-40B4-BE49-F238E27FC236}">
                <a16:creationId xmlns:a16="http://schemas.microsoft.com/office/drawing/2014/main" id="{1699CA6F-CD9D-87A1-F00C-1A70109A8CC7}"/>
              </a:ext>
            </a:extLst>
          </p:cNvPr>
          <p:cNvSpPr txBox="1"/>
          <p:nvPr/>
        </p:nvSpPr>
        <p:spPr>
          <a:xfrm>
            <a:off x="481609" y="1128984"/>
            <a:ext cx="7688700" cy="356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146050">
              <a:lnSpc>
                <a:spcPct val="120000"/>
              </a:lnSpc>
              <a:buClr>
                <a:srgbClr val="595959"/>
              </a:buClr>
              <a:buSzPts val="1300"/>
            </a:pPr>
            <a:r>
              <a:rPr lang="fr-CA" sz="1200" dirty="0">
                <a:solidFill>
                  <a:schemeClr val="tx1"/>
                </a:solidFill>
                <a:effectLst/>
              </a:rPr>
              <a:t>Henley, Casey. 2021. « The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Neuron</a:t>
            </a:r>
            <a:r>
              <a:rPr lang="fr-CA" sz="1200" dirty="0">
                <a:solidFill>
                  <a:schemeClr val="tx1"/>
                </a:solidFill>
                <a:effectLst/>
              </a:rPr>
              <a:t> ». &lt;</a:t>
            </a:r>
            <a:r>
              <a:rPr lang="fr-CA" sz="1200" dirty="0">
                <a:solidFill>
                  <a:schemeClr val="tx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https://openbooks.lib.msu.edu/neuroscience/chapter/the-neuron/</a:t>
            </a:r>
            <a:r>
              <a:rPr lang="fr-CA" sz="1200" dirty="0">
                <a:solidFill>
                  <a:schemeClr val="tx1"/>
                </a:solidFill>
                <a:effectLst/>
              </a:rPr>
              <a:t>&gt;. </a:t>
            </a:r>
          </a:p>
          <a:p>
            <a:pPr marL="146050">
              <a:lnSpc>
                <a:spcPct val="120000"/>
              </a:lnSpc>
              <a:buClr>
                <a:srgbClr val="595959"/>
              </a:buClr>
              <a:buSzPts val="1300"/>
            </a:pPr>
            <a:endParaRPr lang="fr-CA" sz="1200" dirty="0">
              <a:solidFill>
                <a:schemeClr val="tx1"/>
              </a:solidFill>
              <a:effectLst/>
            </a:endParaRPr>
          </a:p>
          <a:p>
            <a:pPr marL="146050">
              <a:lnSpc>
                <a:spcPct val="120000"/>
              </a:lnSpc>
              <a:buClr>
                <a:srgbClr val="595959"/>
              </a:buClr>
              <a:buSzPts val="1300"/>
            </a:pPr>
            <a:r>
              <a:rPr lang="en-US" sz="1200" dirty="0">
                <a:solidFill>
                  <a:schemeClr val="tx1"/>
                </a:solidFill>
                <a:effectLst/>
              </a:rPr>
              <a:t>UCL Microstructure Imaging Group. 2021. NODDI </a:t>
            </a:r>
            <a:r>
              <a:rPr lang="en-US" sz="1200" dirty="0" err="1">
                <a:solidFill>
                  <a:schemeClr val="tx1"/>
                </a:solidFill>
                <a:effectLst/>
              </a:rPr>
              <a:t>Matlab</a:t>
            </a:r>
            <a:r>
              <a:rPr lang="en-US" sz="1200" dirty="0">
                <a:solidFill>
                  <a:schemeClr val="tx1"/>
                </a:solidFill>
                <a:effectLst/>
              </a:rPr>
              <a:t> Toolbox. &lt;http://mig.cs.ucl.ac.uk/index.php?n=Tutorial.NODDImatlab&gt;.</a:t>
            </a:r>
            <a:endParaRPr lang="fr-CA" sz="1200" dirty="0">
              <a:solidFill>
                <a:schemeClr val="tx1"/>
              </a:solidFill>
              <a:effectLst/>
            </a:endParaRPr>
          </a:p>
          <a:p>
            <a:pPr marL="146050">
              <a:lnSpc>
                <a:spcPct val="120000"/>
              </a:lnSpc>
              <a:buClr>
                <a:srgbClr val="595959"/>
              </a:buClr>
              <a:buSzPts val="1300"/>
            </a:pPr>
            <a:endParaRPr lang="fr-CA" sz="1200" dirty="0">
              <a:solidFill>
                <a:schemeClr val="tx1"/>
              </a:solidFill>
            </a:endParaRPr>
          </a:p>
          <a:p>
            <a:pPr marL="146050">
              <a:lnSpc>
                <a:spcPct val="120000"/>
              </a:lnSpc>
              <a:buClr>
                <a:srgbClr val="595959"/>
              </a:buClr>
              <a:buSzPts val="1300"/>
            </a:pPr>
            <a:r>
              <a:rPr lang="fr-CA" sz="1200" dirty="0">
                <a:solidFill>
                  <a:schemeClr val="tx1"/>
                </a:solidFill>
                <a:effectLst/>
              </a:rPr>
              <a:t>Mitchell, Trina, Derek B. Archer, Winston T. Chu, Stephen A.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Coombes</a:t>
            </a:r>
            <a:r>
              <a:rPr lang="fr-CA" sz="1200" dirty="0">
                <a:solidFill>
                  <a:schemeClr val="tx1"/>
                </a:solidFill>
                <a:effectLst/>
              </a:rPr>
              <a:t>, Song Lai, Bradley J. Wilkes, Nikolaus R.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McFarland</a:t>
            </a:r>
            <a:r>
              <a:rPr lang="fr-CA" sz="1200" dirty="0">
                <a:solidFill>
                  <a:schemeClr val="tx1"/>
                </a:solidFill>
                <a:effectLst/>
              </a:rPr>
              <a:t>, Michael S. Okun,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Mieniecia</a:t>
            </a:r>
            <a:r>
              <a:rPr lang="fr-CA" sz="1200" dirty="0">
                <a:solidFill>
                  <a:schemeClr val="tx1"/>
                </a:solidFill>
                <a:effectLst/>
              </a:rPr>
              <a:t> L. Black, Ellen Herschel, Tanya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Simuni</a:t>
            </a:r>
            <a:r>
              <a:rPr lang="fr-CA" sz="1200" dirty="0">
                <a:solidFill>
                  <a:schemeClr val="tx1"/>
                </a:solidFill>
                <a:effectLst/>
              </a:rPr>
              <a:t>, Cynthia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Comella</a:t>
            </a:r>
            <a:r>
              <a:rPr lang="fr-CA" sz="1200" dirty="0">
                <a:solidFill>
                  <a:schemeClr val="tx1"/>
                </a:solidFill>
                <a:effectLst/>
              </a:rPr>
              <a:t>, Tao Xie, Hong Li, Todd B. Parrish, Ajay S.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Kurani</a:t>
            </a:r>
            <a:r>
              <a:rPr lang="fr-CA" sz="1200" dirty="0">
                <a:solidFill>
                  <a:schemeClr val="tx1"/>
                </a:solidFill>
                <a:effectLst/>
              </a:rPr>
              <a:t>, Daniel M. Corcos et David E. Vaillancourt. 2019. « Neurite orientation dispersion and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density</a:t>
            </a:r>
            <a:r>
              <a:rPr lang="fr-CA" sz="1200" dirty="0">
                <a:solidFill>
                  <a:schemeClr val="tx1"/>
                </a:solidFill>
                <a:effectLst/>
              </a:rPr>
              <a:t>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imaging</a:t>
            </a:r>
            <a:r>
              <a:rPr lang="fr-CA" sz="1200" dirty="0">
                <a:solidFill>
                  <a:schemeClr val="tx1"/>
                </a:solidFill>
                <a:effectLst/>
              </a:rPr>
              <a:t> (NODDI) and free‐water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imaging</a:t>
            </a:r>
            <a:r>
              <a:rPr lang="fr-CA" sz="1200" dirty="0">
                <a:solidFill>
                  <a:schemeClr val="tx1"/>
                </a:solidFill>
                <a:effectLst/>
              </a:rPr>
              <a:t> in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Parkinsonism</a:t>
            </a:r>
            <a:r>
              <a:rPr lang="fr-CA" sz="1200" dirty="0">
                <a:solidFill>
                  <a:schemeClr val="tx1"/>
                </a:solidFill>
                <a:effectLst/>
              </a:rPr>
              <a:t> ». </a:t>
            </a:r>
            <a:r>
              <a:rPr lang="fr-CA" sz="1200" i="1" dirty="0">
                <a:solidFill>
                  <a:schemeClr val="tx1"/>
                </a:solidFill>
                <a:effectLst/>
              </a:rPr>
              <a:t>Human Brain Mapping</a:t>
            </a:r>
            <a:r>
              <a:rPr lang="fr-CA" sz="1200" dirty="0">
                <a:solidFill>
                  <a:schemeClr val="tx1"/>
                </a:solidFill>
                <a:effectLst/>
              </a:rPr>
              <a:t>, vol. 40, n</a:t>
            </a:r>
            <a:r>
              <a:rPr lang="fr-CA" sz="1200" baseline="30000" dirty="0">
                <a:solidFill>
                  <a:schemeClr val="tx1"/>
                </a:solidFill>
                <a:effectLst/>
              </a:rPr>
              <a:t>o</a:t>
            </a:r>
            <a:r>
              <a:rPr lang="fr-CA" sz="1200" dirty="0">
                <a:solidFill>
                  <a:schemeClr val="tx1"/>
                </a:solidFill>
                <a:effectLst/>
              </a:rPr>
              <a:t> 17, p. 5094‑5107. &lt;</a:t>
            </a:r>
            <a:r>
              <a:rPr lang="fr-CA" sz="1200" dirty="0">
                <a:solidFill>
                  <a:schemeClr val="tx1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https://doi.org/10.1002/hbm.24760</a:t>
            </a:r>
            <a:r>
              <a:rPr lang="fr-CA" sz="1200" dirty="0">
                <a:solidFill>
                  <a:schemeClr val="tx1"/>
                </a:solidFill>
                <a:effectLst/>
              </a:rPr>
              <a:t>&gt;.</a:t>
            </a:r>
          </a:p>
          <a:p>
            <a:pPr marL="146050">
              <a:lnSpc>
                <a:spcPct val="120000"/>
              </a:lnSpc>
              <a:buClr>
                <a:srgbClr val="595959"/>
              </a:buClr>
              <a:buSzPts val="1300"/>
            </a:pPr>
            <a:endParaRPr lang="fr-CA" sz="1200" dirty="0">
              <a:solidFill>
                <a:schemeClr val="tx1"/>
              </a:solidFill>
            </a:endParaRPr>
          </a:p>
          <a:p>
            <a:pPr marL="146050">
              <a:lnSpc>
                <a:spcPct val="120000"/>
              </a:lnSpc>
              <a:buClr>
                <a:srgbClr val="595959"/>
              </a:buClr>
              <a:buSzPts val="1300"/>
            </a:pPr>
            <a:r>
              <a:rPr lang="fr-CA" sz="1200" dirty="0" err="1">
                <a:solidFill>
                  <a:schemeClr val="tx1"/>
                </a:solidFill>
                <a:effectLst/>
              </a:rPr>
              <a:t>Neurology</a:t>
            </a:r>
            <a:r>
              <a:rPr lang="fr-CA" sz="1200" dirty="0">
                <a:solidFill>
                  <a:schemeClr val="tx1"/>
                </a:solidFill>
                <a:effectLst/>
              </a:rPr>
              <a:t> &amp;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Sleep</a:t>
            </a:r>
            <a:r>
              <a:rPr lang="fr-CA" sz="1200" dirty="0">
                <a:solidFill>
                  <a:schemeClr val="tx1"/>
                </a:solidFill>
                <a:effectLst/>
              </a:rPr>
              <a:t> Center. 2021. « 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What</a:t>
            </a:r>
            <a:r>
              <a:rPr lang="fr-CA" sz="1200" dirty="0">
                <a:solidFill>
                  <a:schemeClr val="tx1"/>
                </a:solidFill>
                <a:effectLst/>
              </a:rPr>
              <a:t>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is</a:t>
            </a:r>
            <a:r>
              <a:rPr lang="fr-CA" sz="1200" dirty="0">
                <a:solidFill>
                  <a:schemeClr val="tx1"/>
                </a:solidFill>
                <a:effectLst/>
              </a:rPr>
              <a:t> Parkinsons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Disease</a:t>
            </a:r>
            <a:r>
              <a:rPr lang="fr-CA" sz="1200" dirty="0">
                <a:solidFill>
                  <a:schemeClr val="tx1"/>
                </a:solidFill>
                <a:effectLst/>
              </a:rPr>
              <a:t> | Parkinsons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Disease</a:t>
            </a:r>
            <a:r>
              <a:rPr lang="fr-CA" sz="1200" dirty="0">
                <a:solidFill>
                  <a:schemeClr val="tx1"/>
                </a:solidFill>
                <a:effectLst/>
              </a:rPr>
              <a:t>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Treatment</a:t>
            </a:r>
            <a:r>
              <a:rPr lang="fr-CA" sz="1200" dirty="0">
                <a:solidFill>
                  <a:schemeClr val="tx1"/>
                </a:solidFill>
                <a:effectLst/>
              </a:rPr>
              <a:t> ». </a:t>
            </a:r>
            <a:r>
              <a:rPr lang="fr-CA" sz="1200" i="1" dirty="0" err="1">
                <a:solidFill>
                  <a:schemeClr val="tx1"/>
                </a:solidFill>
                <a:effectLst/>
              </a:rPr>
              <a:t>Neurology</a:t>
            </a:r>
            <a:r>
              <a:rPr lang="fr-CA" sz="1200" i="1" dirty="0">
                <a:solidFill>
                  <a:schemeClr val="tx1"/>
                </a:solidFill>
                <a:effectLst/>
              </a:rPr>
              <a:t> &amp; </a:t>
            </a:r>
            <a:r>
              <a:rPr lang="fr-CA" sz="1200" i="1" dirty="0" err="1">
                <a:solidFill>
                  <a:schemeClr val="tx1"/>
                </a:solidFill>
                <a:effectLst/>
              </a:rPr>
              <a:t>Sleep</a:t>
            </a:r>
            <a:r>
              <a:rPr lang="fr-CA" sz="1200" i="1" dirty="0">
                <a:solidFill>
                  <a:schemeClr val="tx1"/>
                </a:solidFill>
                <a:effectLst/>
              </a:rPr>
              <a:t> Centre</a:t>
            </a:r>
            <a:r>
              <a:rPr lang="fr-CA" sz="1200" dirty="0">
                <a:solidFill>
                  <a:schemeClr val="tx1"/>
                </a:solidFill>
                <a:effectLst/>
              </a:rPr>
              <a:t>. &lt;</a:t>
            </a:r>
            <a:r>
              <a:rPr lang="fr-CA" sz="1200" dirty="0">
                <a:solidFill>
                  <a:schemeClr val="tx1"/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https://neurologysleepcentre.com/blog/what-is-parkinsons-disease</a:t>
            </a:r>
            <a:r>
              <a:rPr lang="fr-CA" sz="1200" dirty="0">
                <a:solidFill>
                  <a:schemeClr val="tx1"/>
                </a:solidFill>
                <a:effectLst/>
              </a:rPr>
              <a:t>&gt;. </a:t>
            </a:r>
          </a:p>
          <a:p>
            <a:pPr marL="146050">
              <a:lnSpc>
                <a:spcPct val="120000"/>
              </a:lnSpc>
              <a:buClr>
                <a:srgbClr val="595959"/>
              </a:buClr>
              <a:buSzPts val="1300"/>
            </a:pPr>
            <a:endParaRPr lang="fr-CA" sz="1200" dirty="0">
              <a:solidFill>
                <a:schemeClr val="tx1"/>
              </a:solidFill>
              <a:effectLst/>
            </a:endParaRPr>
          </a:p>
          <a:p>
            <a:pPr marL="146050">
              <a:lnSpc>
                <a:spcPct val="120000"/>
              </a:lnSpc>
              <a:buClr>
                <a:srgbClr val="595959"/>
              </a:buClr>
              <a:buSzPts val="1300"/>
            </a:pPr>
            <a:r>
              <a:rPr lang="fr-CA" sz="1200" dirty="0">
                <a:solidFill>
                  <a:schemeClr val="tx1"/>
                </a:solidFill>
                <a:effectLst/>
              </a:rPr>
              <a:t>University of Queensland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Australia</a:t>
            </a:r>
            <a:r>
              <a:rPr lang="fr-CA" sz="1200" dirty="0">
                <a:solidFill>
                  <a:schemeClr val="tx1"/>
                </a:solidFill>
                <a:effectLst/>
              </a:rPr>
              <a:t>. 2017. « Central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Nervous</a:t>
            </a:r>
            <a:r>
              <a:rPr lang="fr-CA" sz="1200" dirty="0">
                <a:solidFill>
                  <a:schemeClr val="tx1"/>
                </a:solidFill>
                <a:effectLst/>
              </a:rPr>
              <a:t> System: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brain</a:t>
            </a:r>
            <a:r>
              <a:rPr lang="fr-CA" sz="1200" dirty="0">
                <a:solidFill>
                  <a:schemeClr val="tx1"/>
                </a:solidFill>
                <a:effectLst/>
              </a:rPr>
              <a:t> and spinal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cord</a:t>
            </a:r>
            <a:r>
              <a:rPr lang="fr-CA" sz="1200" dirty="0">
                <a:solidFill>
                  <a:schemeClr val="tx1"/>
                </a:solidFill>
                <a:effectLst/>
              </a:rPr>
              <a:t> ». &lt;</a:t>
            </a:r>
            <a:r>
              <a:rPr lang="fr-CA" sz="1200" dirty="0">
                <a:solidFill>
                  <a:schemeClr val="tx1"/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https://qbi.uq.edu.au/brain/brain-anatomy/central-nervous-system-brain-and-spinal-cord</a:t>
            </a:r>
            <a:r>
              <a:rPr lang="fr-CA" sz="1200" dirty="0">
                <a:solidFill>
                  <a:schemeClr val="tx1"/>
                </a:solidFill>
                <a:effectLst/>
              </a:rPr>
              <a:t>&gt;. </a:t>
            </a:r>
          </a:p>
          <a:p>
            <a:pPr marL="146050">
              <a:lnSpc>
                <a:spcPct val="120000"/>
              </a:lnSpc>
              <a:buClr>
                <a:srgbClr val="595959"/>
              </a:buClr>
              <a:buSzPts val="1300"/>
            </a:pPr>
            <a:endParaRPr lang="fr-CA" sz="1200" dirty="0">
              <a:solidFill>
                <a:schemeClr val="tx1"/>
              </a:solidFill>
              <a:effectLst/>
            </a:endParaRPr>
          </a:p>
          <a:p>
            <a:pPr marL="146050">
              <a:lnSpc>
                <a:spcPct val="120000"/>
              </a:lnSpc>
              <a:buClr>
                <a:srgbClr val="595959"/>
              </a:buClr>
              <a:buSzPts val="1300"/>
            </a:pPr>
            <a:r>
              <a:rPr lang="fr-CA" sz="1200" dirty="0">
                <a:solidFill>
                  <a:schemeClr val="tx1"/>
                </a:solidFill>
                <a:effectLst/>
              </a:rPr>
              <a:t>Del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Tredici</a:t>
            </a:r>
            <a:r>
              <a:rPr lang="fr-CA" sz="1200" dirty="0">
                <a:solidFill>
                  <a:schemeClr val="tx1"/>
                </a:solidFill>
                <a:effectLst/>
              </a:rPr>
              <a:t>, Kelly et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Heiko</a:t>
            </a:r>
            <a:r>
              <a:rPr lang="fr-CA" sz="1200" dirty="0">
                <a:solidFill>
                  <a:schemeClr val="tx1"/>
                </a:solidFill>
                <a:effectLst/>
              </a:rPr>
              <a:t>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Braak</a:t>
            </a:r>
            <a:r>
              <a:rPr lang="fr-CA" sz="1200" dirty="0">
                <a:solidFill>
                  <a:schemeClr val="tx1"/>
                </a:solidFill>
                <a:effectLst/>
              </a:rPr>
              <a:t>. 2012. « Spinal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cord</a:t>
            </a:r>
            <a:r>
              <a:rPr lang="fr-CA" sz="1200" dirty="0">
                <a:solidFill>
                  <a:schemeClr val="tx1"/>
                </a:solidFill>
                <a:effectLst/>
              </a:rPr>
              <a:t>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lesions</a:t>
            </a:r>
            <a:r>
              <a:rPr lang="fr-CA" sz="1200" dirty="0">
                <a:solidFill>
                  <a:schemeClr val="tx1"/>
                </a:solidFill>
                <a:effectLst/>
              </a:rPr>
              <a:t> in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sporadic</a:t>
            </a:r>
            <a:r>
              <a:rPr lang="fr-CA" sz="1200" dirty="0">
                <a:solidFill>
                  <a:schemeClr val="tx1"/>
                </a:solidFill>
                <a:effectLst/>
              </a:rPr>
              <a:t>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Parkinson’s</a:t>
            </a:r>
            <a:r>
              <a:rPr lang="fr-CA" sz="1200" dirty="0">
                <a:solidFill>
                  <a:schemeClr val="tx1"/>
                </a:solidFill>
                <a:effectLst/>
              </a:rPr>
              <a:t>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disease</a:t>
            </a:r>
            <a:r>
              <a:rPr lang="fr-CA" sz="1200" dirty="0">
                <a:solidFill>
                  <a:schemeClr val="tx1"/>
                </a:solidFill>
                <a:effectLst/>
              </a:rPr>
              <a:t> ». Acta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Neuropathologica</a:t>
            </a:r>
            <a:r>
              <a:rPr lang="fr-CA" sz="1200" dirty="0">
                <a:solidFill>
                  <a:schemeClr val="tx1"/>
                </a:solidFill>
                <a:effectLst/>
              </a:rPr>
              <a:t>, vol. 124, no 5, p. 643‑664. &lt;https://doi.org/10.1007/s00401-012-1028-y&gt;.</a:t>
            </a:r>
          </a:p>
          <a:p>
            <a:pPr marL="146050">
              <a:lnSpc>
                <a:spcPct val="120000"/>
              </a:lnSpc>
              <a:buClr>
                <a:srgbClr val="595959"/>
              </a:buClr>
              <a:buSzPts val="1300"/>
            </a:pPr>
            <a:endParaRPr lang="fr-CA" sz="1200" dirty="0">
              <a:solidFill>
                <a:schemeClr val="tx1"/>
              </a:solidFill>
            </a:endParaRPr>
          </a:p>
          <a:p>
            <a:pPr marL="146050">
              <a:lnSpc>
                <a:spcPct val="120000"/>
              </a:lnSpc>
              <a:buClr>
                <a:srgbClr val="595959"/>
              </a:buClr>
              <a:buSzPts val="1300"/>
            </a:pPr>
            <a:r>
              <a:rPr lang="fr-CA" sz="1200" dirty="0">
                <a:solidFill>
                  <a:schemeClr val="tx1"/>
                </a:solidFill>
                <a:effectLst/>
              </a:rPr>
              <a:t>Wang,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Nian</a:t>
            </a:r>
            <a:r>
              <a:rPr lang="fr-CA" sz="1200" dirty="0">
                <a:solidFill>
                  <a:schemeClr val="tx1"/>
                </a:solidFill>
                <a:effectLst/>
              </a:rPr>
              <a:t>,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Jieying</a:t>
            </a:r>
            <a:r>
              <a:rPr lang="fr-CA" sz="1200" dirty="0">
                <a:solidFill>
                  <a:schemeClr val="tx1"/>
                </a:solidFill>
                <a:effectLst/>
              </a:rPr>
              <a:t> Zhang, Gary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Cofer</a:t>
            </a:r>
            <a:r>
              <a:rPr lang="fr-CA" sz="1200" dirty="0">
                <a:solidFill>
                  <a:schemeClr val="tx1"/>
                </a:solidFill>
                <a:effectLst/>
              </a:rPr>
              <a:t>, Yi Qi, Robert J. Anderson, Leonard E. White et G. Allan Johnson. 2019. « Neurite orientation dispersion and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density</a:t>
            </a:r>
            <a:r>
              <a:rPr lang="fr-CA" sz="1200" dirty="0">
                <a:solidFill>
                  <a:schemeClr val="tx1"/>
                </a:solidFill>
                <a:effectLst/>
              </a:rPr>
              <a:t>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imaging</a:t>
            </a:r>
            <a:r>
              <a:rPr lang="fr-CA" sz="1200" dirty="0">
                <a:solidFill>
                  <a:schemeClr val="tx1"/>
                </a:solidFill>
                <a:effectLst/>
              </a:rPr>
              <a:t> of mouse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brain</a:t>
            </a:r>
            <a:r>
              <a:rPr lang="fr-CA" sz="1200" dirty="0">
                <a:solidFill>
                  <a:schemeClr val="tx1"/>
                </a:solidFill>
                <a:effectLst/>
              </a:rPr>
              <a:t> microstructure ». </a:t>
            </a:r>
            <a:r>
              <a:rPr lang="fr-CA" sz="1200" i="1" dirty="0">
                <a:solidFill>
                  <a:schemeClr val="tx1"/>
                </a:solidFill>
                <a:effectLst/>
              </a:rPr>
              <a:t>Brain Structure and </a:t>
            </a:r>
            <a:r>
              <a:rPr lang="fr-CA" sz="1200" i="1" dirty="0" err="1">
                <a:solidFill>
                  <a:schemeClr val="tx1"/>
                </a:solidFill>
                <a:effectLst/>
              </a:rPr>
              <a:t>Function</a:t>
            </a:r>
            <a:r>
              <a:rPr lang="fr-CA" sz="1200" dirty="0">
                <a:solidFill>
                  <a:schemeClr val="tx1"/>
                </a:solidFill>
                <a:effectLst/>
              </a:rPr>
              <a:t>, vol. 224, n</a:t>
            </a:r>
            <a:r>
              <a:rPr lang="fr-CA" sz="1200" baseline="30000" dirty="0">
                <a:solidFill>
                  <a:schemeClr val="tx1"/>
                </a:solidFill>
                <a:effectLst/>
              </a:rPr>
              <a:t>o</a:t>
            </a:r>
            <a:r>
              <a:rPr lang="fr-CA" sz="1200" dirty="0">
                <a:solidFill>
                  <a:schemeClr val="tx1"/>
                </a:solidFill>
                <a:effectLst/>
              </a:rPr>
              <a:t> 5, p. 1797‑1813. &lt;</a:t>
            </a:r>
            <a:r>
              <a:rPr lang="fr-CA" sz="1200" dirty="0">
                <a:solidFill>
                  <a:schemeClr val="tx1"/>
                </a:solidFill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https://doi.org/10.1007/s00429-019-01877-x</a:t>
            </a:r>
            <a:r>
              <a:rPr lang="fr-CA" sz="1200" dirty="0">
                <a:solidFill>
                  <a:schemeClr val="tx1"/>
                </a:solidFill>
                <a:effectLst/>
              </a:rPr>
              <a:t>&gt;.</a:t>
            </a:r>
          </a:p>
          <a:p>
            <a:pPr marL="146050">
              <a:lnSpc>
                <a:spcPct val="120000"/>
              </a:lnSpc>
              <a:buClr>
                <a:srgbClr val="595959"/>
              </a:buClr>
              <a:buSzPts val="1300"/>
            </a:pPr>
            <a:endParaRPr lang="fr-CA" sz="1200" dirty="0">
              <a:solidFill>
                <a:schemeClr val="tx1"/>
              </a:solidFill>
            </a:endParaRPr>
          </a:p>
          <a:p>
            <a:pPr marL="146050">
              <a:lnSpc>
                <a:spcPct val="120000"/>
              </a:lnSpc>
              <a:buClr>
                <a:srgbClr val="595959"/>
              </a:buClr>
              <a:buSzPts val="1300"/>
            </a:pPr>
            <a:r>
              <a:rPr lang="fr-CA" sz="1200" dirty="0">
                <a:solidFill>
                  <a:schemeClr val="tx1"/>
                </a:solidFill>
                <a:effectLst/>
              </a:rPr>
              <a:t>Zhang, Hui,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Torben</a:t>
            </a:r>
            <a:r>
              <a:rPr lang="fr-CA" sz="1200" dirty="0">
                <a:solidFill>
                  <a:schemeClr val="tx1"/>
                </a:solidFill>
                <a:effectLst/>
              </a:rPr>
              <a:t> Schneider, Claudia A. Wheeler-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Kingshott</a:t>
            </a:r>
            <a:r>
              <a:rPr lang="fr-CA" sz="1200" dirty="0">
                <a:solidFill>
                  <a:schemeClr val="tx1"/>
                </a:solidFill>
                <a:effectLst/>
              </a:rPr>
              <a:t> et Daniel C. Alexander. 2012. « NODDI: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Practical</a:t>
            </a:r>
            <a:r>
              <a:rPr lang="fr-CA" sz="1200" dirty="0">
                <a:solidFill>
                  <a:schemeClr val="tx1"/>
                </a:solidFill>
                <a:effectLst/>
              </a:rPr>
              <a:t> in vivo neurite orientation dispersion and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density</a:t>
            </a:r>
            <a:r>
              <a:rPr lang="fr-CA" sz="1200" dirty="0">
                <a:solidFill>
                  <a:schemeClr val="tx1"/>
                </a:solidFill>
                <a:effectLst/>
              </a:rPr>
              <a:t>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imaging</a:t>
            </a:r>
            <a:r>
              <a:rPr lang="fr-CA" sz="1200" dirty="0">
                <a:solidFill>
                  <a:schemeClr val="tx1"/>
                </a:solidFill>
                <a:effectLst/>
              </a:rPr>
              <a:t> of the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human</a:t>
            </a:r>
            <a:r>
              <a:rPr lang="fr-CA" sz="1200" dirty="0">
                <a:solidFill>
                  <a:schemeClr val="tx1"/>
                </a:solidFill>
                <a:effectLst/>
              </a:rPr>
              <a:t> </a:t>
            </a:r>
            <a:r>
              <a:rPr lang="fr-CA" sz="1200" dirty="0" err="1">
                <a:solidFill>
                  <a:schemeClr val="tx1"/>
                </a:solidFill>
                <a:effectLst/>
              </a:rPr>
              <a:t>brain</a:t>
            </a:r>
            <a:r>
              <a:rPr lang="fr-CA" sz="1200" dirty="0">
                <a:solidFill>
                  <a:schemeClr val="tx1"/>
                </a:solidFill>
                <a:effectLst/>
              </a:rPr>
              <a:t> ». </a:t>
            </a:r>
            <a:r>
              <a:rPr lang="fr-CA" sz="1200" i="1" dirty="0" err="1">
                <a:solidFill>
                  <a:schemeClr val="tx1"/>
                </a:solidFill>
                <a:effectLst/>
              </a:rPr>
              <a:t>NeuroImage</a:t>
            </a:r>
            <a:r>
              <a:rPr lang="fr-CA" sz="1200" dirty="0">
                <a:solidFill>
                  <a:schemeClr val="tx1"/>
                </a:solidFill>
                <a:effectLst/>
              </a:rPr>
              <a:t>, vol. 61, n</a:t>
            </a:r>
            <a:r>
              <a:rPr lang="fr-CA" sz="1200" baseline="30000" dirty="0">
                <a:solidFill>
                  <a:schemeClr val="tx1"/>
                </a:solidFill>
                <a:effectLst/>
              </a:rPr>
              <a:t>o</a:t>
            </a:r>
            <a:r>
              <a:rPr lang="fr-CA" sz="1200" dirty="0">
                <a:solidFill>
                  <a:schemeClr val="tx1"/>
                </a:solidFill>
                <a:effectLst/>
              </a:rPr>
              <a:t> 4, p. 1000‑1016. &lt;</a:t>
            </a:r>
            <a:r>
              <a:rPr lang="fr-CA" sz="1200" dirty="0">
                <a:solidFill>
                  <a:schemeClr val="tx1"/>
                </a:solidFill>
                <a:effectLst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https://doi.org/10.1016/j.neuroimage.2012.03.072</a:t>
            </a:r>
            <a:r>
              <a:rPr lang="fr-CA" sz="1200" dirty="0">
                <a:solidFill>
                  <a:schemeClr val="tx1"/>
                </a:solidFill>
                <a:effectLst/>
              </a:rPr>
              <a:t>&gt;.</a:t>
            </a:r>
          </a:p>
          <a:p>
            <a:pPr marL="146050">
              <a:lnSpc>
                <a:spcPct val="120000"/>
              </a:lnSpc>
              <a:buClr>
                <a:srgbClr val="595959"/>
              </a:buClr>
              <a:buSzPts val="1300"/>
            </a:pPr>
            <a:endParaRPr lang="fr-CA" sz="1200" dirty="0">
              <a:effectLst/>
            </a:endParaRPr>
          </a:p>
          <a:p>
            <a:pPr marL="146050">
              <a:lnSpc>
                <a:spcPct val="120000"/>
              </a:lnSpc>
              <a:buClr>
                <a:srgbClr val="595959"/>
              </a:buClr>
              <a:buSzPts val="1300"/>
            </a:pPr>
            <a:endParaRPr lang="fr-CA" sz="1050" dirty="0">
              <a:effectLst/>
            </a:endParaRPr>
          </a:p>
          <a:p>
            <a:pPr marL="14605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</a:pPr>
            <a:endParaRPr sz="13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Background</a:t>
            </a:r>
            <a:endParaRPr dirty="0"/>
          </a:p>
        </p:txBody>
      </p:sp>
      <p:sp>
        <p:nvSpPr>
          <p:cNvPr id="2" name="Google Shape;69;p14">
            <a:extLst>
              <a:ext uri="{FF2B5EF4-FFF2-40B4-BE49-F238E27FC236}">
                <a16:creationId xmlns:a16="http://schemas.microsoft.com/office/drawing/2014/main" id="{6FF7D589-3AEE-B36F-492A-9672380AD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8" y="1152475"/>
            <a:ext cx="480139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sz="1600" b="1" dirty="0"/>
              <a:t>Why NODDI for Parkinson’s disease</a:t>
            </a:r>
            <a:r>
              <a:rPr lang="fr-CA" sz="1600" b="1" dirty="0"/>
              <a:t>?</a:t>
            </a:r>
          </a:p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fr-CA" sz="1200" dirty="0" err="1"/>
              <a:t>Literature</a:t>
            </a:r>
            <a:r>
              <a:rPr lang="fr-CA" sz="1200" dirty="0"/>
              <a:t> shows </a:t>
            </a:r>
            <a:r>
              <a:rPr lang="fr-CA" sz="1200" dirty="0" err="1"/>
              <a:t>interest</a:t>
            </a:r>
            <a:r>
              <a:rPr lang="fr-CA" sz="1200" dirty="0"/>
              <a:t> in DWI for </a:t>
            </a:r>
            <a:r>
              <a:rPr lang="fr-CA" sz="1200" dirty="0" err="1"/>
              <a:t>potential</a:t>
            </a:r>
            <a:r>
              <a:rPr lang="fr-CA" sz="1200" dirty="0"/>
              <a:t> PD </a:t>
            </a:r>
            <a:r>
              <a:rPr lang="fr-CA" sz="1200" dirty="0" err="1"/>
              <a:t>biomarkers</a:t>
            </a:r>
            <a:r>
              <a:rPr lang="fr-CA" sz="1200" dirty="0"/>
              <a:t> in </a:t>
            </a:r>
            <a:r>
              <a:rPr lang="fr-CA" sz="1200" dirty="0" err="1"/>
              <a:t>brain</a:t>
            </a:r>
            <a:r>
              <a:rPr lang="fr-CA" sz="1200" dirty="0"/>
              <a:t> images (Zhang et al., 2012)</a:t>
            </a:r>
          </a:p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fr-CA" sz="1200" dirty="0"/>
              <a:t>Changes in neurite </a:t>
            </a:r>
            <a:r>
              <a:rPr lang="fr-CA" sz="1200" dirty="0" err="1"/>
              <a:t>morphology</a:t>
            </a:r>
            <a:r>
              <a:rPr lang="fr-CA" sz="1200" dirty="0"/>
              <a:t> </a:t>
            </a:r>
            <a:r>
              <a:rPr lang="fr-CA" sz="1200" dirty="0" err="1"/>
              <a:t>linked</a:t>
            </a:r>
            <a:r>
              <a:rPr lang="fr-CA" sz="1200" dirty="0"/>
              <a:t> </a:t>
            </a:r>
            <a:r>
              <a:rPr lang="fr-CA" sz="1200" dirty="0" err="1"/>
              <a:t>with</a:t>
            </a:r>
            <a:r>
              <a:rPr lang="fr-CA" sz="1200" dirty="0"/>
              <a:t> </a:t>
            </a:r>
            <a:r>
              <a:rPr lang="fr-CA" sz="1200" dirty="0" err="1"/>
              <a:t>other</a:t>
            </a:r>
            <a:r>
              <a:rPr lang="fr-CA" sz="1200" dirty="0"/>
              <a:t> </a:t>
            </a:r>
            <a:r>
              <a:rPr lang="fr-CA" sz="1200" dirty="0" err="1"/>
              <a:t>neurodegenerative</a:t>
            </a:r>
            <a:r>
              <a:rPr lang="fr-CA" sz="1200" dirty="0"/>
              <a:t> </a:t>
            </a:r>
            <a:r>
              <a:rPr lang="fr-CA" sz="1200" dirty="0" err="1"/>
              <a:t>diseases</a:t>
            </a:r>
            <a:r>
              <a:rPr lang="fr-CA" sz="1200" dirty="0"/>
              <a:t> (i.e. MS) </a:t>
            </a:r>
          </a:p>
          <a:p>
            <a:pPr marL="171450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fr-CA" sz="1600" b="1" dirty="0" err="1"/>
              <a:t>Why</a:t>
            </a:r>
            <a:r>
              <a:rPr lang="fr-CA" sz="1600" b="1" dirty="0"/>
              <a:t> spinal </a:t>
            </a:r>
            <a:r>
              <a:rPr lang="fr-CA" sz="1600" b="1" dirty="0" err="1"/>
              <a:t>cord</a:t>
            </a:r>
            <a:r>
              <a:rPr lang="fr-CA" sz="1600" b="1" dirty="0"/>
              <a:t> images for PD </a:t>
            </a:r>
            <a:r>
              <a:rPr lang="fr-CA" sz="1600" b="1" dirty="0" err="1"/>
              <a:t>biomarkers</a:t>
            </a:r>
            <a:r>
              <a:rPr lang="fr-CA" sz="1600" b="1" dirty="0"/>
              <a:t>?</a:t>
            </a:r>
            <a:endParaRPr lang="fr-CA" sz="1200" dirty="0"/>
          </a:p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fr-CA" sz="1200" dirty="0"/>
              <a:t>To </a:t>
            </a:r>
            <a:r>
              <a:rPr lang="fr-CA" sz="1200" dirty="0" err="1"/>
              <a:t>our</a:t>
            </a:r>
            <a:r>
              <a:rPr lang="fr-CA" sz="1200" dirty="0"/>
              <a:t> </a:t>
            </a:r>
            <a:r>
              <a:rPr lang="fr-CA" sz="1200" dirty="0" err="1"/>
              <a:t>knowledge</a:t>
            </a:r>
            <a:r>
              <a:rPr lang="fr-CA" sz="1200" dirty="0"/>
              <a:t>, NODDI in spinal </a:t>
            </a:r>
            <a:r>
              <a:rPr lang="fr-CA" sz="1200" dirty="0" err="1"/>
              <a:t>cord</a:t>
            </a:r>
            <a:r>
              <a:rPr lang="fr-CA" sz="1200" dirty="0"/>
              <a:t> for PD has not been </a:t>
            </a:r>
            <a:r>
              <a:rPr lang="fr-CA" sz="1200" dirty="0" err="1"/>
              <a:t>studied</a:t>
            </a:r>
            <a:endParaRPr lang="fr-CA" sz="1200" dirty="0"/>
          </a:p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fr-CA" sz="1200" dirty="0"/>
              <a:t>Spinal </a:t>
            </a:r>
            <a:r>
              <a:rPr lang="fr-CA" sz="1200" dirty="0" err="1"/>
              <a:t>cord</a:t>
            </a:r>
            <a:r>
              <a:rPr lang="fr-CA" sz="1200" dirty="0"/>
              <a:t> </a:t>
            </a:r>
            <a:r>
              <a:rPr lang="fr-CA" sz="1200" dirty="0" err="1"/>
              <a:t>lesions</a:t>
            </a:r>
            <a:r>
              <a:rPr lang="fr-CA" sz="1200" dirty="0"/>
              <a:t> in PD patients (</a:t>
            </a:r>
            <a:r>
              <a:rPr lang="fr-CA" sz="1200" dirty="0" err="1"/>
              <a:t>Tredici</a:t>
            </a:r>
            <a:r>
              <a:rPr lang="fr-CA" sz="1200" dirty="0"/>
              <a:t> et al., 2012)</a:t>
            </a:r>
          </a:p>
          <a:p>
            <a:pPr marL="914400" lvl="2" indent="0">
              <a:spcAft>
                <a:spcPts val="1200"/>
              </a:spcAft>
              <a:buSzPct val="80000"/>
              <a:buNone/>
            </a:pPr>
            <a:endParaRPr lang="fr-CA" sz="1600" dirty="0"/>
          </a:p>
          <a:p>
            <a:pPr marL="914400" lvl="2" indent="0">
              <a:spcAft>
                <a:spcPts val="1200"/>
              </a:spcAft>
              <a:buSzPct val="80000"/>
              <a:buNone/>
            </a:pPr>
            <a:endParaRPr lang="fr-CA" sz="1600" dirty="0"/>
          </a:p>
          <a:p>
            <a:pPr marL="0" indent="0">
              <a:spcAft>
                <a:spcPts val="1200"/>
              </a:spcAft>
              <a:buSzPct val="80000"/>
              <a:buNone/>
            </a:pPr>
            <a:endParaRPr lang="en-GB" sz="2200" dirty="0"/>
          </a:p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endParaRPr lang="en-GB" dirty="0"/>
          </a:p>
          <a:p>
            <a:pPr marL="171450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32AA4D-7341-177D-F81D-5C03AB16CF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2" b="1"/>
          <a:stretch/>
        </p:blipFill>
        <p:spPr>
          <a:xfrm>
            <a:off x="5289193" y="1594619"/>
            <a:ext cx="3196800" cy="177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7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69;p14">
            <a:extLst>
              <a:ext uri="{FF2B5EF4-FFF2-40B4-BE49-F238E27FC236}">
                <a16:creationId xmlns:a16="http://schemas.microsoft.com/office/drawing/2014/main" id="{6FDFC400-21A6-79CE-BE64-F7A546629D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8" y="1152475"/>
            <a:ext cx="4260302" cy="3805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sz="1400" b="1" dirty="0"/>
              <a:t>Perform NODDI fitting on DWI dataset from PD patients</a:t>
            </a:r>
            <a:endParaRPr lang="fr-CA" sz="1400" b="1" dirty="0"/>
          </a:p>
          <a:p>
            <a:pPr marL="1085850" lvl="2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sz="1200" dirty="0"/>
              <a:t>Using existing NODDI toolbox</a:t>
            </a:r>
          </a:p>
          <a:p>
            <a:pPr marL="1085850" lvl="2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sz="1200" dirty="0"/>
              <a:t>Write script to perform multi-subject fitting</a:t>
            </a:r>
          </a:p>
          <a:p>
            <a:pPr marL="1085850" lvl="2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sz="1200" dirty="0"/>
              <a:t>Use parallel computing</a:t>
            </a:r>
          </a:p>
          <a:p>
            <a:pPr marL="171450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sz="1400" b="1" dirty="0"/>
              <a:t>Analyze NODDI metrics </a:t>
            </a:r>
          </a:p>
          <a:p>
            <a:pPr marL="1085850" lvl="2" indent="-171450">
              <a:lnSpc>
                <a:spcPct val="100000"/>
              </a:lnSpc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sz="1200" dirty="0"/>
              <a:t>Write python script for regression plots, etc.</a:t>
            </a:r>
          </a:p>
          <a:p>
            <a:pPr marL="1085850" lvl="2" indent="-171450">
              <a:lnSpc>
                <a:spcPct val="100000"/>
              </a:lnSpc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sz="1200" dirty="0"/>
              <a:t>Write python script to display average metric for each PD stage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SzPct val="80000"/>
              <a:buNone/>
            </a:pPr>
            <a:r>
              <a:rPr lang="en-US" sz="1600" b="1" dirty="0">
                <a:solidFill>
                  <a:schemeClr val="accent5"/>
                </a:solidFill>
              </a:rPr>
              <a:t>*** Identify potential biomarkers for PD</a:t>
            </a:r>
          </a:p>
          <a:p>
            <a:pPr marL="1085850" lvl="2" indent="-171450">
              <a:lnSpc>
                <a:spcPct val="100000"/>
              </a:lnSpc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endParaRPr lang="en-GB" sz="1200" dirty="0"/>
          </a:p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endParaRPr lang="en-GB" dirty="0"/>
          </a:p>
          <a:p>
            <a:pPr marL="171450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47CF77-BB42-1E06-BE35-C07449B49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007" y="148691"/>
            <a:ext cx="3660325" cy="48091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Network diagram outline">
            <a:extLst>
              <a:ext uri="{FF2B5EF4-FFF2-40B4-BE49-F238E27FC236}">
                <a16:creationId xmlns:a16="http://schemas.microsoft.com/office/drawing/2014/main" id="{494F3302-8DBE-41D4-55AE-1A544BAA87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8392" b="58514"/>
          <a:stretch/>
        </p:blipFill>
        <p:spPr>
          <a:xfrm rot="10800000">
            <a:off x="7413099" y="2009400"/>
            <a:ext cx="471897" cy="379350"/>
          </a:xfrm>
          <a:prstGeom prst="rect">
            <a:avLst/>
          </a:prstGeom>
        </p:spPr>
      </p:pic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</a:t>
            </a:r>
            <a:endParaRPr dirty="0"/>
          </a:p>
        </p:txBody>
      </p:sp>
      <p:sp>
        <p:nvSpPr>
          <p:cNvPr id="77" name="Google Shape;77;p16"/>
          <p:cNvSpPr txBox="1"/>
          <p:nvPr/>
        </p:nvSpPr>
        <p:spPr>
          <a:xfrm>
            <a:off x="379433" y="106852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3180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Arial" panose="020B0604020202020204" pitchFamily="34" charset="0"/>
              <a:buChar char="•"/>
            </a:pPr>
            <a:endParaRPr lang="fr-CA" sz="1300" dirty="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69;p14">
            <a:extLst>
              <a:ext uri="{FF2B5EF4-FFF2-40B4-BE49-F238E27FC236}">
                <a16:creationId xmlns:a16="http://schemas.microsoft.com/office/drawing/2014/main" id="{E3E5421E-ED74-B6FA-B074-595572D3BA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8" y="1152475"/>
            <a:ext cx="5397902" cy="3805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CA" sz="1100" b="1" dirty="0"/>
              <a:t>Dataset from McGill University</a:t>
            </a:r>
            <a:endParaRPr lang="fr-CA" sz="1100" b="1" dirty="0"/>
          </a:p>
          <a:p>
            <a:pPr marL="171450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sz="1100" b="1" dirty="0"/>
              <a:t>113 subjects</a:t>
            </a:r>
          </a:p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sz="1100" dirty="0"/>
              <a:t>87 diagnosed with Parkinson’s disease (low, medium and advanced stages)</a:t>
            </a:r>
          </a:p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sz="1100" dirty="0"/>
              <a:t>26 healthy control subjects</a:t>
            </a:r>
          </a:p>
          <a:p>
            <a:pPr marL="171450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sz="1100" b="1" dirty="0"/>
              <a:t>For this project : focus on DWI </a:t>
            </a:r>
          </a:p>
          <a:p>
            <a:pPr marL="171450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sz="1100" b="1" dirty="0"/>
              <a:t>Why this </a:t>
            </a:r>
            <a:r>
              <a:rPr lang="fr-CA" sz="1100" b="1" dirty="0"/>
              <a:t>dataset?</a:t>
            </a:r>
            <a:endParaRPr lang="en-GB" sz="1100" b="1" dirty="0"/>
          </a:p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sz="1000" dirty="0"/>
              <a:t>Part of a larger study with other MRI modalities</a:t>
            </a:r>
          </a:p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GB" sz="1000" dirty="0"/>
              <a:t>To our knowledge, no similar public dataset available</a:t>
            </a:r>
          </a:p>
          <a:p>
            <a:pPr marL="171450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endParaRPr lang="en-GB" sz="800" b="1" dirty="0"/>
          </a:p>
          <a:p>
            <a:pPr marL="171450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endParaRPr lang="en-GB" sz="1400" b="1" dirty="0"/>
          </a:p>
          <a:p>
            <a:pPr marL="1085850" lvl="2" indent="-171450">
              <a:lnSpc>
                <a:spcPct val="100000"/>
              </a:lnSpc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endParaRPr lang="en-GB" sz="1200" dirty="0"/>
          </a:p>
          <a:p>
            <a:pPr marL="628650" lvl="1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endParaRPr lang="en-GB" dirty="0"/>
          </a:p>
          <a:p>
            <a:pPr marL="171450" indent="-171450">
              <a:spcAft>
                <a:spcPts val="1200"/>
              </a:spcAft>
              <a:buSzPct val="80000"/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8" name="Graphic 7" descr="Network diagram outline">
            <a:extLst>
              <a:ext uri="{FF2B5EF4-FFF2-40B4-BE49-F238E27FC236}">
                <a16:creationId xmlns:a16="http://schemas.microsoft.com/office/drawing/2014/main" id="{BD658E10-EF0B-7EFA-478D-DBB691CEC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7006295" y="1324200"/>
            <a:ext cx="850200" cy="85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2993EA-098E-A89D-8FB8-5F5C037753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5340"/>
          <a:stretch/>
        </p:blipFill>
        <p:spPr>
          <a:xfrm>
            <a:off x="6409950" y="1641300"/>
            <a:ext cx="921665" cy="23339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CBC533-363D-6A61-29E1-CADBEA782D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0791" y="1372278"/>
            <a:ext cx="1161664" cy="10036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95D600-CC5E-54DC-0180-A8AA3781E0D0}"/>
              </a:ext>
            </a:extLst>
          </p:cNvPr>
          <p:cNvSpPr txBox="1"/>
          <p:nvPr/>
        </p:nvSpPr>
        <p:spPr>
          <a:xfrm>
            <a:off x="6706028" y="1260095"/>
            <a:ext cx="532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…</a:t>
            </a:r>
            <a:endParaRPr lang="fr-CA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0AC2D7-B99E-F191-0A43-0AD6A38211AD}"/>
              </a:ext>
            </a:extLst>
          </p:cNvPr>
          <p:cNvSpPr txBox="1"/>
          <p:nvPr/>
        </p:nvSpPr>
        <p:spPr>
          <a:xfrm>
            <a:off x="6743442" y="3801080"/>
            <a:ext cx="532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…</a:t>
            </a:r>
            <a:endParaRPr lang="fr-CA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E2650C-8B95-6167-B6A4-70F5096C9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81" y="735504"/>
            <a:ext cx="7255163" cy="4102075"/>
          </a:xfrm>
          <a:prstGeom prst="rect">
            <a:avLst/>
          </a:prstGeom>
        </p:spPr>
      </p:pic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104266" y="9365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Tools and methods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FDC89B-52C0-2735-8F4E-FD72025BF6E6}"/>
              </a:ext>
            </a:extLst>
          </p:cNvPr>
          <p:cNvSpPr/>
          <p:nvPr/>
        </p:nvSpPr>
        <p:spPr>
          <a:xfrm>
            <a:off x="2767809" y="2081770"/>
            <a:ext cx="5651136" cy="2845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DD92C9-F314-79C5-6352-821BC7505B11}"/>
              </a:ext>
            </a:extLst>
          </p:cNvPr>
          <p:cNvSpPr/>
          <p:nvPr/>
        </p:nvSpPr>
        <p:spPr>
          <a:xfrm>
            <a:off x="2886364" y="840509"/>
            <a:ext cx="4738254" cy="1764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3CB6C7-86FA-04CD-CB5F-407D2A8885BE}"/>
              </a:ext>
            </a:extLst>
          </p:cNvPr>
          <p:cNvSpPr/>
          <p:nvPr/>
        </p:nvSpPr>
        <p:spPr>
          <a:xfrm>
            <a:off x="905164" y="1743005"/>
            <a:ext cx="4738254" cy="2277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00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8A011F-D8BD-1AE2-4532-ED6913C1F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81" y="735504"/>
            <a:ext cx="7255163" cy="4102075"/>
          </a:xfrm>
          <a:prstGeom prst="rect">
            <a:avLst/>
          </a:prstGeom>
        </p:spPr>
      </p:pic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104266" y="9365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Tools and methods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FDC89B-52C0-2735-8F4E-FD72025BF6E6}"/>
              </a:ext>
            </a:extLst>
          </p:cNvPr>
          <p:cNvSpPr/>
          <p:nvPr/>
        </p:nvSpPr>
        <p:spPr>
          <a:xfrm>
            <a:off x="2767809" y="2081770"/>
            <a:ext cx="5651136" cy="2845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DD92C9-F314-79C5-6352-821BC7505B11}"/>
              </a:ext>
            </a:extLst>
          </p:cNvPr>
          <p:cNvSpPr/>
          <p:nvPr/>
        </p:nvSpPr>
        <p:spPr>
          <a:xfrm>
            <a:off x="2886364" y="840509"/>
            <a:ext cx="4738254" cy="1764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687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5F8DC2-7BD5-850C-0529-A78B26172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81" y="735504"/>
            <a:ext cx="7255163" cy="4102075"/>
          </a:xfrm>
          <a:prstGeom prst="rect">
            <a:avLst/>
          </a:prstGeom>
        </p:spPr>
      </p:pic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104266" y="9365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Tools and methods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0D00DE-E22B-81D5-E941-895BDCC1A37D}"/>
              </a:ext>
            </a:extLst>
          </p:cNvPr>
          <p:cNvSpPr/>
          <p:nvPr/>
        </p:nvSpPr>
        <p:spPr>
          <a:xfrm>
            <a:off x="3164972" y="3223491"/>
            <a:ext cx="5651136" cy="15101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55038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104266" y="9365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Tools and methods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2F7F09-D405-B88E-183E-84F32F56E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81" y="735504"/>
            <a:ext cx="7255163" cy="410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15058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974</Words>
  <Application>Microsoft Office PowerPoint</Application>
  <PresentationFormat>On-screen Show (16:9)</PresentationFormat>
  <Paragraphs>114</Paragraphs>
  <Slides>21</Slides>
  <Notes>21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Wingdings</vt:lpstr>
      <vt:lpstr>Lato</vt:lpstr>
      <vt:lpstr>Proxima Nova</vt:lpstr>
      <vt:lpstr>Spearmint</vt:lpstr>
      <vt:lpstr>PowerPoint Presentation</vt:lpstr>
      <vt:lpstr>Background</vt:lpstr>
      <vt:lpstr>Background</vt:lpstr>
      <vt:lpstr>Objectives </vt:lpstr>
      <vt:lpstr>Data</vt:lpstr>
      <vt:lpstr>Tools and methods</vt:lpstr>
      <vt:lpstr>Tools and methods</vt:lpstr>
      <vt:lpstr>Tools and methods</vt:lpstr>
      <vt:lpstr>Tools and methods</vt:lpstr>
      <vt:lpstr>Tools and methods</vt:lpstr>
      <vt:lpstr>Tools and methods</vt:lpstr>
      <vt:lpstr>Tools and methods</vt:lpstr>
      <vt:lpstr>Tools and methods</vt:lpstr>
      <vt:lpstr>PowerPoint Presentation</vt:lpstr>
      <vt:lpstr>PowerPoint Presentation</vt:lpstr>
      <vt:lpstr>Results</vt:lpstr>
      <vt:lpstr>Results</vt:lpstr>
      <vt:lpstr>Deliverables</vt:lpstr>
      <vt:lpstr>Limitations and future steps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Samuelle</dc:creator>
  <cp:lastModifiedBy>Samuelle St-Onge</cp:lastModifiedBy>
  <cp:revision>20</cp:revision>
  <dcterms:modified xsi:type="dcterms:W3CDTF">2023-06-02T15:03:47Z</dcterms:modified>
</cp:coreProperties>
</file>