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59" r:id="rId6"/>
    <p:sldId id="265" r:id="rId7"/>
    <p:sldId id="267" r:id="rId8"/>
    <p:sldId id="266" r:id="rId9"/>
    <p:sldId id="268" r:id="rId10"/>
    <p:sldId id="269" r:id="rId11"/>
    <p:sldId id="272" r:id="rId12"/>
    <p:sldId id="270" r:id="rId13"/>
    <p:sldId id="271" r:id="rId14"/>
    <p:sldId id="261" r:id="rId15"/>
    <p:sldId id="273" r:id="rId16"/>
    <p:sldId id="263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5F864-A2CF-4AB2-B0B1-3C9F90B4DA05}" v="156" dt="2024-06-14T04:40:2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99" y="13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73e1e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73e1e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681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73e1e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73e1e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30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73e1e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73e1e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320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73e1e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73e1e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354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fc59d0287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fc59d0287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fc59d028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fc59d028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c59d028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c59d028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c59d02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c59d02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c59d02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c59d02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3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91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73e1e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73e1e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10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73e1e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73e1e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98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73e1e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73e1e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onc.2019.0096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8743"/>
            <a:ext cx="3200674" cy="12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8" descr="École Polytechnique de Montréal (Canada)">
            <a:extLst>
              <a:ext uri="{FF2B5EF4-FFF2-40B4-BE49-F238E27FC236}">
                <a16:creationId xmlns:a16="http://schemas.microsoft.com/office/drawing/2014/main" id="{2C8D2F34-F9AD-C013-8686-2A65145AC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05" y="4205015"/>
            <a:ext cx="2985796" cy="9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9;p13">
            <a:extLst>
              <a:ext uri="{FF2B5EF4-FFF2-40B4-BE49-F238E27FC236}">
                <a16:creationId xmlns:a16="http://schemas.microsoft.com/office/drawing/2014/main" id="{483959C6-37E3-39BE-4CB2-C2B613DC1A8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9627" y="474658"/>
            <a:ext cx="7688100" cy="2097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Generating Synthetic CT Scans from MRI for Enhanced Radiotherapy Planning</a:t>
            </a:r>
            <a:endParaRPr sz="3600" dirty="0"/>
          </a:p>
        </p:txBody>
      </p:sp>
      <p:sp>
        <p:nvSpPr>
          <p:cNvPr id="8" name="Google Shape;60;p13">
            <a:extLst>
              <a:ext uri="{FF2B5EF4-FFF2-40B4-BE49-F238E27FC236}">
                <a16:creationId xmlns:a16="http://schemas.microsoft.com/office/drawing/2014/main" id="{0600E2F5-1A44-9CE0-F457-E37060C043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9627" y="3111638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Khaled Ashkar - Biomedical Engineering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D9060E-C943-0485-9604-F8BE2949E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73213" y="1621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Model Testing</a:t>
            </a:r>
            <a:endParaRPr b="1" dirty="0"/>
          </a:p>
        </p:txBody>
      </p:sp>
      <p:pic>
        <p:nvPicPr>
          <p:cNvPr id="4" name="Picture 3" descr="A x-ray of a human skull&#10;&#10;Description automatically generated">
            <a:extLst>
              <a:ext uri="{FF2B5EF4-FFF2-40B4-BE49-F238E27FC236}">
                <a16:creationId xmlns:a16="http://schemas.microsoft.com/office/drawing/2014/main" id="{7A1405E9-A21B-68FB-A5C6-74F40D75A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27"/>
          <a:stretch/>
        </p:blipFill>
        <p:spPr>
          <a:xfrm>
            <a:off x="6653393" y="1789045"/>
            <a:ext cx="1548333" cy="1920749"/>
          </a:xfrm>
          <a:prstGeom prst="rect">
            <a:avLst/>
          </a:prstGeom>
        </p:spPr>
      </p:pic>
      <p:pic>
        <p:nvPicPr>
          <p:cNvPr id="12" name="Picture 11" descr="A x-ray of a human body&#10;&#10;Description automatically generated">
            <a:extLst>
              <a:ext uri="{FF2B5EF4-FFF2-40B4-BE49-F238E27FC236}">
                <a16:creationId xmlns:a16="http://schemas.microsoft.com/office/drawing/2014/main" id="{15C1F90E-7A86-1862-0AB5-F86D7DAA7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93" y="892828"/>
            <a:ext cx="1809116" cy="1920749"/>
          </a:xfrm>
          <a:prstGeom prst="rect">
            <a:avLst/>
          </a:prstGeom>
        </p:spPr>
      </p:pic>
      <p:pic>
        <p:nvPicPr>
          <p:cNvPr id="14" name="Picture 13" descr="A close-up of a brain&#10;&#10;Description automatically generated">
            <a:extLst>
              <a:ext uri="{FF2B5EF4-FFF2-40B4-BE49-F238E27FC236}">
                <a16:creationId xmlns:a16="http://schemas.microsoft.com/office/drawing/2014/main" id="{FDB8F67E-210B-1E02-B327-CE9E2295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93" y="2854812"/>
            <a:ext cx="1791116" cy="2126505"/>
          </a:xfrm>
          <a:prstGeom prst="rect">
            <a:avLst/>
          </a:prstGeom>
        </p:spPr>
      </p:pic>
      <p:pic>
        <p:nvPicPr>
          <p:cNvPr id="16" name="Picture 15" descr="A close-up of a brain&#10;&#10;Description automatically generated">
            <a:extLst>
              <a:ext uri="{FF2B5EF4-FFF2-40B4-BE49-F238E27FC236}">
                <a16:creationId xmlns:a16="http://schemas.microsoft.com/office/drawing/2014/main" id="{A6BAD2D7-6139-DEC7-7728-C8FBE2F68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2469" y="1789045"/>
            <a:ext cx="1662187" cy="19207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5A3AF4C-F9B5-A81A-28D0-F3162D8254C7}"/>
              </a:ext>
            </a:extLst>
          </p:cNvPr>
          <p:cNvSpPr/>
          <p:nvPr/>
        </p:nvSpPr>
        <p:spPr>
          <a:xfrm>
            <a:off x="1137851" y="2656912"/>
            <a:ext cx="914400" cy="354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Real</a:t>
            </a:r>
            <a:endParaRPr lang="fr-C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DB3379B-EEDE-A6D4-779E-CE7E175E25EA}"/>
              </a:ext>
            </a:extLst>
          </p:cNvPr>
          <p:cNvSpPr/>
          <p:nvPr/>
        </p:nvSpPr>
        <p:spPr>
          <a:xfrm>
            <a:off x="2606351" y="2677530"/>
            <a:ext cx="864637" cy="354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3F51260-FEFF-DCD4-7FD9-C1019E546E66}"/>
              </a:ext>
            </a:extLst>
          </p:cNvPr>
          <p:cNvSpPr/>
          <p:nvPr/>
        </p:nvSpPr>
        <p:spPr>
          <a:xfrm>
            <a:off x="5451879" y="2636295"/>
            <a:ext cx="864637" cy="354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DF734-5314-310F-D4C5-1F92C36FB032}"/>
              </a:ext>
            </a:extLst>
          </p:cNvPr>
          <p:cNvSpPr/>
          <p:nvPr/>
        </p:nvSpPr>
        <p:spPr>
          <a:xfrm>
            <a:off x="3759415" y="1195873"/>
            <a:ext cx="1288294" cy="51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CT</a:t>
            </a:r>
            <a:endParaRPr lang="fr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5212CD-8522-FBCA-43C2-26CFC3381099}"/>
              </a:ext>
            </a:extLst>
          </p:cNvPr>
          <p:cNvSpPr/>
          <p:nvPr/>
        </p:nvSpPr>
        <p:spPr>
          <a:xfrm>
            <a:off x="6783412" y="1175255"/>
            <a:ext cx="1288294" cy="510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MRI</a:t>
            </a:r>
            <a:endParaRPr lang="fr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038C3-BF7B-CDB4-5E47-0FC75E917FD1}"/>
              </a:ext>
            </a:extLst>
          </p:cNvPr>
          <p:cNvSpPr txBox="1"/>
          <p:nvPr/>
        </p:nvSpPr>
        <p:spPr>
          <a:xfrm>
            <a:off x="5911761" y="3773753"/>
            <a:ext cx="43198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000" dirty="0"/>
              <a:t>https://surfer.nmr.mgh.harvard.edu/fswiki/SynthSR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F0BA17-BCEE-8805-BE52-BE494E3ECA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42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25088" y="872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Challenges and Solutions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43A41-F65E-D605-DD63-BA3E37D9A861}"/>
              </a:ext>
            </a:extLst>
          </p:cNvPr>
          <p:cNvSpPr txBox="1"/>
          <p:nvPr/>
        </p:nvSpPr>
        <p:spPr>
          <a:xfrm>
            <a:off x="125088" y="959977"/>
            <a:ext cx="4004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Input Data with different size and high resolution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F64FB-A1D1-8D89-90DA-09BB262EA991}"/>
              </a:ext>
            </a:extLst>
          </p:cNvPr>
          <p:cNvSpPr txBox="1"/>
          <p:nvPr/>
        </p:nvSpPr>
        <p:spPr>
          <a:xfrm>
            <a:off x="125088" y="3099111"/>
            <a:ext cx="2173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Computational resources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15AC41-7641-3063-B5F8-CF6EA3B90B1D}"/>
              </a:ext>
            </a:extLst>
          </p:cNvPr>
          <p:cNvGrpSpPr/>
          <p:nvPr/>
        </p:nvGrpSpPr>
        <p:grpSpPr>
          <a:xfrm>
            <a:off x="125089" y="1267754"/>
            <a:ext cx="4961624" cy="1708160"/>
            <a:chOff x="2052720" y="2739771"/>
            <a:chExt cx="4961624" cy="17081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3A4C94-AAD0-477B-524D-3CC2A6A0452D}"/>
                </a:ext>
              </a:extLst>
            </p:cNvPr>
            <p:cNvSpPr txBox="1"/>
            <p:nvPr/>
          </p:nvSpPr>
          <p:spPr>
            <a:xfrm>
              <a:off x="2052720" y="2739771"/>
              <a:ext cx="4961624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/>
              </a:lvl1pPr>
            </a:lstStyle>
            <a:p>
              <a:pPr>
                <a:lnSpc>
                  <a:spcPct val="150000"/>
                </a:lnSpc>
              </a:pPr>
              <a:r>
                <a:rPr lang="en-CA" dirty="0">
                  <a:solidFill>
                    <a:schemeClr val="bg2">
                      <a:lumMod val="75000"/>
                    </a:schemeClr>
                  </a:solidFill>
                </a:rPr>
                <a:t>Degrading the resolution</a:t>
              </a:r>
            </a:p>
            <a:p>
              <a:r>
                <a:rPr lang="en-CA" dirty="0">
                  <a:solidFill>
                    <a:schemeClr val="bg2">
                      <a:lumMod val="75000"/>
                    </a:schemeClr>
                  </a:solidFill>
                </a:rPr>
                <a:t>Padding the input data and resizing from any size to 256x256</a:t>
              </a:r>
            </a:p>
            <a:p>
              <a:endParaRPr lang="en-CA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CA" dirty="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CA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en-CA" dirty="0">
                  <a:solidFill>
                    <a:schemeClr val="bg2">
                      <a:lumMod val="75000"/>
                    </a:schemeClr>
                  </a:solidFill>
                </a:rPr>
                <a:t>Then Resizing to</a:t>
              </a:r>
              <a:endParaRPr lang="fr-CA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E17408A-E053-B876-682D-CE4CFFAA3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4048" y="3612438"/>
              <a:ext cx="1561188" cy="29580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F44855-9B2F-227A-E025-54F086D6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5901" y="3612438"/>
              <a:ext cx="1859334" cy="2958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D7F95F-5F58-089C-72FF-82605315D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12029" y="4132478"/>
              <a:ext cx="1086002" cy="26673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313833-9BC0-5756-C97A-4D1B4770FB24}"/>
              </a:ext>
            </a:extLst>
          </p:cNvPr>
          <p:cNvSpPr txBox="1"/>
          <p:nvPr/>
        </p:nvSpPr>
        <p:spPr>
          <a:xfrm>
            <a:off x="125088" y="3578701"/>
            <a:ext cx="29727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Training on small </a:t>
            </a:r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DataSets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 and low epoch number (10-20) on CPU and 100-200 epochs on Google </a:t>
            </a:r>
            <a:r>
              <a:rPr lang="en-CA" dirty="0" err="1">
                <a:solidFill>
                  <a:schemeClr val="bg2">
                    <a:lumMod val="75000"/>
                  </a:schemeClr>
                </a:solidFill>
              </a:rPr>
              <a:t>Colab</a:t>
            </a:r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algn="ctr"/>
            <a:endParaRPr lang="en-CA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1, 3, 7, 10 and 20 subjects</a:t>
            </a:r>
          </a:p>
        </p:txBody>
      </p:sp>
      <p:pic>
        <p:nvPicPr>
          <p:cNvPr id="18" name="Picture 17" descr="A close-up of a brain scan&#10;&#10;Description automatically generated">
            <a:extLst>
              <a:ext uri="{FF2B5EF4-FFF2-40B4-BE49-F238E27FC236}">
                <a16:creationId xmlns:a16="http://schemas.microsoft.com/office/drawing/2014/main" id="{5057E05D-D7C0-3A0B-4944-94024DFE2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378" y="3424812"/>
            <a:ext cx="2765257" cy="1361552"/>
          </a:xfrm>
          <a:prstGeom prst="rect">
            <a:avLst/>
          </a:prstGeom>
        </p:spPr>
      </p:pic>
      <p:pic>
        <p:nvPicPr>
          <p:cNvPr id="20" name="Picture 19" descr="A close-up of a ct scan&#10;&#10;Description automatically generated">
            <a:extLst>
              <a:ext uri="{FF2B5EF4-FFF2-40B4-BE49-F238E27FC236}">
                <a16:creationId xmlns:a16="http://schemas.microsoft.com/office/drawing/2014/main" id="{022BD6B0-D05B-93BE-60DC-CBEB20763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378" y="813933"/>
            <a:ext cx="4004622" cy="1044501"/>
          </a:xfrm>
          <a:prstGeom prst="rect">
            <a:avLst/>
          </a:prstGeom>
        </p:spPr>
      </p:pic>
      <p:pic>
        <p:nvPicPr>
          <p:cNvPr id="22" name="Picture 21" descr="A close-up of a ct scan&#10;&#10;Description automatically generated">
            <a:extLst>
              <a:ext uri="{FF2B5EF4-FFF2-40B4-BE49-F238E27FC236}">
                <a16:creationId xmlns:a16="http://schemas.microsoft.com/office/drawing/2014/main" id="{311CC3D6-DBC9-F776-7324-C4B4DD657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6712" y="2078358"/>
            <a:ext cx="3839018" cy="118441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269C48-B99B-511C-568A-9BC8AD90A877}"/>
              </a:ext>
            </a:extLst>
          </p:cNvPr>
          <p:cNvSpPr txBox="1"/>
          <p:nvPr/>
        </p:nvSpPr>
        <p:spPr>
          <a:xfrm>
            <a:off x="6522006" y="535791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Original size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25396B-3BD0-958B-F01D-CF53FB7EC283}"/>
              </a:ext>
            </a:extLst>
          </p:cNvPr>
          <p:cNvSpPr txBox="1"/>
          <p:nvPr/>
        </p:nvSpPr>
        <p:spPr>
          <a:xfrm>
            <a:off x="6434163" y="1843452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Padded images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1FC127-07A5-77E8-F3C0-1F68BA931A70}"/>
              </a:ext>
            </a:extLst>
          </p:cNvPr>
          <p:cNvSpPr txBox="1"/>
          <p:nvPr/>
        </p:nvSpPr>
        <p:spPr>
          <a:xfrm>
            <a:off x="6434163" y="3189906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/>
            </a:lvl1pPr>
          </a:lstStyle>
          <a:p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Resized images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719C8AC-6B87-C105-6666-098801B37C52}"/>
              </a:ext>
            </a:extLst>
          </p:cNvPr>
          <p:cNvSpPr/>
          <p:nvPr/>
        </p:nvSpPr>
        <p:spPr>
          <a:xfrm>
            <a:off x="2315735" y="2192099"/>
            <a:ext cx="580332" cy="1925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9613D-3686-2CE4-84F6-6A3AB32C42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3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42585" y="781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Limitations</a:t>
            </a:r>
            <a:endParaRPr b="1" dirty="0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BDF6EC09-293B-ABEB-C17E-23D77570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607" y="628732"/>
            <a:ext cx="3347794" cy="1863605"/>
          </a:xfrm>
          <a:prstGeom prst="rect">
            <a:avLst/>
          </a:prstGeom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C8ADF49C-CB92-CD06-8CD7-939309985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607" y="2903015"/>
            <a:ext cx="3416879" cy="1863605"/>
          </a:xfrm>
          <a:prstGeom prst="rect">
            <a:avLst/>
          </a:prstGeom>
        </p:spPr>
      </p:pic>
      <p:pic>
        <p:nvPicPr>
          <p:cNvPr id="7" name="Picture 6" descr="A close-up of a brain&#10;&#10;Description automatically generated">
            <a:extLst>
              <a:ext uri="{FF2B5EF4-FFF2-40B4-BE49-F238E27FC236}">
                <a16:creationId xmlns:a16="http://schemas.microsoft.com/office/drawing/2014/main" id="{CC595D72-9559-CAA2-A79D-17C4A86E2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650871"/>
            <a:ext cx="1820624" cy="2103833"/>
          </a:xfrm>
          <a:prstGeom prst="rect">
            <a:avLst/>
          </a:prstGeom>
        </p:spPr>
      </p:pic>
      <p:pic>
        <p:nvPicPr>
          <p:cNvPr id="9" name="Picture 8" descr="A x-ray of a human body&#10;&#10;Description automatically generated">
            <a:extLst>
              <a:ext uri="{FF2B5EF4-FFF2-40B4-BE49-F238E27FC236}">
                <a16:creationId xmlns:a16="http://schemas.microsoft.com/office/drawing/2014/main" id="{3EC7B098-4395-1285-03D3-22C2A08F3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190" y="2965219"/>
            <a:ext cx="1835634" cy="19489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66FEFA-0F93-09EF-A215-4C6CEB45EB9F}"/>
              </a:ext>
            </a:extLst>
          </p:cNvPr>
          <p:cNvSpPr txBox="1"/>
          <p:nvPr/>
        </p:nvSpPr>
        <p:spPr>
          <a:xfrm>
            <a:off x="963847" y="2703609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Hounsfield conversion factor</a:t>
            </a:r>
          </a:p>
          <a:p>
            <a:endParaRPr lang="fr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1D2C2-701C-D708-DB8C-922B63EDC98B}"/>
              </a:ext>
            </a:extLst>
          </p:cNvPr>
          <p:cNvSpPr/>
          <p:nvPr/>
        </p:nvSpPr>
        <p:spPr>
          <a:xfrm>
            <a:off x="3161940" y="3715912"/>
            <a:ext cx="914400" cy="354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75000"/>
                  </a:schemeClr>
                </a:solidFill>
              </a:rPr>
              <a:t>Real</a:t>
            </a:r>
            <a:endParaRPr lang="fr-C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823DC-1B07-C147-B289-59638C3806E8}"/>
              </a:ext>
            </a:extLst>
          </p:cNvPr>
          <p:cNvSpPr/>
          <p:nvPr/>
        </p:nvSpPr>
        <p:spPr>
          <a:xfrm>
            <a:off x="3102135" y="1528788"/>
            <a:ext cx="1034010" cy="436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Synthetic CT</a:t>
            </a:r>
            <a:endParaRPr lang="fr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629256-831E-3EB4-F23F-B073E73DAA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65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79065" y="15135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Limitations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C0686-D441-DBE4-8818-2E6F3801ED10}"/>
              </a:ext>
            </a:extLst>
          </p:cNvPr>
          <p:cNvSpPr txBox="1"/>
          <p:nvPr/>
        </p:nvSpPr>
        <p:spPr>
          <a:xfrm>
            <a:off x="479065" y="945307"/>
            <a:ext cx="359817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Technical limitations:</a:t>
            </a:r>
          </a:p>
          <a:p>
            <a:endParaRPr lang="en-CA" dirty="0"/>
          </a:p>
          <a:p>
            <a:r>
              <a:rPr lang="en-CA" dirty="0"/>
              <a:t>1- No computational resources</a:t>
            </a:r>
          </a:p>
          <a:p>
            <a:endParaRPr lang="en-CA" dirty="0"/>
          </a:p>
          <a:p>
            <a:r>
              <a:rPr lang="en-CA" dirty="0"/>
              <a:t>2- 2D Model </a:t>
            </a:r>
          </a:p>
          <a:p>
            <a:endParaRPr lang="en-CA" dirty="0"/>
          </a:p>
          <a:p>
            <a:r>
              <a:rPr lang="en-CA" dirty="0"/>
              <a:t>3- 360 Brain subjects : Not a big Dataset</a:t>
            </a:r>
          </a:p>
          <a:p>
            <a:endParaRPr lang="en-CA" dirty="0"/>
          </a:p>
          <a:p>
            <a:r>
              <a:rPr lang="en-CA" dirty="0"/>
              <a:t>4- Architecture limitations (try a more complexed model)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Personal: Have to admit the lack of understanding and expertise!  </a:t>
            </a:r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340B7-710F-8543-2E84-F49A53BB55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F50840-E851-37A5-DA81-73D2927B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402" y="824459"/>
            <a:ext cx="4594263" cy="39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27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Deliverables</a:t>
            </a:r>
            <a:endParaRPr b="1" dirty="0"/>
          </a:p>
        </p:txBody>
      </p:sp>
      <p:sp>
        <p:nvSpPr>
          <p:cNvPr id="2" name="Google Shape;99;p19">
            <a:extLst>
              <a:ext uri="{FF2B5EF4-FFF2-40B4-BE49-F238E27FC236}">
                <a16:creationId xmlns:a16="http://schemas.microsoft.com/office/drawing/2014/main" id="{55248885-4BBF-14B0-5A12-2A57B5F286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46079"/>
            <a:ext cx="8520600" cy="1922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lnSpc>
                <a:spcPct val="20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trained deep learning model for generating synthetic CTs, Testing and Finetuning</a:t>
            </a:r>
            <a:endParaRPr lang="fr-CA" sz="18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31800" indent="-285750">
              <a:lnSpc>
                <a:spcPct val="200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Detailed documentation and code available in a public GitHub repository with all the datasets used to train the model.</a:t>
            </a:r>
            <a:endParaRPr lang="fr-CA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60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CDD718-72F5-72FA-0D5F-20A37896F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07" y="3942630"/>
            <a:ext cx="679938" cy="7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46B1B8B5-6620-14B5-2C68-9585D176C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858" y="4002109"/>
            <a:ext cx="1824509" cy="67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C571-D892-B63A-DC86-839FF7667D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91FCA3-9090-2EDC-3F17-ED59C2595840}"/>
              </a:ext>
            </a:extLst>
          </p:cNvPr>
          <p:cNvSpPr txBox="1"/>
          <p:nvPr/>
        </p:nvSpPr>
        <p:spPr>
          <a:xfrm>
            <a:off x="2576684" y="4985184"/>
            <a:ext cx="57736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800" dirty="0"/>
              <a:t>https://www.shutterstock.com/search/thank-you-card-multi-language</a:t>
            </a:r>
          </a:p>
        </p:txBody>
      </p:sp>
      <p:pic>
        <p:nvPicPr>
          <p:cNvPr id="7" name="Picture 6" descr="A close up of words&#10;&#10;Description automatically generated">
            <a:extLst>
              <a:ext uri="{FF2B5EF4-FFF2-40B4-BE49-F238E27FC236}">
                <a16:creationId xmlns:a16="http://schemas.microsoft.com/office/drawing/2014/main" id="{AB4C748E-CFDE-AEDF-0824-38448F917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4"/>
          <a:stretch/>
        </p:blipFill>
        <p:spPr>
          <a:xfrm>
            <a:off x="0" y="0"/>
            <a:ext cx="9144000" cy="504475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6E4C0-5DB4-EDF3-0B3D-C6EDFE02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References</a:t>
            </a:r>
            <a:endParaRPr b="1" dirty="0"/>
          </a:p>
        </p:txBody>
      </p:sp>
      <p:sp>
        <p:nvSpPr>
          <p:cNvPr id="2" name="Google Shape;105;p20">
            <a:extLst>
              <a:ext uri="{FF2B5EF4-FFF2-40B4-BE49-F238E27FC236}">
                <a16:creationId xmlns:a16="http://schemas.microsoft.com/office/drawing/2014/main" id="{B3B4D77F-30A7-C15A-70F8-4A890E070C7A}"/>
              </a:ext>
            </a:extLst>
          </p:cNvPr>
          <p:cNvSpPr txBox="1"/>
          <p:nvPr/>
        </p:nvSpPr>
        <p:spPr>
          <a:xfrm>
            <a:off x="311700" y="1064712"/>
            <a:ext cx="7688700" cy="386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indent="-311150">
              <a:lnSpc>
                <a:spcPct val="20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Gupta, D., Kim, M.,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Vineberg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A., &amp; Balter, J. M. (2019).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synthetic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CT images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MRI for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planning and patient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3-Channel U-Net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sagittal images.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Frontiers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fr-FR" altLang="fr-FR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Oncology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https://doi.org/10.3389/fonc.2019.00964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11150">
              <a:lnSpc>
                <a:spcPct val="20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Liu, Y., Lei, Y., Wang, Y.,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Shafai-Erfani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G., Wang, T., Tian, S., Patel, P.,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Jani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B., McDonald, M.,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Curran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W. J., Liu, T., Zhou, J., &amp; Yang, X. (2019).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pelvic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synthetic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CT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technique for MRI-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prostate proton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planning. </a:t>
            </a:r>
            <a:r>
              <a:rPr lang="fr-CA" sz="2800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r>
              <a:rPr lang="fr-CA" sz="28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CA" sz="2800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lang="fr-CA" sz="28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fr-CA" sz="2800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Biology</a:t>
            </a:r>
            <a:r>
              <a:rPr lang="fr-CA" sz="28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CA" sz="2800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r>
              <a:rPr lang="fr-CA" sz="28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CA" sz="2800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r>
              <a:rPr lang="fr-CA" sz="28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CA" sz="2800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Biology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fr-CA" sz="28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(20), 205022. https://doi.org/10.1088/1361-6560/ab41af</a:t>
            </a:r>
          </a:p>
          <a:p>
            <a:pPr marL="457200" indent="-311150">
              <a:lnSpc>
                <a:spcPct val="20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Tahri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Texier, B., Nunes, J.,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Hemon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C., Lekieffre, P., Collot, E.,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Chourak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H.,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Guevelou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L., Greer, P.,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Dowling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Acosta, O., Bessieres, I.,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Marage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Boue-Rafle, A., De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Crevoisier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Lafond, C., &amp;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Barateau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(2023). A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to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synthetic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CT for prostate MR-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radiotherapy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dose planning: a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multicenter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CA" sz="2800" b="0" i="0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fr-CA" sz="2800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Frontiers</a:t>
            </a:r>
            <a:r>
              <a:rPr lang="fr-CA" sz="28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CA" sz="2800" b="0" i="1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Oncology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fr-CA" sz="28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fr-CA" sz="28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https://doi.org/10.3389/fonc.2023.1279750</a:t>
            </a:r>
          </a:p>
          <a:p>
            <a:pPr marL="457200" indent="-311150">
              <a:lnSpc>
                <a:spcPct val="20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US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SynthRAD2023 - Grand Challenge</a:t>
            </a: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grand-challenge.org. https://synthrad2023.grand-challenge.org/</a:t>
            </a:r>
          </a:p>
          <a:p>
            <a:pPr marL="457200" indent="-311150">
              <a:lnSpc>
                <a:spcPct val="20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based synthetic‐CT generation in radiotherapy and PET: A review</a:t>
            </a:r>
          </a:p>
          <a:p>
            <a:pPr marL="457200" indent="-311150">
              <a:lnSpc>
                <a:spcPct val="200000"/>
              </a:lnSpc>
              <a:buClr>
                <a:srgbClr val="595959"/>
              </a:buClr>
              <a:buSzPts val="1300"/>
              <a:buFont typeface="Lato"/>
              <a:buChar char="●"/>
            </a:pP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to generate synthetic CT Images from MR for Radiotherapy treatment planning – </a:t>
            </a:r>
            <a:r>
              <a:rPr lang="en-US" sz="28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MVision</a:t>
            </a:r>
            <a:r>
              <a:rPr lang="en-US" sz="2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endParaRPr sz="1300" dirty="0">
              <a:solidFill>
                <a:srgbClr val="595959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D5B37-C6F8-CFEB-D93C-F2B292D7B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17075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Background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043D5-1560-8DBC-61D7-4C7CE36FCD4E}"/>
              </a:ext>
            </a:extLst>
          </p:cNvPr>
          <p:cNvSpPr txBox="1"/>
          <p:nvPr/>
        </p:nvSpPr>
        <p:spPr>
          <a:xfrm>
            <a:off x="64976" y="4984265"/>
            <a:ext cx="487117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700" dirty="0"/>
              <a:t>https://www.radiologyinfo.org/en/info/pedia-ct</a:t>
            </a:r>
          </a:p>
        </p:txBody>
      </p:sp>
      <p:pic>
        <p:nvPicPr>
          <p:cNvPr id="2050" name="Picture 2" descr="Cone Beam CT: Caries Interpretation | Dr. G's Toothpix">
            <a:extLst>
              <a:ext uri="{FF2B5EF4-FFF2-40B4-BE49-F238E27FC236}">
                <a16:creationId xmlns:a16="http://schemas.microsoft.com/office/drawing/2014/main" id="{95940DA7-D2F0-1E69-F01C-00BE56895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463" y="3493634"/>
            <a:ext cx="1542661" cy="149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diatric CT">
            <a:extLst>
              <a:ext uri="{FF2B5EF4-FFF2-40B4-BE49-F238E27FC236}">
                <a16:creationId xmlns:a16="http://schemas.microsoft.com/office/drawing/2014/main" id="{06F112CA-0FBB-9F9C-0855-6CB5C327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1604"/>
            <a:ext cx="1542661" cy="154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179AF-7FA2-9B03-C047-3685287B20A7}"/>
              </a:ext>
            </a:extLst>
          </p:cNvPr>
          <p:cNvSpPr txBox="1"/>
          <p:nvPr/>
        </p:nvSpPr>
        <p:spPr>
          <a:xfrm>
            <a:off x="5639397" y="4984265"/>
            <a:ext cx="350460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700" dirty="0"/>
              <a:t>https://oralradiology.wordpress.com/2012/01/12/cone-beam-ct-caries-interpretation/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32917D-C703-4C38-6639-B68426FBFD1B}"/>
              </a:ext>
            </a:extLst>
          </p:cNvPr>
          <p:cNvSpPr/>
          <p:nvPr/>
        </p:nvSpPr>
        <p:spPr>
          <a:xfrm>
            <a:off x="3709087" y="601474"/>
            <a:ext cx="1725824" cy="3295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Treatment planning</a:t>
            </a:r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818CD7-32F3-A6FA-9AF3-728FD400EF46}"/>
              </a:ext>
            </a:extLst>
          </p:cNvPr>
          <p:cNvSpPr/>
          <p:nvPr/>
        </p:nvSpPr>
        <p:spPr>
          <a:xfrm>
            <a:off x="3035558" y="1283978"/>
            <a:ext cx="3072882" cy="572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accent2">
                    <a:lumMod val="50000"/>
                  </a:schemeClr>
                </a:solidFill>
              </a:rPr>
              <a:t>Accurate imaging for patient positioning and monitoring</a:t>
            </a:r>
            <a:endParaRPr lang="fr-C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744B8-1BD6-2D1A-7D46-C5FBA1B722F2}"/>
              </a:ext>
            </a:extLst>
          </p:cNvPr>
          <p:cNvSpPr/>
          <p:nvPr/>
        </p:nvSpPr>
        <p:spPr>
          <a:xfrm>
            <a:off x="5577877" y="1979441"/>
            <a:ext cx="1725824" cy="5687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chemeClr val="accent2">
                    <a:lumMod val="50000"/>
                  </a:schemeClr>
                </a:solidFill>
              </a:rPr>
              <a:t>Coupled to dose delivery machines</a:t>
            </a:r>
            <a:endParaRPr lang="fr-CA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143DD-E479-1103-38E5-D9D1B03C3053}"/>
              </a:ext>
            </a:extLst>
          </p:cNvPr>
          <p:cNvSpPr/>
          <p:nvPr/>
        </p:nvSpPr>
        <p:spPr>
          <a:xfrm>
            <a:off x="1693459" y="2000277"/>
            <a:ext cx="1872666" cy="52709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chemeClr val="accent2">
                    <a:lumMod val="50000"/>
                  </a:schemeClr>
                </a:solidFill>
              </a:rPr>
              <a:t>Best for dose calculation</a:t>
            </a:r>
            <a:r>
              <a:rPr lang="fr-CA" sz="1100" b="1" dirty="0">
                <a:solidFill>
                  <a:schemeClr val="accent2">
                    <a:lumMod val="50000"/>
                  </a:schemeClr>
                </a:solidFill>
              </a:rPr>
              <a:t> and tissue attenuation factor</a:t>
            </a:r>
            <a:endParaRPr lang="en-CA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BDFE4-2387-C79D-A741-93F48ACC2D01}"/>
              </a:ext>
            </a:extLst>
          </p:cNvPr>
          <p:cNvSpPr txBox="1"/>
          <p:nvPr/>
        </p:nvSpPr>
        <p:spPr>
          <a:xfrm>
            <a:off x="3881926" y="210964"/>
            <a:ext cx="1380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What we want</a:t>
            </a:r>
            <a:endParaRPr lang="fr-CA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51C3CC-4911-830E-D37F-E58E20EA38C5}"/>
              </a:ext>
            </a:extLst>
          </p:cNvPr>
          <p:cNvSpPr txBox="1"/>
          <p:nvPr/>
        </p:nvSpPr>
        <p:spPr>
          <a:xfrm>
            <a:off x="3881927" y="974254"/>
            <a:ext cx="1380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What we need</a:t>
            </a:r>
            <a:endParaRPr lang="fr-CA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D589E8-A1F9-464A-B43B-D4ED9CE9F5A2}"/>
              </a:ext>
            </a:extLst>
          </p:cNvPr>
          <p:cNvSpPr txBox="1"/>
          <p:nvPr/>
        </p:nvSpPr>
        <p:spPr>
          <a:xfrm>
            <a:off x="1986099" y="1629903"/>
            <a:ext cx="1049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C</a:t>
            </a:r>
            <a:r>
              <a:rPr lang="fr-CA" b="1" dirty="0"/>
              <a:t>T scans</a:t>
            </a:r>
            <a:endParaRPr lang="en-C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72974-12FC-463A-5FBE-245638253894}"/>
              </a:ext>
            </a:extLst>
          </p:cNvPr>
          <p:cNvSpPr txBox="1"/>
          <p:nvPr/>
        </p:nvSpPr>
        <p:spPr>
          <a:xfrm>
            <a:off x="6108440" y="1629903"/>
            <a:ext cx="1265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CBC</a:t>
            </a:r>
            <a:r>
              <a:rPr lang="fr-CA" b="1" dirty="0"/>
              <a:t>T scans</a:t>
            </a:r>
            <a:endParaRPr lang="en-CA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ABB7A-E098-98D8-6421-99F819CD58CE}"/>
              </a:ext>
            </a:extLst>
          </p:cNvPr>
          <p:cNvSpPr txBox="1"/>
          <p:nvPr/>
        </p:nvSpPr>
        <p:spPr>
          <a:xfrm>
            <a:off x="4213515" y="2710350"/>
            <a:ext cx="72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But!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855765-E12F-2AB8-90A1-6D043F9D5CD1}"/>
              </a:ext>
            </a:extLst>
          </p:cNvPr>
          <p:cNvSpPr/>
          <p:nvPr/>
        </p:nvSpPr>
        <p:spPr>
          <a:xfrm>
            <a:off x="1162892" y="2828670"/>
            <a:ext cx="1625597" cy="5655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chemeClr val="accent2">
                    <a:lumMod val="50000"/>
                  </a:schemeClr>
                </a:solidFill>
              </a:rPr>
              <a:t>Increases radiation exposure (pediatric patients)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49F465-DE0B-A118-F7AD-1FB6EC7E7E57}"/>
              </a:ext>
            </a:extLst>
          </p:cNvPr>
          <p:cNvSpPr/>
          <p:nvPr/>
        </p:nvSpPr>
        <p:spPr>
          <a:xfrm>
            <a:off x="6490902" y="2824126"/>
            <a:ext cx="1625597" cy="5687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chemeClr val="accent2">
                    <a:lumMod val="50000"/>
                  </a:schemeClr>
                </a:solidFill>
              </a:rPr>
              <a:t>Introduces shading, distortion and bad dose calculation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74CD3-C7CE-96C4-3C4E-93086F5459FF}"/>
              </a:ext>
            </a:extLst>
          </p:cNvPr>
          <p:cNvSpPr txBox="1"/>
          <p:nvPr/>
        </p:nvSpPr>
        <p:spPr>
          <a:xfrm>
            <a:off x="3593033" y="3284997"/>
            <a:ext cx="2123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Solution? Challenges?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8B3CC9-3288-CBA2-E272-A4910BED3746}"/>
              </a:ext>
            </a:extLst>
          </p:cNvPr>
          <p:cNvSpPr/>
          <p:nvPr/>
        </p:nvSpPr>
        <p:spPr>
          <a:xfrm>
            <a:off x="3087177" y="3596547"/>
            <a:ext cx="3072882" cy="46031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My project! Synthetic CTs from MRIs</a:t>
            </a:r>
            <a:endParaRPr lang="fr-CA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A042FB-E2BD-F384-B4EB-AFF4E5B03CB8}"/>
              </a:ext>
            </a:extLst>
          </p:cNvPr>
          <p:cNvSpPr/>
          <p:nvPr/>
        </p:nvSpPr>
        <p:spPr>
          <a:xfrm>
            <a:off x="2871317" y="4056858"/>
            <a:ext cx="3504602" cy="9274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>
                <a:solidFill>
                  <a:schemeClr val="accent2">
                    <a:lumMod val="50000"/>
                  </a:schemeClr>
                </a:solidFill>
              </a:rPr>
              <a:t>Lack of:</a:t>
            </a:r>
          </a:p>
          <a:p>
            <a:pPr marL="171450" lvl="2" indent="-171450">
              <a:buFont typeface="Wingdings" panose="05000000000000000000" pitchFamily="2" charset="2"/>
              <a:buChar char="Ø"/>
            </a:pPr>
            <a:r>
              <a:rPr lang="en-CA" sz="1100" b="1" dirty="0">
                <a:solidFill>
                  <a:schemeClr val="accent2">
                    <a:lumMod val="50000"/>
                  </a:schemeClr>
                </a:solidFill>
              </a:rPr>
              <a:t>   Tissue attenuation information in MRIs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sz="1100" b="1" dirty="0">
                <a:solidFill>
                  <a:schemeClr val="accent2">
                    <a:lumMod val="50000"/>
                  </a:schemeClr>
                </a:solidFill>
              </a:rPr>
              <a:t>Open </a:t>
            </a:r>
            <a:r>
              <a:rPr lang="fr-CA" sz="1100" b="1" dirty="0" err="1">
                <a:solidFill>
                  <a:schemeClr val="accent2">
                    <a:lumMod val="50000"/>
                  </a:schemeClr>
                </a:solidFill>
              </a:rPr>
              <a:t>datasets</a:t>
            </a:r>
            <a:r>
              <a:rPr lang="fr-CA" sz="11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CA" sz="1100" b="1" dirty="0" err="1">
                <a:solidFill>
                  <a:schemeClr val="accent2">
                    <a:lumMod val="50000"/>
                  </a:schemeClr>
                </a:solidFill>
              </a:rPr>
              <a:t>designed</a:t>
            </a:r>
            <a:r>
              <a:rPr lang="fr-CA" sz="1100" b="1" dirty="0">
                <a:solidFill>
                  <a:schemeClr val="accent2">
                    <a:lumMod val="50000"/>
                  </a:schemeClr>
                </a:solidFill>
              </a:rPr>
              <a:t> as </a:t>
            </a:r>
            <a:r>
              <a:rPr lang="fr-CA" sz="1100" b="1" dirty="0" err="1">
                <a:solidFill>
                  <a:schemeClr val="accent2">
                    <a:lumMod val="50000"/>
                  </a:schemeClr>
                </a:solidFill>
              </a:rPr>
              <a:t>ground</a:t>
            </a:r>
            <a:r>
              <a:rPr lang="fr-CA" sz="11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CA" sz="1100" b="1" dirty="0" err="1">
                <a:solidFill>
                  <a:schemeClr val="accent2">
                    <a:lumMod val="50000"/>
                  </a:schemeClr>
                </a:solidFill>
              </a:rPr>
              <a:t>truth</a:t>
            </a:r>
            <a:endParaRPr lang="fr-CA" sz="11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CA" sz="1100" b="1" dirty="0" err="1">
                <a:solidFill>
                  <a:schemeClr val="accent2">
                    <a:lumMod val="50000"/>
                  </a:schemeClr>
                </a:solidFill>
              </a:rPr>
              <a:t>Evaluation</a:t>
            </a:r>
            <a:r>
              <a:rPr lang="fr-CA" sz="11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CA" sz="1100" b="1" dirty="0" err="1">
                <a:solidFill>
                  <a:schemeClr val="accent2">
                    <a:lumMod val="50000"/>
                  </a:schemeClr>
                </a:solidFill>
              </a:rPr>
              <a:t>metrics</a:t>
            </a:r>
            <a:endParaRPr lang="fr-CA" sz="11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fr-CA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5C615C-43C1-4FFA-BE84-263BCE827B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024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Objectives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681401"/>
            <a:ext cx="8832300" cy="198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personal level: Opensource Data,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manipulation,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DeepLearning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models, Data visualization</a:t>
            </a: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term: Provide a pipeline to generate synthetic CTs from MRIs  (training</a:t>
            </a:r>
            <a:r>
              <a:rPr lang="en-C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/testing)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term: Generating the model on different Contrasts and Field magnitudes.</a:t>
            </a:r>
          </a:p>
        </p:txBody>
      </p:sp>
      <p:pic>
        <p:nvPicPr>
          <p:cNvPr id="4" name="Picture 3" descr="A close-up of a white oval&#10;&#10;Description automatically generated">
            <a:extLst>
              <a:ext uri="{FF2B5EF4-FFF2-40B4-BE49-F238E27FC236}">
                <a16:creationId xmlns:a16="http://schemas.microsoft.com/office/drawing/2014/main" id="{43ED8A4C-5B99-BC04-F5E8-DBA6E0DF4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" r="856" b="4521"/>
          <a:stretch/>
        </p:blipFill>
        <p:spPr>
          <a:xfrm>
            <a:off x="796892" y="2667335"/>
            <a:ext cx="6686939" cy="22737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6D990D-FBDF-6721-0AC0-D76DFF5B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509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Main Questions – Recap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997413"/>
            <a:ext cx="7467231" cy="160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How effective are AI-driven methods in creating reliable synthetic CTs for clinical use in radiotherapy?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Can the generated CTs from MRI eliminate the need for additional CT scans while maintaining or even improving treatment quality?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 descr="A x-ray of a human body&#10;&#10;Description automatically generated">
            <a:extLst>
              <a:ext uri="{FF2B5EF4-FFF2-40B4-BE49-F238E27FC236}">
                <a16:creationId xmlns:a16="http://schemas.microsoft.com/office/drawing/2014/main" id="{B2BFDC6C-9CE6-920E-7B5B-216F68E10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34" y="2776818"/>
            <a:ext cx="1681355" cy="1921657"/>
          </a:xfrm>
          <a:prstGeom prst="rect">
            <a:avLst/>
          </a:prstGeom>
        </p:spPr>
      </p:pic>
      <p:pic>
        <p:nvPicPr>
          <p:cNvPr id="6" name="Picture 5" descr="A close-up of a brain&#10;&#10;Description automatically generated">
            <a:extLst>
              <a:ext uri="{FF2B5EF4-FFF2-40B4-BE49-F238E27FC236}">
                <a16:creationId xmlns:a16="http://schemas.microsoft.com/office/drawing/2014/main" id="{DBC818A8-7D01-EE9F-67B2-6DFE933E5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274" y="2776818"/>
            <a:ext cx="1662972" cy="1921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7C7AE-93F6-FE6C-FCAD-D8E30C3989B6}"/>
              </a:ext>
            </a:extLst>
          </p:cNvPr>
          <p:cNvSpPr txBox="1">
            <a:spLocks/>
          </p:cNvSpPr>
          <p:nvPr/>
        </p:nvSpPr>
        <p:spPr>
          <a:xfrm>
            <a:off x="2308388" y="24386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Real?</a:t>
            </a:r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21305-232E-D3E4-2100-2820AAC05DDC}"/>
              </a:ext>
            </a:extLst>
          </p:cNvPr>
          <p:cNvSpPr txBox="1">
            <a:spLocks/>
          </p:cNvSpPr>
          <p:nvPr/>
        </p:nvSpPr>
        <p:spPr>
          <a:xfrm>
            <a:off x="5349712" y="241786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Fake?</a:t>
            </a:r>
            <a:endParaRPr lang="fr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12249-CAB5-CA18-82CF-ED2C0D886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4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00229" y="884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Training Model</a:t>
            </a:r>
          </a:p>
        </p:txBody>
      </p:sp>
      <p:sp>
        <p:nvSpPr>
          <p:cNvPr id="77" name="Google Shape;77;p16"/>
          <p:cNvSpPr txBox="1"/>
          <p:nvPr/>
        </p:nvSpPr>
        <p:spPr>
          <a:xfrm>
            <a:off x="-866019" y="28824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endParaRPr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9D0EC2-1404-DA81-D543-C3D01762BF99}"/>
              </a:ext>
            </a:extLst>
          </p:cNvPr>
          <p:cNvGrpSpPr/>
          <p:nvPr/>
        </p:nvGrpSpPr>
        <p:grpSpPr>
          <a:xfrm>
            <a:off x="200229" y="1096148"/>
            <a:ext cx="10654205" cy="4086566"/>
            <a:chOff x="721116" y="1110798"/>
            <a:chExt cx="10654205" cy="4086566"/>
          </a:xfrm>
        </p:grpSpPr>
        <p:pic>
          <p:nvPicPr>
            <p:cNvPr id="3" name="Picture 2" descr="A diagram of a brain process&#10;&#10;Description automatically generated">
              <a:extLst>
                <a:ext uri="{FF2B5EF4-FFF2-40B4-BE49-F238E27FC236}">
                  <a16:creationId xmlns:a16="http://schemas.microsoft.com/office/drawing/2014/main" id="{5EBFB377-55D2-92F2-4DE0-8831C5CA0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74" t="871" r="1246" b="1805"/>
            <a:stretch/>
          </p:blipFill>
          <p:spPr>
            <a:xfrm>
              <a:off x="1770017" y="1110798"/>
              <a:ext cx="5603965" cy="3939630"/>
            </a:xfrm>
            <a:prstGeom prst="rect">
              <a:avLst/>
            </a:prstGeom>
          </p:spPr>
        </p:pic>
        <p:pic>
          <p:nvPicPr>
            <p:cNvPr id="5" name="Picture 4" descr="A x-ray of a human body&#10;&#10;Description automatically generated">
              <a:extLst>
                <a:ext uri="{FF2B5EF4-FFF2-40B4-BE49-F238E27FC236}">
                  <a16:creationId xmlns:a16="http://schemas.microsoft.com/office/drawing/2014/main" id="{7407BBAD-BD8B-D496-C3DE-E67BC28B6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293" y="1110798"/>
              <a:ext cx="728471" cy="773422"/>
            </a:xfrm>
            <a:prstGeom prst="rect">
              <a:avLst/>
            </a:prstGeom>
          </p:spPr>
        </p:pic>
        <p:pic>
          <p:nvPicPr>
            <p:cNvPr id="7" name="Picture 6" descr="A close-up of a brain&#10;&#10;Description automatically generated">
              <a:extLst>
                <a:ext uri="{FF2B5EF4-FFF2-40B4-BE49-F238E27FC236}">
                  <a16:creationId xmlns:a16="http://schemas.microsoft.com/office/drawing/2014/main" id="{BDDF5030-5CB0-8081-7FE4-27CBBC5A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2466" y="2128221"/>
              <a:ext cx="676123" cy="781298"/>
            </a:xfrm>
            <a:prstGeom prst="rect">
              <a:avLst/>
            </a:prstGeom>
          </p:spPr>
        </p:pic>
        <p:pic>
          <p:nvPicPr>
            <p:cNvPr id="9" name="Picture 8" descr="A close-up of a brain&#10;&#10;Description automatically generated">
              <a:extLst>
                <a:ext uri="{FF2B5EF4-FFF2-40B4-BE49-F238E27FC236}">
                  <a16:creationId xmlns:a16="http://schemas.microsoft.com/office/drawing/2014/main" id="{FCAF3F3E-A4A1-0617-6A45-138775EC4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116" y="1404436"/>
              <a:ext cx="1812674" cy="21520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31A3AD-DBB4-E7D0-8A17-7011F1E58E9C}"/>
                </a:ext>
              </a:extLst>
            </p:cNvPr>
            <p:cNvSpPr txBox="1"/>
            <p:nvPr/>
          </p:nvSpPr>
          <p:spPr>
            <a:xfrm>
              <a:off x="7809161" y="4981920"/>
              <a:ext cx="356616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CA" sz="800" dirty="0"/>
                <a:t>https://emojiterra.com/thinking-face/</a:t>
              </a:r>
            </a:p>
          </p:txBody>
        </p:sp>
        <p:pic>
          <p:nvPicPr>
            <p:cNvPr id="13" name="Picture 12" descr="A yellow emoji with a finger on his chin&#10;&#10;Description automatically generated">
              <a:extLst>
                <a:ext uri="{FF2B5EF4-FFF2-40B4-BE49-F238E27FC236}">
                  <a16:creationId xmlns:a16="http://schemas.microsoft.com/office/drawing/2014/main" id="{CDAF67D4-D3F3-5DE1-5882-5573329D2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73982" y="1743939"/>
              <a:ext cx="1402944" cy="736546"/>
            </a:xfrm>
            <a:prstGeom prst="rect">
              <a:avLst/>
            </a:prstGeom>
          </p:spPr>
        </p:pic>
      </p:grpSp>
      <p:sp>
        <p:nvSpPr>
          <p:cNvPr id="16" name="Google Shape;87;p17">
            <a:extLst>
              <a:ext uri="{FF2B5EF4-FFF2-40B4-BE49-F238E27FC236}">
                <a16:creationId xmlns:a16="http://schemas.microsoft.com/office/drawing/2014/main" id="{3EE338BC-9C0E-34C7-4342-C6652019C896}"/>
              </a:ext>
            </a:extLst>
          </p:cNvPr>
          <p:cNvSpPr txBox="1"/>
          <p:nvPr/>
        </p:nvSpPr>
        <p:spPr>
          <a:xfrm>
            <a:off x="4051112" y="3381678"/>
            <a:ext cx="5092888" cy="139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Wingdings" panose="05000000000000000000" pitchFamily="2" charset="2"/>
              <a:buChar char="§"/>
            </a:pP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Deep Learning U-Net Model: Model known for its effectiveness in medical image segmentation and synthesis</a:t>
            </a:r>
          </a:p>
          <a:p>
            <a:pPr marL="43180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Wingdings" panose="05000000000000000000" pitchFamily="2" charset="2"/>
              <a:buChar char="§"/>
            </a:pPr>
            <a:r>
              <a:rPr lang="en-GB" sz="1000" dirty="0">
                <a:solidFill>
                  <a:schemeClr val="tx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CGAN: To accurately translate between the two distribution probabilities between CT and MRI.</a:t>
            </a:r>
          </a:p>
        </p:txBody>
      </p:sp>
      <p:pic>
        <p:nvPicPr>
          <p:cNvPr id="18" name="Picture 1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925658E-DDAF-7382-4086-FE0267C331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6499" y="1464295"/>
            <a:ext cx="1229881" cy="307471"/>
          </a:xfrm>
          <a:prstGeom prst="rect">
            <a:avLst/>
          </a:prstGeom>
        </p:spPr>
      </p:pic>
      <p:pic>
        <p:nvPicPr>
          <p:cNvPr id="20" name="Picture 19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0F41DC10-D8FB-4DDA-F83D-EC94EDF28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6187" y="2031787"/>
            <a:ext cx="1442108" cy="3107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27D73B-E199-0E64-18EC-B1B0261FD1E8}"/>
              </a:ext>
            </a:extLst>
          </p:cNvPr>
          <p:cNvSpPr/>
          <p:nvPr/>
        </p:nvSpPr>
        <p:spPr>
          <a:xfrm>
            <a:off x="6181119" y="4515863"/>
            <a:ext cx="1283123" cy="433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80% Training</a:t>
            </a:r>
          </a:p>
          <a:p>
            <a:pPr algn="ctr"/>
            <a:r>
              <a:rPr lang="en-CA" sz="1100" dirty="0"/>
              <a:t>20% Validation</a:t>
            </a:r>
            <a:endParaRPr lang="fr-CA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A47D5E-0DB6-A4A5-9E51-E61D3B443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1292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Data &amp; Tools</a:t>
            </a: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CCF2915-1478-6392-A763-15F26635CA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72"/>
          <a:stretch/>
        </p:blipFill>
        <p:spPr>
          <a:xfrm>
            <a:off x="173217" y="955126"/>
            <a:ext cx="3490455" cy="937079"/>
          </a:xfrm>
          <a:prstGeom prst="rect">
            <a:avLst/>
          </a:prstGeom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C37A3D3-1461-966B-69A7-8EE9A9EBA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" y="2073447"/>
            <a:ext cx="5103005" cy="28100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CB2A72-2307-7F02-C314-D6D26A3B8929}"/>
              </a:ext>
            </a:extLst>
          </p:cNvPr>
          <p:cNvSpPr txBox="1"/>
          <p:nvPr/>
        </p:nvSpPr>
        <p:spPr>
          <a:xfrm>
            <a:off x="3418959" y="48835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FF0000"/>
                </a:solidFill>
              </a:rPr>
              <a:t>https://doi.org/10.5281/zenodo.7260705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7FC32-8622-4DF8-F93F-8758726B744B}"/>
              </a:ext>
            </a:extLst>
          </p:cNvPr>
          <p:cNvSpPr txBox="1"/>
          <p:nvPr/>
        </p:nvSpPr>
        <p:spPr>
          <a:xfrm>
            <a:off x="5697477" y="994208"/>
            <a:ext cx="3187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720 patients: -360 paired brain scans</a:t>
            </a:r>
          </a:p>
          <a:p>
            <a:r>
              <a:rPr lang="en-CA" dirty="0"/>
              <a:t>	   -360 paired pelvis scans</a:t>
            </a:r>
          </a:p>
          <a:p>
            <a:endParaRPr lang="en-CA" dirty="0"/>
          </a:p>
          <a:p>
            <a:endParaRPr lang="fr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4D90C-7098-2CD4-DE71-C9C2B911324E}"/>
              </a:ext>
            </a:extLst>
          </p:cNvPr>
          <p:cNvSpPr txBox="1"/>
          <p:nvPr/>
        </p:nvSpPr>
        <p:spPr>
          <a:xfrm>
            <a:off x="5642003" y="1740955"/>
            <a:ext cx="31902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Training </a:t>
            </a:r>
            <a:r>
              <a:rPr lang="en-CA" dirty="0" err="1"/>
              <a:t>DataSet</a:t>
            </a:r>
            <a:r>
              <a:rPr lang="en-CA" dirty="0"/>
              <a:t>: 10 subjects</a:t>
            </a:r>
          </a:p>
          <a:p>
            <a:r>
              <a:rPr lang="en-CA" dirty="0"/>
              <a:t>Second Training </a:t>
            </a:r>
            <a:r>
              <a:rPr lang="en-CA" dirty="0" err="1"/>
              <a:t>DataSet</a:t>
            </a:r>
            <a:r>
              <a:rPr lang="en-CA" dirty="0"/>
              <a:t>: 20 subjects</a:t>
            </a:r>
          </a:p>
          <a:p>
            <a:r>
              <a:rPr lang="en-CA" dirty="0"/>
              <a:t>Third Training </a:t>
            </a:r>
            <a:r>
              <a:rPr lang="en-CA" dirty="0" err="1"/>
              <a:t>DataSet</a:t>
            </a:r>
            <a:r>
              <a:rPr lang="en-CA" dirty="0"/>
              <a:t>: 7 subjects</a:t>
            </a:r>
          </a:p>
          <a:p>
            <a:endParaRPr lang="fr-CA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E90BD1-D96F-A36A-BA43-5E0317924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606" y="4149292"/>
            <a:ext cx="1204394" cy="88407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34983B-62FD-8CEA-AC41-ED8AA7560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974" y="2769732"/>
            <a:ext cx="1267002" cy="1238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C6D37F-B52F-F6A3-F206-976593EEB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430" y="2909222"/>
            <a:ext cx="1838368" cy="19994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D647F-D888-8DB2-3772-0E42AF95C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7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01677" y="595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Model Loss functions</a:t>
            </a:r>
            <a:endParaRPr b="1" dirty="0"/>
          </a:p>
        </p:txBody>
      </p:sp>
      <p:pic>
        <p:nvPicPr>
          <p:cNvPr id="11" name="Picture 10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CD8D7A65-E74E-D953-DD61-E6551BD5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86" y="932593"/>
            <a:ext cx="2518586" cy="1098833"/>
          </a:xfrm>
          <a:prstGeom prst="rect">
            <a:avLst/>
          </a:prstGeom>
        </p:spPr>
      </p:pic>
      <p:pic>
        <p:nvPicPr>
          <p:cNvPr id="3" name="Picture 2" descr="A screenshot of a training set&#10;&#10;Description automatically generated">
            <a:extLst>
              <a:ext uri="{FF2B5EF4-FFF2-40B4-BE49-F238E27FC236}">
                <a16:creationId xmlns:a16="http://schemas.microsoft.com/office/drawing/2014/main" id="{A92E1944-E224-5486-96D8-8BDAA8B95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06" y="2344048"/>
            <a:ext cx="1388771" cy="69837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AC69AB-681A-5874-9F5B-838D698FB1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548" r="39754"/>
          <a:stretch/>
        </p:blipFill>
        <p:spPr>
          <a:xfrm>
            <a:off x="205385" y="3569924"/>
            <a:ext cx="1385063" cy="6983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03666E-5178-7B66-0866-05890D075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47" y="1266303"/>
            <a:ext cx="1466001" cy="431412"/>
          </a:xfrm>
          <a:prstGeom prst="rect">
            <a:avLst/>
          </a:prstGeom>
        </p:spPr>
      </p:pic>
      <p:pic>
        <p:nvPicPr>
          <p:cNvPr id="15" name="Picture 14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923FE8A0-0E3D-DBB0-6401-D714A6C837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721" y="2107825"/>
            <a:ext cx="2520540" cy="1093000"/>
          </a:xfrm>
          <a:prstGeom prst="rect">
            <a:avLst/>
          </a:prstGeom>
        </p:spPr>
      </p:pic>
      <p:pic>
        <p:nvPicPr>
          <p:cNvPr id="17" name="Picture 16" descr="A blue line graph on a white background&#10;&#10;Description automatically generated">
            <a:extLst>
              <a:ext uri="{FF2B5EF4-FFF2-40B4-BE49-F238E27FC236}">
                <a16:creationId xmlns:a16="http://schemas.microsoft.com/office/drawing/2014/main" id="{CEDF460B-4215-5F1E-C49A-844B7DBF9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9044" y="3301006"/>
            <a:ext cx="2505217" cy="1093000"/>
          </a:xfrm>
          <a:prstGeom prst="rect">
            <a:avLst/>
          </a:prstGeom>
        </p:spPr>
      </p:pic>
      <p:pic>
        <p:nvPicPr>
          <p:cNvPr id="20" name="Picture 19" descr="A purple line graph&#10;&#10;Description automatically generated">
            <a:extLst>
              <a:ext uri="{FF2B5EF4-FFF2-40B4-BE49-F238E27FC236}">
                <a16:creationId xmlns:a16="http://schemas.microsoft.com/office/drawing/2014/main" id="{6FB29902-B1D8-33E4-CCE3-75A56EDCB5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0520" y="3295693"/>
            <a:ext cx="2283877" cy="1098313"/>
          </a:xfrm>
          <a:prstGeom prst="rect">
            <a:avLst/>
          </a:prstGeom>
        </p:spPr>
      </p:pic>
      <p:pic>
        <p:nvPicPr>
          <p:cNvPr id="22" name="Picture 21" descr="A purple sound wave&#10;&#10;Description automatically generated">
            <a:extLst>
              <a:ext uri="{FF2B5EF4-FFF2-40B4-BE49-F238E27FC236}">
                <a16:creationId xmlns:a16="http://schemas.microsoft.com/office/drawing/2014/main" id="{C4F61D8B-A3D8-9870-E8DD-EBBA0C0461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4261" y="933113"/>
            <a:ext cx="2319347" cy="1098313"/>
          </a:xfrm>
          <a:prstGeom prst="rect">
            <a:avLst/>
          </a:prstGeom>
        </p:spPr>
      </p:pic>
      <p:pic>
        <p:nvPicPr>
          <p:cNvPr id="24" name="Picture 23" descr="A purple line graph&#10;&#10;Description automatically generated">
            <a:extLst>
              <a:ext uri="{FF2B5EF4-FFF2-40B4-BE49-F238E27FC236}">
                <a16:creationId xmlns:a16="http://schemas.microsoft.com/office/drawing/2014/main" id="{60161D86-FA1A-929D-69E2-E117B570F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9198" y="2102512"/>
            <a:ext cx="2214410" cy="10983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9133C8-BE57-9D88-4CF6-56DB50506DB7}"/>
              </a:ext>
            </a:extLst>
          </p:cNvPr>
          <p:cNvSpPr/>
          <p:nvPr/>
        </p:nvSpPr>
        <p:spPr>
          <a:xfrm>
            <a:off x="174382" y="1005246"/>
            <a:ext cx="1366130" cy="138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20 ep – batch 4 – 1 subject</a:t>
            </a:r>
            <a:endParaRPr lang="fr-CA" sz="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3B27B5-6834-9C53-5623-F6E774ACBFF4}"/>
              </a:ext>
            </a:extLst>
          </p:cNvPr>
          <p:cNvSpPr/>
          <p:nvPr/>
        </p:nvSpPr>
        <p:spPr>
          <a:xfrm>
            <a:off x="147656" y="2133492"/>
            <a:ext cx="1396311" cy="154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200 ep – batch 5 – 3 subjects</a:t>
            </a:r>
            <a:endParaRPr lang="fr-CA" sz="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99041-BDA2-1A4A-583B-0BEA3E19D0E9}"/>
              </a:ext>
            </a:extLst>
          </p:cNvPr>
          <p:cNvSpPr/>
          <p:nvPr/>
        </p:nvSpPr>
        <p:spPr>
          <a:xfrm>
            <a:off x="159291" y="3291576"/>
            <a:ext cx="1396311" cy="154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100 ep – batch 10 – 7 subjects</a:t>
            </a:r>
            <a:endParaRPr lang="fr-CA" sz="700" dirty="0"/>
          </a:p>
        </p:txBody>
      </p:sp>
      <p:pic>
        <p:nvPicPr>
          <p:cNvPr id="8" name="Picture 7" descr="A graph of a graph showing a red and green line&#10;&#10;Description automatically generated">
            <a:extLst>
              <a:ext uri="{FF2B5EF4-FFF2-40B4-BE49-F238E27FC236}">
                <a16:creationId xmlns:a16="http://schemas.microsoft.com/office/drawing/2014/main" id="{98A9223D-A551-2FA6-CEEF-9F3145FF4F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6880" y="2046037"/>
            <a:ext cx="2385760" cy="1104700"/>
          </a:xfrm>
          <a:prstGeom prst="rect">
            <a:avLst/>
          </a:prstGeom>
        </p:spPr>
      </p:pic>
      <p:pic>
        <p:nvPicPr>
          <p:cNvPr id="12" name="Picture 11" descr="A graph showing a green line&#10;&#10;Description automatically generated">
            <a:extLst>
              <a:ext uri="{FF2B5EF4-FFF2-40B4-BE49-F238E27FC236}">
                <a16:creationId xmlns:a16="http://schemas.microsoft.com/office/drawing/2014/main" id="{2998F0D4-D65C-9EFE-7707-6C29F47686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0899" y="897632"/>
            <a:ext cx="2402905" cy="1104699"/>
          </a:xfrm>
          <a:prstGeom prst="rect">
            <a:avLst/>
          </a:prstGeom>
        </p:spPr>
      </p:pic>
      <p:pic>
        <p:nvPicPr>
          <p:cNvPr id="16" name="Picture 15" descr="A graph of a graph showing a red and green line&#10;&#10;Description automatically generated">
            <a:extLst>
              <a:ext uri="{FF2B5EF4-FFF2-40B4-BE49-F238E27FC236}">
                <a16:creationId xmlns:a16="http://schemas.microsoft.com/office/drawing/2014/main" id="{3D1A42BB-122C-5575-B2E4-5100C56C31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81574" y="3236716"/>
            <a:ext cx="2371066" cy="110470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741E7-16C8-37F7-69F2-02A4365350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81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73213" y="1621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Model validation</a:t>
            </a:r>
            <a:endParaRPr b="1" dirty="0"/>
          </a:p>
        </p:txBody>
      </p:sp>
      <p:pic>
        <p:nvPicPr>
          <p:cNvPr id="26" name="Picture 25" descr="A close-up of a scan of a brain&#10;&#10;Description automatically generated">
            <a:extLst>
              <a:ext uri="{FF2B5EF4-FFF2-40B4-BE49-F238E27FC236}">
                <a16:creationId xmlns:a16="http://schemas.microsoft.com/office/drawing/2014/main" id="{0F8E8FC4-0363-6E02-3827-983F00374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14" y="991707"/>
            <a:ext cx="2518736" cy="3933287"/>
          </a:xfrm>
          <a:prstGeom prst="rect">
            <a:avLst/>
          </a:prstGeom>
        </p:spPr>
      </p:pic>
      <p:pic>
        <p:nvPicPr>
          <p:cNvPr id="28" name="Picture 27" descr="A close-up of a scan&#10;&#10;Description automatically generated">
            <a:extLst>
              <a:ext uri="{FF2B5EF4-FFF2-40B4-BE49-F238E27FC236}">
                <a16:creationId xmlns:a16="http://schemas.microsoft.com/office/drawing/2014/main" id="{F0521B60-22CA-6B8C-C9FA-28A4906D8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325" y="991708"/>
            <a:ext cx="2536375" cy="3960833"/>
          </a:xfrm>
          <a:prstGeom prst="rect">
            <a:avLst/>
          </a:prstGeom>
        </p:spPr>
      </p:pic>
      <p:pic>
        <p:nvPicPr>
          <p:cNvPr id="30" name="Picture 29" descr="A close-up of a scan of a brain&#10;&#10;Description automatically generated">
            <a:extLst>
              <a:ext uri="{FF2B5EF4-FFF2-40B4-BE49-F238E27FC236}">
                <a16:creationId xmlns:a16="http://schemas.microsoft.com/office/drawing/2014/main" id="{4D4DDB16-9670-28C8-6F2E-CC99F5016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435" y="964163"/>
            <a:ext cx="2679518" cy="4017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206B8FD-8ED8-BEBE-A7F0-D8CA0B40452B}"/>
              </a:ext>
            </a:extLst>
          </p:cNvPr>
          <p:cNvSpPr/>
          <p:nvPr/>
        </p:nvSpPr>
        <p:spPr>
          <a:xfrm>
            <a:off x="671634" y="741676"/>
            <a:ext cx="1965988" cy="250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 ep – batch 4 – 1 subject</a:t>
            </a:r>
            <a:endParaRPr lang="fr-CA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4AE5C-AC8D-4F3E-0574-0B1E7A8AD2DA}"/>
              </a:ext>
            </a:extLst>
          </p:cNvPr>
          <p:cNvSpPr/>
          <p:nvPr/>
        </p:nvSpPr>
        <p:spPr>
          <a:xfrm>
            <a:off x="3699000" y="741676"/>
            <a:ext cx="1965988" cy="250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 ep – batch 5 – 3 subjects</a:t>
            </a:r>
            <a:endParaRPr lang="fr-CA" sz="1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BA4A0-9857-5338-B859-5130B5B5AF15}"/>
              </a:ext>
            </a:extLst>
          </p:cNvPr>
          <p:cNvSpPr/>
          <p:nvPr/>
        </p:nvSpPr>
        <p:spPr>
          <a:xfrm>
            <a:off x="6760136" y="734883"/>
            <a:ext cx="1965988" cy="250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100 ep – batch 10 – 7 subjects</a:t>
            </a:r>
            <a:endParaRPr lang="fr-CA"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4AB10-3967-9B0A-5BD7-734251F6A8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1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73213" y="1621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Model Validation</a:t>
            </a:r>
            <a:endParaRPr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06B8FD-8ED8-BEBE-A7F0-D8CA0B40452B}"/>
              </a:ext>
            </a:extLst>
          </p:cNvPr>
          <p:cNvSpPr/>
          <p:nvPr/>
        </p:nvSpPr>
        <p:spPr>
          <a:xfrm>
            <a:off x="6827825" y="1300594"/>
            <a:ext cx="1965988" cy="250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 ep – batch 4 – 1 subject</a:t>
            </a:r>
            <a:endParaRPr lang="fr-CA" sz="1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4AE5C-AC8D-4F3E-0574-0B1E7A8AD2DA}"/>
              </a:ext>
            </a:extLst>
          </p:cNvPr>
          <p:cNvSpPr/>
          <p:nvPr/>
        </p:nvSpPr>
        <p:spPr>
          <a:xfrm>
            <a:off x="6827825" y="2680076"/>
            <a:ext cx="1965988" cy="250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200 ep – batch 5 – 3 subjects</a:t>
            </a:r>
            <a:endParaRPr lang="fr-CA" sz="1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BA4A0-9857-5338-B859-5130B5B5AF15}"/>
              </a:ext>
            </a:extLst>
          </p:cNvPr>
          <p:cNvSpPr/>
          <p:nvPr/>
        </p:nvSpPr>
        <p:spPr>
          <a:xfrm>
            <a:off x="6827825" y="4191634"/>
            <a:ext cx="1965988" cy="250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100 ep – batch 10 – 7 subjects</a:t>
            </a:r>
            <a:endParaRPr lang="fr-CA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210042-3B8E-3741-7A63-6FE2EC904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37" y="695587"/>
            <a:ext cx="4408271" cy="1473079"/>
          </a:xfrm>
          <a:prstGeom prst="rect">
            <a:avLst/>
          </a:prstGeom>
        </p:spPr>
      </p:pic>
      <p:pic>
        <p:nvPicPr>
          <p:cNvPr id="5" name="Picture 4" descr="A close-up of a white oval&#10;&#10;Description automatically generated">
            <a:extLst>
              <a:ext uri="{FF2B5EF4-FFF2-40B4-BE49-F238E27FC236}">
                <a16:creationId xmlns:a16="http://schemas.microsoft.com/office/drawing/2014/main" id="{36ADABBB-1516-8F47-CC42-D50418584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009" y="2134213"/>
            <a:ext cx="4213475" cy="1476192"/>
          </a:xfrm>
          <a:prstGeom prst="rect">
            <a:avLst/>
          </a:prstGeom>
        </p:spPr>
      </p:pic>
      <p:pic>
        <p:nvPicPr>
          <p:cNvPr id="7" name="Picture 6" descr="A close-up of a ct scan&#10;&#10;Description automatically generated">
            <a:extLst>
              <a:ext uri="{FF2B5EF4-FFF2-40B4-BE49-F238E27FC236}">
                <a16:creationId xmlns:a16="http://schemas.microsoft.com/office/drawing/2014/main" id="{E73C2C93-F53D-DA1F-A0F5-43EEA32D6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5153" y="3548029"/>
            <a:ext cx="4269186" cy="143980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0164F4A-C6E4-306E-CF3A-656E40EFA4CF}"/>
              </a:ext>
            </a:extLst>
          </p:cNvPr>
          <p:cNvGrpSpPr/>
          <p:nvPr/>
        </p:nvGrpSpPr>
        <p:grpSpPr>
          <a:xfrm>
            <a:off x="81548" y="995265"/>
            <a:ext cx="2100707" cy="3701143"/>
            <a:chOff x="537579" y="912581"/>
            <a:chExt cx="2402883" cy="3673927"/>
          </a:xfrm>
        </p:grpSpPr>
        <p:pic>
          <p:nvPicPr>
            <p:cNvPr id="9" name="Picture 8" descr="A screenshot of a training set&#10;&#10;Description automatically generated">
              <a:extLst>
                <a:ext uri="{FF2B5EF4-FFF2-40B4-BE49-F238E27FC236}">
                  <a16:creationId xmlns:a16="http://schemas.microsoft.com/office/drawing/2014/main" id="{3E600703-43E8-3630-EC1D-506B88F47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7579" y="1976399"/>
              <a:ext cx="2367794" cy="1190701"/>
            </a:xfrm>
            <a:prstGeom prst="rect">
              <a:avLst/>
            </a:prstGeom>
          </p:spPr>
        </p:pic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530D546D-B4C8-56C8-64E5-444BA013E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2548" r="39754"/>
            <a:stretch/>
          </p:blipFill>
          <p:spPr>
            <a:xfrm>
              <a:off x="609115" y="3464760"/>
              <a:ext cx="2224721" cy="11217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D01C6A2-7400-D9EC-8CEB-040DEE124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116" y="912581"/>
              <a:ext cx="2331346" cy="686064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04C68C-CEAC-455D-3935-48D0B54431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2625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914</Words>
  <Application>Microsoft Office PowerPoint</Application>
  <PresentationFormat>On-screen Show (16:9)</PresentationFormat>
  <Paragraphs>122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Proxima Nova</vt:lpstr>
      <vt:lpstr>Times New Roman</vt:lpstr>
      <vt:lpstr>Wingdings</vt:lpstr>
      <vt:lpstr>Lato</vt:lpstr>
      <vt:lpstr>Spearmint</vt:lpstr>
      <vt:lpstr>Generating Synthetic CT Scans from MRI for Enhanced Radiotherapy Planning</vt:lpstr>
      <vt:lpstr>Background</vt:lpstr>
      <vt:lpstr>Objectives </vt:lpstr>
      <vt:lpstr>Main Questions – Recap </vt:lpstr>
      <vt:lpstr>Training Model</vt:lpstr>
      <vt:lpstr>Data &amp; Tools</vt:lpstr>
      <vt:lpstr>Model Loss functions</vt:lpstr>
      <vt:lpstr>Model validation</vt:lpstr>
      <vt:lpstr>Model Validation</vt:lpstr>
      <vt:lpstr>Model Testing</vt:lpstr>
      <vt:lpstr>Challenges and Solutions</vt:lpstr>
      <vt:lpstr>Limitations</vt:lpstr>
      <vt:lpstr>Limitations</vt:lpstr>
      <vt:lpstr>Deliverables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Synthetic CT Scans from MRI for Enhanced Radiotherapy Planning</dc:title>
  <dc:creator>khaled ashkar</dc:creator>
  <cp:lastModifiedBy>khaled ashkar</cp:lastModifiedBy>
  <cp:revision>3</cp:revision>
  <dcterms:modified xsi:type="dcterms:W3CDTF">2024-06-14T12:17:56Z</dcterms:modified>
</cp:coreProperties>
</file>