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201A37-32DF-4B64-84B4-B18682E1B7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83467-2BA8-45D7-9CCA-95CE93C53B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8368B9-0FDA-48C9-B3DD-A351C3F376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58264-4D56-4307-84E4-179879388F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45E624-DF9C-43F9-B958-6BCC19F1D2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7DE57-0230-48EB-8820-9A40D32F8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6188C6-BA19-4240-B802-B71420788F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3692C-3B34-4AAE-927D-A341A5B304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1EC3D3-884B-43B5-A96D-7574DB4EE3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063596-D670-4E03-AF28-6A4A8B446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38AE66-11FF-4130-A3DA-BF94C9899D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AB664-C054-4FBE-80C1-7C73A89534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8980A8-065E-4633-AF15-06304ED6EB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FC1381-3734-4839-BEC6-86BDB3B1F5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23B47E-E5B3-4657-B206-46C83F194A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717E0A-4A1E-4FC3-A643-462B331C8F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0EC1E7-B8B1-4CAC-A8C7-72821298BB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E1DF6E-725D-408F-9141-7CECFA8C7B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47FFF4-F6A3-468A-B248-67552E559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2044C6-28D8-4A23-8921-4A76315066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FA1522-3DC3-43AE-96F2-1348E77FCB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C62559-1A1F-48D5-ABAF-3C824496CA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B5852A-E576-4DEF-B3F8-ED9A24086C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BA00FB-7DE2-48E2-A17C-27ADF6862A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230326-90C4-4562-930E-C3F82B1BF7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BE8531-0FC3-40BC-B8C1-82FF8E3927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157A6C-9B36-47BA-8038-0BAC5B3E9C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BC63EE-0112-44D5-84EA-750893088E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48492E-4619-40F9-A6D2-583550A1F0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2EF1E7-3897-45EE-B615-3843B441AC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414985-9EBB-4326-B076-630624A570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77F7A-3817-4C50-BD3B-02573184F4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A13857-BE1A-4C99-B41F-32856023A9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85A64-62F0-4125-871C-82BA92AFE7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581065-1221-4629-9FE1-994195A27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5A0AB3-41E6-48C5-B0F1-AD64A2B373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4D1B2-9D63-4FA5-BED5-62987BF3A2C2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057AF-22F0-44CE-B20A-25E53185F82F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BE744-BC20-4F9F-8F62-5A2FD53AF7CD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3200" spc="-1" strike="noStrike">
                <a:solidFill>
                  <a:srgbClr val="000000"/>
                </a:solidFill>
                <a:latin typeface="Arial"/>
              </a:rPr>
              <a:t>Predicting dementia progression using machine learning on longitudinal MRI data</a:t>
            </a:r>
            <a:endParaRPr b="0" lang="en-I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E" sz="2400" spc="-1" strike="noStrike">
                <a:latin typeface="Arial"/>
              </a:rPr>
              <a:t>Yosra Hashim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Background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2400" spc="-1" strike="noStrike">
                <a:latin typeface="Arial"/>
              </a:rPr>
              <a:t>Dementia is a group of diseases that results in cognitive decline. More than 55 million people have dementia worldwide and it is more common in elderly.</a:t>
            </a:r>
            <a:r>
              <a:rPr b="0" lang="en-IE" sz="2400" spc="-1" strike="noStrike" baseline="33000">
                <a:latin typeface="Arial"/>
              </a:rPr>
              <a:t>1  </a:t>
            </a:r>
            <a:r>
              <a:rPr b="0" lang="en-IE" sz="2400" spc="-1" strike="noStrike">
                <a:latin typeface="Arial"/>
              </a:rPr>
              <a:t>Early detection allows timely treatment which improves outcomes and quality of life.</a:t>
            </a:r>
            <a:r>
              <a:rPr b="0" lang="en-IE" sz="2400" spc="-1" strike="noStrike" baseline="33000">
                <a:latin typeface="Arial"/>
              </a:rPr>
              <a:t>2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850080" y="3060000"/>
            <a:ext cx="2508840" cy="207468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6840000" y="5135760"/>
            <a:ext cx="26373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https://www.pyroenergen.net/wp-content/uploads/2016/04/Alzheimers-001-1.jpg</a:t>
            </a:r>
            <a:endParaRPr b="0" lang="en-I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Main question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2400" spc="-1" strike="noStrike">
                <a:latin typeface="Arial"/>
              </a:rPr>
              <a:t>Can we develop a machine learning model that predicts the progression of dementia using longitudinal MRI data?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Data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E" sz="2400" spc="-1" strike="noStrike">
                <a:latin typeface="Arial"/>
              </a:rPr>
              <a:t>Dataset: Open Access Series of Imaging Studies (OASIS), Longitudinal MRI Data in Nondemented and Demented Older Adults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2400" spc="-1" strike="noStrike">
                <a:latin typeface="Arial"/>
                <a:ea typeface="Noto Sans CJK SC"/>
              </a:rPr>
              <a:t>This dataset has 150 subjects with visits separated by at least 1 year. The majority of subjects saw no change throughout the study, whereas a small group started nondemented and developed dementia by the end of the study.</a:t>
            </a:r>
            <a:r>
              <a:rPr b="0" lang="en-IE" sz="2400" spc="-1" strike="noStrike" baseline="33000">
                <a:latin typeface="Arial"/>
                <a:ea typeface="Noto Sans CJK SC"/>
              </a:rPr>
              <a:t>3</a:t>
            </a:r>
            <a:r>
              <a:rPr b="0" lang="en-IE" sz="2400" spc="-1" strike="noStrike">
                <a:latin typeface="Arial"/>
                <a:ea typeface="Noto Sans CJK SC"/>
              </a:rPr>
              <a:t> 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Tools and methods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496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E" sz="2400" spc="-1" strike="noStrike">
                <a:latin typeface="Arial"/>
              </a:rPr>
              <a:t>Language: Python, Libraries: scikit-learn for machine learning, matplotlib for plots, nilearn for brain imaging visualization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34960" y="3780000"/>
            <a:ext cx="2344320" cy="81216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534960" y="4240440"/>
            <a:ext cx="129528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Arial"/>
                <a:ea typeface="DejaVu Sans"/>
              </a:rPr>
              <a:t>OASIS MRI data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060000" y="4140000"/>
            <a:ext cx="36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3600000" y="3960000"/>
            <a:ext cx="899280" cy="373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Preprocess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644000" y="4140000"/>
            <a:ext cx="36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5184000" y="3960000"/>
            <a:ext cx="1079280" cy="373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  <a:ea typeface="DejaVu Sans"/>
              </a:rPr>
              <a:t>Features?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6480000" y="4140000"/>
            <a:ext cx="36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20000" y="3956760"/>
            <a:ext cx="1619280" cy="657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Train model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Validate model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32000" y="3240000"/>
            <a:ext cx="129528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Methods: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Objectives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2400" spc="-1" strike="noStrike">
                <a:latin typeface="Arial"/>
              </a:rPr>
              <a:t>Develop a machine learning model to predict dementia onset</a:t>
            </a:r>
            <a:endParaRPr b="0" lang="en-IE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2400" spc="-1" strike="noStrike">
                <a:latin typeface="Arial"/>
              </a:rPr>
              <a:t>Identify early biomarkers from T1-weighted MRI scans</a:t>
            </a:r>
            <a:endParaRPr b="0" lang="en-IE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2400" spc="-1" strike="noStrike">
                <a:latin typeface="Arial"/>
              </a:rPr>
              <a:t>Enhance understanding of neurodegenerative patterns in dementia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Deliverables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2400" spc="-1" strike="noStrike">
                <a:latin typeface="Arial"/>
              </a:rPr>
              <a:t>Github repository</a:t>
            </a:r>
            <a:endParaRPr b="0" lang="en-IE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2400" spc="-1" strike="noStrike">
                <a:latin typeface="Arial"/>
              </a:rPr>
              <a:t>Brief report publication and/or presentation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E" sz="2800" spc="-1" strike="noStrike">
                <a:latin typeface="Arial"/>
              </a:rPr>
              <a:t>References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1800" spc="-1" strike="noStrike">
                <a:latin typeface="Arial"/>
              </a:rPr>
              <a:t>World Health Organisation. Dementia [Internet]. World Health Organization. 2023. Available from: https://www.who.int/news-room/fact-sheets/detail/dementia</a:t>
            </a:r>
            <a:endParaRPr b="0" lang="en-IE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1800" spc="-1" strike="noStrike">
                <a:latin typeface="Arial"/>
              </a:rPr>
              <a:t>The 10 benefits of early diagnosis [Internet]. Alzheimer Society of Canada. Available from: https://alzheimer.ca/en/about-dementia/do-i-have-dementia/how-get-tested-dementia-tips-individuals-families-friends/10</a:t>
            </a:r>
            <a:endParaRPr b="0" lang="en-IE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E" sz="1800" spc="-1" strike="noStrike">
                <a:latin typeface="Arial"/>
              </a:rPr>
              <a:t>OASIS-2 [Internet]. Open Access Series of Imaging Studies (OASIS). 2024 [cited 2024 May 30]. Available from: https://sites.wustl.edu/oasisbrains/home/oasis-2/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2024-05-30T00:01:01Z</dcterms:created>
  <dc:creator/>
  <dc:description/>
  <dc:language>en-IE</dc:language>
  <cp:lastModifiedBy/>
  <dcterms:modified xsi:type="dcterms:W3CDTF">2024-06-02T20:50:35Z</dcterms:modified>
  <cp:revision>52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