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5" r:id="rId3"/>
    <p:sldId id="257" r:id="rId4"/>
    <p:sldId id="259" r:id="rId5"/>
    <p:sldId id="260" r:id="rId6"/>
    <p:sldId id="261" r:id="rId7"/>
    <p:sldId id="267" r:id="rId8"/>
    <p:sldId id="271" r:id="rId9"/>
    <p:sldId id="269" r:id="rId10"/>
    <p:sldId id="272" r:id="rId11"/>
    <p:sldId id="273" r:id="rId12"/>
    <p:sldId id="27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x Skye" initials="JS" lastIdx="1" clrIdx="0">
    <p:extLst>
      <p:ext uri="{19B8F6BF-5375-455C-9EA6-DF929625EA0E}">
        <p15:presenceInfo xmlns:p15="http://schemas.microsoft.com/office/powerpoint/2012/main" userId="4c96f0919ba1ad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593" autoAdjust="0"/>
  </p:normalViewPr>
  <p:slideViewPr>
    <p:cSldViewPr snapToGrid="0">
      <p:cViewPr varScale="1">
        <p:scale>
          <a:sx n="40" d="100"/>
          <a:sy n="40" d="100"/>
        </p:scale>
        <p:origin x="16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B768C-973C-43D4-8685-18CA7ABAB380}"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A9099-2D67-4563-9656-AEB5A966A672}" type="slidenum">
              <a:rPr lang="en-US" smtClean="0"/>
              <a:t>‹#›</a:t>
            </a:fld>
            <a:endParaRPr lang="en-US"/>
          </a:p>
        </p:txBody>
      </p:sp>
    </p:spTree>
    <p:extLst>
      <p:ext uri="{BB962C8B-B14F-4D97-AF65-F5344CB8AC3E}">
        <p14:creationId xmlns:p14="http://schemas.microsoft.com/office/powerpoint/2010/main" val="248905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Implication of inverse problem - Infinite number of configurations of dipoles that could result in some recorded EEG activity</a:t>
            </a:r>
          </a:p>
          <a:p>
            <a:r>
              <a:rPr lang="en-US" dirty="0"/>
              <a:t>Discuss orientation of dipoles, fields</a:t>
            </a:r>
          </a:p>
          <a:p>
            <a:r>
              <a:rPr lang="en-US" dirty="0"/>
              <a:t>Can’t pick up all signals (not all are strong enough)</a:t>
            </a:r>
          </a:p>
          <a:p>
            <a:r>
              <a:rPr lang="en-US" dirty="0"/>
              <a:t>Determinants of inclusion in LFP: synchrony of firing of a large population of neurons and alignment of neurons (affects the location of the sink/source of the dipole) and alignment of dipoles (which can depend on other things)</a:t>
            </a:r>
          </a:p>
        </p:txBody>
      </p:sp>
      <p:sp>
        <p:nvSpPr>
          <p:cNvPr id="4" name="Slide Number Placeholder 3"/>
          <p:cNvSpPr>
            <a:spLocks noGrp="1"/>
          </p:cNvSpPr>
          <p:nvPr>
            <p:ph type="sldNum" sz="quarter" idx="5"/>
          </p:nvPr>
        </p:nvSpPr>
        <p:spPr/>
        <p:txBody>
          <a:bodyPr/>
          <a:lstStyle/>
          <a:p>
            <a:fld id="{7C9FC528-4783-48C1-BB18-94EBCBBE71D5}" type="slidenum">
              <a:rPr lang="en-US" smtClean="0"/>
              <a:t>2</a:t>
            </a:fld>
            <a:endParaRPr lang="en-US"/>
          </a:p>
        </p:txBody>
      </p:sp>
    </p:spTree>
    <p:extLst>
      <p:ext uri="{BB962C8B-B14F-4D97-AF65-F5344CB8AC3E}">
        <p14:creationId xmlns:p14="http://schemas.microsoft.com/office/powerpoint/2010/main" val="341556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Party with lots of people talking so you need to parse out sources of sounds, which each source is representing something unique. </a:t>
            </a:r>
          </a:p>
          <a:p>
            <a:r>
              <a:rPr lang="en-US" dirty="0"/>
              <a:t>2 people in the party, 1 mic close to person A and 1 mic close to person B</a:t>
            </a:r>
          </a:p>
          <a:p>
            <a:r>
              <a:rPr lang="en-US" dirty="0"/>
              <a:t>Both mics pic up both voices, but at different intensities based on distance between the voice and the mic</a:t>
            </a:r>
          </a:p>
          <a:p>
            <a:r>
              <a:rPr lang="en-US" dirty="0"/>
              <a:t>How do we separate the voices?</a:t>
            </a:r>
          </a:p>
          <a:p>
            <a:endParaRPr lang="en-US" dirty="0"/>
          </a:p>
        </p:txBody>
      </p:sp>
      <p:sp>
        <p:nvSpPr>
          <p:cNvPr id="4" name="Slide Number Placeholder 3"/>
          <p:cNvSpPr>
            <a:spLocks noGrp="1"/>
          </p:cNvSpPr>
          <p:nvPr>
            <p:ph type="sldNum" sz="quarter" idx="5"/>
          </p:nvPr>
        </p:nvSpPr>
        <p:spPr/>
        <p:txBody>
          <a:bodyPr/>
          <a:lstStyle/>
          <a:p>
            <a:fld id="{AC1A9099-2D67-4563-9656-AEB5A966A672}" type="slidenum">
              <a:rPr lang="en-US" smtClean="0"/>
              <a:t>3</a:t>
            </a:fld>
            <a:endParaRPr lang="en-US"/>
          </a:p>
        </p:txBody>
      </p:sp>
    </p:spTree>
    <p:extLst>
      <p:ext uri="{BB962C8B-B14F-4D97-AF65-F5344CB8AC3E}">
        <p14:creationId xmlns:p14="http://schemas.microsoft.com/office/powerpoint/2010/main" val="282464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Blind source – source is original signal like speaker; blind that we know little on the mixing matrix (we don’t know what signals are coming from where)</a:t>
            </a:r>
          </a:p>
          <a:p>
            <a:r>
              <a:rPr lang="en-US" dirty="0"/>
              <a:t>ICA is a generative model, meaning it describes how the observed data are generated by a process of mixing the components</a:t>
            </a:r>
          </a:p>
          <a:p>
            <a:r>
              <a:rPr lang="en-US" dirty="0"/>
              <a:t>Independent components are latent variables</a:t>
            </a:r>
          </a:p>
          <a:p>
            <a:r>
              <a:rPr lang="en-US" dirty="0"/>
              <a:t>Mixing matrix is unknown</a:t>
            </a:r>
          </a:p>
        </p:txBody>
      </p:sp>
      <p:sp>
        <p:nvSpPr>
          <p:cNvPr id="4" name="Slide Number Placeholder 3"/>
          <p:cNvSpPr>
            <a:spLocks noGrp="1"/>
          </p:cNvSpPr>
          <p:nvPr>
            <p:ph type="sldNum" sz="quarter" idx="5"/>
          </p:nvPr>
        </p:nvSpPr>
        <p:spPr/>
        <p:txBody>
          <a:bodyPr/>
          <a:lstStyle/>
          <a:p>
            <a:fld id="{AC1A9099-2D67-4563-9656-AEB5A966A672}" type="slidenum">
              <a:rPr lang="en-US" smtClean="0"/>
              <a:t>4</a:t>
            </a:fld>
            <a:endParaRPr lang="en-US"/>
          </a:p>
        </p:txBody>
      </p:sp>
    </p:spTree>
    <p:extLst>
      <p:ext uri="{BB962C8B-B14F-4D97-AF65-F5344CB8AC3E}">
        <p14:creationId xmlns:p14="http://schemas.microsoft.com/office/powerpoint/2010/main" val="367942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Outputs are mutually independent and there is no obvious way to drop components</a:t>
            </a:r>
          </a:p>
          <a:p>
            <a:r>
              <a:rPr lang="en-US" dirty="0"/>
              <a:t>Independent – information about x does not give you information about y</a:t>
            </a:r>
          </a:p>
          <a:p>
            <a:r>
              <a:rPr lang="en-US" dirty="0" err="1"/>
              <a:t>Gaussianity</a:t>
            </a:r>
            <a:r>
              <a:rPr lang="en-US" dirty="0"/>
              <a:t> can be thought of as quantifying how far the distribution of a random variable is from being Gaussian</a:t>
            </a:r>
          </a:p>
          <a:p>
            <a:r>
              <a:rPr lang="en-US" dirty="0"/>
              <a:t>	Ex: kurtosis</a:t>
            </a:r>
          </a:p>
          <a:p>
            <a:r>
              <a:rPr lang="en-US" dirty="0"/>
              <a:t>If the sum of 2 independent random variables has a distribution closer to Gaussian than either of the original variables</a:t>
            </a:r>
          </a:p>
          <a:p>
            <a:r>
              <a:rPr lang="en-US" dirty="0"/>
              <a:t>The least gaussian signal components are likely closest to the original source signal configuration</a:t>
            </a:r>
          </a:p>
          <a:p>
            <a:r>
              <a:rPr lang="en-US" dirty="0"/>
              <a:t>Why not use kurtosis instead of independence?</a:t>
            </a:r>
          </a:p>
          <a:p>
            <a:r>
              <a:rPr lang="en-US" dirty="0"/>
              <a:t>Kurtosis is more sensitive to outliers and with more than one gaussian source, it wouldn’t be distinguishable from other gaussian sources</a:t>
            </a:r>
          </a:p>
          <a:p>
            <a:endParaRPr lang="en-US" dirty="0"/>
          </a:p>
        </p:txBody>
      </p:sp>
      <p:sp>
        <p:nvSpPr>
          <p:cNvPr id="4" name="Slide Number Placeholder 3"/>
          <p:cNvSpPr>
            <a:spLocks noGrp="1"/>
          </p:cNvSpPr>
          <p:nvPr>
            <p:ph type="sldNum" sz="quarter" idx="5"/>
          </p:nvPr>
        </p:nvSpPr>
        <p:spPr/>
        <p:txBody>
          <a:bodyPr/>
          <a:lstStyle/>
          <a:p>
            <a:fld id="{AC1A9099-2D67-4563-9656-AEB5A966A672}" type="slidenum">
              <a:rPr lang="en-US" smtClean="0"/>
              <a:t>5</a:t>
            </a:fld>
            <a:endParaRPr lang="en-US"/>
          </a:p>
        </p:txBody>
      </p:sp>
    </p:spTree>
    <p:extLst>
      <p:ext uri="{BB962C8B-B14F-4D97-AF65-F5344CB8AC3E}">
        <p14:creationId xmlns:p14="http://schemas.microsoft.com/office/powerpoint/2010/main" val="264316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ICA – number of inputs = number of outputs</a:t>
            </a:r>
          </a:p>
          <a:p>
            <a:r>
              <a:rPr lang="en-US" dirty="0"/>
              <a:t>PCA – number of inputs &gt; number of outputs</a:t>
            </a:r>
          </a:p>
        </p:txBody>
      </p:sp>
      <p:sp>
        <p:nvSpPr>
          <p:cNvPr id="4" name="Slide Number Placeholder 3"/>
          <p:cNvSpPr>
            <a:spLocks noGrp="1"/>
          </p:cNvSpPr>
          <p:nvPr>
            <p:ph type="sldNum" sz="quarter" idx="5"/>
          </p:nvPr>
        </p:nvSpPr>
        <p:spPr/>
        <p:txBody>
          <a:bodyPr/>
          <a:lstStyle/>
          <a:p>
            <a:fld id="{AC1A9099-2D67-4563-9656-AEB5A966A672}" type="slidenum">
              <a:rPr lang="en-US" smtClean="0"/>
              <a:t>6</a:t>
            </a:fld>
            <a:endParaRPr lang="en-US"/>
          </a:p>
        </p:txBody>
      </p:sp>
    </p:spTree>
    <p:extLst>
      <p:ext uri="{BB962C8B-B14F-4D97-AF65-F5344CB8AC3E}">
        <p14:creationId xmlns:p14="http://schemas.microsoft.com/office/powerpoint/2010/main" val="1354187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Rereferencing</a:t>
            </a:r>
            <a:r>
              <a:rPr lang="en-US" dirty="0"/>
              <a:t> data can be done by measuring an electrically neutral part of the head (earlobe or mastoid) with the caveat being there are no true electrically neutral parts of the brain. Like computing average reference, this is comparing the brain against itself</a:t>
            </a:r>
          </a:p>
          <a:p>
            <a:r>
              <a:rPr lang="en-US" dirty="0"/>
              <a:t>Reference electrode is called the common reference for the data if all the channels use this same reference. Typically, this is the mastoid</a:t>
            </a:r>
          </a:p>
          <a:p>
            <a:r>
              <a:rPr lang="en-US" dirty="0" err="1"/>
              <a:t>Rereferencing</a:t>
            </a:r>
            <a:r>
              <a:rPr lang="en-US" dirty="0"/>
              <a:t> the data is going to compute an average reference and this is particularly well suited to </a:t>
            </a:r>
            <a:r>
              <a:rPr lang="en-US" dirty="0" err="1"/>
              <a:t>eeg</a:t>
            </a:r>
            <a:r>
              <a:rPr lang="en-US" dirty="0"/>
              <a:t> caps with lots of electrodes (not the 10-20 system)</a:t>
            </a:r>
          </a:p>
          <a:p>
            <a:r>
              <a:rPr lang="en-US" dirty="0"/>
              <a:t>For each electrode, it removes the data from electrode from the data, computes the average across all other 63 electrodes, then subtracts </a:t>
            </a:r>
          </a:p>
          <a:p>
            <a:r>
              <a:rPr lang="en-US" dirty="0"/>
              <a:t>	Each signal becomes the signal in relation to the rest of the scalp</a:t>
            </a:r>
          </a:p>
          <a:p>
            <a:endParaRPr lang="en-US" dirty="0"/>
          </a:p>
        </p:txBody>
      </p:sp>
      <p:sp>
        <p:nvSpPr>
          <p:cNvPr id="4" name="Slide Number Placeholder 3"/>
          <p:cNvSpPr>
            <a:spLocks noGrp="1"/>
          </p:cNvSpPr>
          <p:nvPr>
            <p:ph type="sldNum" sz="quarter" idx="5"/>
          </p:nvPr>
        </p:nvSpPr>
        <p:spPr/>
        <p:txBody>
          <a:bodyPr/>
          <a:lstStyle/>
          <a:p>
            <a:fld id="{AC1A9099-2D67-4563-9656-AEB5A966A672}" type="slidenum">
              <a:rPr lang="en-US" smtClean="0"/>
              <a:t>7</a:t>
            </a:fld>
            <a:endParaRPr lang="en-US"/>
          </a:p>
        </p:txBody>
      </p:sp>
    </p:spTree>
    <p:extLst>
      <p:ext uri="{BB962C8B-B14F-4D97-AF65-F5344CB8AC3E}">
        <p14:creationId xmlns:p14="http://schemas.microsoft.com/office/powerpoint/2010/main" val="164965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 not as many source signals in data as are being extracted</a:t>
            </a:r>
          </a:p>
          <a:p>
            <a:r>
              <a:rPr lang="en-US" dirty="0"/>
              <a:t>	ICA will then split one source into several components </a:t>
            </a:r>
          </a:p>
          <a:p>
            <a:r>
              <a:rPr lang="en-US" dirty="0"/>
              <a:t>	Blinks get split first but some people have funky different blink types</a:t>
            </a:r>
          </a:p>
          <a:p>
            <a:r>
              <a:rPr lang="en-US" dirty="0"/>
              <a:t>	How might you address overfitting? This is a trick question.  </a:t>
            </a:r>
          </a:p>
          <a:p>
            <a:r>
              <a:rPr lang="en-US" dirty="0"/>
              <a:t>Underfitting – more source signals in data than are being extracted</a:t>
            </a:r>
          </a:p>
          <a:p>
            <a:r>
              <a:rPr lang="en-US" dirty="0"/>
              <a:t>ICA is blind to source signal power</a:t>
            </a:r>
          </a:p>
          <a:p>
            <a:r>
              <a:rPr lang="en-US" dirty="0"/>
              <a:t>ICA disregards temporal ordering of signals, assuming samples to be independent over time (think connectivity and how this could pose an issue)</a:t>
            </a:r>
          </a:p>
        </p:txBody>
      </p:sp>
      <p:sp>
        <p:nvSpPr>
          <p:cNvPr id="4" name="Slide Number Placeholder 3"/>
          <p:cNvSpPr>
            <a:spLocks noGrp="1"/>
          </p:cNvSpPr>
          <p:nvPr>
            <p:ph type="sldNum" sz="quarter" idx="5"/>
          </p:nvPr>
        </p:nvSpPr>
        <p:spPr/>
        <p:txBody>
          <a:bodyPr/>
          <a:lstStyle/>
          <a:p>
            <a:fld id="{AC1A9099-2D67-4563-9656-AEB5A966A672}" type="slidenum">
              <a:rPr lang="en-US" smtClean="0"/>
              <a:t>8</a:t>
            </a:fld>
            <a:endParaRPr lang="en-US"/>
          </a:p>
        </p:txBody>
      </p:sp>
    </p:spTree>
    <p:extLst>
      <p:ext uri="{BB962C8B-B14F-4D97-AF65-F5344CB8AC3E}">
        <p14:creationId xmlns:p14="http://schemas.microsoft.com/office/powerpoint/2010/main" val="135133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show saccades</a:t>
            </a:r>
          </a:p>
          <a:p>
            <a:r>
              <a:rPr lang="en-US" dirty="0"/>
              <a:t>Use </a:t>
            </a:r>
            <a:r>
              <a:rPr lang="en-US" dirty="0" err="1"/>
              <a:t>topos</a:t>
            </a:r>
            <a:r>
              <a:rPr lang="en-US" dirty="0"/>
              <a:t> to make hypotheses about components to remove, then check in the plot for characteristic signatures of that artifact at some </a:t>
            </a:r>
          </a:p>
        </p:txBody>
      </p:sp>
      <p:sp>
        <p:nvSpPr>
          <p:cNvPr id="4" name="Slide Number Placeholder 3"/>
          <p:cNvSpPr>
            <a:spLocks noGrp="1"/>
          </p:cNvSpPr>
          <p:nvPr>
            <p:ph type="sldNum" sz="quarter" idx="5"/>
          </p:nvPr>
        </p:nvSpPr>
        <p:spPr/>
        <p:txBody>
          <a:bodyPr/>
          <a:lstStyle/>
          <a:p>
            <a:fld id="{AC1A9099-2D67-4563-9656-AEB5A966A672}" type="slidenum">
              <a:rPr lang="en-US" smtClean="0"/>
              <a:t>9</a:t>
            </a:fld>
            <a:endParaRPr lang="en-US"/>
          </a:p>
        </p:txBody>
      </p:sp>
    </p:spTree>
    <p:extLst>
      <p:ext uri="{BB962C8B-B14F-4D97-AF65-F5344CB8AC3E}">
        <p14:creationId xmlns:p14="http://schemas.microsoft.com/office/powerpoint/2010/main" val="56121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DID NOT COVER TO AVOID POTENTIAL CONFUSION</a:t>
            </a:r>
          </a:p>
          <a:p>
            <a:r>
              <a:rPr lang="en-US" dirty="0"/>
              <a:t>Average reference rests on idea that there are outward positive and negative currents summed across the entire sphere (brain) and they will sum to 0 because of Ohm’s law</a:t>
            </a:r>
          </a:p>
          <a:p>
            <a:r>
              <a:rPr lang="en-US" dirty="0"/>
              <a:t>Think theoretically here. How many familiar with </a:t>
            </a:r>
            <a:r>
              <a:rPr lang="en-US" dirty="0" err="1"/>
              <a:t>Kirchoffs</a:t>
            </a:r>
            <a:r>
              <a:rPr lang="en-US" dirty="0"/>
              <a:t> Laws?</a:t>
            </a:r>
          </a:p>
          <a:p>
            <a:r>
              <a:rPr lang="en-US" dirty="0"/>
              <a:t>The current (I) through some conductor between two spatially disparate points is directly proportional to the voltage across the two points. Resistance is a constant</a:t>
            </a:r>
          </a:p>
          <a:p>
            <a:r>
              <a:rPr lang="en-US" dirty="0"/>
              <a:t>I = current (stream of charged particles moving through an electrical conductor or space; conductor has some resistance R dictated by properties of the conductor, V = voltage (difference in electric potential between two points; defined as the work needed per unit of charge to move a test charge between the two points)</a:t>
            </a:r>
          </a:p>
          <a:p>
            <a:r>
              <a:rPr lang="en-US" dirty="0"/>
              <a:t>Kirchhoff’s current law: the algebraic sum of currents meeting at some junction in a circuit is zero</a:t>
            </a:r>
          </a:p>
          <a:p>
            <a:r>
              <a:rPr lang="en-US" dirty="0"/>
              <a:t>Kirchhoff’s voltage law: the algebraic sum of the products of resistance and current in each part of any closed circuit is </a:t>
            </a:r>
            <a:r>
              <a:rPr lang="en-US" dirty="0" err="1"/>
              <a:t>equl</a:t>
            </a:r>
            <a:r>
              <a:rPr lang="en-US" dirty="0"/>
              <a:t> to the algebraic sum of the emfs in that closed circuit; consequence of the conservation of energy</a:t>
            </a:r>
          </a:p>
          <a:p>
            <a:r>
              <a:rPr lang="en-US" dirty="0"/>
              <a:t>	appreciate the necessity for re-referencing data theoretically</a:t>
            </a:r>
          </a:p>
          <a:p>
            <a:r>
              <a:rPr lang="en-US" dirty="0"/>
              <a:t>There are different ways of going about re-referencing, but for the application of ICA, it does not matter as much. </a:t>
            </a:r>
          </a:p>
        </p:txBody>
      </p:sp>
      <p:sp>
        <p:nvSpPr>
          <p:cNvPr id="4" name="Slide Number Placeholder 3"/>
          <p:cNvSpPr>
            <a:spLocks noGrp="1"/>
          </p:cNvSpPr>
          <p:nvPr>
            <p:ph type="sldNum" sz="quarter" idx="5"/>
          </p:nvPr>
        </p:nvSpPr>
        <p:spPr/>
        <p:txBody>
          <a:bodyPr/>
          <a:lstStyle/>
          <a:p>
            <a:fld id="{AC1A9099-2D67-4563-9656-AEB5A966A672}" type="slidenum">
              <a:rPr lang="en-US" smtClean="0"/>
              <a:t>13</a:t>
            </a:fld>
            <a:endParaRPr lang="en-US"/>
          </a:p>
        </p:txBody>
      </p:sp>
    </p:spTree>
    <p:extLst>
      <p:ext uri="{BB962C8B-B14F-4D97-AF65-F5344CB8AC3E}">
        <p14:creationId xmlns:p14="http://schemas.microsoft.com/office/powerpoint/2010/main" val="266138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5F44-B9B9-42DA-B656-5877C5106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FBF645-0CFE-4CAD-9B91-E771ED6C0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248550-E030-4F83-8411-44FC34773F56}"/>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5" name="Footer Placeholder 4">
            <a:extLst>
              <a:ext uri="{FF2B5EF4-FFF2-40B4-BE49-F238E27FC236}">
                <a16:creationId xmlns:a16="http://schemas.microsoft.com/office/drawing/2014/main" id="{ED485826-2231-4F86-A63A-CA60EC161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2A72E-9305-4209-8917-1FD40EA7BB52}"/>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405519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C3D9-5D6C-4464-9E41-4053191FF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A0EEA0-3A0D-402A-9438-8B7A28F23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22AC-61C0-46B0-BD5B-94A5DEB65809}"/>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5" name="Footer Placeholder 4">
            <a:extLst>
              <a:ext uri="{FF2B5EF4-FFF2-40B4-BE49-F238E27FC236}">
                <a16:creationId xmlns:a16="http://schemas.microsoft.com/office/drawing/2014/main" id="{5429435D-EC1B-452F-8584-F027404E2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14700-1412-41D9-8037-ACE554A49CDB}"/>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32668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8E143-8E1E-43CB-82B4-81DEE7084A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A2E80D-520A-4A11-9F78-0396E3A72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C16B6-DDE9-46CB-A344-C212130C49FC}"/>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5" name="Footer Placeholder 4">
            <a:extLst>
              <a:ext uri="{FF2B5EF4-FFF2-40B4-BE49-F238E27FC236}">
                <a16:creationId xmlns:a16="http://schemas.microsoft.com/office/drawing/2014/main" id="{E1793F53-E501-4B57-A044-21D89BD09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9B810-AD3F-4E02-83B1-19844B326824}"/>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60031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B543-9F0C-472D-9B70-6C8BDF9FA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8D6F9-6D4D-4D9C-A06E-291615813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B3D85-A986-4AC8-95EC-725F42519541}"/>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5" name="Footer Placeholder 4">
            <a:extLst>
              <a:ext uri="{FF2B5EF4-FFF2-40B4-BE49-F238E27FC236}">
                <a16:creationId xmlns:a16="http://schemas.microsoft.com/office/drawing/2014/main" id="{63042FFF-7282-4915-8624-AF1DCAABF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407-63D0-4806-BE2B-A5A607A3A330}"/>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413352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0696-485C-403A-82DC-47BBF6FC57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8CCE49-0CDB-4370-8AF6-720A5DC48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8018A-5093-4BAA-8B98-B7A1FB77809C}"/>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5" name="Footer Placeholder 4">
            <a:extLst>
              <a:ext uri="{FF2B5EF4-FFF2-40B4-BE49-F238E27FC236}">
                <a16:creationId xmlns:a16="http://schemas.microsoft.com/office/drawing/2014/main" id="{786D1EB4-A929-4A73-B5C0-F1FE7158B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46CD9-326C-406E-BBBC-708DB2CC922B}"/>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402422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2744-717D-49F8-814F-FFAC7552C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8642D-95A1-4131-8134-A0E526CE3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668C9B-8E24-4342-AAAE-B3FECB5A0D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E23436-2DDA-4221-AD37-15EEA3FE3C0C}"/>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6" name="Footer Placeholder 5">
            <a:extLst>
              <a:ext uri="{FF2B5EF4-FFF2-40B4-BE49-F238E27FC236}">
                <a16:creationId xmlns:a16="http://schemas.microsoft.com/office/drawing/2014/main" id="{33061900-6F7F-471A-B6E8-83CC247D8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C7E9A-1236-4105-94A5-D097E2E70ABB}"/>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21222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78E7-C25A-4E88-BA56-E84EB3230A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A6798-370B-4148-9039-BD11426C6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C53D9-97C4-4495-B575-78867CF55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E1E823-38A6-4EE6-89E5-A4682714CF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3681EB-AC1F-4BF8-BBE1-94A34A73D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2A8B3C-B270-457B-9146-55BDBADE7A1B}"/>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8" name="Footer Placeholder 7">
            <a:extLst>
              <a:ext uri="{FF2B5EF4-FFF2-40B4-BE49-F238E27FC236}">
                <a16:creationId xmlns:a16="http://schemas.microsoft.com/office/drawing/2014/main" id="{8E57C330-E38A-4889-8E96-0D90763ED1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7E25E-4FBB-4E08-AE52-531F03C09E3C}"/>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243588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0BF1-22B1-4DC1-8830-87423F362D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0364D-DEC2-436B-B7B3-F0D92CE7A0AF}"/>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4" name="Footer Placeholder 3">
            <a:extLst>
              <a:ext uri="{FF2B5EF4-FFF2-40B4-BE49-F238E27FC236}">
                <a16:creationId xmlns:a16="http://schemas.microsoft.com/office/drawing/2014/main" id="{10E2F6DF-44AD-4469-9B33-531CA29C3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6454FE-5579-41A2-951E-86B46C7EBCFC}"/>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4385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186BD-9115-4FE7-B05A-3434A74D017A}"/>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3" name="Footer Placeholder 2">
            <a:extLst>
              <a:ext uri="{FF2B5EF4-FFF2-40B4-BE49-F238E27FC236}">
                <a16:creationId xmlns:a16="http://schemas.microsoft.com/office/drawing/2014/main" id="{AEE0031D-91B6-4742-B17C-D8564F558D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D1EF80-C503-4A4C-B65D-42F3A376A31C}"/>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93392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E78-9DDC-4681-845C-291C5DC6E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984A5-9C91-47A0-8F62-37052D058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A4520F-EA5C-4CD5-B69C-1B29C2B98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EA6E6-A5C9-4B24-A62F-C2B0C42EE083}"/>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6" name="Footer Placeholder 5">
            <a:extLst>
              <a:ext uri="{FF2B5EF4-FFF2-40B4-BE49-F238E27FC236}">
                <a16:creationId xmlns:a16="http://schemas.microsoft.com/office/drawing/2014/main" id="{99BBF2B2-3643-4A58-A397-D486ADF44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68132-99E6-4E6D-806B-4F6327838D5F}"/>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364395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742E-D3EE-4426-B888-AB05DB447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EAAFE7-9D6C-4AE1-919C-76EA6496A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5BE42-94A5-49D8-B045-DAA0F4518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B86C4-CB68-4B35-87DD-21328CC11CC4}"/>
              </a:ext>
            </a:extLst>
          </p:cNvPr>
          <p:cNvSpPr>
            <a:spLocks noGrp="1"/>
          </p:cNvSpPr>
          <p:nvPr>
            <p:ph type="dt" sz="half" idx="10"/>
          </p:nvPr>
        </p:nvSpPr>
        <p:spPr/>
        <p:txBody>
          <a:bodyPr/>
          <a:lstStyle/>
          <a:p>
            <a:fld id="{31CC43E9-7FD0-45E4-8465-31D88806385F}" type="datetimeFigureOut">
              <a:rPr lang="en-US" smtClean="0"/>
              <a:t>7/7/2021</a:t>
            </a:fld>
            <a:endParaRPr lang="en-US"/>
          </a:p>
        </p:txBody>
      </p:sp>
      <p:sp>
        <p:nvSpPr>
          <p:cNvPr id="6" name="Footer Placeholder 5">
            <a:extLst>
              <a:ext uri="{FF2B5EF4-FFF2-40B4-BE49-F238E27FC236}">
                <a16:creationId xmlns:a16="http://schemas.microsoft.com/office/drawing/2014/main" id="{A24B8C01-95CD-4B8A-91CE-1BD0A58B9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6006B-F919-4BAC-AC88-D957B379D4CB}"/>
              </a:ext>
            </a:extLst>
          </p:cNvPr>
          <p:cNvSpPr>
            <a:spLocks noGrp="1"/>
          </p:cNvSpPr>
          <p:nvPr>
            <p:ph type="sldNum" sz="quarter" idx="12"/>
          </p:nvPr>
        </p:nvSpPr>
        <p:spPr/>
        <p:txBody>
          <a:bodyPr/>
          <a:lstStyle/>
          <a:p>
            <a:fld id="{87E5CDB4-BEC0-43C9-B93C-7E7158B53CFC}" type="slidenum">
              <a:rPr lang="en-US" smtClean="0"/>
              <a:t>‹#›</a:t>
            </a:fld>
            <a:endParaRPr lang="en-US"/>
          </a:p>
        </p:txBody>
      </p:sp>
    </p:spTree>
    <p:extLst>
      <p:ext uri="{BB962C8B-B14F-4D97-AF65-F5344CB8AC3E}">
        <p14:creationId xmlns:p14="http://schemas.microsoft.com/office/powerpoint/2010/main" val="350396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08E88-858F-427A-948F-44E1E5925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BB66FD-C3CC-4860-B1C5-6626A6426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BBCB0-EFC9-407C-9890-20BB057D0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3E9-7FD0-45E4-8465-31D88806385F}" type="datetimeFigureOut">
              <a:rPr lang="en-US" smtClean="0"/>
              <a:t>7/7/2021</a:t>
            </a:fld>
            <a:endParaRPr lang="en-US"/>
          </a:p>
        </p:txBody>
      </p:sp>
      <p:sp>
        <p:nvSpPr>
          <p:cNvPr id="5" name="Footer Placeholder 4">
            <a:extLst>
              <a:ext uri="{FF2B5EF4-FFF2-40B4-BE49-F238E27FC236}">
                <a16:creationId xmlns:a16="http://schemas.microsoft.com/office/drawing/2014/main" id="{EB3429BB-5CF2-431B-88C0-CB56116C3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492E6E-4E20-4E34-A333-675D38DF9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5CDB4-BEC0-43C9-B93C-7E7158B53CFC}" type="slidenum">
              <a:rPr lang="en-US" smtClean="0"/>
              <a:t>‹#›</a:t>
            </a:fld>
            <a:endParaRPr lang="en-US"/>
          </a:p>
        </p:txBody>
      </p:sp>
    </p:spTree>
    <p:extLst>
      <p:ext uri="{BB962C8B-B14F-4D97-AF65-F5344CB8AC3E}">
        <p14:creationId xmlns:p14="http://schemas.microsoft.com/office/powerpoint/2010/main" val="85577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3ECD554C-9FCD-470E-AF6C-F7C27DB54FC5}"/>
              </a:ext>
            </a:extLst>
          </p:cNvPr>
          <p:cNvPicPr>
            <a:picLocks noChangeAspect="1"/>
          </p:cNvPicPr>
          <p:nvPr/>
        </p:nvPicPr>
        <p:blipFill rotWithShape="1">
          <a:blip r:embed="rId2"/>
          <a:srcRect t="13537" r="-1" b="-1"/>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8E23C-38AE-4AD2-9315-65103EB15DCF}"/>
              </a:ext>
            </a:extLst>
          </p:cNvPr>
          <p:cNvSpPr>
            <a:spLocks noGrp="1"/>
          </p:cNvSpPr>
          <p:nvPr>
            <p:ph type="ctrTitle"/>
          </p:nvPr>
        </p:nvSpPr>
        <p:spPr>
          <a:xfrm>
            <a:off x="477981" y="1122363"/>
            <a:ext cx="4023360" cy="3204134"/>
          </a:xfrm>
        </p:spPr>
        <p:txBody>
          <a:bodyPr anchor="b">
            <a:normAutofit/>
          </a:bodyPr>
          <a:lstStyle/>
          <a:p>
            <a:pPr algn="l"/>
            <a:r>
              <a:rPr lang="en-US" sz="4800" dirty="0"/>
              <a:t>Independent Component Analysis (ICA) and Code Intro</a:t>
            </a:r>
          </a:p>
        </p:txBody>
      </p:sp>
      <p:sp>
        <p:nvSpPr>
          <p:cNvPr id="3" name="Subtitle 2">
            <a:extLst>
              <a:ext uri="{FF2B5EF4-FFF2-40B4-BE49-F238E27FC236}">
                <a16:creationId xmlns:a16="http://schemas.microsoft.com/office/drawing/2014/main" id="{83EF0A1E-29BE-463E-99B7-B01356A5DFB4}"/>
              </a:ext>
            </a:extLst>
          </p:cNvPr>
          <p:cNvSpPr>
            <a:spLocks noGrp="1"/>
          </p:cNvSpPr>
          <p:nvPr>
            <p:ph type="subTitle" idx="1"/>
          </p:nvPr>
        </p:nvSpPr>
        <p:spPr>
          <a:xfrm>
            <a:off x="477980" y="4872922"/>
            <a:ext cx="4023359" cy="1208141"/>
          </a:xfrm>
        </p:spPr>
        <p:txBody>
          <a:bodyPr>
            <a:normAutofit/>
          </a:bodyPr>
          <a:lstStyle/>
          <a:p>
            <a:pPr algn="l"/>
            <a:r>
              <a:rPr lang="en-US" sz="2000" dirty="0"/>
              <a:t>Iowa </a:t>
            </a:r>
            <a:r>
              <a:rPr lang="en-US" sz="2000" dirty="0" err="1"/>
              <a:t>BrainHack</a:t>
            </a:r>
            <a:r>
              <a:rPr lang="en-US" sz="2000" dirty="0"/>
              <a:t> 2021</a:t>
            </a:r>
          </a:p>
          <a:p>
            <a:pPr algn="l"/>
            <a:r>
              <a:rPr lang="en-US" sz="2000" dirty="0"/>
              <a:t>July 9th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8827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D725EA-B12D-4B83-BF9B-57F4377A0093}"/>
              </a:ext>
            </a:extLst>
          </p:cNvPr>
          <p:cNvPicPr>
            <a:picLocks noChangeAspect="1"/>
          </p:cNvPicPr>
          <p:nvPr/>
        </p:nvPicPr>
        <p:blipFill>
          <a:blip r:embed="rId2"/>
          <a:stretch>
            <a:fillRect/>
          </a:stretch>
        </p:blipFill>
        <p:spPr>
          <a:xfrm>
            <a:off x="96333" y="1573961"/>
            <a:ext cx="12095667" cy="4369639"/>
          </a:xfrm>
          <a:prstGeom prst="rect">
            <a:avLst/>
          </a:prstGeom>
        </p:spPr>
      </p:pic>
      <p:sp>
        <p:nvSpPr>
          <p:cNvPr id="3" name="TextBox 2">
            <a:extLst>
              <a:ext uri="{FF2B5EF4-FFF2-40B4-BE49-F238E27FC236}">
                <a16:creationId xmlns:a16="http://schemas.microsoft.com/office/drawing/2014/main" id="{CEE9DB6C-9EF5-4BFA-9243-336A78060FBA}"/>
              </a:ext>
            </a:extLst>
          </p:cNvPr>
          <p:cNvSpPr txBox="1"/>
          <p:nvPr/>
        </p:nvSpPr>
        <p:spPr>
          <a:xfrm>
            <a:off x="334108" y="422031"/>
            <a:ext cx="10691446" cy="923330"/>
          </a:xfrm>
          <a:prstGeom prst="rect">
            <a:avLst/>
          </a:prstGeom>
          <a:noFill/>
        </p:spPr>
        <p:txBody>
          <a:bodyPr wrap="square" rtlCol="0">
            <a:spAutoFit/>
          </a:bodyPr>
          <a:lstStyle/>
          <a:p>
            <a:r>
              <a:rPr lang="en-US" sz="5400" dirty="0"/>
              <a:t>Eye blinks</a:t>
            </a:r>
          </a:p>
        </p:txBody>
      </p:sp>
      <p:sp>
        <p:nvSpPr>
          <p:cNvPr id="4" name="TextBox 3">
            <a:extLst>
              <a:ext uri="{FF2B5EF4-FFF2-40B4-BE49-F238E27FC236}">
                <a16:creationId xmlns:a16="http://schemas.microsoft.com/office/drawing/2014/main" id="{F31C9C37-4327-43DA-9945-C0104743566A}"/>
              </a:ext>
            </a:extLst>
          </p:cNvPr>
          <p:cNvSpPr txBox="1"/>
          <p:nvPr/>
        </p:nvSpPr>
        <p:spPr>
          <a:xfrm>
            <a:off x="5275385" y="6304330"/>
            <a:ext cx="9671539" cy="523220"/>
          </a:xfrm>
          <a:prstGeom prst="rect">
            <a:avLst/>
          </a:prstGeom>
          <a:noFill/>
        </p:spPr>
        <p:txBody>
          <a:bodyPr wrap="square" rtlCol="0">
            <a:spAutoFit/>
          </a:bodyPr>
          <a:lstStyle/>
          <a:p>
            <a:r>
              <a:rPr lang="en-US" sz="2800" b="1" dirty="0"/>
              <a:t>(Dr. Wessel’s NFP course slideshow #5, 2021)</a:t>
            </a:r>
          </a:p>
        </p:txBody>
      </p:sp>
    </p:spTree>
    <p:extLst>
      <p:ext uri="{BB962C8B-B14F-4D97-AF65-F5344CB8AC3E}">
        <p14:creationId xmlns:p14="http://schemas.microsoft.com/office/powerpoint/2010/main" val="43247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971CCD-66AF-45F6-B86A-A4DF90243333}"/>
              </a:ext>
            </a:extLst>
          </p:cNvPr>
          <p:cNvSpPr txBox="1"/>
          <p:nvPr/>
        </p:nvSpPr>
        <p:spPr>
          <a:xfrm>
            <a:off x="334108" y="422031"/>
            <a:ext cx="10691446" cy="923330"/>
          </a:xfrm>
          <a:prstGeom prst="rect">
            <a:avLst/>
          </a:prstGeom>
          <a:noFill/>
        </p:spPr>
        <p:txBody>
          <a:bodyPr wrap="square" rtlCol="0">
            <a:spAutoFit/>
          </a:bodyPr>
          <a:lstStyle/>
          <a:p>
            <a:r>
              <a:rPr lang="en-US" sz="5400" dirty="0"/>
              <a:t>Saccades</a:t>
            </a:r>
          </a:p>
        </p:txBody>
      </p:sp>
      <p:pic>
        <p:nvPicPr>
          <p:cNvPr id="3" name="Picture 2">
            <a:extLst>
              <a:ext uri="{FF2B5EF4-FFF2-40B4-BE49-F238E27FC236}">
                <a16:creationId xmlns:a16="http://schemas.microsoft.com/office/drawing/2014/main" id="{7BF3A2C1-43CC-4CD3-A328-9FED097AEF35}"/>
              </a:ext>
            </a:extLst>
          </p:cNvPr>
          <p:cNvPicPr>
            <a:picLocks noChangeAspect="1"/>
          </p:cNvPicPr>
          <p:nvPr/>
        </p:nvPicPr>
        <p:blipFill>
          <a:blip r:embed="rId2"/>
          <a:stretch>
            <a:fillRect/>
          </a:stretch>
        </p:blipFill>
        <p:spPr>
          <a:xfrm>
            <a:off x="0" y="1626714"/>
            <a:ext cx="12086172" cy="4193793"/>
          </a:xfrm>
          <a:prstGeom prst="rect">
            <a:avLst/>
          </a:prstGeom>
        </p:spPr>
      </p:pic>
      <p:sp>
        <p:nvSpPr>
          <p:cNvPr id="4" name="TextBox 3">
            <a:extLst>
              <a:ext uri="{FF2B5EF4-FFF2-40B4-BE49-F238E27FC236}">
                <a16:creationId xmlns:a16="http://schemas.microsoft.com/office/drawing/2014/main" id="{20F86E96-28AD-4ADF-B774-6DC21CA2D3A7}"/>
              </a:ext>
            </a:extLst>
          </p:cNvPr>
          <p:cNvSpPr txBox="1"/>
          <p:nvPr/>
        </p:nvSpPr>
        <p:spPr>
          <a:xfrm>
            <a:off x="5275385" y="6304330"/>
            <a:ext cx="9671539" cy="523220"/>
          </a:xfrm>
          <a:prstGeom prst="rect">
            <a:avLst/>
          </a:prstGeom>
          <a:noFill/>
        </p:spPr>
        <p:txBody>
          <a:bodyPr wrap="square" rtlCol="0">
            <a:spAutoFit/>
          </a:bodyPr>
          <a:lstStyle/>
          <a:p>
            <a:r>
              <a:rPr lang="en-US" sz="2800" b="1" dirty="0"/>
              <a:t>(Dr. Wessel’s NFP course slideshow #5, 2021)</a:t>
            </a:r>
          </a:p>
        </p:txBody>
      </p:sp>
    </p:spTree>
    <p:extLst>
      <p:ext uri="{BB962C8B-B14F-4D97-AF65-F5344CB8AC3E}">
        <p14:creationId xmlns:p14="http://schemas.microsoft.com/office/powerpoint/2010/main" val="319946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68BCA-0372-4A18-8913-9FC04682166D}"/>
              </a:ext>
            </a:extLst>
          </p:cNvPr>
          <p:cNvSpPr txBox="1"/>
          <p:nvPr/>
        </p:nvSpPr>
        <p:spPr>
          <a:xfrm>
            <a:off x="334108" y="422031"/>
            <a:ext cx="10691446" cy="923330"/>
          </a:xfrm>
          <a:prstGeom prst="rect">
            <a:avLst/>
          </a:prstGeom>
          <a:noFill/>
        </p:spPr>
        <p:txBody>
          <a:bodyPr wrap="square" rtlCol="0">
            <a:spAutoFit/>
          </a:bodyPr>
          <a:lstStyle/>
          <a:p>
            <a:r>
              <a:rPr lang="en-US" sz="5400" dirty="0"/>
              <a:t>Electrode Artifacts</a:t>
            </a:r>
          </a:p>
        </p:txBody>
      </p:sp>
      <p:pic>
        <p:nvPicPr>
          <p:cNvPr id="3" name="Picture 2">
            <a:extLst>
              <a:ext uri="{FF2B5EF4-FFF2-40B4-BE49-F238E27FC236}">
                <a16:creationId xmlns:a16="http://schemas.microsoft.com/office/drawing/2014/main" id="{6488B8F6-4F3D-48AA-B1F0-DB6C5CFAF71E}"/>
              </a:ext>
            </a:extLst>
          </p:cNvPr>
          <p:cNvPicPr>
            <a:picLocks noChangeAspect="1"/>
          </p:cNvPicPr>
          <p:nvPr/>
        </p:nvPicPr>
        <p:blipFill>
          <a:blip r:embed="rId2"/>
          <a:stretch>
            <a:fillRect/>
          </a:stretch>
        </p:blipFill>
        <p:spPr>
          <a:xfrm>
            <a:off x="0" y="1590123"/>
            <a:ext cx="12192000" cy="4417621"/>
          </a:xfrm>
          <a:prstGeom prst="rect">
            <a:avLst/>
          </a:prstGeom>
        </p:spPr>
      </p:pic>
      <p:sp>
        <p:nvSpPr>
          <p:cNvPr id="4" name="TextBox 3">
            <a:extLst>
              <a:ext uri="{FF2B5EF4-FFF2-40B4-BE49-F238E27FC236}">
                <a16:creationId xmlns:a16="http://schemas.microsoft.com/office/drawing/2014/main" id="{FB8E509F-05CC-4EA0-BA1D-4D6E820C5A65}"/>
              </a:ext>
            </a:extLst>
          </p:cNvPr>
          <p:cNvSpPr txBox="1"/>
          <p:nvPr/>
        </p:nvSpPr>
        <p:spPr>
          <a:xfrm>
            <a:off x="5275385" y="6304330"/>
            <a:ext cx="9671539" cy="523220"/>
          </a:xfrm>
          <a:prstGeom prst="rect">
            <a:avLst/>
          </a:prstGeom>
          <a:noFill/>
        </p:spPr>
        <p:txBody>
          <a:bodyPr wrap="square" rtlCol="0">
            <a:spAutoFit/>
          </a:bodyPr>
          <a:lstStyle/>
          <a:p>
            <a:r>
              <a:rPr lang="en-US" sz="2800" b="1" dirty="0"/>
              <a:t>(Dr. Wessel’s NFP course slideshow #5, 2021)</a:t>
            </a:r>
          </a:p>
        </p:txBody>
      </p:sp>
    </p:spTree>
    <p:extLst>
      <p:ext uri="{BB962C8B-B14F-4D97-AF65-F5344CB8AC3E}">
        <p14:creationId xmlns:p14="http://schemas.microsoft.com/office/powerpoint/2010/main" val="7226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79558B5-48AC-4983-930F-3253F0C40793}"/>
              </a:ext>
            </a:extLst>
          </p:cNvPr>
          <p:cNvSpPr>
            <a:spLocks noGrp="1"/>
          </p:cNvSpPr>
          <p:nvPr>
            <p:ph type="title"/>
          </p:nvPr>
        </p:nvSpPr>
        <p:spPr>
          <a:xfrm>
            <a:off x="838199" y="669925"/>
            <a:ext cx="9961133" cy="1325563"/>
          </a:xfrm>
        </p:spPr>
        <p:txBody>
          <a:bodyPr anchor="b">
            <a:normAutofit/>
          </a:bodyPr>
          <a:lstStyle/>
          <a:p>
            <a:r>
              <a:rPr lang="en-US" sz="6600" dirty="0">
                <a:solidFill>
                  <a:schemeClr val="bg1"/>
                </a:solidFill>
              </a:rPr>
              <a:t>I = V/R and Friends</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1F6719-CDD1-40B6-B4A7-8EBDC4D3DBBB}"/>
              </a:ext>
            </a:extLst>
          </p:cNvPr>
          <p:cNvSpPr>
            <a:spLocks noGrp="1"/>
          </p:cNvSpPr>
          <p:nvPr>
            <p:ph idx="1"/>
          </p:nvPr>
        </p:nvSpPr>
        <p:spPr>
          <a:xfrm>
            <a:off x="838199" y="2398957"/>
            <a:ext cx="9961134" cy="3526144"/>
          </a:xfrm>
        </p:spPr>
        <p:txBody>
          <a:bodyPr>
            <a:normAutofit/>
          </a:bodyPr>
          <a:lstStyle/>
          <a:p>
            <a:r>
              <a:rPr lang="en-US" sz="4000" dirty="0">
                <a:solidFill>
                  <a:schemeClr val="bg1"/>
                </a:solidFill>
              </a:rPr>
              <a:t>Ohm’s Law</a:t>
            </a:r>
          </a:p>
          <a:p>
            <a:pPr lvl="1"/>
            <a:r>
              <a:rPr lang="en-US" sz="3600" dirty="0">
                <a:solidFill>
                  <a:schemeClr val="bg1"/>
                </a:solidFill>
              </a:rPr>
              <a:t>Only applicable to simple circuits</a:t>
            </a:r>
          </a:p>
          <a:p>
            <a:r>
              <a:rPr lang="en-US" sz="4000" dirty="0">
                <a:solidFill>
                  <a:schemeClr val="bg1"/>
                </a:solidFill>
              </a:rPr>
              <a:t>Kirchhoff’s Voltage Law </a:t>
            </a:r>
          </a:p>
          <a:p>
            <a:pPr lvl="1"/>
            <a:r>
              <a:rPr lang="en-US" sz="3600" dirty="0">
                <a:solidFill>
                  <a:schemeClr val="bg1"/>
                </a:solidFill>
              </a:rPr>
              <a:t>The algebraic sum of the products of I and R in each part of a closed circuit is equal to the algebraic sum of the emfs in that closed circuit</a:t>
            </a: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42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449C-B068-45A9-9814-859E4A56237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FD08C55-D880-4913-8315-FF6390F6B7F8}"/>
              </a:ext>
            </a:extLst>
          </p:cNvPr>
          <p:cNvPicPr>
            <a:picLocks noChangeAspect="1"/>
          </p:cNvPicPr>
          <p:nvPr/>
        </p:nvPicPr>
        <p:blipFill>
          <a:blip r:embed="rId3"/>
          <a:stretch>
            <a:fillRect/>
          </a:stretch>
        </p:blipFill>
        <p:spPr>
          <a:xfrm>
            <a:off x="-41162" y="0"/>
            <a:ext cx="12221606" cy="6858000"/>
          </a:xfrm>
          <a:prstGeom prst="rect">
            <a:avLst/>
          </a:prstGeom>
        </p:spPr>
      </p:pic>
      <p:sp>
        <p:nvSpPr>
          <p:cNvPr id="5" name="TextBox 4">
            <a:extLst>
              <a:ext uri="{FF2B5EF4-FFF2-40B4-BE49-F238E27FC236}">
                <a16:creationId xmlns:a16="http://schemas.microsoft.com/office/drawing/2014/main" id="{E16B6330-250E-454C-B35E-1E56A709EB85}"/>
              </a:ext>
            </a:extLst>
          </p:cNvPr>
          <p:cNvSpPr txBox="1"/>
          <p:nvPr/>
        </p:nvSpPr>
        <p:spPr>
          <a:xfrm>
            <a:off x="9593706" y="5534561"/>
            <a:ext cx="2248524" cy="1323439"/>
          </a:xfrm>
          <a:prstGeom prst="rect">
            <a:avLst/>
          </a:prstGeom>
          <a:noFill/>
        </p:spPr>
        <p:txBody>
          <a:bodyPr wrap="square" rtlCol="0">
            <a:spAutoFit/>
          </a:bodyPr>
          <a:lstStyle/>
          <a:p>
            <a:r>
              <a:rPr lang="en-US" sz="2000" dirty="0"/>
              <a:t>Slide taken from Dr. Jan Wessel’s Neural Field Potentials course</a:t>
            </a:r>
          </a:p>
        </p:txBody>
      </p:sp>
    </p:spTree>
    <p:extLst>
      <p:ext uri="{BB962C8B-B14F-4D97-AF65-F5344CB8AC3E}">
        <p14:creationId xmlns:p14="http://schemas.microsoft.com/office/powerpoint/2010/main" val="129224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558B5-48AC-4983-930F-3253F0C4079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Cocktail Party Problem</a:t>
            </a:r>
          </a:p>
        </p:txBody>
      </p:sp>
      <p:cxnSp>
        <p:nvCxnSpPr>
          <p:cNvPr id="31" name="Straight Connector 3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4CB4402-3D7C-4794-90B2-39C0A25BA6C1}"/>
              </a:ext>
            </a:extLst>
          </p:cNvPr>
          <p:cNvPicPr>
            <a:picLocks noGrp="1" noChangeAspect="1"/>
          </p:cNvPicPr>
          <p:nvPr>
            <p:ph idx="1"/>
          </p:nvPr>
        </p:nvPicPr>
        <p:blipFill>
          <a:blip r:embed="rId3"/>
          <a:stretch>
            <a:fillRect/>
          </a:stretch>
        </p:blipFill>
        <p:spPr>
          <a:xfrm>
            <a:off x="5153822" y="1188382"/>
            <a:ext cx="6553545" cy="4489177"/>
          </a:xfrm>
          <a:prstGeom prst="rect">
            <a:avLst/>
          </a:prstGeom>
        </p:spPr>
      </p:pic>
      <p:sp>
        <p:nvSpPr>
          <p:cNvPr id="5" name="TextBox 4">
            <a:extLst>
              <a:ext uri="{FF2B5EF4-FFF2-40B4-BE49-F238E27FC236}">
                <a16:creationId xmlns:a16="http://schemas.microsoft.com/office/drawing/2014/main" id="{328BDEC1-EDFF-4628-93EE-CC2D2983119A}"/>
              </a:ext>
            </a:extLst>
          </p:cNvPr>
          <p:cNvSpPr txBox="1"/>
          <p:nvPr/>
        </p:nvSpPr>
        <p:spPr>
          <a:xfrm>
            <a:off x="2503037" y="6536823"/>
            <a:ext cx="11053011" cy="369332"/>
          </a:xfrm>
          <a:prstGeom prst="rect">
            <a:avLst/>
          </a:prstGeom>
          <a:noFill/>
        </p:spPr>
        <p:txBody>
          <a:bodyPr wrap="square" rtlCol="0">
            <a:spAutoFit/>
          </a:bodyPr>
          <a:lstStyle/>
          <a:p>
            <a:r>
              <a:rPr lang="en-US" dirty="0"/>
              <a:t>Image source: https://towardsdatascience.com/independent-component-analysis-ica-a3eba0ccec35</a:t>
            </a:r>
          </a:p>
        </p:txBody>
      </p:sp>
    </p:spTree>
    <p:extLst>
      <p:ext uri="{BB962C8B-B14F-4D97-AF65-F5344CB8AC3E}">
        <p14:creationId xmlns:p14="http://schemas.microsoft.com/office/powerpoint/2010/main" val="155011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79558B5-48AC-4983-930F-3253F0C40793}"/>
              </a:ext>
            </a:extLst>
          </p:cNvPr>
          <p:cNvSpPr>
            <a:spLocks noGrp="1"/>
          </p:cNvSpPr>
          <p:nvPr>
            <p:ph type="title"/>
          </p:nvPr>
        </p:nvSpPr>
        <p:spPr>
          <a:xfrm>
            <a:off x="838199" y="669925"/>
            <a:ext cx="9961133" cy="1325563"/>
          </a:xfrm>
        </p:spPr>
        <p:txBody>
          <a:bodyPr anchor="b">
            <a:noAutofit/>
          </a:bodyPr>
          <a:lstStyle/>
          <a:p>
            <a:r>
              <a:rPr lang="en-US" sz="5400" dirty="0">
                <a:solidFill>
                  <a:schemeClr val="bg1"/>
                </a:solidFill>
              </a:rPr>
              <a:t>Cocktail Party Problem: Solved with ICA</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1F6719-CDD1-40B6-B4A7-8EBDC4D3DBBB}"/>
              </a:ext>
            </a:extLst>
          </p:cNvPr>
          <p:cNvSpPr>
            <a:spLocks noGrp="1"/>
          </p:cNvSpPr>
          <p:nvPr>
            <p:ph idx="1"/>
          </p:nvPr>
        </p:nvSpPr>
        <p:spPr>
          <a:xfrm>
            <a:off x="838199" y="2398957"/>
            <a:ext cx="9961134" cy="3526144"/>
          </a:xfrm>
        </p:spPr>
        <p:txBody>
          <a:bodyPr>
            <a:normAutofit lnSpcReduction="10000"/>
          </a:bodyPr>
          <a:lstStyle/>
          <a:p>
            <a:r>
              <a:rPr lang="en-US" sz="4000" dirty="0">
                <a:solidFill>
                  <a:schemeClr val="bg1"/>
                </a:solidFill>
              </a:rPr>
              <a:t>Blind source separation</a:t>
            </a:r>
          </a:p>
          <a:p>
            <a:r>
              <a:rPr lang="en-US" sz="4000" b="1" dirty="0">
                <a:solidFill>
                  <a:schemeClr val="bg1"/>
                </a:solidFill>
              </a:rPr>
              <a:t>Independent component analysis (ICA) </a:t>
            </a:r>
            <a:r>
              <a:rPr lang="en-US" sz="4000" dirty="0">
                <a:solidFill>
                  <a:schemeClr val="bg1"/>
                </a:solidFill>
              </a:rPr>
              <a:t>– separates a multivariate signal into subcomponents</a:t>
            </a:r>
          </a:p>
          <a:p>
            <a:r>
              <a:rPr lang="en-US" sz="4000" dirty="0">
                <a:solidFill>
                  <a:schemeClr val="bg1"/>
                </a:solidFill>
              </a:rPr>
              <a:t>Assumes statistical independence of components</a:t>
            </a: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7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79558B5-48AC-4983-930F-3253F0C40793}"/>
              </a:ext>
            </a:extLst>
          </p:cNvPr>
          <p:cNvSpPr>
            <a:spLocks noGrp="1"/>
          </p:cNvSpPr>
          <p:nvPr>
            <p:ph type="title"/>
          </p:nvPr>
        </p:nvSpPr>
        <p:spPr>
          <a:xfrm>
            <a:off x="838199" y="669925"/>
            <a:ext cx="9961133" cy="1325563"/>
          </a:xfrm>
        </p:spPr>
        <p:txBody>
          <a:bodyPr anchor="b">
            <a:normAutofit/>
          </a:bodyPr>
          <a:lstStyle/>
          <a:p>
            <a:r>
              <a:rPr lang="en-US" sz="6600" dirty="0">
                <a:solidFill>
                  <a:schemeClr val="bg1"/>
                </a:solidFill>
              </a:rPr>
              <a:t>ICA</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1F6719-CDD1-40B6-B4A7-8EBDC4D3DBBB}"/>
              </a:ext>
            </a:extLst>
          </p:cNvPr>
          <p:cNvSpPr>
            <a:spLocks noGrp="1"/>
          </p:cNvSpPr>
          <p:nvPr>
            <p:ph idx="1"/>
          </p:nvPr>
        </p:nvSpPr>
        <p:spPr>
          <a:xfrm>
            <a:off x="838199" y="2398957"/>
            <a:ext cx="9961134" cy="3526144"/>
          </a:xfrm>
        </p:spPr>
        <p:txBody>
          <a:bodyPr>
            <a:normAutofit lnSpcReduction="10000"/>
          </a:bodyPr>
          <a:lstStyle/>
          <a:p>
            <a:r>
              <a:rPr lang="en-US" sz="4400" dirty="0">
                <a:solidFill>
                  <a:schemeClr val="bg1"/>
                </a:solidFill>
              </a:rPr>
              <a:t>Number of inputs and outputs are the same</a:t>
            </a:r>
          </a:p>
          <a:p>
            <a:r>
              <a:rPr lang="en-US" sz="4400" dirty="0">
                <a:solidFill>
                  <a:schemeClr val="bg1"/>
                </a:solidFill>
              </a:rPr>
              <a:t>Assumptions:</a:t>
            </a:r>
          </a:p>
          <a:p>
            <a:pPr lvl="1"/>
            <a:r>
              <a:rPr lang="en-US" sz="4000" dirty="0">
                <a:solidFill>
                  <a:schemeClr val="bg1"/>
                </a:solidFill>
              </a:rPr>
              <a:t>Statistical independence of latent components</a:t>
            </a:r>
          </a:p>
          <a:p>
            <a:pPr lvl="1"/>
            <a:r>
              <a:rPr lang="en-US" sz="4000" dirty="0">
                <a:solidFill>
                  <a:schemeClr val="bg1"/>
                </a:solidFill>
              </a:rPr>
              <a:t>Non-</a:t>
            </a:r>
            <a:r>
              <a:rPr lang="en-US" sz="4000" dirty="0" err="1">
                <a:solidFill>
                  <a:schemeClr val="bg1"/>
                </a:solidFill>
              </a:rPr>
              <a:t>Gaussianity</a:t>
            </a:r>
            <a:r>
              <a:rPr lang="en-US" sz="4000" dirty="0">
                <a:solidFill>
                  <a:schemeClr val="bg1"/>
                </a:solidFill>
              </a:rPr>
              <a:t> of latent components</a:t>
            </a: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6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79558B5-48AC-4983-930F-3253F0C40793}"/>
              </a:ext>
            </a:extLst>
          </p:cNvPr>
          <p:cNvSpPr>
            <a:spLocks noGrp="1"/>
          </p:cNvSpPr>
          <p:nvPr>
            <p:ph type="title"/>
          </p:nvPr>
        </p:nvSpPr>
        <p:spPr>
          <a:xfrm>
            <a:off x="838199" y="669925"/>
            <a:ext cx="9961133" cy="1325563"/>
          </a:xfrm>
        </p:spPr>
        <p:txBody>
          <a:bodyPr anchor="b">
            <a:normAutofit/>
          </a:bodyPr>
          <a:lstStyle/>
          <a:p>
            <a:r>
              <a:rPr lang="en-US" sz="6600" dirty="0">
                <a:solidFill>
                  <a:schemeClr val="bg1"/>
                </a:solidFill>
              </a:rPr>
              <a:t>But What About PCA?</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1F6719-CDD1-40B6-B4A7-8EBDC4D3DBBB}"/>
              </a:ext>
            </a:extLst>
          </p:cNvPr>
          <p:cNvSpPr>
            <a:spLocks noGrp="1"/>
          </p:cNvSpPr>
          <p:nvPr>
            <p:ph idx="1"/>
          </p:nvPr>
        </p:nvSpPr>
        <p:spPr>
          <a:xfrm>
            <a:off x="838199" y="2398957"/>
            <a:ext cx="9961134" cy="3526144"/>
          </a:xfrm>
        </p:spPr>
        <p:txBody>
          <a:bodyPr>
            <a:normAutofit/>
          </a:bodyPr>
          <a:lstStyle/>
          <a:p>
            <a:r>
              <a:rPr lang="en-US" sz="4400" dirty="0">
                <a:solidFill>
                  <a:schemeClr val="bg1"/>
                </a:solidFill>
              </a:rPr>
              <a:t>Principal Component Analysis (PCA) – used to compress information for dimensionality reduction</a:t>
            </a:r>
          </a:p>
          <a:p>
            <a:pPr lvl="1"/>
            <a:r>
              <a:rPr lang="en-US" sz="4000" dirty="0">
                <a:solidFill>
                  <a:schemeClr val="bg1"/>
                </a:solidFill>
              </a:rPr>
              <a:t>ICA separates information</a:t>
            </a: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284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79558B5-48AC-4983-930F-3253F0C40793}"/>
              </a:ext>
            </a:extLst>
          </p:cNvPr>
          <p:cNvSpPr>
            <a:spLocks noGrp="1"/>
          </p:cNvSpPr>
          <p:nvPr>
            <p:ph type="title"/>
          </p:nvPr>
        </p:nvSpPr>
        <p:spPr>
          <a:xfrm>
            <a:off x="838199" y="669925"/>
            <a:ext cx="9961133" cy="1325563"/>
          </a:xfrm>
        </p:spPr>
        <p:txBody>
          <a:bodyPr anchor="b">
            <a:normAutofit/>
          </a:bodyPr>
          <a:lstStyle/>
          <a:p>
            <a:r>
              <a:rPr lang="en-US" sz="6600" dirty="0">
                <a:solidFill>
                  <a:schemeClr val="bg1"/>
                </a:solidFill>
              </a:rPr>
              <a:t>Re-Referencing Data</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1F6719-CDD1-40B6-B4A7-8EBDC4D3DBBB}"/>
              </a:ext>
            </a:extLst>
          </p:cNvPr>
          <p:cNvSpPr>
            <a:spLocks noGrp="1"/>
          </p:cNvSpPr>
          <p:nvPr>
            <p:ph idx="1"/>
          </p:nvPr>
        </p:nvSpPr>
        <p:spPr>
          <a:xfrm>
            <a:off x="838199" y="2398957"/>
            <a:ext cx="9961134" cy="3526144"/>
          </a:xfrm>
        </p:spPr>
        <p:txBody>
          <a:bodyPr>
            <a:normAutofit/>
          </a:bodyPr>
          <a:lstStyle/>
          <a:p>
            <a:r>
              <a:rPr lang="en-US" sz="4000" dirty="0">
                <a:solidFill>
                  <a:schemeClr val="bg1"/>
                </a:solidFill>
              </a:rPr>
              <a:t>We will compute the average reference</a:t>
            </a:r>
          </a:p>
          <a:p>
            <a:r>
              <a:rPr lang="en-US" sz="4000" dirty="0">
                <a:solidFill>
                  <a:schemeClr val="bg1"/>
                </a:solidFill>
              </a:rPr>
              <a:t>Only works for high density EEG caps (like 64 channel EEG caps)</a:t>
            </a: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08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79558B5-48AC-4983-930F-3253F0C40793}"/>
              </a:ext>
            </a:extLst>
          </p:cNvPr>
          <p:cNvSpPr>
            <a:spLocks noGrp="1"/>
          </p:cNvSpPr>
          <p:nvPr>
            <p:ph type="title"/>
          </p:nvPr>
        </p:nvSpPr>
        <p:spPr>
          <a:xfrm>
            <a:off x="838199" y="669925"/>
            <a:ext cx="9961133" cy="1325563"/>
          </a:xfrm>
        </p:spPr>
        <p:txBody>
          <a:bodyPr anchor="b">
            <a:normAutofit/>
          </a:bodyPr>
          <a:lstStyle/>
          <a:p>
            <a:r>
              <a:rPr lang="en-US" sz="6600" dirty="0">
                <a:solidFill>
                  <a:schemeClr val="bg1"/>
                </a:solidFill>
              </a:rPr>
              <a:t>ICA Limitations</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1F6719-CDD1-40B6-B4A7-8EBDC4D3DBBB}"/>
              </a:ext>
            </a:extLst>
          </p:cNvPr>
          <p:cNvSpPr>
            <a:spLocks noGrp="1"/>
          </p:cNvSpPr>
          <p:nvPr>
            <p:ph idx="1"/>
          </p:nvPr>
        </p:nvSpPr>
        <p:spPr>
          <a:xfrm>
            <a:off x="838199" y="2398957"/>
            <a:ext cx="9961134" cy="3526144"/>
          </a:xfrm>
        </p:spPr>
        <p:txBody>
          <a:bodyPr>
            <a:normAutofit/>
          </a:bodyPr>
          <a:lstStyle/>
          <a:p>
            <a:r>
              <a:rPr lang="en-US" sz="4000" dirty="0">
                <a:solidFill>
                  <a:schemeClr val="bg1"/>
                </a:solidFill>
              </a:rPr>
              <a:t>Overfitting</a:t>
            </a:r>
          </a:p>
          <a:p>
            <a:r>
              <a:rPr lang="en-US" sz="4000" dirty="0">
                <a:solidFill>
                  <a:schemeClr val="bg1"/>
                </a:solidFill>
              </a:rPr>
              <a:t>Underfitting</a:t>
            </a:r>
          </a:p>
          <a:p>
            <a:r>
              <a:rPr lang="en-US" sz="4000" dirty="0">
                <a:solidFill>
                  <a:schemeClr val="bg1"/>
                </a:solidFill>
              </a:rPr>
              <a:t>Disregard to temporal order of signals</a:t>
            </a:r>
          </a:p>
          <a:p>
            <a:r>
              <a:rPr lang="en-US" sz="4000" dirty="0">
                <a:solidFill>
                  <a:schemeClr val="bg1"/>
                </a:solidFill>
              </a:rPr>
              <a:t>Blind towards source signal power</a:t>
            </a:r>
          </a:p>
        </p:txBody>
      </p:sp>
      <p:sp>
        <p:nvSpPr>
          <p:cNvPr id="19" name="Rectangle 1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0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scatter chart&#10;&#10;Description automatically generated">
            <a:extLst>
              <a:ext uri="{FF2B5EF4-FFF2-40B4-BE49-F238E27FC236}">
                <a16:creationId xmlns:a16="http://schemas.microsoft.com/office/drawing/2014/main" id="{006505FF-A9F0-4D19-A478-2FADE3BAC2FB}"/>
              </a:ext>
            </a:extLst>
          </p:cNvPr>
          <p:cNvPicPr>
            <a:picLocks noGrp="1" noChangeAspect="1"/>
          </p:cNvPicPr>
          <p:nvPr>
            <p:ph idx="1"/>
          </p:nvPr>
        </p:nvPicPr>
        <p:blipFill rotWithShape="1">
          <a:blip r:embed="rId3"/>
          <a:srcRect t="2969"/>
          <a:stretch/>
        </p:blipFill>
        <p:spPr>
          <a:xfrm>
            <a:off x="0" y="397568"/>
            <a:ext cx="12192000" cy="6062863"/>
          </a:xfrm>
          <a:prstGeom prst="rect">
            <a:avLst/>
          </a:prstGeom>
        </p:spPr>
      </p:pic>
      <p:sp>
        <p:nvSpPr>
          <p:cNvPr id="5" name="TextBox 4">
            <a:extLst>
              <a:ext uri="{FF2B5EF4-FFF2-40B4-BE49-F238E27FC236}">
                <a16:creationId xmlns:a16="http://schemas.microsoft.com/office/drawing/2014/main" id="{2D21D772-89F9-4A3F-B68F-74E3F70000C0}"/>
              </a:ext>
            </a:extLst>
          </p:cNvPr>
          <p:cNvSpPr txBox="1"/>
          <p:nvPr/>
        </p:nvSpPr>
        <p:spPr>
          <a:xfrm>
            <a:off x="8739555" y="6304331"/>
            <a:ext cx="6207369" cy="523220"/>
          </a:xfrm>
          <a:prstGeom prst="rect">
            <a:avLst/>
          </a:prstGeom>
          <a:noFill/>
        </p:spPr>
        <p:txBody>
          <a:bodyPr wrap="square" rtlCol="0">
            <a:spAutoFit/>
          </a:bodyPr>
          <a:lstStyle/>
          <a:p>
            <a:r>
              <a:rPr lang="en-US" sz="2800" b="1" dirty="0"/>
              <a:t>(</a:t>
            </a:r>
            <a:r>
              <a:rPr lang="en-US" sz="2800" b="1" dirty="0" err="1"/>
              <a:t>Radüntz</a:t>
            </a:r>
            <a:r>
              <a:rPr lang="en-US" sz="2800" b="1" dirty="0"/>
              <a:t> et al, 2017)</a:t>
            </a:r>
          </a:p>
        </p:txBody>
      </p:sp>
    </p:spTree>
    <p:extLst>
      <p:ext uri="{BB962C8B-B14F-4D97-AF65-F5344CB8AC3E}">
        <p14:creationId xmlns:p14="http://schemas.microsoft.com/office/powerpoint/2010/main" val="2964062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1074</Words>
  <Application>Microsoft Office PowerPoint</Application>
  <PresentationFormat>Widescreen</PresentationFormat>
  <Paragraphs>92</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Independent Component Analysis (ICA) and Code Intro</vt:lpstr>
      <vt:lpstr>PowerPoint Presentation</vt:lpstr>
      <vt:lpstr>Cocktail Party Problem</vt:lpstr>
      <vt:lpstr>Cocktail Party Problem: Solved with ICA</vt:lpstr>
      <vt:lpstr>ICA</vt:lpstr>
      <vt:lpstr>But What About PCA?</vt:lpstr>
      <vt:lpstr>Re-Referencing Data</vt:lpstr>
      <vt:lpstr>ICA Limitations</vt:lpstr>
      <vt:lpstr>PowerPoint Presentation</vt:lpstr>
      <vt:lpstr>PowerPoint Presentation</vt:lpstr>
      <vt:lpstr>PowerPoint Presentation</vt:lpstr>
      <vt:lpstr>PowerPoint Presentation</vt:lpstr>
      <vt:lpstr>I = V/R and Friends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Component Analysis (ICA) and Code Intro</dc:title>
  <dc:creator>Jax Skye</dc:creator>
  <cp:lastModifiedBy>Jax Skye</cp:lastModifiedBy>
  <cp:revision>19</cp:revision>
  <dcterms:created xsi:type="dcterms:W3CDTF">2021-07-07T20:18:57Z</dcterms:created>
  <dcterms:modified xsi:type="dcterms:W3CDTF">2021-07-09T22:18:56Z</dcterms:modified>
</cp:coreProperties>
</file>