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8" r:id="rId5"/>
    <p:sldId id="260" r:id="rId6"/>
    <p:sldId id="267" r:id="rId7"/>
    <p:sldId id="268" r:id="rId8"/>
    <p:sldId id="269"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4" autoAdjust="0"/>
    <p:restoredTop sz="80492" autoAdjust="0"/>
  </p:normalViewPr>
  <p:slideViewPr>
    <p:cSldViewPr>
      <p:cViewPr varScale="1">
        <p:scale>
          <a:sx n="59" d="100"/>
          <a:sy n="59" d="100"/>
        </p:scale>
        <p:origin x="-1848"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FF62D-AABA-4401-A0FE-A33BB785BED3}" type="datetimeFigureOut">
              <a:rPr lang="en-US" smtClean="0"/>
              <a:pPr/>
              <a:t>3/13/2016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AD9DC-52FE-40E6-A0F7-57C98CCF2196}" type="slidenum">
              <a:rPr lang="en-US" smtClean="0"/>
              <a:pPr/>
              <a:t>‹#›</a:t>
            </a:fld>
            <a:endParaRPr lang="en-US"/>
          </a:p>
        </p:txBody>
      </p:sp>
    </p:spTree>
    <p:extLst>
      <p:ext uri="{BB962C8B-B14F-4D97-AF65-F5344CB8AC3E}">
        <p14:creationId xmlns:p14="http://schemas.microsoft.com/office/powerpoint/2010/main" val="295384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PERSON (driver_ id: String, name: String, address: String)</a:t>
            </a:r>
          </a:p>
          <a:p>
            <a:r>
              <a:rPr lang="en-US" sz="1200" kern="1200" dirty="0" smtClean="0">
                <a:solidFill>
                  <a:schemeClr val="tx1"/>
                </a:solidFill>
                <a:effectLst/>
                <a:latin typeface="+mn-lt"/>
                <a:ea typeface="+mn-ea"/>
                <a:cs typeface="+mn-cs"/>
              </a:rPr>
              <a:t>CAR (reg_num: String, model: String, year: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ACCIDENT (</a:t>
            </a:r>
            <a:r>
              <a:rPr lang="en-US" sz="1200" kern="1200" dirty="0" err="1" smtClean="0">
                <a:solidFill>
                  <a:schemeClr val="tx1"/>
                </a:solidFill>
                <a:effectLst/>
                <a:latin typeface="+mn-lt"/>
                <a:ea typeface="+mn-ea"/>
                <a:cs typeface="+mn-cs"/>
              </a:rPr>
              <a:t>report_num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date: date, location: String)</a:t>
            </a:r>
          </a:p>
          <a:p>
            <a:r>
              <a:rPr lang="en-US" sz="1200" kern="1200" dirty="0" smtClean="0">
                <a:solidFill>
                  <a:schemeClr val="tx1"/>
                </a:solidFill>
                <a:effectLst/>
                <a:latin typeface="+mn-lt"/>
                <a:ea typeface="+mn-ea"/>
                <a:cs typeface="+mn-cs"/>
              </a:rPr>
              <a:t>OWNS (driver_id: String, reg_num: String)</a:t>
            </a:r>
          </a:p>
          <a:p>
            <a:r>
              <a:rPr lang="en-US" sz="1200" kern="1200" dirty="0" smtClean="0">
                <a:solidFill>
                  <a:schemeClr val="tx1"/>
                </a:solidFill>
                <a:effectLst/>
                <a:latin typeface="+mn-lt"/>
                <a:ea typeface="+mn-ea"/>
                <a:cs typeface="+mn-cs"/>
              </a:rPr>
              <a:t>PARTICIPATED (driver_id: </a:t>
            </a:r>
            <a:r>
              <a:rPr lang="en-US" sz="1200" kern="1200" dirty="0" err="1" smtClean="0">
                <a:solidFill>
                  <a:schemeClr val="tx1"/>
                </a:solidFill>
                <a:effectLst/>
                <a:latin typeface="+mn-lt"/>
                <a:ea typeface="+mn-ea"/>
                <a:cs typeface="+mn-cs"/>
              </a:rPr>
              <a:t>String,reg_num</a:t>
            </a:r>
            <a:r>
              <a:rPr lang="en-US" sz="1200" kern="1200" dirty="0" smtClean="0">
                <a:solidFill>
                  <a:schemeClr val="tx1"/>
                </a:solidFill>
                <a:effectLst/>
                <a:latin typeface="+mn-lt"/>
                <a:ea typeface="+mn-ea"/>
                <a:cs typeface="+mn-cs"/>
              </a:rPr>
              <a:t>: String, </a:t>
            </a:r>
            <a:r>
              <a:rPr lang="en-US" sz="1200" kern="1200" dirty="0" err="1" smtClean="0">
                <a:solidFill>
                  <a:schemeClr val="tx1"/>
                </a:solidFill>
                <a:effectLst/>
                <a:latin typeface="+mn-lt"/>
                <a:ea typeface="+mn-ea"/>
                <a:cs typeface="+mn-cs"/>
              </a:rPr>
              <a:t>report_num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damage-amount: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3EAD9DC-52FE-40E6-A0F7-57C98CCF2196}" type="slidenum">
              <a:rPr lang="en-US" smtClean="0"/>
              <a:pPr/>
              <a:t>3</a:t>
            </a:fld>
            <a:endParaRPr lang="en-US"/>
          </a:p>
        </p:txBody>
      </p:sp>
    </p:spTree>
    <p:extLst>
      <p:ext uri="{BB962C8B-B14F-4D97-AF65-F5344CB8AC3E}">
        <p14:creationId xmlns:p14="http://schemas.microsoft.com/office/powerpoint/2010/main" val="30189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EAD9DC-52FE-40E6-A0F7-57C98CCF219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A2DBC9-2A5A-4FEC-A4B6-FBBC2434B315}"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16981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2DBC9-2A5A-4FEC-A4B6-FBBC2434B315}"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243759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2DBC9-2A5A-4FEC-A4B6-FBBC2434B315}"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157623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2DBC9-2A5A-4FEC-A4B6-FBBC2434B315}"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415977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2DBC9-2A5A-4FEC-A4B6-FBBC2434B315}"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305007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A2DBC9-2A5A-4FEC-A4B6-FBBC2434B315}"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215122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A2DBC9-2A5A-4FEC-A4B6-FBBC2434B315}" type="datetimeFigureOut">
              <a:rPr lang="en-US" smtClean="0"/>
              <a:pPr/>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426414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A2DBC9-2A5A-4FEC-A4B6-FBBC2434B315}" type="datetimeFigureOut">
              <a:rPr lang="en-US" smtClean="0"/>
              <a:pPr/>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21619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2DBC9-2A5A-4FEC-A4B6-FBBC2434B315}" type="datetimeFigureOut">
              <a:rPr lang="en-US" smtClean="0"/>
              <a:pPr/>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533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2DBC9-2A5A-4FEC-A4B6-FBBC2434B315}"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305220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2DBC9-2A5A-4FEC-A4B6-FBBC2434B315}"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F5E36-DB81-4BD5-BEE1-9377BC1EECB6}" type="slidenum">
              <a:rPr lang="en-US" smtClean="0"/>
              <a:pPr/>
              <a:t>‹#›</a:t>
            </a:fld>
            <a:endParaRPr lang="en-US"/>
          </a:p>
        </p:txBody>
      </p:sp>
    </p:spTree>
    <p:extLst>
      <p:ext uri="{BB962C8B-B14F-4D97-AF65-F5344CB8AC3E}">
        <p14:creationId xmlns:p14="http://schemas.microsoft.com/office/powerpoint/2010/main" val="183705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2DBC9-2A5A-4FEC-A4B6-FBBC2434B315}" type="datetimeFigureOut">
              <a:rPr lang="en-US" smtClean="0"/>
              <a:pPr/>
              <a:t>3/13/2016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F5E36-DB81-4BD5-BEE1-9377BC1EECB6}" type="slidenum">
              <a:rPr lang="en-US" smtClean="0"/>
              <a:pPr/>
              <a:t>‹#›</a:t>
            </a:fld>
            <a:endParaRPr lang="en-US"/>
          </a:p>
        </p:txBody>
      </p:sp>
    </p:spTree>
    <p:extLst>
      <p:ext uri="{BB962C8B-B14F-4D97-AF65-F5344CB8AC3E}">
        <p14:creationId xmlns:p14="http://schemas.microsoft.com/office/powerpoint/2010/main" val="904512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B</a:t>
            </a:r>
            <a:br>
              <a:rPr lang="en-US" dirty="0" smtClean="0"/>
            </a:br>
            <a:r>
              <a:rPr lang="en-US" dirty="0" smtClean="0"/>
              <a:t>Program 4</a:t>
            </a:r>
            <a:endParaRPr lang="en-US" dirty="0"/>
          </a:p>
        </p:txBody>
      </p:sp>
      <p:sp>
        <p:nvSpPr>
          <p:cNvPr id="3" name="Subtitle 2"/>
          <p:cNvSpPr>
            <a:spLocks noGrp="1"/>
          </p:cNvSpPr>
          <p:nvPr>
            <p:ph type="subTitle" idx="1"/>
          </p:nvPr>
        </p:nvSpPr>
        <p:spPr/>
        <p:txBody>
          <a:bodyPr/>
          <a:lstStyle/>
          <a:p>
            <a:r>
              <a:rPr lang="en-US" dirty="0" smtClean="0"/>
              <a:t>Student  </a:t>
            </a:r>
            <a:r>
              <a:rPr lang="en-US" dirty="0" smtClean="0"/>
              <a:t>Database</a:t>
            </a:r>
            <a:endParaRPr lang="en-US" dirty="0"/>
          </a:p>
        </p:txBody>
      </p:sp>
    </p:spTree>
    <p:extLst>
      <p:ext uri="{BB962C8B-B14F-4D97-AF65-F5344CB8AC3E}">
        <p14:creationId xmlns:p14="http://schemas.microsoft.com/office/powerpoint/2010/main" val="343206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viii. Find the names of students who are not enrolled in any class. </a:t>
            </a:r>
          </a:p>
        </p:txBody>
      </p:sp>
      <p:sp>
        <p:nvSpPr>
          <p:cNvPr id="3" name="TextBox 2"/>
          <p:cNvSpPr txBox="1"/>
          <p:nvPr/>
        </p:nvSpPr>
        <p:spPr>
          <a:xfrm>
            <a:off x="785786" y="1571612"/>
            <a:ext cx="5760359" cy="3139321"/>
          </a:xfrm>
          <a:prstGeom prst="rect">
            <a:avLst/>
          </a:prstGeom>
          <a:noFill/>
        </p:spPr>
        <p:txBody>
          <a:bodyPr wrap="none" rtlCol="0">
            <a:spAutoFit/>
          </a:bodyPr>
          <a:lstStyle/>
          <a:p>
            <a:r>
              <a:rPr lang="en-US" b="1" dirty="0" smtClean="0"/>
              <a:t>SELECT DISTINCT </a:t>
            </a:r>
            <a:r>
              <a:rPr lang="en-US" b="1" dirty="0" err="1" smtClean="0"/>
              <a:t>S.sname</a:t>
            </a:r>
            <a:endParaRPr lang="en-IN" dirty="0" smtClean="0"/>
          </a:p>
          <a:p>
            <a:r>
              <a:rPr lang="en-US" b="1" dirty="0" smtClean="0"/>
              <a:t>FROM Student S</a:t>
            </a:r>
            <a:endParaRPr lang="en-IN" dirty="0" smtClean="0"/>
          </a:p>
          <a:p>
            <a:r>
              <a:rPr lang="en-US" b="1" dirty="0" smtClean="0"/>
              <a:t>WHERE </a:t>
            </a:r>
            <a:r>
              <a:rPr lang="en-US" b="1" dirty="0" err="1" smtClean="0"/>
              <a:t>S.snum</a:t>
            </a:r>
            <a:r>
              <a:rPr lang="en-US" b="1" dirty="0" smtClean="0"/>
              <a:t> NOT IN (SELECT </a:t>
            </a:r>
            <a:r>
              <a:rPr lang="en-US" b="1" dirty="0" err="1" smtClean="0"/>
              <a:t>E.snum</a:t>
            </a:r>
            <a:r>
              <a:rPr lang="en-US" b="1" dirty="0" smtClean="0"/>
              <a:t>  FROM Enrolled E );</a:t>
            </a:r>
            <a:endParaRPr lang="en-IN"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SNAME</a:t>
            </a:r>
            <a:endParaRPr lang="en-IN" dirty="0" smtClean="0"/>
          </a:p>
          <a:p>
            <a:r>
              <a:rPr lang="en-US" dirty="0" smtClean="0"/>
              <a:t>----------</a:t>
            </a:r>
            <a:endParaRPr lang="en-IN" dirty="0" smtClean="0"/>
          </a:p>
          <a:p>
            <a:r>
              <a:rPr lang="en-US" dirty="0" smtClean="0"/>
              <a:t>Rita</a:t>
            </a:r>
            <a:endParaRPr lang="en-IN" dirty="0"/>
          </a:p>
        </p:txBody>
      </p:sp>
    </p:spTree>
    <p:extLst>
      <p:ext uri="{BB962C8B-B14F-4D97-AF65-F5344CB8AC3E}">
        <p14:creationId xmlns:p14="http://schemas.microsoft.com/office/powerpoint/2010/main" val="125718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ix. For each age value that appears in Students, find the level value that appears most often. For example, if there are more FR level students aged 18 than SR, JR, or SO students aged 18, you should print the pair (18, FR).</a:t>
            </a:r>
          </a:p>
        </p:txBody>
      </p:sp>
      <p:sp>
        <p:nvSpPr>
          <p:cNvPr id="3" name="TextBox 2"/>
          <p:cNvSpPr txBox="1"/>
          <p:nvPr/>
        </p:nvSpPr>
        <p:spPr>
          <a:xfrm>
            <a:off x="500034" y="1357298"/>
            <a:ext cx="7643866" cy="5078313"/>
          </a:xfrm>
          <a:prstGeom prst="rect">
            <a:avLst/>
          </a:prstGeom>
          <a:noFill/>
        </p:spPr>
        <p:txBody>
          <a:bodyPr wrap="square" rtlCol="0">
            <a:spAutoFit/>
          </a:bodyPr>
          <a:lstStyle/>
          <a:p>
            <a:r>
              <a:rPr lang="en-US" b="1" dirty="0" smtClean="0"/>
              <a:t>SELECT </a:t>
            </a:r>
            <a:r>
              <a:rPr lang="en-US" b="1" dirty="0" err="1" smtClean="0"/>
              <a:t>S.age</a:t>
            </a:r>
            <a:r>
              <a:rPr lang="en-US" b="1" dirty="0" smtClean="0"/>
              <a:t>, S.lvl</a:t>
            </a:r>
            <a:endParaRPr lang="en-IN" dirty="0" smtClean="0"/>
          </a:p>
          <a:p>
            <a:r>
              <a:rPr lang="en-US" b="1" dirty="0" smtClean="0"/>
              <a:t>FROM Student S</a:t>
            </a:r>
            <a:endParaRPr lang="en-IN" dirty="0" smtClean="0"/>
          </a:p>
          <a:p>
            <a:r>
              <a:rPr lang="en-US" b="1" dirty="0" smtClean="0"/>
              <a:t>GROUP BY </a:t>
            </a:r>
            <a:r>
              <a:rPr lang="en-US" b="1" dirty="0" err="1" smtClean="0"/>
              <a:t>S.age</a:t>
            </a:r>
            <a:r>
              <a:rPr lang="en-US" b="1" dirty="0" smtClean="0"/>
              <a:t>, S.lvl</a:t>
            </a:r>
            <a:endParaRPr lang="en-IN" dirty="0" smtClean="0"/>
          </a:p>
          <a:p>
            <a:r>
              <a:rPr lang="en-US" b="1" dirty="0" smtClean="0"/>
              <a:t>HAVING S.lvl IN (SELECT S1.lvl FROM Student S1</a:t>
            </a:r>
            <a:endParaRPr lang="en-IN" dirty="0" smtClean="0"/>
          </a:p>
          <a:p>
            <a:r>
              <a:rPr lang="en-US" b="1" dirty="0" smtClean="0"/>
              <a:t>                              WHERE S1.age = </a:t>
            </a:r>
            <a:r>
              <a:rPr lang="en-US" b="1" dirty="0" err="1" smtClean="0"/>
              <a:t>S.age</a:t>
            </a:r>
            <a:endParaRPr lang="en-IN" dirty="0" smtClean="0"/>
          </a:p>
          <a:p>
            <a:r>
              <a:rPr lang="en-US" b="1" dirty="0" smtClean="0"/>
              <a:t>                             GROUP BY S1.lvl, S1.age</a:t>
            </a:r>
            <a:endParaRPr lang="en-IN" dirty="0" smtClean="0"/>
          </a:p>
          <a:p>
            <a:r>
              <a:rPr lang="en-US" b="1" dirty="0" smtClean="0"/>
              <a:t>                             HAVING COUNT (*) &gt;= ALL (SELECT COUNT (*)</a:t>
            </a:r>
            <a:endParaRPr lang="en-IN" dirty="0" smtClean="0"/>
          </a:p>
          <a:p>
            <a:r>
              <a:rPr lang="en-US" b="1" dirty="0" smtClean="0"/>
              <a:t>                                                                     FROM Student S2</a:t>
            </a:r>
            <a:endParaRPr lang="en-IN" dirty="0" smtClean="0"/>
          </a:p>
          <a:p>
            <a:r>
              <a:rPr lang="en-US" b="1" dirty="0" smtClean="0"/>
              <a:t>                                                                    WHERE s1.age = S2.age</a:t>
            </a:r>
            <a:endParaRPr lang="en-IN" dirty="0" smtClean="0"/>
          </a:p>
          <a:p>
            <a:r>
              <a:rPr lang="en-US" b="1" dirty="0" smtClean="0"/>
              <a:t>                                                                    GROUP BY S2.lvl, S2.age));</a:t>
            </a:r>
          </a:p>
          <a:p>
            <a:endParaRPr lang="en-US" b="1" dirty="0" smtClean="0"/>
          </a:p>
          <a:p>
            <a:endParaRPr lang="en-IN" dirty="0" smtClean="0"/>
          </a:p>
          <a:p>
            <a:r>
              <a:rPr lang="en-US" dirty="0" smtClean="0"/>
              <a:t>       AGE    LV</a:t>
            </a:r>
            <a:endParaRPr lang="en-IN" dirty="0" smtClean="0"/>
          </a:p>
          <a:p>
            <a:r>
              <a:rPr lang="en-US" dirty="0" smtClean="0"/>
              <a:t>       ------------</a:t>
            </a:r>
            <a:endParaRPr lang="en-IN" dirty="0" smtClean="0"/>
          </a:p>
          <a:p>
            <a:r>
              <a:rPr lang="en-US" dirty="0" smtClean="0"/>
              <a:t>        19     </a:t>
            </a:r>
            <a:r>
              <a:rPr lang="en-US" dirty="0" err="1" smtClean="0"/>
              <a:t>Sr</a:t>
            </a:r>
            <a:endParaRPr lang="en-IN" dirty="0" smtClean="0"/>
          </a:p>
          <a:p>
            <a:r>
              <a:rPr lang="en-US" dirty="0" smtClean="0"/>
              <a:t>        20     </a:t>
            </a:r>
            <a:r>
              <a:rPr lang="en-US" dirty="0" err="1" smtClean="0"/>
              <a:t>Jr</a:t>
            </a:r>
            <a:endParaRPr lang="en-IN" dirty="0" smtClean="0"/>
          </a:p>
          <a:p>
            <a:r>
              <a:rPr lang="en-US" dirty="0" smtClean="0"/>
              <a:t>        21     </a:t>
            </a:r>
            <a:r>
              <a:rPr lang="en-US" dirty="0" err="1" smtClean="0"/>
              <a:t>Sr</a:t>
            </a:r>
            <a:endParaRPr lang="en-IN" dirty="0" smtClean="0"/>
          </a:p>
          <a:p>
            <a:endParaRPr lang="en-IN" dirty="0"/>
          </a:p>
        </p:txBody>
      </p:sp>
    </p:spTree>
    <p:extLst>
      <p:ext uri="{BB962C8B-B14F-4D97-AF65-F5344CB8AC3E}">
        <p14:creationId xmlns:p14="http://schemas.microsoft.com/office/powerpoint/2010/main" val="125718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B</a:t>
            </a:r>
            <a:br>
              <a:rPr lang="en-US" dirty="0" smtClean="0"/>
            </a:br>
            <a:r>
              <a:rPr lang="en-US" dirty="0" smtClean="0"/>
              <a:t>Program 4: Student Database</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solidFill>
                  <a:srgbClr val="0000FF"/>
                </a:solidFill>
                <a:latin typeface="Times New Roman" panose="02020603050405020304" pitchFamily="18" charset="0"/>
                <a:cs typeface="Times New Roman" panose="02020603050405020304" pitchFamily="18" charset="0"/>
              </a:rPr>
              <a:t>STUDENT</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snum</a:t>
            </a:r>
            <a:r>
              <a:rPr lang="en-US" sz="1600" dirty="0" smtClean="0">
                <a:latin typeface="Times New Roman" panose="02020603050405020304" pitchFamily="18" charset="0"/>
                <a:cs typeface="Times New Roman" panose="02020603050405020304" pitchFamily="18" charset="0"/>
              </a:rPr>
              <a:t>: integer, </a:t>
            </a:r>
            <a:r>
              <a:rPr lang="en-US" sz="1600" dirty="0" err="1" smtClean="0">
                <a:latin typeface="Times New Roman" panose="02020603050405020304" pitchFamily="18" charset="0"/>
                <a:cs typeface="Times New Roman" panose="02020603050405020304" pitchFamily="18" charset="0"/>
              </a:rPr>
              <a:t>sname</a:t>
            </a:r>
            <a:r>
              <a:rPr lang="en-US" sz="1600" dirty="0" smtClean="0">
                <a:latin typeface="Times New Roman" panose="02020603050405020304" pitchFamily="18" charset="0"/>
                <a:cs typeface="Times New Roman" panose="02020603050405020304" pitchFamily="18" charset="0"/>
              </a:rPr>
              <a:t>: string, major: string, </a:t>
            </a:r>
            <a:r>
              <a:rPr lang="en-US" sz="1600" dirty="0" err="1" smtClean="0">
                <a:latin typeface="Times New Roman" panose="02020603050405020304" pitchFamily="18" charset="0"/>
                <a:cs typeface="Times New Roman" panose="02020603050405020304" pitchFamily="18" charset="0"/>
              </a:rPr>
              <a:t>lvl</a:t>
            </a:r>
            <a:r>
              <a:rPr lang="en-US" sz="1600" dirty="0" smtClean="0">
                <a:latin typeface="Times New Roman" panose="02020603050405020304" pitchFamily="18" charset="0"/>
                <a:cs typeface="Times New Roman" panose="02020603050405020304" pitchFamily="18" charset="0"/>
              </a:rPr>
              <a:t>: string, age: integer) </a:t>
            </a:r>
          </a:p>
          <a:p>
            <a:pPr marL="0" indent="0">
              <a:buNone/>
            </a:pPr>
            <a:r>
              <a:rPr lang="en-US" sz="1600" dirty="0" smtClean="0">
                <a:solidFill>
                  <a:srgbClr val="0000FF"/>
                </a:solidFill>
                <a:latin typeface="Times New Roman" panose="02020603050405020304" pitchFamily="18" charset="0"/>
                <a:cs typeface="Times New Roman" panose="02020603050405020304" pitchFamily="18" charset="0"/>
              </a:rPr>
              <a:t>CLASS</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cname</a:t>
            </a:r>
            <a:r>
              <a:rPr lang="en-US" sz="1600" dirty="0" smtClean="0">
                <a:latin typeface="Times New Roman" panose="02020603050405020304" pitchFamily="18" charset="0"/>
                <a:cs typeface="Times New Roman" panose="02020603050405020304" pitchFamily="18" charset="0"/>
              </a:rPr>
              <a:t>: string, meets at: time, room: string, fid: integer) </a:t>
            </a:r>
          </a:p>
          <a:p>
            <a:pPr marL="0" indent="0">
              <a:buNone/>
            </a:pPr>
            <a:r>
              <a:rPr lang="en-US" sz="1600" dirty="0" smtClean="0">
                <a:solidFill>
                  <a:srgbClr val="0000FF"/>
                </a:solidFill>
                <a:latin typeface="Times New Roman" panose="02020603050405020304" pitchFamily="18" charset="0"/>
                <a:cs typeface="Times New Roman" panose="02020603050405020304" pitchFamily="18" charset="0"/>
              </a:rPr>
              <a:t>ENROLLED</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snum</a:t>
            </a:r>
            <a:r>
              <a:rPr lang="en-US" sz="1600" dirty="0" smtClean="0">
                <a:latin typeface="Times New Roman" panose="02020603050405020304" pitchFamily="18" charset="0"/>
                <a:cs typeface="Times New Roman" panose="02020603050405020304" pitchFamily="18" charset="0"/>
              </a:rPr>
              <a:t>: integer, </a:t>
            </a:r>
            <a:r>
              <a:rPr lang="en-US" sz="1600" dirty="0" err="1" smtClean="0">
                <a:latin typeface="Times New Roman" panose="02020603050405020304" pitchFamily="18" charset="0"/>
                <a:cs typeface="Times New Roman" panose="02020603050405020304" pitchFamily="18" charset="0"/>
              </a:rPr>
              <a:t>cname</a:t>
            </a:r>
            <a:r>
              <a:rPr lang="en-US" sz="1600" dirty="0" smtClean="0">
                <a:latin typeface="Times New Roman" panose="02020603050405020304" pitchFamily="18" charset="0"/>
                <a:cs typeface="Times New Roman" panose="02020603050405020304" pitchFamily="18" charset="0"/>
              </a:rPr>
              <a:t>: string) </a:t>
            </a:r>
          </a:p>
          <a:p>
            <a:pPr marL="0" indent="0">
              <a:buNone/>
            </a:pPr>
            <a:r>
              <a:rPr lang="en-US" sz="1600" dirty="0" smtClean="0">
                <a:solidFill>
                  <a:srgbClr val="0000FF"/>
                </a:solidFill>
                <a:latin typeface="Times New Roman" panose="02020603050405020304" pitchFamily="18" charset="0"/>
                <a:cs typeface="Times New Roman" panose="02020603050405020304" pitchFamily="18" charset="0"/>
              </a:rPr>
              <a:t>FACULTY</a:t>
            </a:r>
            <a:r>
              <a:rPr lang="en-US" sz="1600" dirty="0" smtClean="0">
                <a:latin typeface="Times New Roman" panose="02020603050405020304" pitchFamily="18" charset="0"/>
                <a:cs typeface="Times New Roman" panose="02020603050405020304" pitchFamily="18" charset="0"/>
              </a:rPr>
              <a:t>(fid: integer, </a:t>
            </a:r>
            <a:r>
              <a:rPr lang="en-US" sz="1600" dirty="0" err="1" smtClean="0">
                <a:latin typeface="Times New Roman" panose="02020603050405020304" pitchFamily="18" charset="0"/>
                <a:cs typeface="Times New Roman" panose="02020603050405020304" pitchFamily="18" charset="0"/>
              </a:rPr>
              <a:t>fname</a:t>
            </a:r>
            <a:r>
              <a:rPr lang="en-US" sz="1600" dirty="0" smtClean="0">
                <a:latin typeface="Times New Roman" panose="02020603050405020304" pitchFamily="18" charset="0"/>
                <a:cs typeface="Times New Roman" panose="02020603050405020304" pitchFamily="18" charset="0"/>
              </a:rPr>
              <a:t>: string, </a:t>
            </a:r>
            <a:r>
              <a:rPr lang="en-US" sz="1600" dirty="0" err="1" smtClean="0">
                <a:latin typeface="Times New Roman" panose="02020603050405020304" pitchFamily="18" charset="0"/>
                <a:cs typeface="Times New Roman" panose="02020603050405020304" pitchFamily="18" charset="0"/>
              </a:rPr>
              <a:t>deptid</a:t>
            </a:r>
            <a:r>
              <a:rPr lang="en-US" sz="1600" dirty="0" smtClean="0">
                <a:latin typeface="Times New Roman" panose="02020603050405020304" pitchFamily="18" charset="0"/>
                <a:cs typeface="Times New Roman" panose="02020603050405020304" pitchFamily="18" charset="0"/>
              </a:rPr>
              <a:t>: integer)</a:t>
            </a:r>
          </a:p>
          <a:p>
            <a:pPr marL="0" indent="0">
              <a:buNone/>
            </a:pPr>
            <a:r>
              <a:rPr lang="en-US" sz="1600" dirty="0">
                <a:latin typeface="Times New Roman" panose="02020603050405020304" pitchFamily="18" charset="0"/>
                <a:cs typeface="Times New Roman" panose="02020603050405020304" pitchFamily="18" charset="0"/>
              </a:rPr>
              <a:t> </a:t>
            </a:r>
          </a:p>
          <a:p>
            <a:pPr marL="857250" indent="-857250">
              <a:buNone/>
            </a:pP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Create </a:t>
            </a:r>
            <a:r>
              <a:rPr lang="en-US" sz="1600" dirty="0">
                <a:latin typeface="Times New Roman" panose="02020603050405020304" pitchFamily="18" charset="0"/>
                <a:cs typeface="Times New Roman" panose="02020603050405020304" pitchFamily="18" charset="0"/>
              </a:rPr>
              <a:t>the above tables by properly specifying the primary keys and the foreign keys</a:t>
            </a:r>
            <a:r>
              <a:rPr lang="en-US" sz="1600" dirty="0" smtClean="0">
                <a:latin typeface="Times New Roman" panose="02020603050405020304" pitchFamily="18" charset="0"/>
                <a:cs typeface="Times New Roman" panose="02020603050405020304" pitchFamily="18" charset="0"/>
              </a:rPr>
              <a:t>.</a:t>
            </a:r>
          </a:p>
          <a:p>
            <a:pPr marL="857250" indent="-857250">
              <a:buNone/>
            </a:pPr>
            <a:r>
              <a:rPr lang="en-US" sz="1600" dirty="0" smtClean="0">
                <a:latin typeface="Times New Roman" panose="02020603050405020304" pitchFamily="18" charset="0"/>
                <a:cs typeface="Times New Roman" panose="02020603050405020304" pitchFamily="18" charset="0"/>
              </a:rPr>
              <a:t>ii. Enter </a:t>
            </a:r>
            <a:r>
              <a:rPr lang="en-US" sz="1600" dirty="0">
                <a:latin typeface="Times New Roman" panose="02020603050405020304" pitchFamily="18" charset="0"/>
                <a:cs typeface="Times New Roman" panose="02020603050405020304" pitchFamily="18" charset="0"/>
              </a:rPr>
              <a:t>at least five tuples for each relation.</a:t>
            </a:r>
          </a:p>
          <a:p>
            <a:pPr marL="0" indent="0">
              <a:buNone/>
            </a:pPr>
            <a:r>
              <a:rPr lang="en-IN" sz="1600" dirty="0" smtClean="0">
                <a:latin typeface="Times New Roman" panose="02020603050405020304" pitchFamily="18" charset="0"/>
                <a:cs typeface="Times New Roman" panose="02020603050405020304" pitchFamily="18" charset="0"/>
              </a:rPr>
              <a:t>iii. Find the names of all Juniors (level = JR) who are enrolled in a class taught by </a:t>
            </a:r>
          </a:p>
          <a:p>
            <a:pPr marL="0" indent="0">
              <a:buNone/>
            </a:pPr>
            <a:r>
              <a:rPr lang="en-IN" sz="1600" dirty="0" smtClean="0">
                <a:latin typeface="Times New Roman" panose="02020603050405020304" pitchFamily="18" charset="0"/>
                <a:cs typeface="Times New Roman" panose="02020603050405020304" pitchFamily="18" charset="0"/>
              </a:rPr>
              <a:t>iv. Find the names of all classes that either meet in room R128 or have five or more Students enrolled.</a:t>
            </a:r>
          </a:p>
          <a:p>
            <a:pPr marL="0" indent="0">
              <a:buNone/>
            </a:pPr>
            <a:r>
              <a:rPr lang="en-IN" sz="1600" dirty="0" smtClean="0">
                <a:latin typeface="Times New Roman" panose="02020603050405020304" pitchFamily="18" charset="0"/>
                <a:cs typeface="Times New Roman" panose="02020603050405020304" pitchFamily="18" charset="0"/>
              </a:rPr>
              <a:t>v. Find the names of all students who are enrolled in two classes that meet at the same time.</a:t>
            </a:r>
          </a:p>
          <a:p>
            <a:pPr marL="0" indent="0">
              <a:buNone/>
            </a:pPr>
            <a:r>
              <a:rPr lang="en-IN" sz="1600" dirty="0" smtClean="0">
                <a:latin typeface="Times New Roman" panose="02020603050405020304" pitchFamily="18" charset="0"/>
                <a:cs typeface="Times New Roman" panose="02020603050405020304" pitchFamily="18" charset="0"/>
              </a:rPr>
              <a:t>vi. Find the names of faculty members who teach in every room in which some class is taught.</a:t>
            </a:r>
          </a:p>
          <a:p>
            <a:pPr marL="0" indent="0">
              <a:buNone/>
            </a:pPr>
            <a:r>
              <a:rPr lang="en-IN" sz="1600" dirty="0" smtClean="0">
                <a:latin typeface="Times New Roman" panose="02020603050405020304" pitchFamily="18" charset="0"/>
                <a:cs typeface="Times New Roman" panose="02020603050405020304" pitchFamily="18" charset="0"/>
              </a:rPr>
              <a:t>vii. Find the names of faculty members for whom the combined </a:t>
            </a:r>
            <a:r>
              <a:rPr lang="en-IN" sz="1600" dirty="0" err="1" smtClean="0">
                <a:latin typeface="Times New Roman" panose="02020603050405020304" pitchFamily="18" charset="0"/>
                <a:cs typeface="Times New Roman" panose="02020603050405020304" pitchFamily="18" charset="0"/>
              </a:rPr>
              <a:t>enrollment</a:t>
            </a:r>
            <a:r>
              <a:rPr lang="en-IN" sz="1600" dirty="0" smtClean="0">
                <a:latin typeface="Times New Roman" panose="02020603050405020304" pitchFamily="18" charset="0"/>
                <a:cs typeface="Times New Roman" panose="02020603050405020304" pitchFamily="18" charset="0"/>
              </a:rPr>
              <a:t> of the courses that they teach is less than five.</a:t>
            </a:r>
          </a:p>
          <a:p>
            <a:pPr marL="0" indent="0">
              <a:buNone/>
            </a:pPr>
            <a:r>
              <a:rPr lang="en-IN" sz="1600" dirty="0" smtClean="0">
                <a:latin typeface="Times New Roman" panose="02020603050405020304" pitchFamily="18" charset="0"/>
                <a:cs typeface="Times New Roman" panose="02020603050405020304" pitchFamily="18" charset="0"/>
              </a:rPr>
              <a:t>viii. Find the names of students who are not enrolled in any class. </a:t>
            </a:r>
          </a:p>
          <a:p>
            <a:pPr marL="0" indent="0">
              <a:buNone/>
            </a:pPr>
            <a:r>
              <a:rPr lang="en-IN" sz="1600" dirty="0" smtClean="0">
                <a:latin typeface="Times New Roman" panose="02020603050405020304" pitchFamily="18" charset="0"/>
                <a:cs typeface="Times New Roman" panose="02020603050405020304" pitchFamily="18" charset="0"/>
              </a:rPr>
              <a:t>ix. For each age value that appears in Students, find the level value that appears most often. For example, if there are more FR level students aged 18 than SR, JR, or SO students aged 18, you should print the pair (18, FR).</a:t>
            </a:r>
          </a:p>
          <a:p>
            <a:pPr marL="0" indent="0">
              <a:buNone/>
            </a:pPr>
            <a:r>
              <a:rPr lang="en-US" sz="1400" dirty="0" smtClean="0"/>
              <a:t> </a:t>
            </a:r>
            <a:endParaRPr lang="en-US" sz="1400" dirty="0"/>
          </a:p>
        </p:txBody>
      </p:sp>
    </p:spTree>
    <p:extLst>
      <p:ext uri="{BB962C8B-B14F-4D97-AF65-F5344CB8AC3E}">
        <p14:creationId xmlns:p14="http://schemas.microsoft.com/office/powerpoint/2010/main" val="9401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186137534"/>
              </p:ext>
            </p:extLst>
          </p:nvPr>
        </p:nvGraphicFramePr>
        <p:xfrm>
          <a:off x="152400" y="1371600"/>
          <a:ext cx="4919666" cy="370840"/>
        </p:xfrm>
        <a:graphic>
          <a:graphicData uri="http://schemas.openxmlformats.org/drawingml/2006/table">
            <a:tbl>
              <a:tblPr firstRow="1" bandRow="1">
                <a:tableStyleId>{5C22544A-7EE6-4342-B048-85BDC9FD1C3A}</a:tableStyleId>
              </a:tblPr>
              <a:tblGrid>
                <a:gridCol w="923524"/>
                <a:gridCol w="999035"/>
                <a:gridCol w="1198842"/>
                <a:gridCol w="896326"/>
                <a:gridCol w="901939"/>
              </a:tblGrid>
              <a:tr h="370840">
                <a:tc>
                  <a:txBody>
                    <a:bodyPr/>
                    <a:lstStyle/>
                    <a:p>
                      <a:r>
                        <a:rPr lang="en-US" b="0" u="sng" dirty="0" err="1" smtClean="0">
                          <a:solidFill>
                            <a:schemeClr val="tx1"/>
                          </a:solidFill>
                          <a:latin typeface="Times New Roman" panose="02020603050405020304" pitchFamily="18" charset="0"/>
                          <a:cs typeface="Times New Roman" panose="02020603050405020304" pitchFamily="18" charset="0"/>
                        </a:rPr>
                        <a:t>snum</a:t>
                      </a:r>
                      <a:endParaRPr lang="en-US"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latin typeface="Times New Roman" panose="02020603050405020304" pitchFamily="18" charset="0"/>
                          <a:cs typeface="Times New Roman" panose="02020603050405020304" pitchFamily="18" charset="0"/>
                        </a:rPr>
                        <a:t>sname</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major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latin typeface="Times New Roman" panose="02020603050405020304" pitchFamily="18" charset="0"/>
                          <a:cs typeface="Times New Roman" panose="02020603050405020304" pitchFamily="18" charset="0"/>
                        </a:rPr>
                        <a:t>lvl</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age</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21354485"/>
              </p:ext>
            </p:extLst>
          </p:nvPr>
        </p:nvGraphicFramePr>
        <p:xfrm>
          <a:off x="6072198" y="1928802"/>
          <a:ext cx="2819399" cy="365760"/>
        </p:xfrm>
        <a:graphic>
          <a:graphicData uri="http://schemas.openxmlformats.org/drawingml/2006/table">
            <a:tbl>
              <a:tblPr firstRow="1" bandRow="1">
                <a:tableStyleId>{5C22544A-7EE6-4342-B048-85BDC9FD1C3A}</a:tableStyleId>
              </a:tblPr>
              <a:tblGrid>
                <a:gridCol w="1057274"/>
                <a:gridCol w="969169"/>
                <a:gridCol w="792956"/>
              </a:tblGrid>
              <a:tr h="142240">
                <a:tc>
                  <a:txBody>
                    <a:bodyPr/>
                    <a:lstStyle/>
                    <a:p>
                      <a:r>
                        <a:rPr lang="en-US" b="0" u="sng" dirty="0" smtClean="0">
                          <a:solidFill>
                            <a:schemeClr val="tx1"/>
                          </a:solidFill>
                          <a:latin typeface="Times New Roman" panose="02020603050405020304" pitchFamily="18" charset="0"/>
                          <a:cs typeface="Times New Roman" panose="02020603050405020304" pitchFamily="18" charset="0"/>
                        </a:rPr>
                        <a:t>fid</a:t>
                      </a:r>
                      <a:endParaRPr lang="en-US"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latin typeface="Times New Roman" panose="02020603050405020304" pitchFamily="18" charset="0"/>
                          <a:cs typeface="Times New Roman" panose="02020603050405020304" pitchFamily="18" charset="0"/>
                        </a:rPr>
                        <a:t>fname</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latin typeface="Times New Roman" panose="02020603050405020304" pitchFamily="18" charset="0"/>
                          <a:cs typeface="Times New Roman" panose="02020603050405020304" pitchFamily="18" charset="0"/>
                        </a:rPr>
                        <a:t>deptid</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53483583"/>
              </p:ext>
            </p:extLst>
          </p:nvPr>
        </p:nvGraphicFramePr>
        <p:xfrm>
          <a:off x="551364" y="3544308"/>
          <a:ext cx="2362200" cy="365760"/>
        </p:xfrm>
        <a:graphic>
          <a:graphicData uri="http://schemas.openxmlformats.org/drawingml/2006/table">
            <a:tbl>
              <a:tblPr firstRow="1" bandRow="1">
                <a:tableStyleId>{5C22544A-7EE6-4342-B048-85BDC9FD1C3A}</a:tableStyleId>
              </a:tblPr>
              <a:tblGrid>
                <a:gridCol w="1295400"/>
                <a:gridCol w="1066800"/>
              </a:tblGrid>
              <a:tr h="142240">
                <a:tc>
                  <a:txBody>
                    <a:bodyPr/>
                    <a:lstStyle/>
                    <a:p>
                      <a:r>
                        <a:rPr lang="en-US" b="0" u="sng" dirty="0" err="1" smtClean="0">
                          <a:solidFill>
                            <a:schemeClr val="tx1"/>
                          </a:solidFill>
                          <a:latin typeface="Times New Roman" panose="02020603050405020304" pitchFamily="18" charset="0"/>
                          <a:cs typeface="Times New Roman" panose="02020603050405020304" pitchFamily="18" charset="0"/>
                        </a:rPr>
                        <a:t>snum</a:t>
                      </a:r>
                      <a:endParaRPr lang="en-US"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u="sng" dirty="0" err="1" smtClean="0">
                          <a:solidFill>
                            <a:schemeClr val="tx1"/>
                          </a:solidFill>
                          <a:latin typeface="Times New Roman" panose="02020603050405020304" pitchFamily="18" charset="0"/>
                          <a:cs typeface="Times New Roman" panose="02020603050405020304" pitchFamily="18" charset="0"/>
                        </a:rPr>
                        <a:t>cname</a:t>
                      </a:r>
                      <a:endParaRPr lang="en-US"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300789" y="1002268"/>
            <a:ext cx="1236236" cy="369332"/>
          </a:xfrm>
          <a:prstGeom prst="rect">
            <a:avLst/>
          </a:prstGeom>
          <a:noFill/>
        </p:spPr>
        <p:txBody>
          <a:bodyPr wrap="none" rtlCol="0">
            <a:spAutoFit/>
          </a:bodyPr>
          <a:lstStyle/>
          <a:p>
            <a:r>
              <a:rPr lang="en-US" dirty="0" smtClean="0">
                <a:solidFill>
                  <a:srgbClr val="0000FF"/>
                </a:solidFill>
                <a:latin typeface="Times New Roman" panose="02020603050405020304" pitchFamily="18" charset="0"/>
                <a:cs typeface="Times New Roman" panose="02020603050405020304" pitchFamily="18" charset="0"/>
              </a:rPr>
              <a:t>STUDENT</a:t>
            </a:r>
            <a:endParaRPr lang="en-US" b="1" dirty="0">
              <a:solidFill>
                <a:srgbClr val="0000FF"/>
              </a:solidFill>
            </a:endParaRPr>
          </a:p>
        </p:txBody>
      </p:sp>
      <p:sp>
        <p:nvSpPr>
          <p:cNvPr id="16" name="TextBox 15"/>
          <p:cNvSpPr txBox="1"/>
          <p:nvPr/>
        </p:nvSpPr>
        <p:spPr>
          <a:xfrm>
            <a:off x="6224598" y="1527204"/>
            <a:ext cx="1001556" cy="369332"/>
          </a:xfrm>
          <a:prstGeom prst="rect">
            <a:avLst/>
          </a:prstGeom>
          <a:noFill/>
        </p:spPr>
        <p:txBody>
          <a:bodyPr wrap="none" rtlCol="0">
            <a:spAutoFit/>
          </a:bodyPr>
          <a:lstStyle/>
          <a:p>
            <a:r>
              <a:rPr lang="en-US" b="1" dirty="0" smtClean="0">
                <a:solidFill>
                  <a:srgbClr val="0000FF"/>
                </a:solidFill>
              </a:rPr>
              <a:t>FACULTY</a:t>
            </a:r>
            <a:endParaRPr lang="en-US" b="1" dirty="0">
              <a:solidFill>
                <a:srgbClr val="0000FF"/>
              </a:solidFill>
            </a:endParaRPr>
          </a:p>
        </p:txBody>
      </p:sp>
      <p:sp>
        <p:nvSpPr>
          <p:cNvPr id="18" name="TextBox 17"/>
          <p:cNvSpPr txBox="1"/>
          <p:nvPr/>
        </p:nvSpPr>
        <p:spPr>
          <a:xfrm>
            <a:off x="1714480" y="3071810"/>
            <a:ext cx="1185902" cy="369332"/>
          </a:xfrm>
          <a:prstGeom prst="rect">
            <a:avLst/>
          </a:prstGeom>
          <a:noFill/>
        </p:spPr>
        <p:txBody>
          <a:bodyPr wrap="none" rtlCol="0">
            <a:spAutoFit/>
          </a:bodyPr>
          <a:lstStyle/>
          <a:p>
            <a:r>
              <a:rPr lang="en-US" b="1" dirty="0" smtClean="0">
                <a:solidFill>
                  <a:srgbClr val="0000FF"/>
                </a:solidFill>
              </a:rPr>
              <a:t>ENROLLED</a:t>
            </a:r>
            <a:endParaRPr lang="en-US" b="1" dirty="0">
              <a:solidFill>
                <a:srgbClr val="0000FF"/>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4186137534"/>
              </p:ext>
            </p:extLst>
          </p:nvPr>
        </p:nvGraphicFramePr>
        <p:xfrm>
          <a:off x="4000496" y="3629664"/>
          <a:ext cx="4017727" cy="370840"/>
        </p:xfrm>
        <a:graphic>
          <a:graphicData uri="http://schemas.openxmlformats.org/drawingml/2006/table">
            <a:tbl>
              <a:tblPr firstRow="1" bandRow="1">
                <a:tableStyleId>{5C22544A-7EE6-4342-B048-85BDC9FD1C3A}</a:tableStyleId>
              </a:tblPr>
              <a:tblGrid>
                <a:gridCol w="923524"/>
                <a:gridCol w="999035"/>
                <a:gridCol w="1198842"/>
                <a:gridCol w="896326"/>
              </a:tblGrid>
              <a:tr h="370840">
                <a:tc>
                  <a:txBody>
                    <a:bodyPr/>
                    <a:lstStyle/>
                    <a:p>
                      <a:r>
                        <a:rPr lang="en-US" b="0" u="sng" dirty="0" err="1" smtClean="0">
                          <a:solidFill>
                            <a:schemeClr val="tx1"/>
                          </a:solidFill>
                          <a:latin typeface="Times New Roman" panose="02020603050405020304" pitchFamily="18" charset="0"/>
                          <a:cs typeface="Times New Roman" panose="02020603050405020304" pitchFamily="18" charset="0"/>
                        </a:rPr>
                        <a:t>cname</a:t>
                      </a:r>
                      <a:endParaRPr lang="en-US"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meets at</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room</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fid</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2" name="TextBox 21"/>
          <p:cNvSpPr txBox="1"/>
          <p:nvPr/>
        </p:nvSpPr>
        <p:spPr>
          <a:xfrm>
            <a:off x="4143372" y="3143248"/>
            <a:ext cx="902811" cy="369332"/>
          </a:xfrm>
          <a:prstGeom prst="rect">
            <a:avLst/>
          </a:prstGeom>
          <a:noFill/>
        </p:spPr>
        <p:txBody>
          <a:bodyPr wrap="none" rtlCol="0">
            <a:spAutoFit/>
          </a:bodyPr>
          <a:lstStyle/>
          <a:p>
            <a:r>
              <a:rPr lang="en-US" dirty="0" smtClean="0">
                <a:solidFill>
                  <a:srgbClr val="0000FF"/>
                </a:solidFill>
                <a:latin typeface="Times New Roman" panose="02020603050405020304" pitchFamily="18" charset="0"/>
                <a:cs typeface="Times New Roman" panose="02020603050405020304" pitchFamily="18" charset="0"/>
              </a:rPr>
              <a:t>CLASS</a:t>
            </a:r>
            <a:endParaRPr lang="en-US" b="1" dirty="0">
              <a:solidFill>
                <a:srgbClr val="0000FF"/>
              </a:solidFill>
            </a:endParaRPr>
          </a:p>
        </p:txBody>
      </p:sp>
      <p:cxnSp>
        <p:nvCxnSpPr>
          <p:cNvPr id="24" name="Straight Arrow Connector 23"/>
          <p:cNvCxnSpPr/>
          <p:nvPr/>
        </p:nvCxnSpPr>
        <p:spPr>
          <a:xfrm rot="16200000" flipV="1">
            <a:off x="-107189" y="2464587"/>
            <a:ext cx="1785950" cy="2857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6393669" y="2393149"/>
            <a:ext cx="1357322" cy="11430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2107389" y="4178305"/>
            <a:ext cx="500066"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57422" y="4429132"/>
            <a:ext cx="214314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4215604" y="4214818"/>
            <a:ext cx="570710"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0789" y="122180"/>
            <a:ext cx="1080104" cy="369332"/>
          </a:xfrm>
          <a:prstGeom prst="rect">
            <a:avLst/>
          </a:prstGeom>
          <a:noFill/>
        </p:spPr>
        <p:txBody>
          <a:bodyPr wrap="none" rtlCol="0">
            <a:spAutoFit/>
          </a:bodyPr>
          <a:lstStyle/>
          <a:p>
            <a:r>
              <a:rPr lang="en-US" b="1" dirty="0" smtClean="0">
                <a:solidFill>
                  <a:srgbClr val="0000FF"/>
                </a:solidFill>
              </a:rPr>
              <a:t>STUDENT</a:t>
            </a:r>
            <a:endParaRPr lang="en-US" b="1" dirty="0">
              <a:solidFill>
                <a:srgbClr val="0000FF"/>
              </a:solidFill>
            </a:endParaRPr>
          </a:p>
        </p:txBody>
      </p:sp>
      <p:sp>
        <p:nvSpPr>
          <p:cNvPr id="7" name="TextBox 6"/>
          <p:cNvSpPr txBox="1"/>
          <p:nvPr/>
        </p:nvSpPr>
        <p:spPr>
          <a:xfrm>
            <a:off x="4834068" y="3320120"/>
            <a:ext cx="761747" cy="369332"/>
          </a:xfrm>
          <a:prstGeom prst="rect">
            <a:avLst/>
          </a:prstGeom>
          <a:noFill/>
        </p:spPr>
        <p:txBody>
          <a:bodyPr wrap="none" rtlCol="0">
            <a:spAutoFit/>
          </a:bodyPr>
          <a:lstStyle/>
          <a:p>
            <a:r>
              <a:rPr lang="en-US" b="1" dirty="0" smtClean="0">
                <a:solidFill>
                  <a:srgbClr val="0000FF"/>
                </a:solidFill>
              </a:rPr>
              <a:t>CLASS</a:t>
            </a:r>
            <a:endParaRPr lang="en-US" b="1" dirty="0">
              <a:solidFill>
                <a:srgbClr val="0000FF"/>
              </a:solidFill>
            </a:endParaRPr>
          </a:p>
        </p:txBody>
      </p:sp>
      <p:sp>
        <p:nvSpPr>
          <p:cNvPr id="9" name="TextBox 8"/>
          <p:cNvSpPr txBox="1"/>
          <p:nvPr/>
        </p:nvSpPr>
        <p:spPr>
          <a:xfrm>
            <a:off x="5214942" y="428604"/>
            <a:ext cx="1001556" cy="369332"/>
          </a:xfrm>
          <a:prstGeom prst="rect">
            <a:avLst/>
          </a:prstGeom>
          <a:noFill/>
        </p:spPr>
        <p:txBody>
          <a:bodyPr wrap="none" rtlCol="0">
            <a:spAutoFit/>
          </a:bodyPr>
          <a:lstStyle/>
          <a:p>
            <a:r>
              <a:rPr lang="en-US" b="1" dirty="0" smtClean="0">
                <a:solidFill>
                  <a:srgbClr val="0000FF"/>
                </a:solidFill>
              </a:rPr>
              <a:t>FACULTY</a:t>
            </a:r>
            <a:endParaRPr lang="en-US" b="1" dirty="0">
              <a:solidFill>
                <a:srgbClr val="0000FF"/>
              </a:solidFill>
            </a:endParaRPr>
          </a:p>
        </p:txBody>
      </p:sp>
      <p:sp>
        <p:nvSpPr>
          <p:cNvPr id="10" name="TextBox 9"/>
          <p:cNvSpPr txBox="1"/>
          <p:nvPr/>
        </p:nvSpPr>
        <p:spPr>
          <a:xfrm>
            <a:off x="357158" y="571504"/>
            <a:ext cx="3288080" cy="2308324"/>
          </a:xfrm>
          <a:prstGeom prst="rect">
            <a:avLst/>
          </a:prstGeom>
          <a:noFill/>
          <a:ln w="12700">
            <a:solidFill>
              <a:schemeClr val="tx1"/>
            </a:solidFill>
          </a:ln>
        </p:spPr>
        <p:txBody>
          <a:bodyPr wrap="none" rtlCol="0">
            <a:spAutoFit/>
          </a:bodyPr>
          <a:lstStyle/>
          <a:p>
            <a:r>
              <a:rPr lang="en-US" dirty="0" smtClean="0"/>
              <a:t>SNUM  SNAME    MA LV        AGE</a:t>
            </a:r>
            <a:endParaRPr lang="en-IN" dirty="0" smtClean="0"/>
          </a:p>
          <a:p>
            <a:r>
              <a:rPr lang="en-US" dirty="0" smtClean="0"/>
              <a:t>--------------------------------------------</a:t>
            </a:r>
          </a:p>
          <a:p>
            <a:r>
              <a:rPr lang="en-US" dirty="0" smtClean="0"/>
              <a:t>   1         </a:t>
            </a:r>
            <a:r>
              <a:rPr lang="en-US" dirty="0" err="1" smtClean="0"/>
              <a:t>jhon</a:t>
            </a:r>
            <a:r>
              <a:rPr lang="en-US" dirty="0" smtClean="0"/>
              <a:t>       CS     </a:t>
            </a:r>
            <a:r>
              <a:rPr lang="en-US" dirty="0" err="1" smtClean="0"/>
              <a:t>Sr</a:t>
            </a:r>
            <a:r>
              <a:rPr lang="en-US" dirty="0" smtClean="0"/>
              <a:t>         19</a:t>
            </a:r>
            <a:endParaRPr lang="en-IN" dirty="0" smtClean="0"/>
          </a:p>
          <a:p>
            <a:r>
              <a:rPr lang="en-US" dirty="0" smtClean="0"/>
              <a:t>   2        Smith      CS     </a:t>
            </a:r>
            <a:r>
              <a:rPr lang="en-US" dirty="0" err="1" smtClean="0"/>
              <a:t>Jr</a:t>
            </a:r>
            <a:r>
              <a:rPr lang="en-US" dirty="0" smtClean="0"/>
              <a:t>         20</a:t>
            </a:r>
            <a:endParaRPr lang="en-IN" dirty="0" smtClean="0"/>
          </a:p>
          <a:p>
            <a:r>
              <a:rPr lang="en-US" dirty="0" smtClean="0"/>
              <a:t>   3        Jacob      CV    </a:t>
            </a:r>
            <a:r>
              <a:rPr lang="en-US" dirty="0" err="1" smtClean="0"/>
              <a:t>Sr</a:t>
            </a:r>
            <a:r>
              <a:rPr lang="en-US" dirty="0" smtClean="0"/>
              <a:t>         20</a:t>
            </a:r>
            <a:endParaRPr lang="en-IN" dirty="0" smtClean="0"/>
          </a:p>
          <a:p>
            <a:r>
              <a:rPr lang="en-US" dirty="0" smtClean="0"/>
              <a:t>   4       Tom         CS     </a:t>
            </a:r>
            <a:r>
              <a:rPr lang="en-US" dirty="0" err="1" smtClean="0"/>
              <a:t>Jr</a:t>
            </a:r>
            <a:r>
              <a:rPr lang="en-US" dirty="0" smtClean="0"/>
              <a:t>         20</a:t>
            </a:r>
            <a:endParaRPr lang="en-IN" dirty="0" smtClean="0"/>
          </a:p>
          <a:p>
            <a:r>
              <a:rPr lang="en-US" dirty="0" smtClean="0"/>
              <a:t>   5       </a:t>
            </a:r>
            <a:r>
              <a:rPr lang="en-US" dirty="0" err="1" smtClean="0"/>
              <a:t>Rahul</a:t>
            </a:r>
            <a:r>
              <a:rPr lang="en-US" dirty="0" smtClean="0"/>
              <a:t>      CS     </a:t>
            </a:r>
            <a:r>
              <a:rPr lang="en-US" dirty="0" err="1" smtClean="0"/>
              <a:t>Jr</a:t>
            </a:r>
            <a:r>
              <a:rPr lang="en-US" dirty="0" smtClean="0"/>
              <a:t>         20</a:t>
            </a:r>
            <a:endParaRPr lang="en-IN" dirty="0" smtClean="0"/>
          </a:p>
          <a:p>
            <a:r>
              <a:rPr lang="en-US" dirty="0" smtClean="0"/>
              <a:t>   6       Rita         CS     </a:t>
            </a:r>
            <a:r>
              <a:rPr lang="en-US" dirty="0" err="1" smtClean="0"/>
              <a:t>Sr</a:t>
            </a:r>
            <a:r>
              <a:rPr lang="en-US" dirty="0" smtClean="0"/>
              <a:t>         21 </a:t>
            </a:r>
            <a:endParaRPr lang="en-IN" dirty="0"/>
          </a:p>
        </p:txBody>
      </p:sp>
      <p:sp>
        <p:nvSpPr>
          <p:cNvPr id="11" name="TextBox 10"/>
          <p:cNvSpPr txBox="1"/>
          <p:nvPr/>
        </p:nvSpPr>
        <p:spPr>
          <a:xfrm>
            <a:off x="1275591" y="3002814"/>
            <a:ext cx="1185902" cy="369332"/>
          </a:xfrm>
          <a:prstGeom prst="rect">
            <a:avLst/>
          </a:prstGeom>
          <a:noFill/>
        </p:spPr>
        <p:txBody>
          <a:bodyPr wrap="none" rtlCol="0">
            <a:spAutoFit/>
          </a:bodyPr>
          <a:lstStyle/>
          <a:p>
            <a:r>
              <a:rPr lang="en-US" b="1" dirty="0" smtClean="0">
                <a:solidFill>
                  <a:srgbClr val="0000FF"/>
                </a:solidFill>
              </a:rPr>
              <a:t>ENROLLED</a:t>
            </a:r>
            <a:endParaRPr lang="en-US" b="1" dirty="0">
              <a:solidFill>
                <a:srgbClr val="0000FF"/>
              </a:solidFill>
            </a:endParaRPr>
          </a:p>
        </p:txBody>
      </p:sp>
      <p:sp>
        <p:nvSpPr>
          <p:cNvPr id="12" name="TextBox 11"/>
          <p:cNvSpPr txBox="1"/>
          <p:nvPr/>
        </p:nvSpPr>
        <p:spPr>
          <a:xfrm>
            <a:off x="4857752" y="1071546"/>
            <a:ext cx="2476960" cy="2031325"/>
          </a:xfrm>
          <a:prstGeom prst="rect">
            <a:avLst/>
          </a:prstGeom>
          <a:noFill/>
          <a:ln w="12700">
            <a:solidFill>
              <a:schemeClr val="tx1"/>
            </a:solidFill>
          </a:ln>
        </p:spPr>
        <p:txBody>
          <a:bodyPr wrap="none" rtlCol="0">
            <a:spAutoFit/>
          </a:bodyPr>
          <a:lstStyle/>
          <a:p>
            <a:r>
              <a:rPr lang="en-US" dirty="0" smtClean="0"/>
              <a:t>FID    FNAME      DEPTID</a:t>
            </a:r>
            <a:endParaRPr lang="en-IN" dirty="0" smtClean="0"/>
          </a:p>
          <a:p>
            <a:r>
              <a:rPr lang="en-US" dirty="0" smtClean="0"/>
              <a:t>-------------------------------</a:t>
            </a:r>
            <a:endParaRPr lang="en-IN" dirty="0" smtClean="0"/>
          </a:p>
          <a:p>
            <a:r>
              <a:rPr lang="en-US" dirty="0" smtClean="0"/>
              <a:t>  11   Harish        1000</a:t>
            </a:r>
            <a:endParaRPr lang="en-IN" dirty="0" smtClean="0"/>
          </a:p>
          <a:p>
            <a:r>
              <a:rPr lang="en-US" dirty="0" smtClean="0"/>
              <a:t>  12   MV             1000</a:t>
            </a:r>
            <a:endParaRPr lang="en-IN" dirty="0" smtClean="0"/>
          </a:p>
          <a:p>
            <a:r>
              <a:rPr lang="en-US" dirty="0" smtClean="0"/>
              <a:t>  13   Mira           1001</a:t>
            </a:r>
            <a:endParaRPr lang="en-IN" dirty="0" smtClean="0"/>
          </a:p>
          <a:p>
            <a:r>
              <a:rPr lang="en-US" dirty="0" smtClean="0"/>
              <a:t>  14   Shiva          1002</a:t>
            </a:r>
            <a:endParaRPr lang="en-IN" dirty="0" smtClean="0"/>
          </a:p>
          <a:p>
            <a:r>
              <a:rPr lang="en-US" dirty="0" smtClean="0"/>
              <a:t>  15   </a:t>
            </a:r>
            <a:r>
              <a:rPr lang="en-US" dirty="0" err="1" smtClean="0"/>
              <a:t>Nupur</a:t>
            </a:r>
            <a:r>
              <a:rPr lang="en-US" dirty="0" smtClean="0"/>
              <a:t>        1000</a:t>
            </a:r>
            <a:endParaRPr lang="en-IN" dirty="0"/>
          </a:p>
        </p:txBody>
      </p:sp>
      <p:sp>
        <p:nvSpPr>
          <p:cNvPr id="13" name="TextBox 12"/>
          <p:cNvSpPr txBox="1"/>
          <p:nvPr/>
        </p:nvSpPr>
        <p:spPr>
          <a:xfrm>
            <a:off x="3428992" y="3714752"/>
            <a:ext cx="5000660" cy="2862322"/>
          </a:xfrm>
          <a:prstGeom prst="rect">
            <a:avLst/>
          </a:prstGeom>
          <a:noFill/>
          <a:ln>
            <a:solidFill>
              <a:schemeClr val="accent1"/>
            </a:solidFill>
          </a:ln>
        </p:spPr>
        <p:txBody>
          <a:bodyPr wrap="square" rtlCol="0">
            <a:spAutoFit/>
          </a:bodyPr>
          <a:lstStyle/>
          <a:p>
            <a:r>
              <a:rPr lang="en-US" dirty="0" smtClean="0"/>
              <a:t>CNAME	 METTS_AT                  ROOM         FID</a:t>
            </a:r>
            <a:endParaRPr lang="en-IN" dirty="0" smtClean="0"/>
          </a:p>
          <a:p>
            <a:r>
              <a:rPr lang="en-US" dirty="0" smtClean="0"/>
              <a:t>------------------------------------------------------------------</a:t>
            </a:r>
          </a:p>
          <a:p>
            <a:r>
              <a:rPr lang="en-US" dirty="0" smtClean="0"/>
              <a:t>class1 	12/11/15 10:15:16     R1               14</a:t>
            </a:r>
            <a:endParaRPr lang="en-IN" dirty="0" smtClean="0"/>
          </a:p>
          <a:p>
            <a:r>
              <a:rPr lang="en-US" dirty="0" smtClean="0"/>
              <a:t>class10     12/11/15 10:15:16     R128          14</a:t>
            </a:r>
          </a:p>
          <a:p>
            <a:r>
              <a:rPr lang="en-US" dirty="0" smtClean="0"/>
              <a:t>class2       12/11/15 10:15:20     R2               12</a:t>
            </a:r>
            <a:endParaRPr lang="en-IN" dirty="0" smtClean="0"/>
          </a:p>
          <a:p>
            <a:r>
              <a:rPr lang="en-US" dirty="0" smtClean="0"/>
              <a:t> class3      12/11/15 10:15:25     R3               11</a:t>
            </a:r>
          </a:p>
          <a:p>
            <a:r>
              <a:rPr lang="en-US" dirty="0" smtClean="0"/>
              <a:t>class4       12/11/15 20:15:20     R4               14</a:t>
            </a:r>
            <a:endParaRPr lang="en-IN" dirty="0" smtClean="0"/>
          </a:p>
          <a:p>
            <a:r>
              <a:rPr lang="en-US" dirty="0" smtClean="0"/>
              <a:t> class5      12/11/15 20:15:20     R3               15</a:t>
            </a:r>
            <a:endParaRPr lang="en-IN" dirty="0" smtClean="0"/>
          </a:p>
          <a:p>
            <a:r>
              <a:rPr lang="en-US" dirty="0" smtClean="0"/>
              <a:t> class6      12/11/15 13:20:20    R2               14</a:t>
            </a:r>
          </a:p>
          <a:p>
            <a:r>
              <a:rPr lang="en-US" dirty="0" smtClean="0"/>
              <a:t>class7       12/11/15 10:10:10    R3                14</a:t>
            </a:r>
            <a:endParaRPr lang="en-IN" dirty="0"/>
          </a:p>
        </p:txBody>
      </p:sp>
      <p:sp>
        <p:nvSpPr>
          <p:cNvPr id="14" name="TextBox 13"/>
          <p:cNvSpPr txBox="1"/>
          <p:nvPr/>
        </p:nvSpPr>
        <p:spPr>
          <a:xfrm>
            <a:off x="857224" y="3357562"/>
            <a:ext cx="1736373" cy="3416320"/>
          </a:xfrm>
          <a:prstGeom prst="rect">
            <a:avLst/>
          </a:prstGeom>
          <a:noFill/>
          <a:ln>
            <a:solidFill>
              <a:schemeClr val="accent1"/>
            </a:solidFill>
          </a:ln>
        </p:spPr>
        <p:txBody>
          <a:bodyPr wrap="none" rtlCol="0">
            <a:spAutoFit/>
          </a:bodyPr>
          <a:lstStyle/>
          <a:p>
            <a:r>
              <a:rPr lang="en-US" dirty="0" smtClean="0"/>
              <a:t>SNUM   CNAME</a:t>
            </a:r>
            <a:endParaRPr lang="en-IN" dirty="0" smtClean="0"/>
          </a:p>
          <a:p>
            <a:r>
              <a:rPr lang="en-US" dirty="0" smtClean="0"/>
              <a:t>----------------------</a:t>
            </a:r>
            <a:endParaRPr lang="en-IN" dirty="0" smtClean="0"/>
          </a:p>
          <a:p>
            <a:r>
              <a:rPr lang="en-US" dirty="0" smtClean="0"/>
              <a:t>  1       class1</a:t>
            </a:r>
            <a:endParaRPr lang="en-IN" dirty="0" smtClean="0"/>
          </a:p>
          <a:p>
            <a:r>
              <a:rPr lang="en-US" dirty="0" smtClean="0"/>
              <a:t>  2      class1</a:t>
            </a:r>
            <a:endParaRPr lang="en-IN" dirty="0" smtClean="0"/>
          </a:p>
          <a:p>
            <a:r>
              <a:rPr lang="en-US" dirty="0" smtClean="0"/>
              <a:t>  3      class3</a:t>
            </a:r>
            <a:endParaRPr lang="en-IN" dirty="0" smtClean="0"/>
          </a:p>
          <a:p>
            <a:r>
              <a:rPr lang="en-US" dirty="0" smtClean="0"/>
              <a:t>  4      class3</a:t>
            </a:r>
            <a:endParaRPr lang="en-IN" dirty="0" smtClean="0"/>
          </a:p>
          <a:p>
            <a:r>
              <a:rPr lang="en-US" dirty="0" smtClean="0"/>
              <a:t>  5      class4</a:t>
            </a:r>
            <a:endParaRPr lang="en-IN" dirty="0" smtClean="0"/>
          </a:p>
          <a:p>
            <a:r>
              <a:rPr lang="en-US" dirty="0" smtClean="0"/>
              <a:t>  1      class5</a:t>
            </a:r>
            <a:endParaRPr lang="en-IN" dirty="0" smtClean="0"/>
          </a:p>
          <a:p>
            <a:r>
              <a:rPr lang="en-US" dirty="0" smtClean="0"/>
              <a:t>  2      class5</a:t>
            </a:r>
            <a:endParaRPr lang="en-IN" dirty="0" smtClean="0"/>
          </a:p>
          <a:p>
            <a:r>
              <a:rPr lang="en-US" dirty="0" smtClean="0"/>
              <a:t>  3      class5</a:t>
            </a:r>
            <a:endParaRPr lang="en-IN" dirty="0" smtClean="0"/>
          </a:p>
          <a:p>
            <a:r>
              <a:rPr lang="en-US" dirty="0" smtClean="0"/>
              <a:t>  4      class5</a:t>
            </a:r>
            <a:endParaRPr lang="en-IN" dirty="0" smtClean="0"/>
          </a:p>
          <a:p>
            <a:r>
              <a:rPr lang="en-US" dirty="0" smtClean="0"/>
              <a:t>  5      class5</a:t>
            </a:r>
            <a:endParaRPr lang="en-IN" dirty="0"/>
          </a:p>
        </p:txBody>
      </p:sp>
    </p:spTree>
    <p:extLst>
      <p:ext uri="{BB962C8B-B14F-4D97-AF65-F5344CB8AC3E}">
        <p14:creationId xmlns:p14="http://schemas.microsoft.com/office/powerpoint/2010/main" val="19958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iii. Find the names of all Juniors (level(</a:t>
            </a:r>
            <a:r>
              <a:rPr lang="en-IN" sz="2000" dirty="0" err="1" smtClean="0">
                <a:solidFill>
                  <a:srgbClr val="C00000"/>
                </a:solidFill>
              </a:rPr>
              <a:t>lvl</a:t>
            </a:r>
            <a:r>
              <a:rPr lang="en-IN" sz="2000" dirty="0" smtClean="0">
                <a:solidFill>
                  <a:srgbClr val="C00000"/>
                </a:solidFill>
              </a:rPr>
              <a:t>) = </a:t>
            </a:r>
            <a:r>
              <a:rPr lang="en-IN" sz="2000" dirty="0" err="1" smtClean="0">
                <a:solidFill>
                  <a:srgbClr val="C00000"/>
                </a:solidFill>
              </a:rPr>
              <a:t>Jr</a:t>
            </a:r>
            <a:r>
              <a:rPr lang="en-IN" sz="2000" dirty="0" smtClean="0">
                <a:solidFill>
                  <a:srgbClr val="C00000"/>
                </a:solidFill>
              </a:rPr>
              <a:t>) who are enrolled in a class taught by Harish.</a:t>
            </a:r>
          </a:p>
        </p:txBody>
      </p:sp>
      <p:sp>
        <p:nvSpPr>
          <p:cNvPr id="6" name="TextBox 5"/>
          <p:cNvSpPr txBox="1"/>
          <p:nvPr/>
        </p:nvSpPr>
        <p:spPr>
          <a:xfrm>
            <a:off x="571472" y="2214554"/>
            <a:ext cx="7040838" cy="2585323"/>
          </a:xfrm>
          <a:prstGeom prst="rect">
            <a:avLst/>
          </a:prstGeom>
          <a:noFill/>
        </p:spPr>
        <p:txBody>
          <a:bodyPr wrap="none" rtlCol="0">
            <a:spAutoFit/>
          </a:bodyPr>
          <a:lstStyle/>
          <a:p>
            <a:r>
              <a:rPr lang="en-US" b="1" dirty="0" smtClean="0"/>
              <a:t>SELECT DISTINCT </a:t>
            </a:r>
            <a:r>
              <a:rPr lang="en-US" b="1" dirty="0" err="1" smtClean="0"/>
              <a:t>S.Sname</a:t>
            </a:r>
            <a:endParaRPr lang="en-IN" dirty="0" smtClean="0"/>
          </a:p>
          <a:p>
            <a:r>
              <a:rPr lang="en-US" b="1" dirty="0" smtClean="0"/>
              <a:t>FROM Student S, Class C, Enrolled E, Faculty F</a:t>
            </a:r>
            <a:endParaRPr lang="en-IN" dirty="0" smtClean="0"/>
          </a:p>
          <a:p>
            <a:r>
              <a:rPr lang="en-US" b="1" dirty="0" smtClean="0"/>
              <a:t>WHERE </a:t>
            </a:r>
            <a:r>
              <a:rPr lang="en-US" b="1" dirty="0" err="1" smtClean="0"/>
              <a:t>S.snum</a:t>
            </a:r>
            <a:r>
              <a:rPr lang="en-US" b="1" dirty="0" smtClean="0"/>
              <a:t> = </a:t>
            </a:r>
            <a:r>
              <a:rPr lang="en-US" b="1" dirty="0" err="1" smtClean="0"/>
              <a:t>E.snum</a:t>
            </a:r>
            <a:r>
              <a:rPr lang="en-US" b="1" dirty="0" smtClean="0"/>
              <a:t> AND </a:t>
            </a:r>
            <a:r>
              <a:rPr lang="en-US" b="1" dirty="0" err="1" smtClean="0"/>
              <a:t>E.cname</a:t>
            </a:r>
            <a:r>
              <a:rPr lang="en-US" b="1" dirty="0" smtClean="0"/>
              <a:t> = </a:t>
            </a:r>
            <a:r>
              <a:rPr lang="en-US" b="1" dirty="0" err="1" smtClean="0"/>
              <a:t>C.cname</a:t>
            </a:r>
            <a:r>
              <a:rPr lang="en-US" b="1" dirty="0" smtClean="0"/>
              <a:t> AND C.fid = F.fid AND</a:t>
            </a:r>
            <a:endParaRPr lang="en-IN" dirty="0" smtClean="0"/>
          </a:p>
          <a:p>
            <a:r>
              <a:rPr lang="en-US" b="1" dirty="0" err="1" smtClean="0"/>
              <a:t>F.fname</a:t>
            </a:r>
            <a:r>
              <a:rPr lang="en-US" b="1" dirty="0" smtClean="0"/>
              <a:t> = ‘Harish’ AND S.lvl = ‘</a:t>
            </a:r>
            <a:r>
              <a:rPr lang="en-US" b="1" dirty="0" err="1" smtClean="0"/>
              <a:t>Jr</a:t>
            </a:r>
            <a:r>
              <a:rPr lang="en-US" b="1" dirty="0" smtClean="0"/>
              <a:t>’;</a:t>
            </a:r>
            <a:endParaRPr lang="en-IN" dirty="0" smtClean="0"/>
          </a:p>
          <a:p>
            <a:r>
              <a:rPr lang="en-US" dirty="0" smtClean="0"/>
              <a:t> </a:t>
            </a:r>
          </a:p>
          <a:p>
            <a:endParaRPr lang="en-US" dirty="0" smtClean="0"/>
          </a:p>
          <a:p>
            <a:r>
              <a:rPr lang="en-US" dirty="0" smtClean="0"/>
              <a:t>SNAME</a:t>
            </a:r>
            <a:endParaRPr lang="en-IN" dirty="0" smtClean="0"/>
          </a:p>
          <a:p>
            <a:r>
              <a:rPr lang="en-US" dirty="0" smtClean="0"/>
              <a:t>----------</a:t>
            </a:r>
            <a:endParaRPr lang="en-IN" dirty="0" smtClean="0"/>
          </a:p>
          <a:p>
            <a:r>
              <a:rPr lang="en-US" dirty="0" smtClean="0"/>
              <a:t>Tom</a:t>
            </a:r>
            <a:endParaRPr lang="en-IN" dirty="0"/>
          </a:p>
        </p:txBody>
      </p:sp>
    </p:spTree>
    <p:extLst>
      <p:ext uri="{BB962C8B-B14F-4D97-AF65-F5344CB8AC3E}">
        <p14:creationId xmlns:p14="http://schemas.microsoft.com/office/powerpoint/2010/main" val="125718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vi. Find the names of all classes that either meet in room R128 or have five or more Students enrolled.</a:t>
            </a:r>
          </a:p>
        </p:txBody>
      </p:sp>
      <p:sp>
        <p:nvSpPr>
          <p:cNvPr id="3" name="TextBox 2"/>
          <p:cNvSpPr txBox="1"/>
          <p:nvPr/>
        </p:nvSpPr>
        <p:spPr>
          <a:xfrm>
            <a:off x="500034" y="2357430"/>
            <a:ext cx="4449551" cy="3693319"/>
          </a:xfrm>
          <a:prstGeom prst="rect">
            <a:avLst/>
          </a:prstGeom>
          <a:noFill/>
        </p:spPr>
        <p:txBody>
          <a:bodyPr wrap="none" rtlCol="0">
            <a:spAutoFit/>
          </a:bodyPr>
          <a:lstStyle/>
          <a:p>
            <a:r>
              <a:rPr lang="en-US" b="1" dirty="0" smtClean="0"/>
              <a:t>SQL&gt;SELECT </a:t>
            </a:r>
            <a:r>
              <a:rPr lang="en-US" b="1" dirty="0" err="1" smtClean="0"/>
              <a:t>C.cname</a:t>
            </a:r>
            <a:endParaRPr lang="en-IN" dirty="0" smtClean="0"/>
          </a:p>
          <a:p>
            <a:r>
              <a:rPr lang="en-US" b="1" dirty="0" smtClean="0"/>
              <a:t>FROM Class C</a:t>
            </a:r>
            <a:endParaRPr lang="en-IN" dirty="0" smtClean="0"/>
          </a:p>
          <a:p>
            <a:r>
              <a:rPr lang="en-US" b="1" dirty="0" smtClean="0"/>
              <a:t>WHERE </a:t>
            </a:r>
            <a:r>
              <a:rPr lang="en-US" b="1" dirty="0" err="1" smtClean="0"/>
              <a:t>C.room</a:t>
            </a:r>
            <a:r>
              <a:rPr lang="en-US" b="1" dirty="0" smtClean="0"/>
              <a:t> = ‘R128’</a:t>
            </a:r>
            <a:endParaRPr lang="en-IN" dirty="0" smtClean="0"/>
          </a:p>
          <a:p>
            <a:r>
              <a:rPr lang="en-US" b="1" dirty="0" smtClean="0"/>
              <a:t>OR </a:t>
            </a:r>
            <a:r>
              <a:rPr lang="en-US" b="1" dirty="0" err="1" smtClean="0"/>
              <a:t>C.cname</a:t>
            </a:r>
            <a:r>
              <a:rPr lang="en-US" b="1" dirty="0" smtClean="0"/>
              <a:t> IN (SELECT </a:t>
            </a:r>
            <a:r>
              <a:rPr lang="en-US" b="1" dirty="0" err="1" smtClean="0"/>
              <a:t>E.cname</a:t>
            </a:r>
            <a:endParaRPr lang="en-IN" dirty="0" smtClean="0"/>
          </a:p>
          <a:p>
            <a:r>
              <a:rPr lang="en-US" b="1" dirty="0" smtClean="0"/>
              <a:t>		FROM Enrolled E</a:t>
            </a:r>
            <a:endParaRPr lang="en-IN" dirty="0" smtClean="0"/>
          </a:p>
          <a:p>
            <a:r>
              <a:rPr lang="en-US" b="1" dirty="0" smtClean="0"/>
              <a:t>		GROUP BY </a:t>
            </a:r>
            <a:r>
              <a:rPr lang="en-US" b="1" dirty="0" err="1" smtClean="0"/>
              <a:t>E.cname</a:t>
            </a:r>
            <a:endParaRPr lang="en-IN" dirty="0" smtClean="0"/>
          </a:p>
          <a:p>
            <a:r>
              <a:rPr lang="en-US" b="1" dirty="0" smtClean="0"/>
              <a:t>		HAVING COUNT (*) &gt;= 5);</a:t>
            </a:r>
            <a:endParaRPr lang="en-IN" dirty="0" smtClean="0"/>
          </a:p>
          <a:p>
            <a:r>
              <a:rPr lang="en-US" dirty="0" smtClean="0"/>
              <a:t> </a:t>
            </a:r>
            <a:endParaRPr lang="en-IN" dirty="0" smtClean="0"/>
          </a:p>
          <a:p>
            <a:r>
              <a:rPr lang="en-US" dirty="0" smtClean="0"/>
              <a:t>CNAME</a:t>
            </a:r>
            <a:endParaRPr lang="en-IN" dirty="0" smtClean="0"/>
          </a:p>
          <a:p>
            <a:r>
              <a:rPr lang="en-US" dirty="0" smtClean="0"/>
              <a:t>--------------------</a:t>
            </a:r>
            <a:endParaRPr lang="en-IN" dirty="0" smtClean="0"/>
          </a:p>
          <a:p>
            <a:r>
              <a:rPr lang="en-US" dirty="0" smtClean="0"/>
              <a:t>class10</a:t>
            </a:r>
            <a:endParaRPr lang="en-IN" dirty="0" smtClean="0"/>
          </a:p>
          <a:p>
            <a:r>
              <a:rPr lang="en-US" dirty="0" smtClean="0"/>
              <a:t>class5</a:t>
            </a:r>
            <a:endParaRPr lang="en-IN" dirty="0" smtClean="0"/>
          </a:p>
          <a:p>
            <a:endParaRPr lang="en-IN" dirty="0"/>
          </a:p>
        </p:txBody>
      </p:sp>
      <p:sp>
        <p:nvSpPr>
          <p:cNvPr id="4" name="TextBox 3"/>
          <p:cNvSpPr txBox="1"/>
          <p:nvPr/>
        </p:nvSpPr>
        <p:spPr>
          <a:xfrm>
            <a:off x="6143636" y="1500174"/>
            <a:ext cx="761747" cy="369332"/>
          </a:xfrm>
          <a:prstGeom prst="rect">
            <a:avLst/>
          </a:prstGeom>
          <a:noFill/>
        </p:spPr>
        <p:txBody>
          <a:bodyPr wrap="none" rtlCol="0">
            <a:spAutoFit/>
          </a:bodyPr>
          <a:lstStyle/>
          <a:p>
            <a:r>
              <a:rPr lang="en-US" b="1" dirty="0" smtClean="0">
                <a:solidFill>
                  <a:srgbClr val="0000FF"/>
                </a:solidFill>
              </a:rPr>
              <a:t>CLASS</a:t>
            </a:r>
            <a:endParaRPr lang="en-US" b="1" dirty="0">
              <a:solidFill>
                <a:srgbClr val="0000FF"/>
              </a:solidFill>
            </a:endParaRPr>
          </a:p>
        </p:txBody>
      </p:sp>
      <p:sp>
        <p:nvSpPr>
          <p:cNvPr id="5" name="TextBox 4"/>
          <p:cNvSpPr txBox="1"/>
          <p:nvPr/>
        </p:nvSpPr>
        <p:spPr>
          <a:xfrm>
            <a:off x="5643570" y="1857364"/>
            <a:ext cx="1736373" cy="3416320"/>
          </a:xfrm>
          <a:prstGeom prst="rect">
            <a:avLst/>
          </a:prstGeom>
          <a:noFill/>
          <a:ln>
            <a:solidFill>
              <a:schemeClr val="accent1"/>
            </a:solidFill>
          </a:ln>
        </p:spPr>
        <p:txBody>
          <a:bodyPr wrap="none" rtlCol="0">
            <a:spAutoFit/>
          </a:bodyPr>
          <a:lstStyle/>
          <a:p>
            <a:r>
              <a:rPr lang="en-US" dirty="0" smtClean="0"/>
              <a:t>SNUM   CNAME</a:t>
            </a:r>
            <a:endParaRPr lang="en-IN" dirty="0" smtClean="0"/>
          </a:p>
          <a:p>
            <a:r>
              <a:rPr lang="en-US" dirty="0" smtClean="0"/>
              <a:t>----------------------</a:t>
            </a:r>
            <a:endParaRPr lang="en-IN" dirty="0" smtClean="0"/>
          </a:p>
          <a:p>
            <a:r>
              <a:rPr lang="en-US" dirty="0" smtClean="0"/>
              <a:t>  1       class1</a:t>
            </a:r>
            <a:endParaRPr lang="en-IN" dirty="0" smtClean="0"/>
          </a:p>
          <a:p>
            <a:r>
              <a:rPr lang="en-US" dirty="0" smtClean="0"/>
              <a:t>  2      class1</a:t>
            </a:r>
            <a:endParaRPr lang="en-IN" dirty="0" smtClean="0"/>
          </a:p>
          <a:p>
            <a:r>
              <a:rPr lang="en-US" dirty="0" smtClean="0"/>
              <a:t>  3      class3</a:t>
            </a:r>
            <a:endParaRPr lang="en-IN" dirty="0" smtClean="0"/>
          </a:p>
          <a:p>
            <a:r>
              <a:rPr lang="en-US" dirty="0" smtClean="0"/>
              <a:t>  4      class3</a:t>
            </a:r>
            <a:endParaRPr lang="en-IN" dirty="0" smtClean="0"/>
          </a:p>
          <a:p>
            <a:r>
              <a:rPr lang="en-US" dirty="0" smtClean="0"/>
              <a:t>  5      class4</a:t>
            </a:r>
            <a:endParaRPr lang="en-IN" dirty="0" smtClean="0"/>
          </a:p>
          <a:p>
            <a:r>
              <a:rPr lang="en-US" dirty="0" smtClean="0"/>
              <a:t>  1      class5</a:t>
            </a:r>
            <a:endParaRPr lang="en-IN" dirty="0" smtClean="0"/>
          </a:p>
          <a:p>
            <a:r>
              <a:rPr lang="en-US" dirty="0" smtClean="0"/>
              <a:t>  2      class5</a:t>
            </a:r>
            <a:endParaRPr lang="en-IN" dirty="0" smtClean="0"/>
          </a:p>
          <a:p>
            <a:r>
              <a:rPr lang="en-US" dirty="0" smtClean="0"/>
              <a:t>  3      class5</a:t>
            </a:r>
            <a:endParaRPr lang="en-IN" dirty="0" smtClean="0"/>
          </a:p>
          <a:p>
            <a:r>
              <a:rPr lang="en-US" dirty="0" smtClean="0"/>
              <a:t>  4      class5</a:t>
            </a:r>
            <a:endParaRPr lang="en-IN" dirty="0" smtClean="0"/>
          </a:p>
          <a:p>
            <a:r>
              <a:rPr lang="en-US" dirty="0" smtClean="0"/>
              <a:t>  5      class5</a:t>
            </a:r>
            <a:endParaRPr lang="en-IN" dirty="0"/>
          </a:p>
        </p:txBody>
      </p:sp>
    </p:spTree>
    <p:extLst>
      <p:ext uri="{BB962C8B-B14F-4D97-AF65-F5344CB8AC3E}">
        <p14:creationId xmlns:p14="http://schemas.microsoft.com/office/powerpoint/2010/main" val="125718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v. Find the names of all students who are enrolled in two classes that meet at the same time.</a:t>
            </a:r>
          </a:p>
        </p:txBody>
      </p:sp>
      <p:sp>
        <p:nvSpPr>
          <p:cNvPr id="3" name="TextBox 2"/>
          <p:cNvSpPr txBox="1"/>
          <p:nvPr/>
        </p:nvSpPr>
        <p:spPr>
          <a:xfrm>
            <a:off x="323380" y="1928802"/>
            <a:ext cx="8820620" cy="4247317"/>
          </a:xfrm>
          <a:prstGeom prst="rect">
            <a:avLst/>
          </a:prstGeom>
          <a:noFill/>
        </p:spPr>
        <p:txBody>
          <a:bodyPr wrap="none" rtlCol="0">
            <a:spAutoFit/>
          </a:bodyPr>
          <a:lstStyle/>
          <a:p>
            <a:r>
              <a:rPr lang="en-US" b="1" dirty="0" smtClean="0"/>
              <a:t>SELECT DISTINCT </a:t>
            </a:r>
            <a:r>
              <a:rPr lang="en-US" b="1" dirty="0" err="1" smtClean="0"/>
              <a:t>S.sname</a:t>
            </a:r>
            <a:endParaRPr lang="en-IN" dirty="0" smtClean="0"/>
          </a:p>
          <a:p>
            <a:r>
              <a:rPr lang="en-US" b="1" dirty="0" smtClean="0"/>
              <a:t>FROM Student S</a:t>
            </a:r>
            <a:endParaRPr lang="en-IN" dirty="0" smtClean="0"/>
          </a:p>
          <a:p>
            <a:r>
              <a:rPr lang="en-US" b="1" dirty="0" smtClean="0"/>
              <a:t>WHERE </a:t>
            </a:r>
            <a:r>
              <a:rPr lang="en-US" b="1" dirty="0" err="1" smtClean="0"/>
              <a:t>S.snum</a:t>
            </a:r>
            <a:r>
              <a:rPr lang="en-US" b="1" dirty="0" smtClean="0"/>
              <a:t> IN (SELECT E1.snum</a:t>
            </a:r>
            <a:endParaRPr lang="en-IN" dirty="0" smtClean="0"/>
          </a:p>
          <a:p>
            <a:r>
              <a:rPr lang="en-US" b="1" dirty="0" smtClean="0"/>
              <a:t>			FROM Enrolled E1, Enrolled E2, Class C1, Class C2</a:t>
            </a:r>
            <a:endParaRPr lang="en-IN" dirty="0" smtClean="0"/>
          </a:p>
          <a:p>
            <a:r>
              <a:rPr lang="en-US" b="1" dirty="0" smtClean="0"/>
              <a:t>			WHERE E1.snum = E2.snum AND E1.cname &lt;&gt; E2.cname</a:t>
            </a:r>
            <a:endParaRPr lang="en-IN" dirty="0" smtClean="0"/>
          </a:p>
          <a:p>
            <a:r>
              <a:rPr lang="en-US" b="1" dirty="0" smtClean="0"/>
              <a:t>			AND E1.cname = C1.cname</a:t>
            </a:r>
            <a:endParaRPr lang="en-IN" dirty="0" smtClean="0"/>
          </a:p>
          <a:p>
            <a:r>
              <a:rPr lang="en-US" b="1" dirty="0" smtClean="0"/>
              <a:t>			AND E2.cname = C2.cname AND C1.meets_at = C2.meets_at);</a:t>
            </a:r>
            <a:endParaRPr lang="en-IN" dirty="0" smtClean="0"/>
          </a:p>
          <a:p>
            <a:endParaRPr lang="en-US" dirty="0" smtClean="0"/>
          </a:p>
          <a:p>
            <a:endParaRPr lang="en-US" dirty="0" smtClean="0"/>
          </a:p>
          <a:p>
            <a:endParaRPr lang="en-US" dirty="0" smtClean="0"/>
          </a:p>
          <a:p>
            <a:endParaRPr lang="en-US" dirty="0" smtClean="0"/>
          </a:p>
          <a:p>
            <a:r>
              <a:rPr lang="en-US" dirty="0" smtClean="0"/>
              <a:t>SNAME</a:t>
            </a:r>
            <a:endParaRPr lang="en-IN" dirty="0" smtClean="0"/>
          </a:p>
          <a:p>
            <a:r>
              <a:rPr lang="en-US" dirty="0" smtClean="0"/>
              <a:t>----------</a:t>
            </a:r>
            <a:endParaRPr lang="en-IN" dirty="0" smtClean="0"/>
          </a:p>
          <a:p>
            <a:r>
              <a:rPr lang="en-US" dirty="0" err="1" smtClean="0"/>
              <a:t>Rahul</a:t>
            </a:r>
            <a:endParaRPr lang="en-IN" dirty="0" smtClean="0"/>
          </a:p>
          <a:p>
            <a:endParaRPr lang="en-IN" dirty="0"/>
          </a:p>
        </p:txBody>
      </p:sp>
    </p:spTree>
    <p:extLst>
      <p:ext uri="{BB962C8B-B14F-4D97-AF65-F5344CB8AC3E}">
        <p14:creationId xmlns:p14="http://schemas.microsoft.com/office/powerpoint/2010/main" val="125718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vi. Find the names of faculty members who teach in every room in which some class is taught.</a:t>
            </a:r>
          </a:p>
        </p:txBody>
      </p:sp>
      <p:sp>
        <p:nvSpPr>
          <p:cNvPr id="3" name="TextBox 2"/>
          <p:cNvSpPr txBox="1"/>
          <p:nvPr/>
        </p:nvSpPr>
        <p:spPr>
          <a:xfrm>
            <a:off x="785786" y="1714488"/>
            <a:ext cx="6069418" cy="3970318"/>
          </a:xfrm>
          <a:prstGeom prst="rect">
            <a:avLst/>
          </a:prstGeom>
          <a:noFill/>
        </p:spPr>
        <p:txBody>
          <a:bodyPr wrap="none" rtlCol="0">
            <a:spAutoFit/>
          </a:bodyPr>
          <a:lstStyle/>
          <a:p>
            <a:r>
              <a:rPr lang="en-US" b="1" dirty="0" smtClean="0"/>
              <a:t>SELECT DISTINCT </a:t>
            </a:r>
            <a:r>
              <a:rPr lang="en-US" b="1" dirty="0" err="1" smtClean="0"/>
              <a:t>F.fname</a:t>
            </a:r>
            <a:endParaRPr lang="en-IN" dirty="0" smtClean="0"/>
          </a:p>
          <a:p>
            <a:r>
              <a:rPr lang="en-US" b="1" dirty="0" smtClean="0"/>
              <a:t>FROM Faculty F</a:t>
            </a:r>
            <a:endParaRPr lang="en-IN" dirty="0" smtClean="0"/>
          </a:p>
          <a:p>
            <a:r>
              <a:rPr lang="en-US" b="1" dirty="0" smtClean="0"/>
              <a:t>WHERE NOT EXISTS ((SELECT </a:t>
            </a:r>
            <a:r>
              <a:rPr lang="en-US" b="1" dirty="0" err="1" smtClean="0"/>
              <a:t>C.roomFROM</a:t>
            </a:r>
            <a:r>
              <a:rPr lang="en-US" b="1" dirty="0" smtClean="0"/>
              <a:t> Class C )</a:t>
            </a:r>
            <a:endParaRPr lang="en-IN" dirty="0" smtClean="0"/>
          </a:p>
          <a:p>
            <a:r>
              <a:rPr lang="en-US" b="1" dirty="0" smtClean="0"/>
              <a:t>				MINUS</a:t>
            </a:r>
            <a:endParaRPr lang="en-IN" dirty="0" smtClean="0"/>
          </a:p>
          <a:p>
            <a:r>
              <a:rPr lang="en-US" b="1" dirty="0" smtClean="0"/>
              <a:t>				(SELECTC1.room</a:t>
            </a:r>
            <a:endParaRPr lang="en-IN" dirty="0" smtClean="0"/>
          </a:p>
          <a:p>
            <a:r>
              <a:rPr lang="en-US" b="1" dirty="0" smtClean="0"/>
              <a:t>				FROM Class C1</a:t>
            </a:r>
            <a:endParaRPr lang="en-IN" dirty="0" smtClean="0"/>
          </a:p>
          <a:p>
            <a:r>
              <a:rPr lang="en-US" b="1" dirty="0" smtClean="0"/>
              <a:t>				WHERE C1.fid = F.fid ));</a:t>
            </a:r>
            <a:endParaRPr lang="en-IN" dirty="0" smtClean="0"/>
          </a:p>
          <a:p>
            <a:r>
              <a:rPr lang="en-US" b="1" dirty="0" smtClean="0"/>
              <a:t> </a:t>
            </a:r>
          </a:p>
          <a:p>
            <a:endParaRPr lang="en-US" b="1" dirty="0" smtClean="0"/>
          </a:p>
          <a:p>
            <a:endParaRPr lang="en-IN" dirty="0" smtClean="0"/>
          </a:p>
          <a:p>
            <a:r>
              <a:rPr lang="en-US" dirty="0" smtClean="0"/>
              <a:t>FNAME</a:t>
            </a:r>
            <a:endParaRPr lang="en-IN" dirty="0" smtClean="0"/>
          </a:p>
          <a:p>
            <a:r>
              <a:rPr lang="en-US" dirty="0" smtClean="0"/>
              <a:t>-----------</a:t>
            </a:r>
            <a:endParaRPr lang="en-IN" dirty="0" smtClean="0"/>
          </a:p>
          <a:p>
            <a:r>
              <a:rPr lang="en-US" dirty="0" smtClean="0"/>
              <a:t>Shiva</a:t>
            </a:r>
            <a:endParaRPr lang="en-IN" dirty="0" smtClean="0"/>
          </a:p>
          <a:p>
            <a:endParaRPr lang="en-IN" dirty="0"/>
          </a:p>
        </p:txBody>
      </p:sp>
    </p:spTree>
    <p:extLst>
      <p:ext uri="{BB962C8B-B14F-4D97-AF65-F5344CB8AC3E}">
        <p14:creationId xmlns:p14="http://schemas.microsoft.com/office/powerpoint/2010/main" val="125718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000" dirty="0" smtClean="0">
                <a:solidFill>
                  <a:srgbClr val="C00000"/>
                </a:solidFill>
              </a:rPr>
              <a:t>vii. Find the names of faculty members for whom the combined </a:t>
            </a:r>
            <a:r>
              <a:rPr lang="en-IN" sz="2000" dirty="0" err="1" smtClean="0">
                <a:solidFill>
                  <a:srgbClr val="C00000"/>
                </a:solidFill>
              </a:rPr>
              <a:t>enrollment</a:t>
            </a:r>
            <a:r>
              <a:rPr lang="en-IN" sz="2000" dirty="0" smtClean="0">
                <a:solidFill>
                  <a:srgbClr val="C00000"/>
                </a:solidFill>
              </a:rPr>
              <a:t> of the courses that they teach is less than five.</a:t>
            </a:r>
          </a:p>
        </p:txBody>
      </p:sp>
      <p:sp>
        <p:nvSpPr>
          <p:cNvPr id="3" name="TextBox 2"/>
          <p:cNvSpPr txBox="1"/>
          <p:nvPr/>
        </p:nvSpPr>
        <p:spPr>
          <a:xfrm>
            <a:off x="642910" y="1428736"/>
            <a:ext cx="3932487" cy="4247317"/>
          </a:xfrm>
          <a:prstGeom prst="rect">
            <a:avLst/>
          </a:prstGeom>
          <a:noFill/>
        </p:spPr>
        <p:txBody>
          <a:bodyPr wrap="none" rtlCol="0">
            <a:spAutoFit/>
          </a:bodyPr>
          <a:lstStyle/>
          <a:p>
            <a:r>
              <a:rPr lang="en-US" b="1" dirty="0" smtClean="0"/>
              <a:t>SELECT DISTINCT </a:t>
            </a:r>
            <a:r>
              <a:rPr lang="en-US" b="1" dirty="0" err="1" smtClean="0"/>
              <a:t>F.fname</a:t>
            </a:r>
            <a:endParaRPr lang="en-IN" dirty="0" smtClean="0"/>
          </a:p>
          <a:p>
            <a:r>
              <a:rPr lang="en-US" b="1" dirty="0" smtClean="0"/>
              <a:t>FROM Faculty F</a:t>
            </a:r>
            <a:endParaRPr lang="en-IN" dirty="0" smtClean="0"/>
          </a:p>
          <a:p>
            <a:r>
              <a:rPr lang="en-US" b="1" dirty="0" smtClean="0"/>
              <a:t>WHERE 5 &gt; (SELECT COUNT (</a:t>
            </a:r>
            <a:r>
              <a:rPr lang="en-US" b="1" dirty="0" err="1" smtClean="0"/>
              <a:t>E.snum</a:t>
            </a:r>
            <a:r>
              <a:rPr lang="en-US" b="1" dirty="0" smtClean="0"/>
              <a:t>)</a:t>
            </a:r>
            <a:endParaRPr lang="en-IN" dirty="0" smtClean="0"/>
          </a:p>
          <a:p>
            <a:r>
              <a:rPr lang="en-US" b="1" dirty="0" smtClean="0"/>
              <a:t>	    FROM Class C, Enrolled E</a:t>
            </a:r>
            <a:endParaRPr lang="en-IN" dirty="0" smtClean="0"/>
          </a:p>
          <a:p>
            <a:r>
              <a:rPr lang="en-US" b="1" dirty="0" smtClean="0"/>
              <a:t>	    WHERE </a:t>
            </a:r>
            <a:r>
              <a:rPr lang="en-US" b="1" dirty="0" err="1" smtClean="0"/>
              <a:t>C.cname</a:t>
            </a:r>
            <a:r>
              <a:rPr lang="en-US" b="1" dirty="0" smtClean="0"/>
              <a:t> = </a:t>
            </a:r>
            <a:r>
              <a:rPr lang="en-US" b="1" dirty="0" err="1" smtClean="0"/>
              <a:t>E.cname</a:t>
            </a:r>
            <a:endParaRPr lang="en-IN" dirty="0" smtClean="0"/>
          </a:p>
          <a:p>
            <a:r>
              <a:rPr lang="en-US" b="1" dirty="0" smtClean="0"/>
              <a:t>	   AND C.fid = F.fid)</a:t>
            </a:r>
            <a:endParaRPr lang="en-IN" dirty="0" smtClean="0"/>
          </a:p>
          <a:p>
            <a:endParaRPr lang="en-US" b="1" dirty="0" smtClean="0"/>
          </a:p>
          <a:p>
            <a:endParaRPr lang="en-US" b="1" dirty="0" smtClean="0"/>
          </a:p>
          <a:p>
            <a:r>
              <a:rPr lang="en-US" dirty="0" smtClean="0"/>
              <a:t>FNAME</a:t>
            </a:r>
            <a:endParaRPr lang="en-IN" dirty="0" smtClean="0"/>
          </a:p>
          <a:p>
            <a:r>
              <a:rPr lang="en-US" dirty="0" smtClean="0"/>
              <a:t>------------</a:t>
            </a:r>
            <a:endParaRPr lang="en-IN" dirty="0" smtClean="0"/>
          </a:p>
          <a:p>
            <a:r>
              <a:rPr lang="en-US" dirty="0" smtClean="0"/>
              <a:t>Harish</a:t>
            </a:r>
            <a:endParaRPr lang="en-IN" dirty="0" smtClean="0"/>
          </a:p>
          <a:p>
            <a:r>
              <a:rPr lang="en-US" dirty="0" smtClean="0"/>
              <a:t>MV</a:t>
            </a:r>
            <a:endParaRPr lang="en-IN" dirty="0" smtClean="0"/>
          </a:p>
          <a:p>
            <a:r>
              <a:rPr lang="en-US" dirty="0" smtClean="0"/>
              <a:t>Mira</a:t>
            </a:r>
            <a:endParaRPr lang="en-IN" dirty="0" smtClean="0"/>
          </a:p>
          <a:p>
            <a:r>
              <a:rPr lang="en-US" dirty="0" smtClean="0"/>
              <a:t>Shiva</a:t>
            </a:r>
            <a:endParaRPr lang="en-IN" dirty="0" smtClean="0"/>
          </a:p>
          <a:p>
            <a:endParaRPr lang="en-IN" dirty="0"/>
          </a:p>
        </p:txBody>
      </p:sp>
    </p:spTree>
    <p:extLst>
      <p:ext uri="{BB962C8B-B14F-4D97-AF65-F5344CB8AC3E}">
        <p14:creationId xmlns:p14="http://schemas.microsoft.com/office/powerpoint/2010/main" val="1257181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661</Words>
  <Application>Microsoft Office PowerPoint</Application>
  <PresentationFormat>On-screen Show (4:3)</PresentationFormat>
  <Paragraphs>194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Part B Program 4</vt:lpstr>
      <vt:lpstr>Part B Program 4: Student Database</vt:lpstr>
      <vt:lpstr>PowerPoint Presentation</vt:lpstr>
      <vt:lpstr>PowerPoint Presentation</vt:lpstr>
      <vt:lpstr>iii. Find the names of all Juniors (level(lvl) = Jr) who are enrolled in a class taught by Harish.</vt:lpstr>
      <vt:lpstr>vi. Find the names of all classes that either meet in room R128 or have five or more Students enrolled.</vt:lpstr>
      <vt:lpstr>v. Find the names of all students who are enrolled in two classes that meet at the same time.</vt:lpstr>
      <vt:lpstr>vi. Find the names of faculty members who teach in every room in which some class is taught.</vt:lpstr>
      <vt:lpstr>vii. Find the names of faculty members for whom the combined enrollment of the courses that they teach is less than five.</vt:lpstr>
      <vt:lpstr>viii. Find the names of students who are not enrolled in any class. </vt:lpstr>
      <vt:lpstr>ix. For each age value that appears in Students, find the level value that appears most often. For example, if there are more FR level students aged 18 than SR, JR, or SO students aged 18, you should print the pair (18, FR).</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System</dc:creator>
  <cp:lastModifiedBy>UMADEVI</cp:lastModifiedBy>
  <cp:revision>53</cp:revision>
  <dcterms:created xsi:type="dcterms:W3CDTF">2016-02-08T03:53:32Z</dcterms:created>
  <dcterms:modified xsi:type="dcterms:W3CDTF">2016-03-13T00:22:05Z</dcterms:modified>
</cp:coreProperties>
</file>