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bject Sans" charset="1" panose="00000300000000000000"/>
      <p:regular r:id="rId13"/>
    </p:embeddedFont>
    <p:embeddedFont>
      <p:font typeface="Object Sans Bold" charset="1" panose="00000300000000000000"/>
      <p:regular r:id="rId14"/>
    </p:embeddedFont>
    <p:embeddedFont>
      <p:font typeface="Garet Light" charset="1" panose="00000000000000000000"/>
      <p:regular r:id="rId15"/>
    </p:embeddedFont>
    <p:embeddedFont>
      <p:font typeface="Garet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2003" y="3222966"/>
            <a:ext cx="16042779" cy="1171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0"/>
              </a:lnSpc>
            </a:pPr>
            <a:r>
              <a:rPr lang="en-US" sz="10455" spc="-836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PERFORMANCE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28805" y="4582880"/>
            <a:ext cx="16165977" cy="201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36"/>
              </a:lnSpc>
            </a:pPr>
            <a:r>
              <a:rPr lang="en-US" b="true" sz="18099" spc="-1447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RE</a:t>
            </a:r>
            <a:r>
              <a:rPr lang="en-US" b="true" sz="18099" spc="-1447">
                <a:solidFill>
                  <a:srgbClr val="000000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261625" y="6768548"/>
            <a:ext cx="5900337" cy="1505250"/>
            <a:chOff x="0" y="0"/>
            <a:chExt cx="7867116" cy="20070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632740"/>
              <a:ext cx="7867116" cy="3742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699">
                  <a:solidFill>
                    <a:srgbClr val="292B2D"/>
                  </a:solidFill>
                  <a:latin typeface="Object Sans"/>
                  <a:ea typeface="Object Sans"/>
                  <a:cs typeface="Object Sans"/>
                  <a:sym typeface="Object Sans"/>
                </a:rPr>
                <a:t>VÜMBONI MSIMANGO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11386"/>
              <a:ext cx="7867116" cy="35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en-US" sz="1800" b="true">
                  <a:solidFill>
                    <a:srgbClr val="292B2D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Presented By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7867116" cy="438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292B2D"/>
                  </a:solidFill>
                  <a:latin typeface="Object Sans"/>
                  <a:ea typeface="Object Sans"/>
                  <a:cs typeface="Object Sans"/>
                  <a:sym typeface="Object Sans"/>
                </a:rPr>
                <a:t>Bright Coffee Sales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013" y="5323794"/>
            <a:ext cx="5694915" cy="5146132"/>
          </a:xfrm>
          <a:custGeom>
            <a:avLst/>
            <a:gdLst/>
            <a:ahLst/>
            <a:cxnLst/>
            <a:rect r="r" b="b" t="t" l="l"/>
            <a:pathLst>
              <a:path h="5146132" w="5694915">
                <a:moveTo>
                  <a:pt x="0" y="0"/>
                </a:moveTo>
                <a:lnTo>
                  <a:pt x="5694915" y="0"/>
                </a:lnTo>
                <a:lnTo>
                  <a:pt x="5694915" y="5146132"/>
                </a:lnTo>
                <a:lnTo>
                  <a:pt x="0" y="5146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6943415" cy="119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EXECUTIVE 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SUMMARY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09800" y="2599446"/>
            <a:ext cx="8949500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 New Standard for Focus and Productivity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35567" y="3842142"/>
            <a:ext cx="6223733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 productivity café designed to empower focus through tech-driven, sensory-friendly environments.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09800" y="3880242"/>
            <a:ext cx="2472435" cy="7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Performance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5567" y="5202555"/>
            <a:ext cx="6223733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Comparisons of profits across product categories and store locations.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09800" y="5240655"/>
            <a:ext cx="2472435" cy="75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Category Performance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5567" y="6897370"/>
            <a:ext cx="6223733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Sales and profit across Astoria, Hell’s Kitchen, and Lower Manhattan.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09800" y="6935470"/>
            <a:ext cx="2472435" cy="3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Store Insights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35567" y="8592185"/>
            <a:ext cx="6223733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Profit by month, weekday vs weekend, and time of day.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09800" y="8630285"/>
            <a:ext cx="2472435" cy="38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Time Trends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328983"/>
            <a:ext cx="16230600" cy="2941796"/>
          </a:xfrm>
          <a:custGeom>
            <a:avLst/>
            <a:gdLst/>
            <a:ahLst/>
            <a:cxnLst/>
            <a:rect r="r" b="b" t="t" l="l"/>
            <a:pathLst>
              <a:path h="2941796" w="16230600">
                <a:moveTo>
                  <a:pt x="0" y="0"/>
                </a:moveTo>
                <a:lnTo>
                  <a:pt x="16230600" y="0"/>
                </a:lnTo>
                <a:lnTo>
                  <a:pt x="16230600" y="2941796"/>
                </a:lnTo>
                <a:lnTo>
                  <a:pt x="0" y="2941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8437197" cy="11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KEY PEFORMANCES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672169"/>
            <a:ext cx="9589351" cy="2313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1"/>
              </a:lnSpc>
            </a:pP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Year-to-Date Performance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b="true" sz="1915">
                <a:solidFill>
                  <a:srgbClr val="292B2D"/>
                </a:solidFill>
                <a:latin typeface="Garet Bold"/>
                <a:ea typeface="Garet Bold"/>
                <a:cs typeface="Garet Bold"/>
                <a:sym typeface="Garet Bold"/>
              </a:rPr>
              <a:t>Bright Coffee</a:t>
            </a: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 has generated </a:t>
            </a:r>
            <a:r>
              <a:rPr lang="en-US" b="true" sz="1915">
                <a:solidFill>
                  <a:srgbClr val="292B2D"/>
                </a:solidFill>
                <a:latin typeface="Garet Bold"/>
                <a:ea typeface="Garet Bold"/>
                <a:cs typeface="Garet Bold"/>
                <a:sym typeface="Garet Bold"/>
              </a:rPr>
              <a:t>R699K</a:t>
            </a: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 in total revenue so far </a:t>
            </a:r>
            <a:r>
              <a:rPr lang="en-US" b="true" sz="1915">
                <a:solidFill>
                  <a:srgbClr val="292B2D"/>
                </a:solidFill>
                <a:latin typeface="Garet Bold"/>
                <a:ea typeface="Garet Bold"/>
                <a:cs typeface="Garet Bold"/>
                <a:sym typeface="Garet Bold"/>
              </a:rPr>
              <a:t>this year</a:t>
            </a: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.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Across all stores, we recorded</a:t>
            </a:r>
            <a:r>
              <a:rPr lang="en-US" b="true" sz="1915">
                <a:solidFill>
                  <a:srgbClr val="292B2D"/>
                </a:solidFill>
                <a:latin typeface="Garet Bold"/>
                <a:ea typeface="Garet Bold"/>
                <a:cs typeface="Garet Bold"/>
                <a:sym typeface="Garet Bold"/>
              </a:rPr>
              <a:t> 214K sales transactions</a:t>
            </a: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.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b="true" sz="1915">
                <a:solidFill>
                  <a:srgbClr val="292B2D"/>
                </a:solidFill>
                <a:latin typeface="Garet Bold"/>
                <a:ea typeface="Garet Bold"/>
                <a:cs typeface="Garet Bold"/>
                <a:sym typeface="Garet Bold"/>
              </a:rPr>
              <a:t>Weekdays</a:t>
            </a: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 are the main driver, with </a:t>
            </a:r>
            <a:r>
              <a:rPr lang="en-US" b="true" sz="1915">
                <a:solidFill>
                  <a:srgbClr val="292B2D"/>
                </a:solidFill>
                <a:latin typeface="Garet Bold"/>
                <a:ea typeface="Garet Bold"/>
                <a:cs typeface="Garet Bold"/>
                <a:sym typeface="Garet Bold"/>
              </a:rPr>
              <a:t>155K sales</a:t>
            </a: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, while </a:t>
            </a:r>
            <a:r>
              <a:rPr lang="en-US" b="true" sz="1915">
                <a:solidFill>
                  <a:srgbClr val="292B2D"/>
                </a:solidFill>
                <a:latin typeface="Garet Bold"/>
                <a:ea typeface="Garet Bold"/>
                <a:cs typeface="Garet Bold"/>
                <a:sym typeface="Garet Bold"/>
              </a:rPr>
              <a:t>weekends</a:t>
            </a: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 add </a:t>
            </a:r>
            <a:r>
              <a:rPr lang="en-US" b="true" sz="1915">
                <a:solidFill>
                  <a:srgbClr val="292B2D"/>
                </a:solidFill>
                <a:latin typeface="Garet Bold"/>
                <a:ea typeface="Garet Bold"/>
                <a:cs typeface="Garet Bold"/>
                <a:sym typeface="Garet Bold"/>
              </a:rPr>
              <a:t>59.8K sales</a:t>
            </a: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, showing steady customer activity outside the work week.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On average, the business delivers </a:t>
            </a:r>
            <a:r>
              <a:rPr lang="en-US" b="true" sz="1915">
                <a:solidFill>
                  <a:srgbClr val="292B2D"/>
                </a:solidFill>
                <a:latin typeface="Garet Bold"/>
                <a:ea typeface="Garet Bold"/>
                <a:cs typeface="Garet Bold"/>
                <a:sym typeface="Garet Bold"/>
              </a:rPr>
              <a:t>R27K in weekly profit</a:t>
            </a:r>
            <a:r>
              <a:rPr lang="en-US" sz="1915">
                <a:solidFill>
                  <a:srgbClr val="292B2D"/>
                </a:solidFill>
                <a:latin typeface="Garet Light"/>
                <a:ea typeface="Garet Light"/>
                <a:cs typeface="Garet Light"/>
                <a:sym typeface="Garet Light"/>
              </a:rPr>
              <a:t>, reflecting consistent performance throughout the year.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267676" y="8053813"/>
            <a:ext cx="2940014" cy="1204487"/>
            <a:chOff x="0" y="0"/>
            <a:chExt cx="741696" cy="3038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1696" cy="303864"/>
            </a:xfrm>
            <a:custGeom>
              <a:avLst/>
              <a:gdLst/>
              <a:ahLst/>
              <a:cxnLst/>
              <a:rect r="r" b="b" t="t" l="l"/>
              <a:pathLst>
                <a:path h="303864" w="741696">
                  <a:moveTo>
                    <a:pt x="0" y="0"/>
                  </a:moveTo>
                  <a:lnTo>
                    <a:pt x="741696" y="0"/>
                  </a:lnTo>
                  <a:lnTo>
                    <a:pt x="741696" y="303864"/>
                  </a:lnTo>
                  <a:lnTo>
                    <a:pt x="0" y="303864"/>
                  </a:ln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741696" cy="370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b="true" sz="2800">
                  <a:solidFill>
                    <a:srgbClr val="F6F4F1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1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67676" y="8053813"/>
            <a:ext cx="2940014" cy="1204487"/>
            <a:chOff x="0" y="0"/>
            <a:chExt cx="741696" cy="303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1696" cy="303864"/>
            </a:xfrm>
            <a:custGeom>
              <a:avLst/>
              <a:gdLst/>
              <a:ahLst/>
              <a:cxnLst/>
              <a:rect r="r" b="b" t="t" l="l"/>
              <a:pathLst>
                <a:path h="303864" w="741696">
                  <a:moveTo>
                    <a:pt x="0" y="0"/>
                  </a:moveTo>
                  <a:lnTo>
                    <a:pt x="741696" y="0"/>
                  </a:lnTo>
                  <a:lnTo>
                    <a:pt x="741696" y="303864"/>
                  </a:lnTo>
                  <a:lnTo>
                    <a:pt x="0" y="303864"/>
                  </a:ln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741696" cy="370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b="true" sz="2800">
                  <a:solidFill>
                    <a:srgbClr val="F6F4F1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2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2512" y="2467475"/>
            <a:ext cx="9890243" cy="5414908"/>
          </a:xfrm>
          <a:custGeom>
            <a:avLst/>
            <a:gdLst/>
            <a:ahLst/>
            <a:cxnLst/>
            <a:rect r="r" b="b" t="t" l="l"/>
            <a:pathLst>
              <a:path h="5414908" w="9890243">
                <a:moveTo>
                  <a:pt x="0" y="0"/>
                </a:moveTo>
                <a:lnTo>
                  <a:pt x="9890243" y="0"/>
                </a:lnTo>
                <a:lnTo>
                  <a:pt x="9890243" y="5414908"/>
                </a:lnTo>
                <a:lnTo>
                  <a:pt x="0" y="5414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62050"/>
            <a:ext cx="8437197" cy="119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MARKET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ASSESSMENT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19281" y="2419850"/>
            <a:ext cx="6340019" cy="499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This shows the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Top 10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performing products.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Sustainably Grown Organic Lg leads with just over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R21K profit,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slightly ahead of Dark Chocolate Lg.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Coffee products (Latte, Cappuccino, Brazilian, Jamaican Coffee) take 6 of the top 10 spots, showing it is the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core profit driver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Both Sustainably Grown Organic Lg and Dark Chocolate Lg prove that chocolate-based drinks compete closely with coffee for profit share.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Morning Sunrise Chai Lg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is the only tea in the top 5, contributing strongly with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 R17K+ profit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, signaling niche demand.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Most top products are within a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R15K–R21K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profit range, meaning no single product overwhelmingly dominates.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19281" y="1757260"/>
            <a:ext cx="2472435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Trends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67676" y="8053813"/>
            <a:ext cx="2940014" cy="1204487"/>
            <a:chOff x="0" y="0"/>
            <a:chExt cx="741696" cy="303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1696" cy="303864"/>
            </a:xfrm>
            <a:custGeom>
              <a:avLst/>
              <a:gdLst/>
              <a:ahLst/>
              <a:cxnLst/>
              <a:rect r="r" b="b" t="t" l="l"/>
              <a:pathLst>
                <a:path h="303864" w="741696">
                  <a:moveTo>
                    <a:pt x="0" y="0"/>
                  </a:moveTo>
                  <a:lnTo>
                    <a:pt x="741696" y="0"/>
                  </a:lnTo>
                  <a:lnTo>
                    <a:pt x="741696" y="303864"/>
                  </a:lnTo>
                  <a:lnTo>
                    <a:pt x="0" y="303864"/>
                  </a:ln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741696" cy="370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b="true" sz="2800">
                  <a:solidFill>
                    <a:srgbClr val="F6F4F1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3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90762" y="2467475"/>
            <a:ext cx="9890153" cy="5649750"/>
          </a:xfrm>
          <a:custGeom>
            <a:avLst/>
            <a:gdLst/>
            <a:ahLst/>
            <a:cxnLst/>
            <a:rect r="r" b="b" t="t" l="l"/>
            <a:pathLst>
              <a:path h="5649750" w="9890153">
                <a:moveTo>
                  <a:pt x="0" y="0"/>
                </a:moveTo>
                <a:lnTo>
                  <a:pt x="9890153" y="0"/>
                </a:lnTo>
                <a:lnTo>
                  <a:pt x="9890153" y="5649750"/>
                </a:lnTo>
                <a:lnTo>
                  <a:pt x="0" y="564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62050"/>
            <a:ext cx="8437197" cy="118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CATEGORY </a:t>
            </a: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PERFORMANCE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19281" y="2419850"/>
            <a:ext cx="6340019" cy="533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This shows the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Top 10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performing categories.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Coffee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generates the highest profit, over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R270K combined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,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making it the backbone category across all stores.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Tea is stron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g, with profits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exceeding R195K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in total.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Tea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stands as the s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econd-largest contributor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, demonstrating steady demand.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Both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Bakery &amp; Drinking Chocolate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provide meaningful but smaller contributions, positioning them as support categories rather than drivers.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offee be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ns, Branded,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L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oose Tea, Flavours, and Packaged Chocolate are niche contributors with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much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lower profit impact.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Coffee and Tea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perform well in Astoria, Hell’s Kitchen, and Lower Manhattan, showing broad customer appeal.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19281" y="1757260"/>
            <a:ext cx="2472435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Trends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67676" y="8053813"/>
            <a:ext cx="2940014" cy="1204487"/>
            <a:chOff x="0" y="0"/>
            <a:chExt cx="741696" cy="303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1696" cy="303864"/>
            </a:xfrm>
            <a:custGeom>
              <a:avLst/>
              <a:gdLst/>
              <a:ahLst/>
              <a:cxnLst/>
              <a:rect r="r" b="b" t="t" l="l"/>
              <a:pathLst>
                <a:path h="303864" w="741696">
                  <a:moveTo>
                    <a:pt x="0" y="0"/>
                  </a:moveTo>
                  <a:lnTo>
                    <a:pt x="741696" y="0"/>
                  </a:lnTo>
                  <a:lnTo>
                    <a:pt x="741696" y="303864"/>
                  </a:lnTo>
                  <a:lnTo>
                    <a:pt x="0" y="303864"/>
                  </a:ln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741696" cy="370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b="true" sz="2800">
                  <a:solidFill>
                    <a:srgbClr val="F6F4F1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4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579601"/>
            <a:ext cx="9145445" cy="5121449"/>
          </a:xfrm>
          <a:custGeom>
            <a:avLst/>
            <a:gdLst/>
            <a:ahLst/>
            <a:cxnLst/>
            <a:rect r="r" b="b" t="t" l="l"/>
            <a:pathLst>
              <a:path h="5121449" w="9145445">
                <a:moveTo>
                  <a:pt x="0" y="0"/>
                </a:moveTo>
                <a:lnTo>
                  <a:pt x="9145445" y="0"/>
                </a:lnTo>
                <a:lnTo>
                  <a:pt x="9145445" y="5121450"/>
                </a:lnTo>
                <a:lnTo>
                  <a:pt x="0" y="5121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62050"/>
            <a:ext cx="8437197" cy="118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LOCATION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PERFORMANCE GAPS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19281" y="2419850"/>
            <a:ext cx="6340019" cy="433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Hell’s Kitchen lead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 consistently peaks higher than other st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,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especially in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the Afternoon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and Evening slots.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Astoria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shows st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dy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grow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h ove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the m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on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ths, with smoother profit lines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ompar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ed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to others. It also doesn’t operate at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Night.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Low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 Manhattan fluctuates displays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v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il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y, with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sharp highs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and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lows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oss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bu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ke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All stores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see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biggest profit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spikes in the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Evening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, making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it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the strongest time bucket across locations.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Profits drop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cross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all stores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in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Early Morning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and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Night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, suggesting low customer activity then.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19281" y="1757260"/>
            <a:ext cx="2472435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Trends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75013" y="7074488"/>
            <a:ext cx="4599878" cy="4114800"/>
          </a:xfrm>
          <a:custGeom>
            <a:avLst/>
            <a:gdLst/>
            <a:ahLst/>
            <a:cxnLst/>
            <a:rect r="r" b="b" t="t" l="l"/>
            <a:pathLst>
              <a:path h="4114800" w="4599878">
                <a:moveTo>
                  <a:pt x="0" y="0"/>
                </a:moveTo>
                <a:lnTo>
                  <a:pt x="4599878" y="0"/>
                </a:lnTo>
                <a:lnTo>
                  <a:pt x="4599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67676" y="8053813"/>
            <a:ext cx="2940014" cy="1204487"/>
            <a:chOff x="0" y="0"/>
            <a:chExt cx="741696" cy="3038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1696" cy="303864"/>
            </a:xfrm>
            <a:custGeom>
              <a:avLst/>
              <a:gdLst/>
              <a:ahLst/>
              <a:cxnLst/>
              <a:rect r="r" b="b" t="t" l="l"/>
              <a:pathLst>
                <a:path h="303864" w="741696">
                  <a:moveTo>
                    <a:pt x="0" y="0"/>
                  </a:moveTo>
                  <a:lnTo>
                    <a:pt x="741696" y="0"/>
                  </a:lnTo>
                  <a:lnTo>
                    <a:pt x="741696" y="303864"/>
                  </a:lnTo>
                  <a:lnTo>
                    <a:pt x="0" y="303864"/>
                  </a:ln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741696" cy="370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b="true" sz="2800">
                  <a:solidFill>
                    <a:srgbClr val="F6F4F1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5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162050"/>
            <a:ext cx="8437197" cy="118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KEY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TAKEA</a:t>
            </a:r>
            <a:r>
              <a:rPr lang="en-US" b="true" sz="4999" spc="-249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WAYS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6460" y="2953067"/>
            <a:ext cx="9466911" cy="399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We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have had a strong year to date with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R699K revenue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and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214K sales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confirm steady growth.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Coffee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leads the way and remains the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most profitable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and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consistent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category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across all stores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155K weekday sales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vs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59.8K weekend sales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highlight where demand is strongest.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Profit peaks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consistently in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afternoon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and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evening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time buckets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Hell’s Kitchen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drives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higher peaks,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while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Astoria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is the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most stable performer.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Tea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and 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Drinking Chocolate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provide strong secondary contributions alongside Coffee.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An average of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 R27K profit weekly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shows reliable performance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.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DAGxBOh_7CI</dc:identifier>
  <dcterms:modified xsi:type="dcterms:W3CDTF">2011-08-01T06:04:30Z</dcterms:modified>
  <cp:revision>1</cp:revision>
  <dc:title>Bright Coffee Performance Presentation</dc:title>
</cp:coreProperties>
</file>