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bject Sans" charset="1" panose="00000300000000000000"/>
      <p:regular r:id="rId12"/>
    </p:embeddedFont>
    <p:embeddedFont>
      <p:font typeface="Object Sans Bold" charset="1" panose="000003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2003" y="3222966"/>
            <a:ext cx="16042779" cy="1170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10455" spc="-836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 TV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8805" y="4573355"/>
            <a:ext cx="16165977" cy="2026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6"/>
              </a:lnSpc>
            </a:pPr>
            <a:r>
              <a:rPr lang="en-US" b="true" sz="18099" spc="-1447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ANALYTICS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261625" y="6768548"/>
            <a:ext cx="5900337" cy="1819773"/>
            <a:chOff x="0" y="0"/>
            <a:chExt cx="7867116" cy="24263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042579"/>
              <a:ext cx="7867116" cy="3837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9"/>
                </a:lnSpc>
              </a:pPr>
              <a:r>
                <a:rPr lang="en-US" sz="1699">
                  <a:solidFill>
                    <a:srgbClr val="292B2D"/>
                  </a:solidFill>
                  <a:latin typeface="Object Sans"/>
                  <a:ea typeface="Object Sans"/>
                  <a:cs typeface="Object Sans"/>
                  <a:sym typeface="Object Sans"/>
                </a:rPr>
                <a:t>VÜMBONI MSIMANGO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30750"/>
              <a:ext cx="7867116" cy="35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en-US" sz="1800" b="true">
                  <a:solidFill>
                    <a:srgbClr val="292B2D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Presented By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7867116" cy="857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292B2D"/>
                  </a:solidFill>
                  <a:latin typeface="Object Sans"/>
                  <a:ea typeface="Object Sans"/>
                  <a:cs typeface="Object Sans"/>
                  <a:sym typeface="Object Sans"/>
                </a:rPr>
                <a:t>Analytics extracted from Bright TV Viewership &amp; Audience Data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835"/>
            <a:ext cx="7079226" cy="4114800"/>
          </a:xfrm>
          <a:custGeom>
            <a:avLst/>
            <a:gdLst/>
            <a:ahLst/>
            <a:cxnLst/>
            <a:rect r="r" b="b" t="t" l="l"/>
            <a:pathLst>
              <a:path h="4114800" w="7079226">
                <a:moveTo>
                  <a:pt x="0" y="0"/>
                </a:moveTo>
                <a:lnTo>
                  <a:pt x="7079226" y="0"/>
                </a:lnTo>
                <a:lnTo>
                  <a:pt x="70792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71575"/>
            <a:ext cx="6943415" cy="118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EXECUTIVE 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SUMMARY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09800" y="2599446"/>
            <a:ext cx="8949500" cy="54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 Snapshot of BrightTV’s Audience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35567" y="3851667"/>
            <a:ext cx="6223733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BrightTV’s audience is made up mostly of Young Adults (18–34), with a strong presence of Adult viewers aged 35–59. The majority of viewers are male, forming the largest and most active segment.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9800" y="3880242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User</a:t>
            </a:r>
          </a:p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5567" y="5545968"/>
            <a:ext cx="6223733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The platform’s strongest markets are in Gauteng and Western Cape, with KwaZulu-Natal and Limpopo emerging as secondary growth regions.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09800" y="5574543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Geographic</a:t>
            </a:r>
          </a:p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Reach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5567" y="6906895"/>
            <a:ext cx="6223733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 number of user profiles contain missing demographic fields such as age or province, but all have valid UserIDs. These were kept in analysis as they represent registered yet incomplete accounts.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09800" y="6935470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Profile Completeness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35567" y="8601710"/>
            <a:ext cx="6223733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BrightTV’s user base is young, urban, and male-dominated, highlighting an opportunity to expand into family and female viewer segments.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09800" y="8630285"/>
            <a:ext cx="2472435" cy="75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</a:t>
            </a:r>
          </a:p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Takeaway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98446" y="3086100"/>
            <a:ext cx="5143500" cy="4114800"/>
          </a:xfrm>
          <a:custGeom>
            <a:avLst/>
            <a:gdLst/>
            <a:ahLst/>
            <a:cxnLst/>
            <a:rect r="r" b="b" t="t" l="l"/>
            <a:pathLst>
              <a:path h="4114800" w="5143500">
                <a:moveTo>
                  <a:pt x="0" y="0"/>
                </a:moveTo>
                <a:lnTo>
                  <a:pt x="5143500" y="0"/>
                </a:lnTo>
                <a:lnTo>
                  <a:pt x="51435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71575"/>
            <a:ext cx="8437197" cy="117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AUDIENCE 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33334"/>
            <a:ext cx="15426218" cy="532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1"/>
              </a:lnSpc>
            </a:pPr>
            <a:r>
              <a:rPr lang="en-US" sz="1915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Objective: </a:t>
            </a:r>
          </a:p>
          <a:p>
            <a:pPr algn="just">
              <a:lnSpc>
                <a:spcPts val="2681"/>
              </a:lnSpc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Understand who the current audience is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Demographic Profile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Majority of viewers are You</a:t>
            </a: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ng Adults (18–34), followed by Adults (35–59)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Male users dominate overall viewership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Geographical Spread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Gauteng and Western Cape account for the largest share of viewers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Smaller but growing audiences in KwaZulu-Natal and Limpopo</a:t>
            </a:r>
          </a:p>
          <a:p>
            <a:pPr algn="just" marL="413581" indent="-206790" lvl="1">
              <a:lnSpc>
                <a:spcPts val="2681"/>
              </a:lnSpc>
              <a:buFont typeface="Arial"/>
              <a:buChar char="•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Account Activity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Majority of users are active, though incomplete profiles exist</a:t>
            </a:r>
          </a:p>
          <a:p>
            <a:pPr algn="just" marL="827161" indent="-275720" lvl="2">
              <a:lnSpc>
                <a:spcPts val="2681"/>
              </a:lnSpc>
              <a:buFont typeface="Arial"/>
              <a:buChar char="⚬"/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Null fields retained to capture valid but incomplete accounts</a:t>
            </a:r>
          </a:p>
          <a:p>
            <a:pPr algn="just">
              <a:lnSpc>
                <a:spcPts val="2681"/>
              </a:lnSpc>
            </a:pPr>
          </a:p>
          <a:p>
            <a:pPr algn="just">
              <a:lnSpc>
                <a:spcPts val="2681"/>
              </a:lnSpc>
            </a:pPr>
            <a:r>
              <a:rPr lang="en-US" sz="1915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Takeaway:</a:t>
            </a:r>
          </a:p>
          <a:p>
            <a:pPr algn="just">
              <a:lnSpc>
                <a:spcPts val="2681"/>
              </a:lnSpc>
            </a:pPr>
          </a:p>
          <a:p>
            <a:pPr algn="just">
              <a:lnSpc>
                <a:spcPts val="2681"/>
              </a:lnSpc>
            </a:pPr>
            <a:r>
              <a:rPr lang="en-US" sz="1915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BrightTV’s current user base is young, male, and urban, representing strong potential for lifestyle and entertainment content.</a:t>
            </a:r>
          </a:p>
          <a:p>
            <a:pPr algn="just">
              <a:lnSpc>
                <a:spcPts val="2681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9260" y="4234599"/>
            <a:ext cx="5665818" cy="4114800"/>
          </a:xfrm>
          <a:custGeom>
            <a:avLst/>
            <a:gdLst/>
            <a:ahLst/>
            <a:cxnLst/>
            <a:rect r="r" b="b" t="t" l="l"/>
            <a:pathLst>
              <a:path h="4114800" w="5665818">
                <a:moveTo>
                  <a:pt x="0" y="0"/>
                </a:moveTo>
                <a:lnTo>
                  <a:pt x="5665817" y="0"/>
                </a:lnTo>
                <a:lnTo>
                  <a:pt x="5665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71575"/>
            <a:ext cx="8437197" cy="117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VIEWING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BEHAVIOUR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17011" y="3618954"/>
            <a:ext cx="9240325" cy="499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Objective: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Identify when and h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people watch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Time-Based Trends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Engagement peaks in Afternoons (12–4PM) and Evenings (5–8PM)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Weekends see the highest 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af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fi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c; weekdays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,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especially Tuesday and Wednesday, show dips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Day Type Split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Weekend sessions are longer and more frequent than Weekday sessions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Session Duration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Average session length is highest f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or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po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s,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follow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 by Music and Entertainment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Takeaway: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Consumption aligns with leis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ure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me, showing opportunity to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fi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ll weekday and morning gaps with lighter, accessible content.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98280" y="1859224"/>
            <a:ext cx="4636335" cy="3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Viewing Behaviour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67676" y="8053813"/>
            <a:ext cx="2940014" cy="1204487"/>
            <a:chOff x="0" y="0"/>
            <a:chExt cx="741696" cy="303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696" cy="303864"/>
            </a:xfrm>
            <a:custGeom>
              <a:avLst/>
              <a:gdLst/>
              <a:ahLst/>
              <a:cxnLst/>
              <a:rect r="r" b="b" t="t" l="l"/>
              <a:pathLst>
                <a:path h="303864" w="741696">
                  <a:moveTo>
                    <a:pt x="0" y="0"/>
                  </a:moveTo>
                  <a:lnTo>
                    <a:pt x="741696" y="0"/>
                  </a:lnTo>
                  <a:lnTo>
                    <a:pt x="741696" y="303864"/>
                  </a:lnTo>
                  <a:lnTo>
                    <a:pt x="0" y="303864"/>
                  </a:lnTo>
                  <a:close/>
                </a:path>
              </a:pathLst>
            </a:custGeom>
            <a:solidFill>
              <a:srgbClr val="292B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741696" cy="370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b="true" sz="2800">
                  <a:solidFill>
                    <a:srgbClr val="F6F4F1"/>
                  </a:solidFill>
                  <a:latin typeface="Object Sans Bold"/>
                  <a:ea typeface="Object Sans Bold"/>
                  <a:cs typeface="Object Sans Bold"/>
                  <a:sym typeface="Object Sans Bold"/>
                </a:rPr>
                <a:t>3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06119" y="4126395"/>
            <a:ext cx="3765975" cy="4114800"/>
          </a:xfrm>
          <a:custGeom>
            <a:avLst/>
            <a:gdLst/>
            <a:ahLst/>
            <a:cxnLst/>
            <a:rect r="r" b="b" t="t" l="l"/>
            <a:pathLst>
              <a:path h="4114800" w="3765975">
                <a:moveTo>
                  <a:pt x="0" y="0"/>
                </a:moveTo>
                <a:lnTo>
                  <a:pt x="3765976" y="0"/>
                </a:lnTo>
                <a:lnTo>
                  <a:pt x="37659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71575"/>
            <a:ext cx="8437197" cy="117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CHANNEL &amp; </a:t>
            </a: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CONTENT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81513" y="2429375"/>
            <a:ext cx="8877787" cy="465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Objective: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Identify what people watch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Top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Performing Categories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Sp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rts and Enterta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in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nt lead across all age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ro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ups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Music performs w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ll among 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ns an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You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ng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Adults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ids cont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nt shows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con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si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but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niche engagement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Category Patterns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News view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ship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ri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ses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in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he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morning, Sports and Entertainment dominate evenings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Kids content peaks during weekends and early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m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ornings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Takeaway: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BrightTV’s audience prefers recreational content, with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category int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er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est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shi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f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ng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by t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im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of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d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y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—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 key lever for scheduling and recommendations.</a:t>
            </a:r>
          </a:p>
          <a:p>
            <a:pPr algn="just">
              <a:lnSpc>
                <a:spcPts val="265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582" y="4493182"/>
            <a:ext cx="7315200" cy="2459736"/>
          </a:xfrm>
          <a:custGeom>
            <a:avLst/>
            <a:gdLst/>
            <a:ahLst/>
            <a:cxnLst/>
            <a:rect r="r" b="b" t="t" l="l"/>
            <a:pathLst>
              <a:path h="2459736" w="7315200">
                <a:moveTo>
                  <a:pt x="0" y="0"/>
                </a:moveTo>
                <a:lnTo>
                  <a:pt x="7315200" y="0"/>
                </a:lnTo>
                <a:lnTo>
                  <a:pt x="7315200" y="2459736"/>
                </a:lnTo>
                <a:lnTo>
                  <a:pt x="0" y="2459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71575"/>
            <a:ext cx="8437197" cy="117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GROWTH</a:t>
            </a:r>
          </a:p>
          <a:p>
            <a:pPr algn="l">
              <a:lnSpc>
                <a:spcPts val="4499"/>
              </a:lnSpc>
            </a:pP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OPPORTUNITIES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22308" y="3211469"/>
            <a:ext cx="9455582" cy="599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Objective: 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Use insights to guide strategy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Content Expansion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Add short-form or bite-sized content on Tues/Wed mornings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Introduce local entertainment and talk shows for weekday engagement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Audience Growth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Launch a profile completion campaign to strengthen personalization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Target female and family segments through curated programming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Retention &amp; Value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Promote Sports and Music bundles to reinforce top interests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Use dashboard insights to target inactive users with tailored offers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FF5757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Key Takeaway:</a:t>
            </a:r>
          </a:p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If Bright TV diversifies 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weekday content and uses targeted engagement strategies, BrightTV can increase weekday viewership and broaden its user base.</a:t>
            </a:r>
          </a:p>
          <a:p>
            <a:pPr algn="just">
              <a:lnSpc>
                <a:spcPts val="265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DAGxBOh_7CI</dc:identifier>
  <dcterms:modified xsi:type="dcterms:W3CDTF">2011-08-01T06:04:30Z</dcterms:modified>
  <cp:revision>1</cp:revision>
  <dc:title>Bright Coffee Performance Presentation</dc:title>
</cp:coreProperties>
</file>