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bject Sans" charset="1" panose="00000300000000000000"/>
      <p:regular r:id="rId12"/>
    </p:embeddedFont>
    <p:embeddedFont>
      <p:font typeface="Object Sans Bold" charset="1" panose="000003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2003" y="3222966"/>
            <a:ext cx="16042779" cy="1170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10455" spc="-836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 TV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8805" y="4582880"/>
            <a:ext cx="16165977" cy="2017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6"/>
              </a:lnSpc>
            </a:pPr>
            <a:r>
              <a:rPr lang="en-US" b="true" sz="18099" spc="-1447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61625" y="6768548"/>
            <a:ext cx="5900337" cy="1819773"/>
            <a:chOff x="0" y="0"/>
            <a:chExt cx="7867116" cy="24263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52104"/>
              <a:ext cx="7867116" cy="374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699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VÜMBONI MSIMANGO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30750"/>
              <a:ext cx="7867116" cy="35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292B2D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Presented By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7867116" cy="857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Analytics extracted from Bright TV Viewership &amp; Audience Data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835"/>
            <a:ext cx="7079226" cy="4114800"/>
          </a:xfrm>
          <a:custGeom>
            <a:avLst/>
            <a:gdLst/>
            <a:ahLst/>
            <a:cxnLst/>
            <a:rect r="r" b="b" t="t" l="l"/>
            <a:pathLst>
              <a:path h="4114800" w="7079226">
                <a:moveTo>
                  <a:pt x="0" y="0"/>
                </a:moveTo>
                <a:lnTo>
                  <a:pt x="7079226" y="0"/>
                </a:lnTo>
                <a:lnTo>
                  <a:pt x="70792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6943415" cy="119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EXECUTIVE 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09800" y="2599446"/>
            <a:ext cx="8949500" cy="54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 Snapshot of BrightTV’s Audience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35567" y="3842142"/>
            <a:ext cx="6223733" cy="133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audience is made up mostly of Young Adults (18–34), with a strong presence of Adult viewers aged 35–59. The majority of viewers are male, forming the largest and most active segment.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9800" y="3880242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User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5567" y="5536443"/>
            <a:ext cx="6223733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The platform’s strongest markets are in Gauteng and Western Cape, with KwaZulu-Natal and Limpopo emerging as secondary growth regions.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09800" y="5574543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Geographic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Reach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5567" y="6897370"/>
            <a:ext cx="6223733" cy="133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 number of user profiles contain missing demographic fields such as age or province, but all have valid UserIDs. These were kept in analysis as they represent registered yet incomplete accounts.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09800" y="6935470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Profile Completeness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35567" y="8592185"/>
            <a:ext cx="6223733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user base is young, urban, and male-dominated, highlighting an opportunity to expand into family and female viewer segments.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09800" y="8630285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Takeaway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98446" y="3086100"/>
            <a:ext cx="5143500" cy="4114800"/>
          </a:xfrm>
          <a:custGeom>
            <a:avLst/>
            <a:gdLst/>
            <a:ahLst/>
            <a:cxnLst/>
            <a:rect r="r" b="b" t="t" l="l"/>
            <a:pathLst>
              <a:path h="4114800" w="5143500">
                <a:moveTo>
                  <a:pt x="0" y="0"/>
                </a:moveTo>
                <a:lnTo>
                  <a:pt x="5143500" y="0"/>
                </a:lnTo>
                <a:lnTo>
                  <a:pt x="51435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118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AUDIENCE 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33334"/>
            <a:ext cx="15426218" cy="532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1"/>
              </a:lnSpc>
            </a:pPr>
            <a:r>
              <a:rPr lang="en-US" sz="1915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 </a:t>
            </a:r>
          </a:p>
          <a:p>
            <a:pPr algn="just">
              <a:lnSpc>
                <a:spcPts val="2681"/>
              </a:lnSpc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Understand who the current audience is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Demographic Profile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Majority of viewers are You</a:t>
            </a: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ng Adults (18–34), followed by Adults (35–59)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Male users dominate overall viewership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Geographical Spread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Gauteng and Western Cape account for the largest share of viewers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Smaller but growing audiences in KwaZulu-Natal and Limpopo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Account Activity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Majority of users are active, though incomplete profiles exist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Null fields retained to capture valid but incomplete accounts</a:t>
            </a:r>
          </a:p>
          <a:p>
            <a:pPr algn="just">
              <a:lnSpc>
                <a:spcPts val="2681"/>
              </a:lnSpc>
            </a:pPr>
          </a:p>
          <a:p>
            <a:pPr algn="just">
              <a:lnSpc>
                <a:spcPts val="2681"/>
              </a:lnSpc>
            </a:pPr>
            <a:r>
              <a:rPr lang="en-US" sz="1915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681"/>
              </a:lnSpc>
            </a:pPr>
          </a:p>
          <a:p>
            <a:pPr algn="just">
              <a:lnSpc>
                <a:spcPts val="2681"/>
              </a:lnSpc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current user base is young, male, and urban, representing strong potential for lifestyle and entertainment content.</a:t>
            </a:r>
          </a:p>
          <a:p>
            <a:pPr algn="just">
              <a:lnSpc>
                <a:spcPts val="2681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9260" y="4234599"/>
            <a:ext cx="5665818" cy="4114800"/>
          </a:xfrm>
          <a:custGeom>
            <a:avLst/>
            <a:gdLst/>
            <a:ahLst/>
            <a:cxnLst/>
            <a:rect r="r" b="b" t="t" l="l"/>
            <a:pathLst>
              <a:path h="4114800" w="5665818">
                <a:moveTo>
                  <a:pt x="0" y="0"/>
                </a:moveTo>
                <a:lnTo>
                  <a:pt x="5665817" y="0"/>
                </a:lnTo>
                <a:lnTo>
                  <a:pt x="5665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118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VIEWING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BEHAVIOUR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99045" y="2295598"/>
            <a:ext cx="10400134" cy="562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2138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 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Identify when and h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people watch</a:t>
            </a:r>
          </a:p>
          <a:p>
            <a:pPr algn="just" marL="461697" indent="-230849" lvl="1">
              <a:lnSpc>
                <a:spcPts val="2993"/>
              </a:lnSpc>
              <a:buFont typeface="Arial"/>
              <a:buChar char="•"/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Time-Based Trends</a:t>
            </a:r>
          </a:p>
          <a:p>
            <a:pPr algn="just" marL="923395" indent="-307798" lvl="2">
              <a:lnSpc>
                <a:spcPts val="2993"/>
              </a:lnSpc>
              <a:buFont typeface="Arial"/>
              <a:buChar char="⚬"/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Engagement peaks in Afternoons (12–4PM) and Evenings (5–8PM)</a:t>
            </a:r>
          </a:p>
          <a:p>
            <a:pPr algn="just" marL="923395" indent="-307798" lvl="2">
              <a:lnSpc>
                <a:spcPts val="2993"/>
              </a:lnSpc>
              <a:buFont typeface="Arial"/>
              <a:buChar char="⚬"/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Weekends see the highest t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af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fi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c; weekdays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especially Tuesday and Wednesday, show dips</a:t>
            </a:r>
          </a:p>
          <a:p>
            <a:pPr algn="just" marL="461697" indent="-230849" lvl="1">
              <a:lnSpc>
                <a:spcPts val="2993"/>
              </a:lnSpc>
              <a:buFont typeface="Arial"/>
              <a:buChar char="•"/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Day Type Split</a:t>
            </a:r>
          </a:p>
          <a:p>
            <a:pPr algn="just" marL="923395" indent="-307798" lvl="2">
              <a:lnSpc>
                <a:spcPts val="2993"/>
              </a:lnSpc>
              <a:buFont typeface="Arial"/>
              <a:buChar char="⚬"/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Weekend sessions are longer and more frequent than Weekday sessions</a:t>
            </a:r>
          </a:p>
          <a:p>
            <a:pPr algn="just" marL="461697" indent="-230849" lvl="1">
              <a:lnSpc>
                <a:spcPts val="2993"/>
              </a:lnSpc>
              <a:buFont typeface="Arial"/>
              <a:buChar char="•"/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Session Duration</a:t>
            </a:r>
          </a:p>
          <a:p>
            <a:pPr algn="just" marL="923395" indent="-307798" lvl="2">
              <a:lnSpc>
                <a:spcPts val="2993"/>
              </a:lnSpc>
              <a:buFont typeface="Arial"/>
              <a:buChar char="⚬"/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Average session length is highest f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or 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po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s,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follow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 by Music and Entertainment</a:t>
            </a:r>
          </a:p>
          <a:p>
            <a:pPr algn="just">
              <a:lnSpc>
                <a:spcPts val="2993"/>
              </a:lnSpc>
            </a:pPr>
          </a:p>
          <a:p>
            <a:pPr algn="just">
              <a:lnSpc>
                <a:spcPts val="2993"/>
              </a:lnSpc>
            </a:pPr>
            <a:r>
              <a:rPr lang="en-US" sz="2138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993"/>
              </a:lnSpc>
            </a:pP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Consumption aligns with leis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ure 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me, showing opportunity to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fi</a:t>
            </a:r>
            <a:r>
              <a:rPr lang="en-US" sz="2138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ll weekday and morning gaps with lighter, accessible content.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6119" y="4126395"/>
            <a:ext cx="3765975" cy="4114800"/>
          </a:xfrm>
          <a:custGeom>
            <a:avLst/>
            <a:gdLst/>
            <a:ahLst/>
            <a:cxnLst/>
            <a:rect r="r" b="b" t="t" l="l"/>
            <a:pathLst>
              <a:path h="4114800" w="3765975">
                <a:moveTo>
                  <a:pt x="0" y="0"/>
                </a:moveTo>
                <a:lnTo>
                  <a:pt x="3765976" y="0"/>
                </a:lnTo>
                <a:lnTo>
                  <a:pt x="37659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118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CHANNEL &amp; </a:t>
            </a: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CONTENT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19689" y="2404432"/>
            <a:ext cx="7197768" cy="583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40"/>
              </a:lnSpc>
            </a:pPr>
            <a:r>
              <a:rPr lang="en-US" sz="1957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Identify what people watch</a:t>
            </a:r>
          </a:p>
          <a:p>
            <a:pPr algn="just" marL="422622" indent="-211311" lvl="1">
              <a:lnSpc>
                <a:spcPts val="2740"/>
              </a:lnSpc>
              <a:buFont typeface="Arial"/>
              <a:buChar char="•"/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Top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Performing Categories</a:t>
            </a:r>
          </a:p>
          <a:p>
            <a:pPr algn="just" marL="845243" indent="-281748" lvl="2">
              <a:lnSpc>
                <a:spcPts val="2740"/>
              </a:lnSpc>
              <a:buFont typeface="Arial"/>
              <a:buChar char="⚬"/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Sp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rts and Enterta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in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nt lead across all age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ro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ups</a:t>
            </a:r>
          </a:p>
          <a:p>
            <a:pPr algn="just" marL="845243" indent="-281748" lvl="2">
              <a:lnSpc>
                <a:spcPts val="2740"/>
              </a:lnSpc>
              <a:buFont typeface="Arial"/>
              <a:buChar char="⚬"/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Music performs w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ll among 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ee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ns an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You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ng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Adults</a:t>
            </a:r>
          </a:p>
          <a:p>
            <a:pPr algn="just" marL="845243" indent="-281748" lvl="2">
              <a:lnSpc>
                <a:spcPts val="2740"/>
              </a:lnSpc>
              <a:buFont typeface="Arial"/>
              <a:buChar char="⚬"/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ids cont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nt shows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si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but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niche engagement</a:t>
            </a:r>
          </a:p>
          <a:p>
            <a:pPr algn="just" marL="422622" indent="-211311" lvl="1">
              <a:lnSpc>
                <a:spcPts val="2740"/>
              </a:lnSpc>
              <a:buFont typeface="Arial"/>
              <a:buChar char="•"/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Category Patterns</a:t>
            </a:r>
          </a:p>
          <a:p>
            <a:pPr algn="just" marL="845243" indent="-281748" lvl="2">
              <a:lnSpc>
                <a:spcPts val="2740"/>
              </a:lnSpc>
              <a:buFont typeface="Arial"/>
              <a:buChar char="⚬"/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News view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er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ship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ri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ses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in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he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morning, Sports and Entertainment dominate evenings</a:t>
            </a:r>
          </a:p>
          <a:p>
            <a:pPr algn="just" marL="845243" indent="-281748" lvl="2">
              <a:lnSpc>
                <a:spcPts val="2740"/>
              </a:lnSpc>
              <a:buFont typeface="Arial"/>
              <a:buChar char="⚬"/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Kids content peaks during weekends and early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m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ornings</a:t>
            </a:r>
          </a:p>
          <a:p>
            <a:pPr algn="just">
              <a:lnSpc>
                <a:spcPts val="2740"/>
              </a:lnSpc>
            </a:pPr>
          </a:p>
          <a:p>
            <a:pPr algn="just">
              <a:lnSpc>
                <a:spcPts val="2740"/>
              </a:lnSpc>
            </a:pPr>
            <a:r>
              <a:rPr lang="en-US" sz="1957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740"/>
              </a:lnSpc>
            </a:pP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audience prefers recreational content, with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category int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er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est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shi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f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ng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by t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im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of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y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— 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</a:t>
            </a:r>
            <a:r>
              <a:rPr lang="en-US" sz="19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key lever for scheduling and recommendations.</a:t>
            </a:r>
          </a:p>
          <a:p>
            <a:pPr algn="just">
              <a:lnSpc>
                <a:spcPts val="27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582" y="4493182"/>
            <a:ext cx="7315200" cy="2459736"/>
          </a:xfrm>
          <a:custGeom>
            <a:avLst/>
            <a:gdLst/>
            <a:ahLst/>
            <a:cxnLst/>
            <a:rect r="r" b="b" t="t" l="l"/>
            <a:pathLst>
              <a:path h="2459736" w="7315200">
                <a:moveTo>
                  <a:pt x="0" y="0"/>
                </a:moveTo>
                <a:lnTo>
                  <a:pt x="7315200" y="0"/>
                </a:lnTo>
                <a:lnTo>
                  <a:pt x="7315200" y="2459736"/>
                </a:lnTo>
                <a:lnTo>
                  <a:pt x="0" y="2459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8437197" cy="118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GROWTH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OPPORTUNITIES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69589" y="2699180"/>
            <a:ext cx="8730506" cy="600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 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Use insights to guide strategy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Content Expansion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Add short-form or bite-sized content on Tues/Wed mornings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Introduce local entertainment and talk shows for weekday engagement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Audience Growth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Launch a profile completion campaign to strengthen personalization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Target female and family segments through curated programming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Retention &amp; Value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Promote Sports and Music bundles to reinforce top interests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Use dashboard insights to target inactive users with tailored offers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If Bright TV diversifies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weekday content and uses targeted engagement strategies, BrightTV can increase weekday viewership and broaden its user base.</a:t>
            </a:r>
          </a:p>
          <a:p>
            <a:pPr algn="just">
              <a:lnSpc>
                <a:spcPts val="26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DAGxBOh_7CI</dc:identifier>
  <dcterms:modified xsi:type="dcterms:W3CDTF">2011-08-01T06:04:30Z</dcterms:modified>
  <cp:revision>1</cp:revision>
  <dc:title>Bright Coffee Performance Presentation</dc:title>
</cp:coreProperties>
</file>