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D4296B-F778-44A1-8FC0-82E3EAE35A62}">
  <a:tblStyle styleId="{A0D4296B-F778-44A1-8FC0-82E3EAE35A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331"/>
    <p:restoredTop sz="94645"/>
  </p:normalViewPr>
  <p:slideViewPr>
    <p:cSldViewPr snapToGrid="0">
      <p:cViewPr varScale="1">
        <p:scale>
          <a:sx n="132" d="100"/>
          <a:sy n="132" d="100"/>
        </p:scale>
        <p:origin x="176" y="13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f4f685773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f4f68577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3 workflows can be thought of as Stream, Append, and Query.</a:t>
            </a:r>
            <a:endParaRPr/>
          </a:p>
          <a:p>
            <a:pPr marL="0" lvl="0" indent="0" algn="l" rtl="0">
              <a:spcBef>
                <a:spcPts val="0"/>
              </a:spcBef>
              <a:spcAft>
                <a:spcPts val="0"/>
              </a:spcAft>
              <a:buNone/>
            </a:pPr>
            <a:endParaRPr/>
          </a:p>
          <a:p>
            <a:pPr marL="0" lvl="0" indent="0" algn="l" rtl="0">
              <a:spcBef>
                <a:spcPts val="0"/>
              </a:spcBef>
              <a:spcAft>
                <a:spcPts val="0"/>
              </a:spcAft>
              <a:buNone/>
            </a:pPr>
            <a:r>
              <a:rPr lang="en"/>
              <a:t>We have 3 operations to enable: Stream, Append, and Query.</a:t>
            </a:r>
            <a:endParaRPr/>
          </a:p>
          <a:p>
            <a:pPr marL="0" lvl="0" indent="0" algn="l" rtl="0">
              <a:spcBef>
                <a:spcPts val="0"/>
              </a:spcBef>
              <a:spcAft>
                <a:spcPts val="0"/>
              </a:spcAft>
              <a:buNone/>
            </a:pPr>
            <a:r>
              <a:rPr lang="en"/>
              <a:t>Stream:</a:t>
            </a:r>
            <a:endParaRPr/>
          </a:p>
          <a:p>
            <a:pPr marL="457200" lvl="0" indent="-298450" algn="l" rtl="0">
              <a:spcBef>
                <a:spcPts val="0"/>
              </a:spcBef>
              <a:spcAft>
                <a:spcPts val="0"/>
              </a:spcAft>
              <a:buSzPts val="1100"/>
              <a:buAutoNum type="arabicPeriod"/>
            </a:pPr>
            <a:r>
              <a:rPr lang="en"/>
              <a:t>Both from MRI and from an existing dataset. From an MRI is relatively straightforward, that's what we want to do when we're running an experiment. However, we also want to be able to stream from a dataset, as that enables us to re-do analyses after data collection, to test our analysis method before data collection, to run our analysis method on other real-time datasets, and to reproduce results that other scientists got.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ecc14d6c7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ecc14d6c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thesis focused on writing the code that would enable each of these workflows to be done simply and efficiently, and I'll spend the remainder of the presentation describing the classes I designed and implemented to enable these workflows.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cc41e5d6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cc41e5d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f4f685773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f4f68577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elements to take away is this data structure is in memory, holds an image and metadata, can write the data as a BIDS-formatted dataset to disk, and can be serialized for network transfer.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ecc14d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ecc14d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ecc14d6c7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ecc14d6c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ecc14d6c7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ecc14d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81000" algn="l" rtl="0">
              <a:lnSpc>
                <a:spcPct val="95000"/>
              </a:lnSpc>
              <a:spcBef>
                <a:spcPts val="0"/>
              </a:spcBef>
              <a:spcAft>
                <a:spcPts val="0"/>
              </a:spcAft>
              <a:buClr>
                <a:schemeClr val="dk1"/>
              </a:buClr>
              <a:buSzPts val="2400"/>
              <a:buAutoNum type="arabicPeriod"/>
            </a:pPr>
            <a:r>
              <a:rPr lang="en" sz="2400">
                <a:solidFill>
                  <a:schemeClr val="dk1"/>
                </a:solidFill>
              </a:rPr>
              <a:t>Deduplicated shared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ecc14d6c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ecc14d6c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f4f68577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f4f68577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3 operations to enable: Stream, Query, and Modify</a:t>
            </a:r>
            <a:endParaRPr/>
          </a:p>
          <a:p>
            <a:pPr marL="0" lvl="0" indent="0" algn="l" rtl="0">
              <a:spcBef>
                <a:spcPts val="0"/>
              </a:spcBef>
              <a:spcAft>
                <a:spcPts val="0"/>
              </a:spcAft>
              <a:buNone/>
            </a:pPr>
            <a:r>
              <a:rPr lang="en"/>
              <a:t>Stream:</a:t>
            </a:r>
            <a:endParaRPr/>
          </a:p>
          <a:p>
            <a:pPr marL="457200" lvl="0" indent="-298450" algn="l" rtl="0">
              <a:spcBef>
                <a:spcPts val="0"/>
              </a:spcBef>
              <a:spcAft>
                <a:spcPts val="0"/>
              </a:spcAft>
              <a:buSzPts val="1100"/>
              <a:buAutoNum type="arabicPeriod"/>
            </a:pPr>
            <a:r>
              <a:rPr lang="en"/>
              <a:t>Both from MRI and from an existing dataset. From an MRI is relatively straightforward, that's what we want to do when we're running an experiment. However, we also want to be able to stream from a dataset, as that enables us to re-do analyses after data collection, to test our analysis method before data collection, to run our analysis method on other real-time datasets, and to reproduce results that other scientists got.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ccc41e5d6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ccc41e5d6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not enough just to have a data structure that's BIDS compatible when streaming -- we need a way to add the streaming data to a permanent BIDS Archive on disk, and a way to use existing datasets as data sources.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cc14d6c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cc14d6c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c39843dbb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c39843db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81000" algn="l" rtl="0">
              <a:lnSpc>
                <a:spcPct val="95000"/>
              </a:lnSpc>
              <a:spcBef>
                <a:spcPts val="0"/>
              </a:spcBef>
              <a:spcAft>
                <a:spcPts val="0"/>
              </a:spcAft>
              <a:buClr>
                <a:schemeClr val="dk1"/>
              </a:buClr>
              <a:buSzPts val="2400"/>
              <a:buAutoNum type="arabicPeriod"/>
            </a:pPr>
            <a:r>
              <a:rPr lang="en" sz="2400">
                <a:solidFill>
                  <a:schemeClr val="dk1"/>
                </a:solidFill>
              </a:rPr>
              <a:t>Add BIDS Run to dataset</a:t>
            </a:r>
            <a:endParaRPr sz="2400">
              <a:solidFill>
                <a:schemeClr val="dk1"/>
              </a:solidFill>
            </a:endParaRPr>
          </a:p>
          <a:p>
            <a:pPr marL="457200" lvl="0" indent="-381000" algn="l" rtl="0">
              <a:lnSpc>
                <a:spcPct val="95000"/>
              </a:lnSpc>
              <a:spcBef>
                <a:spcPts val="0"/>
              </a:spcBef>
              <a:spcAft>
                <a:spcPts val="0"/>
              </a:spcAft>
              <a:buClr>
                <a:schemeClr val="dk1"/>
              </a:buClr>
              <a:buSzPts val="2400"/>
              <a:buAutoNum type="arabicPeriod"/>
            </a:pPr>
            <a:r>
              <a:rPr lang="en" sz="2400">
                <a:solidFill>
                  <a:schemeClr val="dk1"/>
                </a:solidFill>
              </a:rPr>
              <a:t>Get BIDS Run from dataset</a:t>
            </a:r>
            <a:endParaRPr sz="2400">
              <a:solidFill>
                <a:schemeClr val="dk1"/>
              </a:solidFill>
            </a:endParaRPr>
          </a:p>
          <a:p>
            <a:pPr marL="457200" lvl="0" indent="-381000" algn="l" rtl="0">
              <a:lnSpc>
                <a:spcPct val="95000"/>
              </a:lnSpc>
              <a:spcBef>
                <a:spcPts val="0"/>
              </a:spcBef>
              <a:spcAft>
                <a:spcPts val="0"/>
              </a:spcAft>
              <a:buClr>
                <a:schemeClr val="dk1"/>
              </a:buClr>
              <a:buSzPts val="2400"/>
              <a:buAutoNum type="arabicPeriod"/>
            </a:pPr>
            <a:r>
              <a:rPr lang="en" sz="2400">
                <a:solidFill>
                  <a:schemeClr val="dk1"/>
                </a:solidFill>
              </a:rPr>
              <a:t>Retrieve images, events, metadata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ecc14d6c7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ecc14d6c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f4f68577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f4f68577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3 operations to enable: Stream, Query, and Modify</a:t>
            </a:r>
            <a:endParaRPr/>
          </a:p>
          <a:p>
            <a:pPr marL="0" lvl="0" indent="0" algn="l" rtl="0">
              <a:spcBef>
                <a:spcPts val="0"/>
              </a:spcBef>
              <a:spcAft>
                <a:spcPts val="0"/>
              </a:spcAft>
              <a:buNone/>
            </a:pPr>
            <a:r>
              <a:rPr lang="en"/>
              <a:t>Stream:</a:t>
            </a:r>
            <a:endParaRPr/>
          </a:p>
          <a:p>
            <a:pPr marL="457200" lvl="0" indent="-298450" algn="l" rtl="0">
              <a:spcBef>
                <a:spcPts val="0"/>
              </a:spcBef>
              <a:spcAft>
                <a:spcPts val="0"/>
              </a:spcAft>
              <a:buSzPts val="1100"/>
              <a:buAutoNum type="arabicPeriod"/>
            </a:pPr>
            <a:r>
              <a:rPr lang="en"/>
              <a:t>Both from MRI and from an existing dataset. From an MRI is relatively straightforward, that's what we want to do when we're running an experiment. However, we also want to be able to stream from a dataset, as that enables us to re-do analyses after data collection, to test our analysis method before data collection, to run our analysis method on other real-time datasets, and to reproduce results that other scientists got.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ecc14d6c7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cecc14d6c7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f430555c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f430555c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the data is often collected using 16bit signed integers, so these files are roughly twice the size of those files, given equivalent dimensions. This dataset was actually one of many that were tested, but due to its size, was the slowest, so I've selected it as an example of what a difficult dataset looks like and how well the system still is able to perform.</a:t>
            </a:r>
            <a:endParaRPr/>
          </a:p>
          <a:p>
            <a:pPr marL="0" lvl="0" indent="0" algn="l" rtl="0">
              <a:spcBef>
                <a:spcPts val="0"/>
              </a:spcBef>
              <a:spcAft>
                <a:spcPts val="0"/>
              </a:spcAft>
              <a:buNone/>
            </a:pPr>
            <a:endParaRPr/>
          </a:p>
          <a:p>
            <a:pPr marL="0" lvl="0" indent="0" algn="l" rtl="0">
              <a:spcBef>
                <a:spcPts val="0"/>
              </a:spcBef>
              <a:spcAft>
                <a:spcPts val="0"/>
              </a:spcAft>
              <a:buNone/>
            </a:pPr>
            <a:r>
              <a:rPr lang="en"/>
              <a:t>All of this was done using an AWS t3.large instance with 4vCPUs and 8GB of memory. (a "2.5GHz Intel Scalable Processor")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ecc14d6c7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ecc14d6c7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ccc41e5d6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ccc41e5d6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f430555c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f430555c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f430555c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f430555c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5fec33b8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d5fec33b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ecc14d6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ecc14d6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5fec33b8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5fec33b8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cf430555c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cf430555c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5fec33b8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5fec33b8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5fec33b8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5fec33b8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ecc14d6c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ecc14d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f4f68577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f4f68577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ecc14d6c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ecc14d6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users can understand the system I/O, link the system with their existing software, and easily share data, we reduce the amount they must learn and therefore the complexity of use, and we increase opportunities to collaborate by sharing software and data with other collaborators.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Additionally, developer resources can be focused on creating performant software targeting this standard, helping with overall timing issues.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4f6857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4f6857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users can understand the system I/O, link the system with their existing software, and easily share data, we reduce the amount they must learn and therefore the complexity of use, and we increase opportunities to collaborate by sharing software and data with other collaborators.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Additionally, developer resources can be focused on creating performant software targeting this standard, helping with overall timing issues.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ecc14d6c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ecc14d6c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Why BIDS?</a:t>
            </a:r>
            <a:endParaRPr/>
          </a:p>
          <a:p>
            <a:pPr marL="457200" lvl="0" indent="-298450" algn="l" rtl="0">
              <a:spcBef>
                <a:spcPts val="0"/>
              </a:spcBef>
              <a:spcAft>
                <a:spcPts val="0"/>
              </a:spcAft>
              <a:buSzPts val="1100"/>
              <a:buChar char="●"/>
            </a:pPr>
            <a:r>
              <a:rPr lang="en"/>
              <a:t>Sharing/maintainability (in lab, external collaborators, future, openneuro, publishing)</a:t>
            </a:r>
            <a:endParaRPr/>
          </a:p>
          <a:p>
            <a:pPr marL="457200" lvl="0" indent="-298450" algn="l" rtl="0">
              <a:spcBef>
                <a:spcPts val="0"/>
              </a:spcBef>
              <a:spcAft>
                <a:spcPts val="0"/>
              </a:spcAft>
              <a:buSzPts val="1100"/>
              <a:buChar char="●"/>
            </a:pPr>
            <a:r>
              <a:rPr lang="en"/>
              <a:t>Software ecosystem (BIDS apps, analysis)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In brief:</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 Easy Setup: The system can be linked together with other, familiar tools that support the data standard.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3) User Friendly: Users know the data format to input to the system, and they understand its output.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 Variety of Analysis Methods: As we'll see, the there are existing software packages that do analysis for data formatted in this way, as well as a whole class of software called 'BIDS Apps'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c39843db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c39843db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c39843db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c39843db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3 workflows can be thought of as Stream, Append, and Query.</a:t>
            </a:r>
            <a:endParaRPr/>
          </a:p>
          <a:p>
            <a:pPr marL="0" lvl="0" indent="0" algn="l" rtl="0">
              <a:spcBef>
                <a:spcPts val="0"/>
              </a:spcBef>
              <a:spcAft>
                <a:spcPts val="0"/>
              </a:spcAft>
              <a:buNone/>
            </a:pPr>
            <a:endParaRPr/>
          </a:p>
          <a:p>
            <a:pPr marL="0" lvl="0" indent="0" algn="l" rtl="0">
              <a:spcBef>
                <a:spcPts val="0"/>
              </a:spcBef>
              <a:spcAft>
                <a:spcPts val="0"/>
              </a:spcAft>
              <a:buNone/>
            </a:pPr>
            <a:r>
              <a:rPr lang="en"/>
              <a:t>We have 3 operations to enable: Stream, Append, and Query.</a:t>
            </a:r>
            <a:endParaRPr/>
          </a:p>
          <a:p>
            <a:pPr marL="0" lvl="0" indent="0" algn="l" rtl="0">
              <a:spcBef>
                <a:spcPts val="0"/>
              </a:spcBef>
              <a:spcAft>
                <a:spcPts val="0"/>
              </a:spcAft>
              <a:buNone/>
            </a:pPr>
            <a:r>
              <a:rPr lang="en"/>
              <a:t>Stream:</a:t>
            </a:r>
            <a:endParaRPr/>
          </a:p>
          <a:p>
            <a:pPr marL="457200" lvl="0" indent="-298450" algn="l" rtl="0">
              <a:spcBef>
                <a:spcPts val="0"/>
              </a:spcBef>
              <a:spcAft>
                <a:spcPts val="0"/>
              </a:spcAft>
              <a:buSzPts val="1100"/>
              <a:buAutoNum type="arabicPeriod"/>
            </a:pPr>
            <a:r>
              <a:rPr lang="en"/>
              <a:t>Both from MRI and from an existing dataset. From an MRI is relatively straightforward, that's what we want to do when we're running an experiment. However, we also want to be able to stream from a dataset, as that enables us to re-do analyses after data collection, to test our analysis method before data collection, to run our analysis method on other real-time datasets, and to reproduce results that other scientists got.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f4f685773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f4f68577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3 workflows can be thought of as Stream, Append, and Query.</a:t>
            </a:r>
            <a:endParaRPr/>
          </a:p>
          <a:p>
            <a:pPr marL="0" lvl="0" indent="0" algn="l" rtl="0">
              <a:spcBef>
                <a:spcPts val="0"/>
              </a:spcBef>
              <a:spcAft>
                <a:spcPts val="0"/>
              </a:spcAft>
              <a:buNone/>
            </a:pPr>
            <a:endParaRPr/>
          </a:p>
          <a:p>
            <a:pPr marL="0" lvl="0" indent="0" algn="l" rtl="0">
              <a:spcBef>
                <a:spcPts val="0"/>
              </a:spcBef>
              <a:spcAft>
                <a:spcPts val="0"/>
              </a:spcAft>
              <a:buNone/>
            </a:pPr>
            <a:r>
              <a:rPr lang="en"/>
              <a:t>We have 3 operations to enable: Stream, Append, and Query.</a:t>
            </a:r>
            <a:endParaRPr/>
          </a:p>
          <a:p>
            <a:pPr marL="0" lvl="0" indent="0" algn="l" rtl="0">
              <a:spcBef>
                <a:spcPts val="0"/>
              </a:spcBef>
              <a:spcAft>
                <a:spcPts val="0"/>
              </a:spcAft>
              <a:buNone/>
            </a:pPr>
            <a:r>
              <a:rPr lang="en"/>
              <a:t>Stream:</a:t>
            </a:r>
            <a:endParaRPr/>
          </a:p>
          <a:p>
            <a:pPr marL="457200" lvl="0" indent="-298450" algn="l" rtl="0">
              <a:spcBef>
                <a:spcPts val="0"/>
              </a:spcBef>
              <a:spcAft>
                <a:spcPts val="0"/>
              </a:spcAft>
              <a:buSzPts val="1100"/>
              <a:buAutoNum type="arabicPeriod"/>
            </a:pPr>
            <a:r>
              <a:rPr lang="en"/>
              <a:t>Both from MRI and from an existing dataset. From an MRI is relatively straightforward, that's what we want to do when we're running an experiment. However, we also want to be able to stream from a dataset, as that enables us to re-do analyses after data collection, to test our analysis method before data collection, to run our analysis method on other real-time datasets, and to reproduce results that other scientists got.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34000"/>
            <a:ext cx="8520600" cy="191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80" b="1"/>
              <a:t>Integrating the Brain Imaging Data Structure with RT-Cloud, a Cloud Platform for Real-Time fMRI Analysis</a:t>
            </a:r>
            <a:endParaRPr sz="3680" b="1"/>
          </a:p>
        </p:txBody>
      </p:sp>
      <p:sp>
        <p:nvSpPr>
          <p:cNvPr id="55" name="Google Shape;55;p13"/>
          <p:cNvSpPr txBox="1">
            <a:spLocks noGrp="1"/>
          </p:cNvSpPr>
          <p:nvPr>
            <p:ph type="subTitle" idx="1"/>
          </p:nvPr>
        </p:nvSpPr>
        <p:spPr>
          <a:xfrm>
            <a:off x="311700" y="2834125"/>
            <a:ext cx="8520600" cy="21612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Stephen Polcyn '21 | COS (BSE)</a:t>
            </a:r>
            <a:endParaRPr/>
          </a:p>
          <a:p>
            <a:pPr marL="0" lvl="0" indent="0" algn="ctr" rtl="0">
              <a:spcBef>
                <a:spcPts val="0"/>
              </a:spcBef>
              <a:spcAft>
                <a:spcPts val="0"/>
              </a:spcAft>
              <a:buNone/>
            </a:pPr>
            <a:endParaRPr/>
          </a:p>
          <a:p>
            <a:pPr marL="0" lvl="0" indent="0" algn="ctr" rtl="0">
              <a:spcBef>
                <a:spcPts val="0"/>
              </a:spcBef>
              <a:spcAft>
                <a:spcPts val="0"/>
              </a:spcAft>
              <a:buNone/>
            </a:pPr>
            <a:r>
              <a:rPr lang="en" b="1"/>
              <a:t>Advisors</a:t>
            </a:r>
            <a:r>
              <a:rPr lang="en"/>
              <a:t>: </a:t>
            </a:r>
            <a:endParaRPr/>
          </a:p>
          <a:p>
            <a:pPr marL="0" lvl="0" indent="0" algn="ctr" rtl="0">
              <a:lnSpc>
                <a:spcPct val="115000"/>
              </a:lnSpc>
              <a:spcBef>
                <a:spcPts val="0"/>
              </a:spcBef>
              <a:spcAft>
                <a:spcPts val="0"/>
              </a:spcAft>
              <a:buNone/>
            </a:pPr>
            <a:r>
              <a:rPr lang="en" b="1"/>
              <a:t>Professor Ken Norman,</a:t>
            </a:r>
            <a:r>
              <a:rPr lang="en"/>
              <a:t> PNI/PSY (Primary Advisor)</a:t>
            </a:r>
            <a:endParaRPr/>
          </a:p>
          <a:p>
            <a:pPr marL="0" lvl="0" indent="0" algn="ctr" rtl="0">
              <a:lnSpc>
                <a:spcPct val="115000"/>
              </a:lnSpc>
              <a:spcBef>
                <a:spcPts val="0"/>
              </a:spcBef>
              <a:spcAft>
                <a:spcPts val="0"/>
              </a:spcAft>
              <a:buNone/>
            </a:pPr>
            <a:r>
              <a:rPr lang="en" b="1"/>
              <a:t>Professor Kai Li, </a:t>
            </a:r>
            <a:r>
              <a:rPr lang="en"/>
              <a:t>COS (Second Reader)</a:t>
            </a:r>
            <a:endParaRPr/>
          </a:p>
          <a:p>
            <a:pPr marL="0" lvl="0" indent="0" algn="ctr" rtl="0">
              <a:lnSpc>
                <a:spcPct val="115000"/>
              </a:lnSpc>
              <a:spcBef>
                <a:spcPts val="0"/>
              </a:spcBef>
              <a:spcAft>
                <a:spcPts val="0"/>
              </a:spcAft>
              <a:buNone/>
            </a:pPr>
            <a:r>
              <a:rPr lang="en" b="1"/>
              <a:t>Grant Wallace,</a:t>
            </a:r>
            <a:r>
              <a:rPr lang="en"/>
              <a:t> COS (Project Mentor)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p:nvPr/>
        </p:nvSpPr>
        <p:spPr>
          <a:xfrm>
            <a:off x="428400" y="3501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3"/>
          <p:cNvPicPr preferRelativeResize="0"/>
          <p:nvPr/>
        </p:nvPicPr>
        <p:blipFill>
          <a:blip r:embed="rId3">
            <a:alphaModFix/>
          </a:blip>
          <a:stretch>
            <a:fillRect/>
          </a:stretch>
        </p:blipFill>
        <p:spPr>
          <a:xfrm>
            <a:off x="4931950" y="547275"/>
            <a:ext cx="1436450" cy="1014800"/>
          </a:xfrm>
          <a:prstGeom prst="rect">
            <a:avLst/>
          </a:prstGeom>
          <a:noFill/>
          <a:ln>
            <a:noFill/>
          </a:ln>
          <a:effectLst>
            <a:outerShdw blurRad="57150" dist="19050" dir="5400000" algn="bl" rotWithShape="0">
              <a:srgbClr val="000000">
                <a:alpha val="50000"/>
              </a:srgbClr>
            </a:outerShdw>
          </a:effectLst>
        </p:spPr>
      </p:pic>
      <p:pic>
        <p:nvPicPr>
          <p:cNvPr id="147" name="Google Shape;147;p23"/>
          <p:cNvPicPr preferRelativeResize="0"/>
          <p:nvPr/>
        </p:nvPicPr>
        <p:blipFill>
          <a:blip r:embed="rId4">
            <a:alphaModFix/>
          </a:blip>
          <a:stretch>
            <a:fillRect/>
          </a:stretch>
        </p:blipFill>
        <p:spPr>
          <a:xfrm>
            <a:off x="5354475" y="777325"/>
            <a:ext cx="562300" cy="554700"/>
          </a:xfrm>
          <a:prstGeom prst="rect">
            <a:avLst/>
          </a:prstGeom>
          <a:noFill/>
          <a:ln>
            <a:noFill/>
          </a:ln>
        </p:spPr>
      </p:pic>
      <p:pic>
        <p:nvPicPr>
          <p:cNvPr id="148" name="Google Shape;148;p23"/>
          <p:cNvPicPr preferRelativeResize="0"/>
          <p:nvPr/>
        </p:nvPicPr>
        <p:blipFill rotWithShape="1">
          <a:blip r:embed="rId5">
            <a:alphaModFix/>
          </a:blip>
          <a:srcRect l="53124"/>
          <a:stretch/>
        </p:blipFill>
        <p:spPr>
          <a:xfrm>
            <a:off x="2704800" y="518662"/>
            <a:ext cx="1158862" cy="1001313"/>
          </a:xfrm>
          <a:prstGeom prst="rect">
            <a:avLst/>
          </a:prstGeom>
          <a:noFill/>
          <a:ln>
            <a:noFill/>
          </a:ln>
          <a:effectLst>
            <a:outerShdw blurRad="57150" dist="19050" dir="5400000" algn="bl" rotWithShape="0">
              <a:srgbClr val="000000">
                <a:alpha val="50000"/>
              </a:srgbClr>
            </a:outerShdw>
          </a:effectLst>
        </p:spPr>
      </p:pic>
      <p:sp>
        <p:nvSpPr>
          <p:cNvPr id="149" name="Google Shape;149;p23"/>
          <p:cNvSpPr txBox="1"/>
          <p:nvPr/>
        </p:nvSpPr>
        <p:spPr>
          <a:xfrm>
            <a:off x="428400" y="500575"/>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Stream</a:t>
            </a:r>
            <a:endParaRPr sz="3600" b="1"/>
          </a:p>
          <a:p>
            <a:pPr marL="0" lvl="0" indent="0" algn="l" rtl="0">
              <a:spcBef>
                <a:spcPts val="0"/>
              </a:spcBef>
              <a:spcAft>
                <a:spcPts val="0"/>
              </a:spcAft>
              <a:buNone/>
            </a:pPr>
            <a:r>
              <a:rPr lang="en" sz="2400" b="1"/>
              <a:t>Data</a:t>
            </a:r>
            <a:endParaRPr sz="2400" b="1"/>
          </a:p>
        </p:txBody>
      </p:sp>
      <p:sp>
        <p:nvSpPr>
          <p:cNvPr id="150" name="Google Shape;150;p23"/>
          <p:cNvSpPr/>
          <p:nvPr/>
        </p:nvSpPr>
        <p:spPr>
          <a:xfrm>
            <a:off x="428400" y="35316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28400" y="194090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3"/>
          <p:cNvPicPr preferRelativeResize="0"/>
          <p:nvPr/>
        </p:nvPicPr>
        <p:blipFill>
          <a:blip r:embed="rId6">
            <a:alphaModFix/>
          </a:blip>
          <a:stretch>
            <a:fillRect/>
          </a:stretch>
        </p:blipFill>
        <p:spPr>
          <a:xfrm>
            <a:off x="7341450" y="588175"/>
            <a:ext cx="1306978" cy="933000"/>
          </a:xfrm>
          <a:prstGeom prst="rect">
            <a:avLst/>
          </a:prstGeom>
          <a:noFill/>
          <a:ln>
            <a:noFill/>
          </a:ln>
          <a:effectLst>
            <a:outerShdw blurRad="57150" dist="19050" dir="5400000" algn="bl" rotWithShape="0">
              <a:srgbClr val="000000">
                <a:alpha val="50000"/>
              </a:srgbClr>
            </a:outerShdw>
          </a:effectLst>
        </p:spPr>
      </p:pic>
      <p:sp>
        <p:nvSpPr>
          <p:cNvPr id="153" name="Google Shape;153;p23"/>
          <p:cNvSpPr/>
          <p:nvPr/>
        </p:nvSpPr>
        <p:spPr>
          <a:xfrm>
            <a:off x="40863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10800000">
            <a:off x="64958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4086325" y="1125950"/>
            <a:ext cx="71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MRI</a:t>
            </a:r>
            <a:endParaRPr b="1"/>
          </a:p>
        </p:txBody>
      </p:sp>
      <p:sp>
        <p:nvSpPr>
          <p:cNvPr id="156" name="Google Shape;156;p23"/>
          <p:cNvSpPr txBox="1"/>
          <p:nvPr/>
        </p:nvSpPr>
        <p:spPr>
          <a:xfrm>
            <a:off x="6425475" y="1125950"/>
            <a:ext cx="85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Dataset</a:t>
            </a:r>
            <a:endParaRPr b="1"/>
          </a:p>
        </p:txBody>
      </p:sp>
      <p:sp>
        <p:nvSpPr>
          <p:cNvPr id="157" name="Google Shape;157;p23"/>
          <p:cNvSpPr txBox="1"/>
          <p:nvPr/>
        </p:nvSpPr>
        <p:spPr>
          <a:xfrm>
            <a:off x="428400" y="3673250"/>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Query</a:t>
            </a:r>
            <a:endParaRPr sz="3600" b="1"/>
          </a:p>
          <a:p>
            <a:pPr marL="0" lvl="0" indent="0" algn="l" rtl="0">
              <a:spcBef>
                <a:spcPts val="0"/>
              </a:spcBef>
              <a:spcAft>
                <a:spcPts val="0"/>
              </a:spcAft>
              <a:buNone/>
            </a:pPr>
            <a:r>
              <a:rPr lang="en" sz="2400" b="1"/>
              <a:t>Data</a:t>
            </a:r>
            <a:endParaRPr sz="2400" b="1"/>
          </a:p>
        </p:txBody>
      </p:sp>
      <p:pic>
        <p:nvPicPr>
          <p:cNvPr id="158" name="Google Shape;158;p23"/>
          <p:cNvPicPr preferRelativeResize="0"/>
          <p:nvPr/>
        </p:nvPicPr>
        <p:blipFill>
          <a:blip r:embed="rId6">
            <a:alphaModFix/>
          </a:blip>
          <a:stretch>
            <a:fillRect/>
          </a:stretch>
        </p:blipFill>
        <p:spPr>
          <a:xfrm>
            <a:off x="2704800" y="3660987"/>
            <a:ext cx="1586774" cy="1132738"/>
          </a:xfrm>
          <a:prstGeom prst="rect">
            <a:avLst/>
          </a:prstGeom>
          <a:noFill/>
          <a:ln>
            <a:noFill/>
          </a:ln>
          <a:effectLst>
            <a:outerShdw blurRad="57150" dist="19050" dir="5400000" algn="bl" rotWithShape="0">
              <a:srgbClr val="000000">
                <a:alpha val="50000"/>
              </a:srgbClr>
            </a:outerShdw>
          </a:effectLst>
        </p:spPr>
      </p:pic>
      <p:pic>
        <p:nvPicPr>
          <p:cNvPr id="159" name="Google Shape;159;p23"/>
          <p:cNvPicPr preferRelativeResize="0"/>
          <p:nvPr/>
        </p:nvPicPr>
        <p:blipFill>
          <a:blip r:embed="rId6">
            <a:alphaModFix/>
          </a:blip>
          <a:stretch>
            <a:fillRect/>
          </a:stretch>
        </p:blipFill>
        <p:spPr>
          <a:xfrm>
            <a:off x="6829325" y="2070237"/>
            <a:ext cx="1586774" cy="1132738"/>
          </a:xfrm>
          <a:prstGeom prst="rect">
            <a:avLst/>
          </a:prstGeom>
          <a:noFill/>
          <a:ln>
            <a:noFill/>
          </a:ln>
          <a:effectLst>
            <a:outerShdw blurRad="57150" dist="19050" dir="5400000" algn="bl" rotWithShape="0">
              <a:srgbClr val="000000">
                <a:alpha val="50000"/>
              </a:srgbClr>
            </a:outerShdw>
          </a:effectLst>
        </p:spPr>
      </p:pic>
      <p:sp>
        <p:nvSpPr>
          <p:cNvPr id="160" name="Google Shape;160;p23"/>
          <p:cNvSpPr txBox="1"/>
          <p:nvPr/>
        </p:nvSpPr>
        <p:spPr>
          <a:xfrm>
            <a:off x="4842250" y="26673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Store Brain Data In Dataset</a:t>
            </a:r>
            <a:endParaRPr b="1"/>
          </a:p>
        </p:txBody>
      </p:sp>
      <p:sp>
        <p:nvSpPr>
          <p:cNvPr id="161" name="Google Shape;161;p23"/>
          <p:cNvSpPr/>
          <p:nvPr/>
        </p:nvSpPr>
        <p:spPr>
          <a:xfrm>
            <a:off x="4842238" y="234650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23"/>
          <p:cNvPicPr preferRelativeResize="0"/>
          <p:nvPr/>
        </p:nvPicPr>
        <p:blipFill>
          <a:blip r:embed="rId4">
            <a:alphaModFix/>
          </a:blip>
          <a:stretch>
            <a:fillRect/>
          </a:stretch>
        </p:blipFill>
        <p:spPr>
          <a:xfrm>
            <a:off x="2704800" y="2065000"/>
            <a:ext cx="1586775" cy="1143200"/>
          </a:xfrm>
          <a:prstGeom prst="rect">
            <a:avLst/>
          </a:prstGeom>
          <a:noFill/>
          <a:ln>
            <a:noFill/>
          </a:ln>
          <a:effectLst>
            <a:outerShdw blurRad="57150" dist="19050" dir="5400000" algn="bl" rotWithShape="0">
              <a:srgbClr val="000000">
                <a:alpha val="50000"/>
              </a:srgbClr>
            </a:outerShdw>
          </a:effectLst>
        </p:spPr>
      </p:pic>
      <p:sp>
        <p:nvSpPr>
          <p:cNvPr id="163" name="Google Shape;163;p23"/>
          <p:cNvSpPr/>
          <p:nvPr/>
        </p:nvSpPr>
        <p:spPr>
          <a:xfrm>
            <a:off x="2302150" y="3501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2302150" y="35316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2302150" y="194090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txBox="1"/>
          <p:nvPr/>
        </p:nvSpPr>
        <p:spPr>
          <a:xfrm>
            <a:off x="4842249" y="42387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Get Brain Data From Dataset</a:t>
            </a:r>
            <a:endParaRPr b="1"/>
          </a:p>
        </p:txBody>
      </p:sp>
      <p:sp>
        <p:nvSpPr>
          <p:cNvPr id="167" name="Google Shape;167;p23"/>
          <p:cNvSpPr/>
          <p:nvPr/>
        </p:nvSpPr>
        <p:spPr>
          <a:xfrm>
            <a:off x="4842238" y="391955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4">
            <a:alphaModFix/>
          </a:blip>
          <a:stretch>
            <a:fillRect/>
          </a:stretch>
        </p:blipFill>
        <p:spPr>
          <a:xfrm>
            <a:off x="6829313" y="3655750"/>
            <a:ext cx="1586775" cy="1143200"/>
          </a:xfrm>
          <a:prstGeom prst="rect">
            <a:avLst/>
          </a:prstGeom>
          <a:noFill/>
          <a:ln>
            <a:noFill/>
          </a:ln>
          <a:effectLst>
            <a:outerShdw blurRad="57150" dist="19050" dir="5400000" algn="bl" rotWithShape="0">
              <a:srgbClr val="000000">
                <a:alpha val="50000"/>
              </a:srgbClr>
            </a:outerShdw>
          </a:effectLst>
        </p:spPr>
      </p:pic>
      <p:sp>
        <p:nvSpPr>
          <p:cNvPr id="169" name="Google Shape;169;p23"/>
          <p:cNvSpPr txBox="1"/>
          <p:nvPr/>
        </p:nvSpPr>
        <p:spPr>
          <a:xfrm>
            <a:off x="428400" y="2082500"/>
            <a:ext cx="1970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Append</a:t>
            </a:r>
            <a:endParaRPr sz="3600" b="1"/>
          </a:p>
          <a:p>
            <a:pPr marL="0" lvl="0" indent="0" algn="l" rtl="0">
              <a:spcBef>
                <a:spcPts val="0"/>
              </a:spcBef>
              <a:spcAft>
                <a:spcPts val="0"/>
              </a:spcAft>
              <a:buNone/>
            </a:pPr>
            <a:r>
              <a:rPr lang="en" sz="2400" b="1"/>
              <a:t>Data</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11700" y="2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2781"/>
              <a:buFont typeface="Arial"/>
              <a:buNone/>
            </a:pPr>
            <a:r>
              <a:rPr lang="en" sz="3020" b="1"/>
              <a:t>Three BIDS Workflows, With Classes</a:t>
            </a:r>
            <a:endParaRPr sz="3020" b="1"/>
          </a:p>
          <a:p>
            <a:pPr marL="0" lvl="0" indent="0" algn="l" rtl="0">
              <a:spcBef>
                <a:spcPts val="0"/>
              </a:spcBef>
              <a:spcAft>
                <a:spcPts val="0"/>
              </a:spcAft>
              <a:buNone/>
            </a:pPr>
            <a:endParaRPr/>
          </a:p>
        </p:txBody>
      </p:sp>
      <p:pic>
        <p:nvPicPr>
          <p:cNvPr id="175" name="Google Shape;175;p24"/>
          <p:cNvPicPr preferRelativeResize="0"/>
          <p:nvPr/>
        </p:nvPicPr>
        <p:blipFill rotWithShape="1">
          <a:blip r:embed="rId3">
            <a:alphaModFix/>
          </a:blip>
          <a:srcRect t="23905" b="16950"/>
          <a:stretch/>
        </p:blipFill>
        <p:spPr>
          <a:xfrm>
            <a:off x="66350" y="1339150"/>
            <a:ext cx="9011275" cy="2997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90250" y="450150"/>
            <a:ext cx="65889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Incremental Streaming:</a:t>
            </a:r>
            <a:endParaRPr/>
          </a:p>
          <a:p>
            <a:pPr marL="0" lvl="0" indent="0" algn="l" rtl="0">
              <a:spcBef>
                <a:spcPts val="0"/>
              </a:spcBef>
              <a:spcAft>
                <a:spcPts val="0"/>
              </a:spcAft>
              <a:buNone/>
            </a:pPr>
            <a:r>
              <a:rPr lang="en" b="1"/>
              <a:t>BIDS Incremental</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266250" y="218000"/>
            <a:ext cx="8611500" cy="74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990"/>
              <a:buFont typeface="Arial"/>
              <a:buNone/>
            </a:pPr>
            <a:r>
              <a:rPr lang="en" sz="3020" b="1"/>
              <a:t>BIDS Incremental: </a:t>
            </a:r>
            <a:r>
              <a:rPr lang="en" sz="3020"/>
              <a:t>Streaming BIDS Data</a:t>
            </a:r>
            <a:endParaRPr sz="1220"/>
          </a:p>
        </p:txBody>
      </p:sp>
      <p:pic>
        <p:nvPicPr>
          <p:cNvPr id="186" name="Google Shape;186;p26"/>
          <p:cNvPicPr preferRelativeResize="0"/>
          <p:nvPr/>
        </p:nvPicPr>
        <p:blipFill rotWithShape="1">
          <a:blip r:embed="rId3">
            <a:alphaModFix/>
          </a:blip>
          <a:srcRect t="-2380" r="31001" b="2380"/>
          <a:stretch/>
        </p:blipFill>
        <p:spPr>
          <a:xfrm>
            <a:off x="433646" y="1032250"/>
            <a:ext cx="4843699" cy="3948674"/>
          </a:xfrm>
          <a:prstGeom prst="rect">
            <a:avLst/>
          </a:prstGeom>
          <a:noFill/>
          <a:ln w="9525" cap="flat" cmpd="sng">
            <a:solidFill>
              <a:schemeClr val="dk2"/>
            </a:solidFill>
            <a:prstDash val="solid"/>
            <a:round/>
            <a:headEnd type="none" w="sm" len="sm"/>
            <a:tailEnd type="none" w="sm" len="sm"/>
          </a:ln>
        </p:spPr>
      </p:pic>
      <p:sp>
        <p:nvSpPr>
          <p:cNvPr id="187" name="Google Shape;187;p26"/>
          <p:cNvSpPr txBox="1">
            <a:spLocks noGrp="1"/>
          </p:cNvSpPr>
          <p:nvPr>
            <p:ph type="body" idx="1"/>
          </p:nvPr>
        </p:nvSpPr>
        <p:spPr>
          <a:xfrm>
            <a:off x="5596325" y="1447175"/>
            <a:ext cx="3281400" cy="311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2700" b="1">
                <a:solidFill>
                  <a:srgbClr val="000000"/>
                </a:solidFill>
              </a:rPr>
              <a:t>Key Properties</a:t>
            </a:r>
            <a:endParaRPr sz="2700">
              <a:solidFill>
                <a:srgbClr val="000000"/>
              </a:solidFill>
            </a:endParaRPr>
          </a:p>
          <a:p>
            <a:pPr marL="457200" lvl="0" indent="-400050" algn="l" rtl="0">
              <a:lnSpc>
                <a:spcPct val="95000"/>
              </a:lnSpc>
              <a:spcBef>
                <a:spcPts val="1200"/>
              </a:spcBef>
              <a:spcAft>
                <a:spcPts val="0"/>
              </a:spcAft>
              <a:buClr>
                <a:srgbClr val="000000"/>
              </a:buClr>
              <a:buSzPts val="2700"/>
              <a:buAutoNum type="arabicPeriod"/>
            </a:pPr>
            <a:r>
              <a:rPr lang="en" sz="2700">
                <a:solidFill>
                  <a:srgbClr val="000000"/>
                </a:solidFill>
              </a:rPr>
              <a:t>In-memory</a:t>
            </a:r>
            <a:endParaRPr sz="2700">
              <a:solidFill>
                <a:srgbClr val="000000"/>
              </a:solidFill>
            </a:endParaRPr>
          </a:p>
          <a:p>
            <a:pPr marL="457200" lvl="0" indent="-400050" algn="l" rtl="0">
              <a:lnSpc>
                <a:spcPct val="95000"/>
              </a:lnSpc>
              <a:spcBef>
                <a:spcPts val="0"/>
              </a:spcBef>
              <a:spcAft>
                <a:spcPts val="0"/>
              </a:spcAft>
              <a:buClr>
                <a:srgbClr val="000000"/>
              </a:buClr>
              <a:buSzPts val="2700"/>
              <a:buAutoNum type="arabicPeriod"/>
            </a:pPr>
            <a:r>
              <a:rPr lang="en" sz="2700">
                <a:solidFill>
                  <a:srgbClr val="000000"/>
                </a:solidFill>
              </a:rPr>
              <a:t>Hold image, metadata</a:t>
            </a:r>
            <a:endParaRPr sz="2700">
              <a:solidFill>
                <a:srgbClr val="000000"/>
              </a:solidFill>
            </a:endParaRPr>
          </a:p>
          <a:p>
            <a:pPr marL="457200" lvl="0" indent="-400050" algn="l" rtl="0">
              <a:lnSpc>
                <a:spcPct val="95000"/>
              </a:lnSpc>
              <a:spcBef>
                <a:spcPts val="0"/>
              </a:spcBef>
              <a:spcAft>
                <a:spcPts val="0"/>
              </a:spcAft>
              <a:buClr>
                <a:srgbClr val="000000"/>
              </a:buClr>
              <a:buSzPts val="2700"/>
              <a:buAutoNum type="arabicPeriod"/>
            </a:pPr>
            <a:r>
              <a:rPr lang="en" sz="2700">
                <a:solidFill>
                  <a:srgbClr val="000000"/>
                </a:solidFill>
              </a:rPr>
              <a:t>Write to disk</a:t>
            </a:r>
            <a:endParaRPr sz="2700">
              <a:solidFill>
                <a:srgbClr val="000000"/>
              </a:solidFill>
            </a:endParaRPr>
          </a:p>
          <a:p>
            <a:pPr marL="457200" lvl="0" indent="-400050" algn="l" rtl="0">
              <a:lnSpc>
                <a:spcPct val="95000"/>
              </a:lnSpc>
              <a:spcBef>
                <a:spcPts val="0"/>
              </a:spcBef>
              <a:spcAft>
                <a:spcPts val="0"/>
              </a:spcAft>
              <a:buClr>
                <a:srgbClr val="000000"/>
              </a:buClr>
              <a:buSzPts val="2700"/>
              <a:buAutoNum type="arabicPeriod"/>
            </a:pPr>
            <a:r>
              <a:rPr lang="en" sz="2700">
                <a:solidFill>
                  <a:srgbClr val="000000"/>
                </a:solidFill>
              </a:rPr>
              <a:t>Serialize</a:t>
            </a:r>
            <a:endParaRPr sz="2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t="20426" b="20432"/>
          <a:stretch/>
        </p:blipFill>
        <p:spPr>
          <a:xfrm>
            <a:off x="66363" y="1178800"/>
            <a:ext cx="9011275" cy="2997799"/>
          </a:xfrm>
          <a:prstGeom prst="rect">
            <a:avLst/>
          </a:prstGeom>
          <a:noFill/>
          <a:ln>
            <a:noFill/>
          </a:ln>
        </p:spPr>
      </p:pic>
      <p:sp>
        <p:nvSpPr>
          <p:cNvPr id="193" name="Google Shape;193;p27"/>
          <p:cNvSpPr txBox="1"/>
          <p:nvPr/>
        </p:nvSpPr>
        <p:spPr>
          <a:xfrm>
            <a:off x="4103925" y="1574302"/>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94" name="Google Shape;194;p27"/>
          <p:cNvSpPr txBox="1"/>
          <p:nvPr/>
        </p:nvSpPr>
        <p:spPr>
          <a:xfrm>
            <a:off x="41039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95" name="Google Shape;195;p27"/>
          <p:cNvSpPr txBox="1"/>
          <p:nvPr/>
        </p:nvSpPr>
        <p:spPr>
          <a:xfrm>
            <a:off x="5397725" y="3209878"/>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Run Streaming:</a:t>
            </a:r>
            <a:endParaRPr/>
          </a:p>
          <a:p>
            <a:pPr marL="0" lvl="0" indent="0" algn="l" rtl="0">
              <a:spcBef>
                <a:spcPts val="0"/>
              </a:spcBef>
              <a:spcAft>
                <a:spcPts val="0"/>
              </a:spcAft>
              <a:buNone/>
            </a:pPr>
            <a:r>
              <a:rPr lang="en" b="1"/>
              <a:t>BIDS Run</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266250" y="218000"/>
            <a:ext cx="8611500" cy="74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990"/>
              <a:buFont typeface="Arial"/>
              <a:buNone/>
            </a:pPr>
            <a:r>
              <a:rPr lang="en" sz="2620" b="1"/>
              <a:t>BIDS Run: </a:t>
            </a:r>
            <a:r>
              <a:rPr lang="en" sz="2620"/>
              <a:t>Streaming Full Run of BIDS Data</a:t>
            </a:r>
            <a:endParaRPr sz="820"/>
          </a:p>
        </p:txBody>
      </p:sp>
      <p:pic>
        <p:nvPicPr>
          <p:cNvPr id="206" name="Google Shape;206;p29"/>
          <p:cNvPicPr preferRelativeResize="0"/>
          <p:nvPr/>
        </p:nvPicPr>
        <p:blipFill rotWithShape="1">
          <a:blip r:embed="rId3">
            <a:alphaModFix/>
          </a:blip>
          <a:srcRect r="46346" b="33739"/>
          <a:stretch/>
        </p:blipFill>
        <p:spPr>
          <a:xfrm>
            <a:off x="266250" y="1137313"/>
            <a:ext cx="5381827" cy="3738525"/>
          </a:xfrm>
          <a:prstGeom prst="rect">
            <a:avLst/>
          </a:prstGeom>
          <a:noFill/>
          <a:ln w="9525" cap="flat" cmpd="sng">
            <a:solidFill>
              <a:schemeClr val="dk2"/>
            </a:solidFill>
            <a:prstDash val="solid"/>
            <a:round/>
            <a:headEnd type="none" w="sm" len="sm"/>
            <a:tailEnd type="none" w="sm" len="sm"/>
          </a:ln>
        </p:spPr>
      </p:pic>
      <p:sp>
        <p:nvSpPr>
          <p:cNvPr id="207" name="Google Shape;207;p29"/>
          <p:cNvSpPr txBox="1">
            <a:spLocks noGrp="1"/>
          </p:cNvSpPr>
          <p:nvPr>
            <p:ph type="body" idx="1"/>
          </p:nvPr>
        </p:nvSpPr>
        <p:spPr>
          <a:xfrm>
            <a:off x="5852800" y="1447200"/>
            <a:ext cx="3024900" cy="311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3100" b="1">
                <a:solidFill>
                  <a:srgbClr val="000000"/>
                </a:solidFill>
              </a:rPr>
              <a:t>Key Properties</a:t>
            </a:r>
            <a:endParaRPr sz="3100">
              <a:solidFill>
                <a:srgbClr val="000000"/>
              </a:solidFill>
            </a:endParaRPr>
          </a:p>
          <a:p>
            <a:pPr marL="457200" lvl="0" indent="-425450" algn="l" rtl="0">
              <a:lnSpc>
                <a:spcPct val="95000"/>
              </a:lnSpc>
              <a:spcBef>
                <a:spcPts val="1200"/>
              </a:spcBef>
              <a:spcAft>
                <a:spcPts val="0"/>
              </a:spcAft>
              <a:buClr>
                <a:srgbClr val="000000"/>
              </a:buClr>
              <a:buSzPts val="3100"/>
              <a:buAutoNum type="arabicPeriod"/>
            </a:pPr>
            <a:r>
              <a:rPr lang="en" sz="3100">
                <a:solidFill>
                  <a:srgbClr val="000000"/>
                </a:solidFill>
              </a:rPr>
              <a:t>In-memory</a:t>
            </a:r>
            <a:endParaRPr sz="3100">
              <a:solidFill>
                <a:srgbClr val="000000"/>
              </a:solidFill>
            </a:endParaRPr>
          </a:p>
          <a:p>
            <a:pPr marL="457200" lvl="0" indent="-425450" algn="l" rtl="0">
              <a:lnSpc>
                <a:spcPct val="95000"/>
              </a:lnSpc>
              <a:spcBef>
                <a:spcPts val="0"/>
              </a:spcBef>
              <a:spcAft>
                <a:spcPts val="0"/>
              </a:spcAft>
              <a:buClr>
                <a:srgbClr val="000000"/>
              </a:buClr>
              <a:buSzPts val="3100"/>
              <a:buAutoNum type="arabicPeriod"/>
            </a:pPr>
            <a:r>
              <a:rPr lang="en" sz="3100">
                <a:solidFill>
                  <a:srgbClr val="000000"/>
                </a:solidFill>
              </a:rPr>
              <a:t>Many images</a:t>
            </a:r>
            <a:endParaRPr sz="3100">
              <a:solidFill>
                <a:srgbClr val="000000"/>
              </a:solidFill>
            </a:endParaRPr>
          </a:p>
          <a:p>
            <a:pPr marL="457200" lvl="0" indent="-425450" algn="l" rtl="0">
              <a:lnSpc>
                <a:spcPct val="95000"/>
              </a:lnSpc>
              <a:spcBef>
                <a:spcPts val="0"/>
              </a:spcBef>
              <a:spcAft>
                <a:spcPts val="0"/>
              </a:spcAft>
              <a:buClr>
                <a:srgbClr val="000000"/>
              </a:buClr>
              <a:buSzPts val="3100"/>
              <a:buAutoNum type="arabicPeriod"/>
            </a:pPr>
            <a:r>
              <a:rPr lang="en" sz="3100">
                <a:solidFill>
                  <a:schemeClr val="dk1"/>
                </a:solidFill>
              </a:rPr>
              <a:t>Deduplicated</a:t>
            </a:r>
            <a:endParaRPr sz="3100">
              <a:solidFill>
                <a:srgbClr val="000000"/>
              </a:solidFill>
            </a:endParaRPr>
          </a:p>
          <a:p>
            <a:pPr marL="457200" lvl="0" indent="-425450" algn="l" rtl="0">
              <a:lnSpc>
                <a:spcPct val="95000"/>
              </a:lnSpc>
              <a:spcBef>
                <a:spcPts val="0"/>
              </a:spcBef>
              <a:spcAft>
                <a:spcPts val="0"/>
              </a:spcAft>
              <a:buClr>
                <a:srgbClr val="000000"/>
              </a:buClr>
              <a:buSzPts val="3100"/>
              <a:buAutoNum type="arabicPeriod"/>
            </a:pPr>
            <a:r>
              <a:rPr lang="en" sz="3100">
                <a:solidFill>
                  <a:srgbClr val="000000"/>
                </a:solidFill>
              </a:rPr>
              <a:t>Get, append Incrementals</a:t>
            </a:r>
            <a:endParaRPr sz="31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0"/>
          <p:cNvPicPr preferRelativeResize="0"/>
          <p:nvPr/>
        </p:nvPicPr>
        <p:blipFill rotWithShape="1">
          <a:blip r:embed="rId3">
            <a:alphaModFix/>
          </a:blip>
          <a:srcRect t="20426" b="20432"/>
          <a:stretch/>
        </p:blipFill>
        <p:spPr>
          <a:xfrm>
            <a:off x="66363" y="1178800"/>
            <a:ext cx="9011275" cy="2997799"/>
          </a:xfrm>
          <a:prstGeom prst="rect">
            <a:avLst/>
          </a:prstGeom>
          <a:noFill/>
          <a:ln>
            <a:noFill/>
          </a:ln>
        </p:spPr>
      </p:pic>
      <p:sp>
        <p:nvSpPr>
          <p:cNvPr id="216" name="Google Shape;216;p30"/>
          <p:cNvSpPr txBox="1"/>
          <p:nvPr/>
        </p:nvSpPr>
        <p:spPr>
          <a:xfrm>
            <a:off x="53977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217" name="Google Shape;217;p30"/>
          <p:cNvSpPr txBox="1"/>
          <p:nvPr/>
        </p:nvSpPr>
        <p:spPr>
          <a:xfrm>
            <a:off x="4103925" y="3209878"/>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8" name="Google Shape;193;p27">
            <a:extLst>
              <a:ext uri="{FF2B5EF4-FFF2-40B4-BE49-F238E27FC236}">
                <a16:creationId xmlns:a16="http://schemas.microsoft.com/office/drawing/2014/main" id="{45819CE0-57BA-7F49-BB1E-E6AF8331FB53}"/>
              </a:ext>
            </a:extLst>
          </p:cNvPr>
          <p:cNvSpPr txBox="1"/>
          <p:nvPr/>
        </p:nvSpPr>
        <p:spPr>
          <a:xfrm>
            <a:off x="4103925" y="1574302"/>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9" name="Google Shape;194;p27">
            <a:extLst>
              <a:ext uri="{FF2B5EF4-FFF2-40B4-BE49-F238E27FC236}">
                <a16:creationId xmlns:a16="http://schemas.microsoft.com/office/drawing/2014/main" id="{F23EC2B7-B353-3F45-B0C0-7727930582F4}"/>
              </a:ext>
            </a:extLst>
          </p:cNvPr>
          <p:cNvSpPr txBox="1"/>
          <p:nvPr/>
        </p:nvSpPr>
        <p:spPr>
          <a:xfrm>
            <a:off x="41039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0" name="Google Shape;195;p27">
            <a:extLst>
              <a:ext uri="{FF2B5EF4-FFF2-40B4-BE49-F238E27FC236}">
                <a16:creationId xmlns:a16="http://schemas.microsoft.com/office/drawing/2014/main" id="{BC834CB4-1036-7546-9369-2568D945C4B7}"/>
              </a:ext>
            </a:extLst>
          </p:cNvPr>
          <p:cNvSpPr txBox="1"/>
          <p:nvPr/>
        </p:nvSpPr>
        <p:spPr>
          <a:xfrm>
            <a:off x="5397725" y="3209878"/>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p:nvPr/>
        </p:nvSpPr>
        <p:spPr>
          <a:xfrm>
            <a:off x="428400" y="3501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31"/>
          <p:cNvPicPr preferRelativeResize="0"/>
          <p:nvPr/>
        </p:nvPicPr>
        <p:blipFill>
          <a:blip r:embed="rId3">
            <a:alphaModFix/>
          </a:blip>
          <a:stretch>
            <a:fillRect/>
          </a:stretch>
        </p:blipFill>
        <p:spPr>
          <a:xfrm>
            <a:off x="4931950" y="547275"/>
            <a:ext cx="1436450" cy="1014800"/>
          </a:xfrm>
          <a:prstGeom prst="rect">
            <a:avLst/>
          </a:prstGeom>
          <a:noFill/>
          <a:ln>
            <a:noFill/>
          </a:ln>
          <a:effectLst>
            <a:outerShdw blurRad="57150" dist="19050" dir="5400000" algn="bl" rotWithShape="0">
              <a:srgbClr val="000000">
                <a:alpha val="50000"/>
              </a:srgbClr>
            </a:outerShdw>
          </a:effectLst>
        </p:spPr>
      </p:pic>
      <p:pic>
        <p:nvPicPr>
          <p:cNvPr id="224" name="Google Shape;224;p31"/>
          <p:cNvPicPr preferRelativeResize="0"/>
          <p:nvPr/>
        </p:nvPicPr>
        <p:blipFill>
          <a:blip r:embed="rId4">
            <a:alphaModFix/>
          </a:blip>
          <a:stretch>
            <a:fillRect/>
          </a:stretch>
        </p:blipFill>
        <p:spPr>
          <a:xfrm>
            <a:off x="5354475" y="777325"/>
            <a:ext cx="562300" cy="554700"/>
          </a:xfrm>
          <a:prstGeom prst="rect">
            <a:avLst/>
          </a:prstGeom>
          <a:noFill/>
          <a:ln>
            <a:noFill/>
          </a:ln>
        </p:spPr>
      </p:pic>
      <p:pic>
        <p:nvPicPr>
          <p:cNvPr id="225" name="Google Shape;225;p31"/>
          <p:cNvPicPr preferRelativeResize="0"/>
          <p:nvPr/>
        </p:nvPicPr>
        <p:blipFill rotWithShape="1">
          <a:blip r:embed="rId5">
            <a:alphaModFix/>
          </a:blip>
          <a:srcRect l="53124"/>
          <a:stretch/>
        </p:blipFill>
        <p:spPr>
          <a:xfrm>
            <a:off x="2704800" y="518662"/>
            <a:ext cx="1158862" cy="1001313"/>
          </a:xfrm>
          <a:prstGeom prst="rect">
            <a:avLst/>
          </a:prstGeom>
          <a:noFill/>
          <a:ln>
            <a:noFill/>
          </a:ln>
          <a:effectLst>
            <a:outerShdw blurRad="57150" dist="19050" dir="5400000" algn="bl" rotWithShape="0">
              <a:srgbClr val="000000">
                <a:alpha val="50000"/>
              </a:srgbClr>
            </a:outerShdw>
          </a:effectLst>
        </p:spPr>
      </p:pic>
      <p:sp>
        <p:nvSpPr>
          <p:cNvPr id="226" name="Google Shape;226;p31"/>
          <p:cNvSpPr txBox="1"/>
          <p:nvPr/>
        </p:nvSpPr>
        <p:spPr>
          <a:xfrm>
            <a:off x="428400" y="500575"/>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Stream</a:t>
            </a:r>
            <a:endParaRPr sz="3600" b="1"/>
          </a:p>
          <a:p>
            <a:pPr marL="0" lvl="0" indent="0" algn="l" rtl="0">
              <a:spcBef>
                <a:spcPts val="0"/>
              </a:spcBef>
              <a:spcAft>
                <a:spcPts val="0"/>
              </a:spcAft>
              <a:buNone/>
            </a:pPr>
            <a:r>
              <a:rPr lang="en" sz="2400" b="1"/>
              <a:t>Data</a:t>
            </a:r>
            <a:endParaRPr sz="2400" b="1"/>
          </a:p>
        </p:txBody>
      </p:sp>
      <p:sp>
        <p:nvSpPr>
          <p:cNvPr id="227" name="Google Shape;227;p31"/>
          <p:cNvSpPr/>
          <p:nvPr/>
        </p:nvSpPr>
        <p:spPr>
          <a:xfrm>
            <a:off x="428400" y="35316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28400" y="194090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9" name="Google Shape;229;p31"/>
          <p:cNvPicPr preferRelativeResize="0"/>
          <p:nvPr/>
        </p:nvPicPr>
        <p:blipFill>
          <a:blip r:embed="rId6">
            <a:alphaModFix/>
          </a:blip>
          <a:stretch>
            <a:fillRect/>
          </a:stretch>
        </p:blipFill>
        <p:spPr>
          <a:xfrm>
            <a:off x="7341450" y="588175"/>
            <a:ext cx="1306978" cy="933000"/>
          </a:xfrm>
          <a:prstGeom prst="rect">
            <a:avLst/>
          </a:prstGeom>
          <a:noFill/>
          <a:ln>
            <a:noFill/>
          </a:ln>
          <a:effectLst>
            <a:outerShdw blurRad="57150" dist="19050" dir="5400000" algn="bl" rotWithShape="0">
              <a:srgbClr val="000000">
                <a:alpha val="50000"/>
              </a:srgbClr>
            </a:outerShdw>
          </a:effectLst>
        </p:spPr>
      </p:pic>
      <p:sp>
        <p:nvSpPr>
          <p:cNvPr id="230" name="Google Shape;230;p31"/>
          <p:cNvSpPr/>
          <p:nvPr/>
        </p:nvSpPr>
        <p:spPr>
          <a:xfrm>
            <a:off x="40863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10800000">
            <a:off x="64958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txBox="1"/>
          <p:nvPr/>
        </p:nvSpPr>
        <p:spPr>
          <a:xfrm>
            <a:off x="4086325" y="1125950"/>
            <a:ext cx="71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MRI</a:t>
            </a:r>
            <a:endParaRPr b="1"/>
          </a:p>
        </p:txBody>
      </p:sp>
      <p:sp>
        <p:nvSpPr>
          <p:cNvPr id="233" name="Google Shape;233;p31"/>
          <p:cNvSpPr txBox="1"/>
          <p:nvPr/>
        </p:nvSpPr>
        <p:spPr>
          <a:xfrm>
            <a:off x="6425475" y="1125950"/>
            <a:ext cx="85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Dataset</a:t>
            </a:r>
            <a:endParaRPr b="1"/>
          </a:p>
        </p:txBody>
      </p:sp>
      <p:sp>
        <p:nvSpPr>
          <p:cNvPr id="234" name="Google Shape;234;p31"/>
          <p:cNvSpPr txBox="1"/>
          <p:nvPr/>
        </p:nvSpPr>
        <p:spPr>
          <a:xfrm>
            <a:off x="428400" y="3673250"/>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Query</a:t>
            </a:r>
            <a:endParaRPr sz="3600" b="1"/>
          </a:p>
          <a:p>
            <a:pPr marL="0" lvl="0" indent="0" algn="l" rtl="0">
              <a:spcBef>
                <a:spcPts val="0"/>
              </a:spcBef>
              <a:spcAft>
                <a:spcPts val="0"/>
              </a:spcAft>
              <a:buNone/>
            </a:pPr>
            <a:r>
              <a:rPr lang="en" sz="2400" b="1"/>
              <a:t>Data</a:t>
            </a:r>
            <a:endParaRPr sz="2400" b="1"/>
          </a:p>
        </p:txBody>
      </p:sp>
      <p:pic>
        <p:nvPicPr>
          <p:cNvPr id="235" name="Google Shape;235;p31"/>
          <p:cNvPicPr preferRelativeResize="0"/>
          <p:nvPr/>
        </p:nvPicPr>
        <p:blipFill>
          <a:blip r:embed="rId6">
            <a:alphaModFix/>
          </a:blip>
          <a:stretch>
            <a:fillRect/>
          </a:stretch>
        </p:blipFill>
        <p:spPr>
          <a:xfrm>
            <a:off x="2704800" y="3660987"/>
            <a:ext cx="1586774" cy="1132738"/>
          </a:xfrm>
          <a:prstGeom prst="rect">
            <a:avLst/>
          </a:prstGeom>
          <a:noFill/>
          <a:ln>
            <a:noFill/>
          </a:ln>
          <a:effectLst>
            <a:outerShdw blurRad="57150" dist="19050" dir="5400000" algn="bl" rotWithShape="0">
              <a:srgbClr val="000000">
                <a:alpha val="50000"/>
              </a:srgbClr>
            </a:outerShdw>
          </a:effectLst>
        </p:spPr>
      </p:pic>
      <p:pic>
        <p:nvPicPr>
          <p:cNvPr id="236" name="Google Shape;236;p31"/>
          <p:cNvPicPr preferRelativeResize="0"/>
          <p:nvPr/>
        </p:nvPicPr>
        <p:blipFill>
          <a:blip r:embed="rId6">
            <a:alphaModFix/>
          </a:blip>
          <a:stretch>
            <a:fillRect/>
          </a:stretch>
        </p:blipFill>
        <p:spPr>
          <a:xfrm>
            <a:off x="6829325" y="2070237"/>
            <a:ext cx="1586774" cy="1132738"/>
          </a:xfrm>
          <a:prstGeom prst="rect">
            <a:avLst/>
          </a:prstGeom>
          <a:noFill/>
          <a:ln>
            <a:noFill/>
          </a:ln>
          <a:effectLst>
            <a:outerShdw blurRad="57150" dist="19050" dir="5400000" algn="bl" rotWithShape="0">
              <a:srgbClr val="000000">
                <a:alpha val="50000"/>
              </a:srgbClr>
            </a:outerShdw>
          </a:effectLst>
        </p:spPr>
      </p:pic>
      <p:sp>
        <p:nvSpPr>
          <p:cNvPr id="237" name="Google Shape;237;p31"/>
          <p:cNvSpPr txBox="1"/>
          <p:nvPr/>
        </p:nvSpPr>
        <p:spPr>
          <a:xfrm>
            <a:off x="4842250" y="26673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Store Brain Data In Dataset</a:t>
            </a:r>
            <a:endParaRPr b="1"/>
          </a:p>
        </p:txBody>
      </p:sp>
      <p:sp>
        <p:nvSpPr>
          <p:cNvPr id="238" name="Google Shape;238;p31"/>
          <p:cNvSpPr/>
          <p:nvPr/>
        </p:nvSpPr>
        <p:spPr>
          <a:xfrm>
            <a:off x="4842238" y="234650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31"/>
          <p:cNvPicPr preferRelativeResize="0"/>
          <p:nvPr/>
        </p:nvPicPr>
        <p:blipFill>
          <a:blip r:embed="rId4">
            <a:alphaModFix/>
          </a:blip>
          <a:stretch>
            <a:fillRect/>
          </a:stretch>
        </p:blipFill>
        <p:spPr>
          <a:xfrm>
            <a:off x="2704800" y="2065000"/>
            <a:ext cx="1586775" cy="1143200"/>
          </a:xfrm>
          <a:prstGeom prst="rect">
            <a:avLst/>
          </a:prstGeom>
          <a:noFill/>
          <a:ln>
            <a:noFill/>
          </a:ln>
          <a:effectLst>
            <a:outerShdw blurRad="57150" dist="19050" dir="5400000" algn="bl" rotWithShape="0">
              <a:srgbClr val="000000">
                <a:alpha val="50000"/>
              </a:srgbClr>
            </a:outerShdw>
          </a:effectLst>
        </p:spPr>
      </p:pic>
      <p:sp>
        <p:nvSpPr>
          <p:cNvPr id="240" name="Google Shape;240;p31"/>
          <p:cNvSpPr/>
          <p:nvPr/>
        </p:nvSpPr>
        <p:spPr>
          <a:xfrm>
            <a:off x="2302150" y="3501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2302150" y="35316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2302150" y="194090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txBox="1"/>
          <p:nvPr/>
        </p:nvSpPr>
        <p:spPr>
          <a:xfrm>
            <a:off x="4842249" y="42387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Get Brain Data From Dataset</a:t>
            </a:r>
            <a:endParaRPr b="1"/>
          </a:p>
        </p:txBody>
      </p:sp>
      <p:sp>
        <p:nvSpPr>
          <p:cNvPr id="244" name="Google Shape;244;p31"/>
          <p:cNvSpPr/>
          <p:nvPr/>
        </p:nvSpPr>
        <p:spPr>
          <a:xfrm>
            <a:off x="4842238" y="391955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5" name="Google Shape;245;p31"/>
          <p:cNvPicPr preferRelativeResize="0"/>
          <p:nvPr/>
        </p:nvPicPr>
        <p:blipFill>
          <a:blip r:embed="rId4">
            <a:alphaModFix/>
          </a:blip>
          <a:stretch>
            <a:fillRect/>
          </a:stretch>
        </p:blipFill>
        <p:spPr>
          <a:xfrm>
            <a:off x="6829313" y="3655750"/>
            <a:ext cx="1586775" cy="1143200"/>
          </a:xfrm>
          <a:prstGeom prst="rect">
            <a:avLst/>
          </a:prstGeom>
          <a:noFill/>
          <a:ln>
            <a:noFill/>
          </a:ln>
          <a:effectLst>
            <a:outerShdw blurRad="57150" dist="19050" dir="5400000" algn="bl" rotWithShape="0">
              <a:srgbClr val="000000">
                <a:alpha val="50000"/>
              </a:srgbClr>
            </a:outerShdw>
          </a:effectLst>
        </p:spPr>
      </p:pic>
      <p:sp>
        <p:nvSpPr>
          <p:cNvPr id="246" name="Google Shape;246;p31"/>
          <p:cNvSpPr txBox="1"/>
          <p:nvPr/>
        </p:nvSpPr>
        <p:spPr>
          <a:xfrm>
            <a:off x="428400" y="2082500"/>
            <a:ext cx="1970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Append</a:t>
            </a:r>
            <a:endParaRPr sz="3600" b="1"/>
          </a:p>
          <a:p>
            <a:pPr marL="0" lvl="0" indent="0" algn="l" rtl="0">
              <a:spcBef>
                <a:spcPts val="0"/>
              </a:spcBef>
              <a:spcAft>
                <a:spcPts val="0"/>
              </a:spcAft>
              <a:buNone/>
            </a:pPr>
            <a:r>
              <a:rPr lang="en" sz="2400" b="1"/>
              <a:t>Data</a:t>
            </a:r>
            <a:endParaRPr sz="2400" b="1"/>
          </a:p>
        </p:txBody>
      </p:sp>
      <p:sp>
        <p:nvSpPr>
          <p:cNvPr id="247" name="Google Shape;247;p31"/>
          <p:cNvSpPr/>
          <p:nvPr/>
        </p:nvSpPr>
        <p:spPr>
          <a:xfrm>
            <a:off x="361225" y="254175"/>
            <a:ext cx="8430000" cy="1560600"/>
          </a:xfrm>
          <a:prstGeom prst="rect">
            <a:avLst/>
          </a:prstGeom>
          <a:solidFill>
            <a:srgbClr val="000000">
              <a:alpha val="4860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txBox="1"/>
          <p:nvPr/>
        </p:nvSpPr>
        <p:spPr>
          <a:xfrm>
            <a:off x="3900150" y="350150"/>
            <a:ext cx="1343700" cy="149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500"/>
              <a:t>✅</a:t>
            </a:r>
            <a:endParaRPr sz="8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490250" y="450150"/>
            <a:ext cx="7179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Querying and Appending:</a:t>
            </a:r>
            <a:endParaRPr/>
          </a:p>
          <a:p>
            <a:pPr marL="0" lvl="0" indent="0" algn="l" rtl="0">
              <a:spcBef>
                <a:spcPts val="0"/>
              </a:spcBef>
              <a:spcAft>
                <a:spcPts val="0"/>
              </a:spcAft>
              <a:buNone/>
            </a:pPr>
            <a:r>
              <a:rPr lang="en" b="1"/>
              <a:t>BIDS Archive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09000" y="450150"/>
            <a:ext cx="28728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020" b="1"/>
              <a:t>Real-Time fMRI (RT-fMRI) Overview</a:t>
            </a:r>
            <a:endParaRPr sz="3020" b="1"/>
          </a:p>
        </p:txBody>
      </p:sp>
      <p:pic>
        <p:nvPicPr>
          <p:cNvPr id="61" name="Google Shape;61;p14"/>
          <p:cNvPicPr preferRelativeResize="0"/>
          <p:nvPr/>
        </p:nvPicPr>
        <p:blipFill rotWithShape="1">
          <a:blip r:embed="rId3">
            <a:alphaModFix/>
          </a:blip>
          <a:srcRect l="15151" r="15151"/>
          <a:stretch/>
        </p:blipFill>
        <p:spPr>
          <a:xfrm>
            <a:off x="3033050" y="158500"/>
            <a:ext cx="5980349" cy="48265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193550" y="288550"/>
            <a:ext cx="8838300" cy="74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620" b="1"/>
              <a:t>BIDS Archive: </a:t>
            </a:r>
            <a:r>
              <a:rPr lang="en" sz="2620"/>
              <a:t>Querying and Appending to BIDS Datasets</a:t>
            </a:r>
            <a:endParaRPr sz="820"/>
          </a:p>
        </p:txBody>
      </p:sp>
      <p:sp>
        <p:nvSpPr>
          <p:cNvPr id="259" name="Google Shape;259;p33"/>
          <p:cNvSpPr txBox="1">
            <a:spLocks noGrp="1"/>
          </p:cNvSpPr>
          <p:nvPr>
            <p:ph type="body" idx="1"/>
          </p:nvPr>
        </p:nvSpPr>
        <p:spPr>
          <a:xfrm>
            <a:off x="68850" y="1401600"/>
            <a:ext cx="2868000" cy="311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2600" b="1">
                <a:solidFill>
                  <a:srgbClr val="000000"/>
                </a:solidFill>
              </a:rPr>
              <a:t>Key Properties</a:t>
            </a:r>
            <a:endParaRPr sz="2600">
              <a:solidFill>
                <a:srgbClr val="000000"/>
              </a:solidFill>
            </a:endParaRPr>
          </a:p>
          <a:p>
            <a:pPr marL="457200" lvl="0" indent="-393700" algn="l" rtl="0">
              <a:lnSpc>
                <a:spcPct val="95000"/>
              </a:lnSpc>
              <a:spcBef>
                <a:spcPts val="1200"/>
              </a:spcBef>
              <a:spcAft>
                <a:spcPts val="0"/>
              </a:spcAft>
              <a:buClr>
                <a:srgbClr val="000000"/>
              </a:buClr>
              <a:buSzPts val="2600"/>
              <a:buAutoNum type="arabicPeriod"/>
            </a:pPr>
            <a:r>
              <a:rPr lang="en" sz="2600">
                <a:solidFill>
                  <a:srgbClr val="000000"/>
                </a:solidFill>
              </a:rPr>
              <a:t>Add BIDS Run </a:t>
            </a:r>
            <a:endParaRPr sz="2600">
              <a:solidFill>
                <a:srgbClr val="000000"/>
              </a:solidFill>
            </a:endParaRPr>
          </a:p>
          <a:p>
            <a:pPr marL="457200" lvl="0" indent="-393700" algn="l" rtl="0">
              <a:lnSpc>
                <a:spcPct val="95000"/>
              </a:lnSpc>
              <a:spcBef>
                <a:spcPts val="0"/>
              </a:spcBef>
              <a:spcAft>
                <a:spcPts val="0"/>
              </a:spcAft>
              <a:buClr>
                <a:srgbClr val="000000"/>
              </a:buClr>
              <a:buSzPts val="2600"/>
              <a:buAutoNum type="arabicPeriod"/>
            </a:pPr>
            <a:r>
              <a:rPr lang="en" sz="2600">
                <a:solidFill>
                  <a:srgbClr val="000000"/>
                </a:solidFill>
              </a:rPr>
              <a:t>Get BIDS Run</a:t>
            </a:r>
            <a:endParaRPr sz="2600">
              <a:solidFill>
                <a:srgbClr val="000000"/>
              </a:solidFill>
            </a:endParaRPr>
          </a:p>
          <a:p>
            <a:pPr marL="457200" lvl="0" indent="-393700" algn="l" rtl="0">
              <a:lnSpc>
                <a:spcPct val="95000"/>
              </a:lnSpc>
              <a:spcBef>
                <a:spcPts val="0"/>
              </a:spcBef>
              <a:spcAft>
                <a:spcPts val="0"/>
              </a:spcAft>
              <a:buClr>
                <a:srgbClr val="000000"/>
              </a:buClr>
              <a:buSzPts val="2600"/>
              <a:buAutoNum type="arabicPeriod"/>
            </a:pPr>
            <a:r>
              <a:rPr lang="en" sz="2600">
                <a:solidFill>
                  <a:srgbClr val="000000"/>
                </a:solidFill>
              </a:rPr>
              <a:t>Get images, metadata, etc.</a:t>
            </a:r>
            <a:endParaRPr sz="2600">
              <a:solidFill>
                <a:srgbClr val="000000"/>
              </a:solidFill>
            </a:endParaRPr>
          </a:p>
        </p:txBody>
      </p:sp>
      <p:pic>
        <p:nvPicPr>
          <p:cNvPr id="260" name="Google Shape;260;p33"/>
          <p:cNvPicPr preferRelativeResize="0"/>
          <p:nvPr/>
        </p:nvPicPr>
        <p:blipFill rotWithShape="1">
          <a:blip r:embed="rId3">
            <a:alphaModFix/>
          </a:blip>
          <a:srcRect/>
          <a:stretch/>
        </p:blipFill>
        <p:spPr>
          <a:xfrm>
            <a:off x="2885550" y="1221625"/>
            <a:ext cx="6184502" cy="34787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4"/>
          <p:cNvPicPr preferRelativeResize="0"/>
          <p:nvPr/>
        </p:nvPicPr>
        <p:blipFill rotWithShape="1">
          <a:blip r:embed="rId3">
            <a:alphaModFix/>
          </a:blip>
          <a:srcRect t="20426" b="20432"/>
          <a:stretch/>
        </p:blipFill>
        <p:spPr>
          <a:xfrm>
            <a:off x="66363" y="1178800"/>
            <a:ext cx="9011275" cy="2997799"/>
          </a:xfrm>
          <a:prstGeom prst="rect">
            <a:avLst/>
          </a:prstGeom>
          <a:noFill/>
          <a:ln>
            <a:noFill/>
          </a:ln>
        </p:spPr>
      </p:pic>
      <p:sp>
        <p:nvSpPr>
          <p:cNvPr id="271" name="Google Shape;271;p34"/>
          <p:cNvSpPr txBox="1"/>
          <p:nvPr/>
        </p:nvSpPr>
        <p:spPr>
          <a:xfrm>
            <a:off x="66915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272" name="Google Shape;272;p34"/>
          <p:cNvSpPr txBox="1"/>
          <p:nvPr/>
        </p:nvSpPr>
        <p:spPr>
          <a:xfrm>
            <a:off x="2674625" y="3214543"/>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5" name="Google Shape;216;p30">
            <a:extLst>
              <a:ext uri="{FF2B5EF4-FFF2-40B4-BE49-F238E27FC236}">
                <a16:creationId xmlns:a16="http://schemas.microsoft.com/office/drawing/2014/main" id="{CDF7E78A-B60F-364F-8B21-8661F4B77994}"/>
              </a:ext>
            </a:extLst>
          </p:cNvPr>
          <p:cNvSpPr txBox="1"/>
          <p:nvPr/>
        </p:nvSpPr>
        <p:spPr>
          <a:xfrm>
            <a:off x="53977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6" name="Google Shape;217;p30">
            <a:extLst>
              <a:ext uri="{FF2B5EF4-FFF2-40B4-BE49-F238E27FC236}">
                <a16:creationId xmlns:a16="http://schemas.microsoft.com/office/drawing/2014/main" id="{4D8B9DD4-3FBE-A64D-9610-E253A03E74D6}"/>
              </a:ext>
            </a:extLst>
          </p:cNvPr>
          <p:cNvSpPr txBox="1"/>
          <p:nvPr/>
        </p:nvSpPr>
        <p:spPr>
          <a:xfrm>
            <a:off x="4103925" y="3209878"/>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7" name="Google Shape;193;p27">
            <a:extLst>
              <a:ext uri="{FF2B5EF4-FFF2-40B4-BE49-F238E27FC236}">
                <a16:creationId xmlns:a16="http://schemas.microsoft.com/office/drawing/2014/main" id="{A80CDA9A-49CE-2747-AE80-E244FCF399FA}"/>
              </a:ext>
            </a:extLst>
          </p:cNvPr>
          <p:cNvSpPr txBox="1"/>
          <p:nvPr/>
        </p:nvSpPr>
        <p:spPr>
          <a:xfrm>
            <a:off x="4103925" y="1574302"/>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8" name="Google Shape;194;p27">
            <a:extLst>
              <a:ext uri="{FF2B5EF4-FFF2-40B4-BE49-F238E27FC236}">
                <a16:creationId xmlns:a16="http://schemas.microsoft.com/office/drawing/2014/main" id="{FEE682E3-1ADE-F140-AA79-43B48BD2EAFD}"/>
              </a:ext>
            </a:extLst>
          </p:cNvPr>
          <p:cNvSpPr txBox="1"/>
          <p:nvPr/>
        </p:nvSpPr>
        <p:spPr>
          <a:xfrm>
            <a:off x="4103925" y="2408404"/>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
        <p:nvSpPr>
          <p:cNvPr id="19" name="Google Shape;195;p27">
            <a:extLst>
              <a:ext uri="{FF2B5EF4-FFF2-40B4-BE49-F238E27FC236}">
                <a16:creationId xmlns:a16="http://schemas.microsoft.com/office/drawing/2014/main" id="{50E3EE0A-AC2D-9F44-AC97-A8C2E8EEA3AF}"/>
              </a:ext>
            </a:extLst>
          </p:cNvPr>
          <p:cNvSpPr txBox="1"/>
          <p:nvPr/>
        </p:nvSpPr>
        <p:spPr>
          <a:xfrm>
            <a:off x="5397725" y="3209878"/>
            <a:ext cx="7824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dirty="0"/>
              <a:t>✅</a:t>
            </a:r>
            <a:endParaRPr sz="4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p:nvPr/>
        </p:nvSpPr>
        <p:spPr>
          <a:xfrm>
            <a:off x="428400" y="3501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8" name="Google Shape;278;p35"/>
          <p:cNvPicPr preferRelativeResize="0"/>
          <p:nvPr/>
        </p:nvPicPr>
        <p:blipFill>
          <a:blip r:embed="rId3">
            <a:alphaModFix/>
          </a:blip>
          <a:stretch>
            <a:fillRect/>
          </a:stretch>
        </p:blipFill>
        <p:spPr>
          <a:xfrm>
            <a:off x="4931950" y="547275"/>
            <a:ext cx="1436450" cy="1014800"/>
          </a:xfrm>
          <a:prstGeom prst="rect">
            <a:avLst/>
          </a:prstGeom>
          <a:noFill/>
          <a:ln>
            <a:noFill/>
          </a:ln>
          <a:effectLst>
            <a:outerShdw blurRad="57150" dist="19050" dir="5400000" algn="bl" rotWithShape="0">
              <a:srgbClr val="000000">
                <a:alpha val="50000"/>
              </a:srgbClr>
            </a:outerShdw>
          </a:effectLst>
        </p:spPr>
      </p:pic>
      <p:pic>
        <p:nvPicPr>
          <p:cNvPr id="279" name="Google Shape;279;p35"/>
          <p:cNvPicPr preferRelativeResize="0"/>
          <p:nvPr/>
        </p:nvPicPr>
        <p:blipFill>
          <a:blip r:embed="rId4">
            <a:alphaModFix/>
          </a:blip>
          <a:stretch>
            <a:fillRect/>
          </a:stretch>
        </p:blipFill>
        <p:spPr>
          <a:xfrm>
            <a:off x="5354475" y="777325"/>
            <a:ext cx="562300" cy="554700"/>
          </a:xfrm>
          <a:prstGeom prst="rect">
            <a:avLst/>
          </a:prstGeom>
          <a:noFill/>
          <a:ln>
            <a:noFill/>
          </a:ln>
        </p:spPr>
      </p:pic>
      <p:pic>
        <p:nvPicPr>
          <p:cNvPr id="280" name="Google Shape;280;p35"/>
          <p:cNvPicPr preferRelativeResize="0"/>
          <p:nvPr/>
        </p:nvPicPr>
        <p:blipFill rotWithShape="1">
          <a:blip r:embed="rId5">
            <a:alphaModFix/>
          </a:blip>
          <a:srcRect l="53124"/>
          <a:stretch/>
        </p:blipFill>
        <p:spPr>
          <a:xfrm>
            <a:off x="2704800" y="518662"/>
            <a:ext cx="1158862" cy="1001313"/>
          </a:xfrm>
          <a:prstGeom prst="rect">
            <a:avLst/>
          </a:prstGeom>
          <a:noFill/>
          <a:ln>
            <a:noFill/>
          </a:ln>
          <a:effectLst>
            <a:outerShdw blurRad="57150" dist="19050" dir="5400000" algn="bl" rotWithShape="0">
              <a:srgbClr val="000000">
                <a:alpha val="50000"/>
              </a:srgbClr>
            </a:outerShdw>
          </a:effectLst>
        </p:spPr>
      </p:pic>
      <p:sp>
        <p:nvSpPr>
          <p:cNvPr id="281" name="Google Shape;281;p35"/>
          <p:cNvSpPr txBox="1"/>
          <p:nvPr/>
        </p:nvSpPr>
        <p:spPr>
          <a:xfrm>
            <a:off x="428400" y="500575"/>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Stream</a:t>
            </a:r>
            <a:endParaRPr sz="3600" b="1"/>
          </a:p>
          <a:p>
            <a:pPr marL="0" lvl="0" indent="0" algn="l" rtl="0">
              <a:spcBef>
                <a:spcPts val="0"/>
              </a:spcBef>
              <a:spcAft>
                <a:spcPts val="0"/>
              </a:spcAft>
              <a:buNone/>
            </a:pPr>
            <a:r>
              <a:rPr lang="en" sz="2400" b="1"/>
              <a:t>Data</a:t>
            </a:r>
            <a:endParaRPr sz="2400" b="1"/>
          </a:p>
        </p:txBody>
      </p:sp>
      <p:sp>
        <p:nvSpPr>
          <p:cNvPr id="282" name="Google Shape;282;p35"/>
          <p:cNvSpPr/>
          <p:nvPr/>
        </p:nvSpPr>
        <p:spPr>
          <a:xfrm>
            <a:off x="428400" y="35316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428400" y="194090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4" name="Google Shape;284;p35"/>
          <p:cNvPicPr preferRelativeResize="0"/>
          <p:nvPr/>
        </p:nvPicPr>
        <p:blipFill>
          <a:blip r:embed="rId6">
            <a:alphaModFix/>
          </a:blip>
          <a:stretch>
            <a:fillRect/>
          </a:stretch>
        </p:blipFill>
        <p:spPr>
          <a:xfrm>
            <a:off x="7341450" y="588175"/>
            <a:ext cx="1306978" cy="933000"/>
          </a:xfrm>
          <a:prstGeom prst="rect">
            <a:avLst/>
          </a:prstGeom>
          <a:noFill/>
          <a:ln>
            <a:noFill/>
          </a:ln>
          <a:effectLst>
            <a:outerShdw blurRad="57150" dist="19050" dir="5400000" algn="bl" rotWithShape="0">
              <a:srgbClr val="000000">
                <a:alpha val="50000"/>
              </a:srgbClr>
            </a:outerShdw>
          </a:effectLst>
        </p:spPr>
      </p:pic>
      <p:sp>
        <p:nvSpPr>
          <p:cNvPr id="285" name="Google Shape;285;p35"/>
          <p:cNvSpPr/>
          <p:nvPr/>
        </p:nvSpPr>
        <p:spPr>
          <a:xfrm>
            <a:off x="40863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rot="10800000">
            <a:off x="64958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p:nvPr/>
        </p:nvSpPr>
        <p:spPr>
          <a:xfrm>
            <a:off x="4086325" y="1125950"/>
            <a:ext cx="71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MRI</a:t>
            </a:r>
            <a:endParaRPr b="1"/>
          </a:p>
        </p:txBody>
      </p:sp>
      <p:sp>
        <p:nvSpPr>
          <p:cNvPr id="288" name="Google Shape;288;p35"/>
          <p:cNvSpPr txBox="1"/>
          <p:nvPr/>
        </p:nvSpPr>
        <p:spPr>
          <a:xfrm>
            <a:off x="6425475" y="1125950"/>
            <a:ext cx="85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Dataset</a:t>
            </a:r>
            <a:endParaRPr b="1"/>
          </a:p>
        </p:txBody>
      </p:sp>
      <p:sp>
        <p:nvSpPr>
          <p:cNvPr id="289" name="Google Shape;289;p35"/>
          <p:cNvSpPr txBox="1"/>
          <p:nvPr/>
        </p:nvSpPr>
        <p:spPr>
          <a:xfrm>
            <a:off x="428400" y="3673250"/>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Query</a:t>
            </a:r>
            <a:endParaRPr sz="3600" b="1"/>
          </a:p>
          <a:p>
            <a:pPr marL="0" lvl="0" indent="0" algn="l" rtl="0">
              <a:spcBef>
                <a:spcPts val="0"/>
              </a:spcBef>
              <a:spcAft>
                <a:spcPts val="0"/>
              </a:spcAft>
              <a:buNone/>
            </a:pPr>
            <a:r>
              <a:rPr lang="en" sz="2400" b="1"/>
              <a:t>Data</a:t>
            </a:r>
            <a:endParaRPr sz="2400" b="1"/>
          </a:p>
        </p:txBody>
      </p:sp>
      <p:pic>
        <p:nvPicPr>
          <p:cNvPr id="290" name="Google Shape;290;p35"/>
          <p:cNvPicPr preferRelativeResize="0"/>
          <p:nvPr/>
        </p:nvPicPr>
        <p:blipFill>
          <a:blip r:embed="rId6">
            <a:alphaModFix/>
          </a:blip>
          <a:stretch>
            <a:fillRect/>
          </a:stretch>
        </p:blipFill>
        <p:spPr>
          <a:xfrm>
            <a:off x="2704800" y="3660987"/>
            <a:ext cx="1586774" cy="1132738"/>
          </a:xfrm>
          <a:prstGeom prst="rect">
            <a:avLst/>
          </a:prstGeom>
          <a:noFill/>
          <a:ln>
            <a:noFill/>
          </a:ln>
          <a:effectLst>
            <a:outerShdw blurRad="57150" dist="19050" dir="5400000" algn="bl" rotWithShape="0">
              <a:srgbClr val="000000">
                <a:alpha val="50000"/>
              </a:srgbClr>
            </a:outerShdw>
          </a:effectLst>
        </p:spPr>
      </p:pic>
      <p:pic>
        <p:nvPicPr>
          <p:cNvPr id="291" name="Google Shape;291;p35"/>
          <p:cNvPicPr preferRelativeResize="0"/>
          <p:nvPr/>
        </p:nvPicPr>
        <p:blipFill>
          <a:blip r:embed="rId6">
            <a:alphaModFix/>
          </a:blip>
          <a:stretch>
            <a:fillRect/>
          </a:stretch>
        </p:blipFill>
        <p:spPr>
          <a:xfrm>
            <a:off x="6829325" y="2070237"/>
            <a:ext cx="1586774" cy="1132738"/>
          </a:xfrm>
          <a:prstGeom prst="rect">
            <a:avLst/>
          </a:prstGeom>
          <a:noFill/>
          <a:ln>
            <a:noFill/>
          </a:ln>
          <a:effectLst>
            <a:outerShdw blurRad="57150" dist="19050" dir="5400000" algn="bl" rotWithShape="0">
              <a:srgbClr val="000000">
                <a:alpha val="50000"/>
              </a:srgbClr>
            </a:outerShdw>
          </a:effectLst>
        </p:spPr>
      </p:pic>
      <p:sp>
        <p:nvSpPr>
          <p:cNvPr id="292" name="Google Shape;292;p35"/>
          <p:cNvSpPr txBox="1"/>
          <p:nvPr/>
        </p:nvSpPr>
        <p:spPr>
          <a:xfrm>
            <a:off x="4842250" y="26673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Store Brain Data In Dataset</a:t>
            </a:r>
            <a:endParaRPr b="1"/>
          </a:p>
        </p:txBody>
      </p:sp>
      <p:sp>
        <p:nvSpPr>
          <p:cNvPr id="293" name="Google Shape;293;p35"/>
          <p:cNvSpPr/>
          <p:nvPr/>
        </p:nvSpPr>
        <p:spPr>
          <a:xfrm>
            <a:off x="4842238" y="234650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35"/>
          <p:cNvPicPr preferRelativeResize="0"/>
          <p:nvPr/>
        </p:nvPicPr>
        <p:blipFill>
          <a:blip r:embed="rId4">
            <a:alphaModFix/>
          </a:blip>
          <a:stretch>
            <a:fillRect/>
          </a:stretch>
        </p:blipFill>
        <p:spPr>
          <a:xfrm>
            <a:off x="2704800" y="2065000"/>
            <a:ext cx="1586775" cy="1143200"/>
          </a:xfrm>
          <a:prstGeom prst="rect">
            <a:avLst/>
          </a:prstGeom>
          <a:noFill/>
          <a:ln>
            <a:noFill/>
          </a:ln>
          <a:effectLst>
            <a:outerShdw blurRad="57150" dist="19050" dir="5400000" algn="bl" rotWithShape="0">
              <a:srgbClr val="000000">
                <a:alpha val="50000"/>
              </a:srgbClr>
            </a:outerShdw>
          </a:effectLst>
        </p:spPr>
      </p:pic>
      <p:sp>
        <p:nvSpPr>
          <p:cNvPr id="295" name="Google Shape;295;p35"/>
          <p:cNvSpPr/>
          <p:nvPr/>
        </p:nvSpPr>
        <p:spPr>
          <a:xfrm>
            <a:off x="2302150" y="3501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2302150" y="35316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302150" y="194090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txBox="1"/>
          <p:nvPr/>
        </p:nvSpPr>
        <p:spPr>
          <a:xfrm>
            <a:off x="4842249" y="42387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Get Brain Data From Dataset</a:t>
            </a:r>
            <a:endParaRPr b="1"/>
          </a:p>
        </p:txBody>
      </p:sp>
      <p:sp>
        <p:nvSpPr>
          <p:cNvPr id="299" name="Google Shape;299;p35"/>
          <p:cNvSpPr/>
          <p:nvPr/>
        </p:nvSpPr>
        <p:spPr>
          <a:xfrm>
            <a:off x="4842238" y="391955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 name="Google Shape;300;p35"/>
          <p:cNvPicPr preferRelativeResize="0"/>
          <p:nvPr/>
        </p:nvPicPr>
        <p:blipFill>
          <a:blip r:embed="rId4">
            <a:alphaModFix/>
          </a:blip>
          <a:stretch>
            <a:fillRect/>
          </a:stretch>
        </p:blipFill>
        <p:spPr>
          <a:xfrm>
            <a:off x="6829313" y="3655750"/>
            <a:ext cx="1586775" cy="1143200"/>
          </a:xfrm>
          <a:prstGeom prst="rect">
            <a:avLst/>
          </a:prstGeom>
          <a:noFill/>
          <a:ln>
            <a:noFill/>
          </a:ln>
          <a:effectLst>
            <a:outerShdw blurRad="57150" dist="19050" dir="5400000" algn="bl" rotWithShape="0">
              <a:srgbClr val="000000">
                <a:alpha val="50000"/>
              </a:srgbClr>
            </a:outerShdw>
          </a:effectLst>
        </p:spPr>
      </p:pic>
      <p:sp>
        <p:nvSpPr>
          <p:cNvPr id="301" name="Google Shape;301;p35"/>
          <p:cNvSpPr txBox="1"/>
          <p:nvPr/>
        </p:nvSpPr>
        <p:spPr>
          <a:xfrm>
            <a:off x="428400" y="2082500"/>
            <a:ext cx="1970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Append</a:t>
            </a:r>
            <a:endParaRPr sz="3600" b="1"/>
          </a:p>
          <a:p>
            <a:pPr marL="0" lvl="0" indent="0" algn="l" rtl="0">
              <a:spcBef>
                <a:spcPts val="0"/>
              </a:spcBef>
              <a:spcAft>
                <a:spcPts val="0"/>
              </a:spcAft>
              <a:buNone/>
            </a:pPr>
            <a:r>
              <a:rPr lang="en" sz="2400" b="1"/>
              <a:t>Data</a:t>
            </a:r>
            <a:endParaRPr sz="2400" b="1"/>
          </a:p>
        </p:txBody>
      </p:sp>
      <p:sp>
        <p:nvSpPr>
          <p:cNvPr id="302" name="Google Shape;302;p35"/>
          <p:cNvSpPr/>
          <p:nvPr/>
        </p:nvSpPr>
        <p:spPr>
          <a:xfrm>
            <a:off x="361225" y="254175"/>
            <a:ext cx="8430000" cy="1560600"/>
          </a:xfrm>
          <a:prstGeom prst="rect">
            <a:avLst/>
          </a:prstGeom>
          <a:solidFill>
            <a:srgbClr val="000000">
              <a:alpha val="4860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txBox="1"/>
          <p:nvPr/>
        </p:nvSpPr>
        <p:spPr>
          <a:xfrm>
            <a:off x="3900150" y="350150"/>
            <a:ext cx="1343700" cy="149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500"/>
              <a:t>✅</a:t>
            </a:r>
            <a:endParaRPr sz="8500"/>
          </a:p>
        </p:txBody>
      </p:sp>
      <p:sp>
        <p:nvSpPr>
          <p:cNvPr id="304" name="Google Shape;304;p35"/>
          <p:cNvSpPr/>
          <p:nvPr/>
        </p:nvSpPr>
        <p:spPr>
          <a:xfrm>
            <a:off x="357000" y="3458425"/>
            <a:ext cx="8430000" cy="1560600"/>
          </a:xfrm>
          <a:prstGeom prst="rect">
            <a:avLst/>
          </a:prstGeom>
          <a:solidFill>
            <a:srgbClr val="000000">
              <a:alpha val="4860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361225" y="1856300"/>
            <a:ext cx="8430000" cy="1560600"/>
          </a:xfrm>
          <a:prstGeom prst="rect">
            <a:avLst/>
          </a:prstGeom>
          <a:solidFill>
            <a:srgbClr val="000000">
              <a:alpha val="4860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p:nvPr/>
        </p:nvSpPr>
        <p:spPr>
          <a:xfrm>
            <a:off x="3893888" y="1915475"/>
            <a:ext cx="1343700" cy="149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500"/>
              <a:t>✅</a:t>
            </a:r>
            <a:endParaRPr sz="8500"/>
          </a:p>
        </p:txBody>
      </p:sp>
      <p:sp>
        <p:nvSpPr>
          <p:cNvPr id="307" name="Google Shape;307;p35"/>
          <p:cNvSpPr txBox="1"/>
          <p:nvPr/>
        </p:nvSpPr>
        <p:spPr>
          <a:xfrm>
            <a:off x="3904375" y="3480800"/>
            <a:ext cx="1343700" cy="149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500"/>
              <a:t>✅</a:t>
            </a:r>
            <a:endParaRPr sz="8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6"/>
          <p:cNvSpPr txBox="1">
            <a:spLocks noGrp="1"/>
          </p:cNvSpPr>
          <p:nvPr>
            <p:ph type="title"/>
          </p:nvPr>
        </p:nvSpPr>
        <p:spPr>
          <a:xfrm>
            <a:off x="490250" y="450150"/>
            <a:ext cx="7179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Performance Analysis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490250" y="264725"/>
            <a:ext cx="6624600" cy="1070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Test Dataset Details:</a:t>
            </a:r>
            <a:endParaRPr sz="2800" b="1"/>
          </a:p>
        </p:txBody>
      </p:sp>
      <p:graphicFrame>
        <p:nvGraphicFramePr>
          <p:cNvPr id="318" name="Google Shape;318;p37"/>
          <p:cNvGraphicFramePr/>
          <p:nvPr/>
        </p:nvGraphicFramePr>
        <p:xfrm>
          <a:off x="490250" y="1335125"/>
          <a:ext cx="3000000" cy="3000000"/>
        </p:xfrm>
        <a:graphic>
          <a:graphicData uri="http://schemas.openxmlformats.org/drawingml/2006/table">
            <a:tbl>
              <a:tblPr>
                <a:noFill/>
                <a:tableStyleId>{A0D4296B-F778-44A1-8FC0-82E3EAE35A62}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2300" b="1"/>
                        <a:t>Subjects</a:t>
                      </a:r>
                      <a:endParaRPr sz="2300" b="1"/>
                    </a:p>
                  </a:txBody>
                  <a:tcPr marL="91425" marR="91425" marT="91425" marB="91425"/>
                </a:tc>
                <a:tc>
                  <a:txBody>
                    <a:bodyPr/>
                    <a:lstStyle/>
                    <a:p>
                      <a:pPr marL="0" lvl="0" indent="0" algn="ctr" rtl="0">
                        <a:spcBef>
                          <a:spcPts val="0"/>
                        </a:spcBef>
                        <a:spcAft>
                          <a:spcPts val="0"/>
                        </a:spcAft>
                        <a:buNone/>
                      </a:pPr>
                      <a:r>
                        <a:rPr lang="en" sz="2300"/>
                        <a:t>1</a:t>
                      </a:r>
                      <a:endParaRPr sz="23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300" b="1"/>
                        <a:t>Tasks</a:t>
                      </a:r>
                      <a:endParaRPr sz="2300" b="1"/>
                    </a:p>
                  </a:txBody>
                  <a:tcPr marL="91425" marR="91425" marT="91425" marB="91425"/>
                </a:tc>
                <a:tc>
                  <a:txBody>
                    <a:bodyPr/>
                    <a:lstStyle/>
                    <a:p>
                      <a:pPr marL="0" lvl="0" indent="0" algn="ctr" rtl="0">
                        <a:spcBef>
                          <a:spcPts val="0"/>
                        </a:spcBef>
                        <a:spcAft>
                          <a:spcPts val="0"/>
                        </a:spcAft>
                        <a:buNone/>
                      </a:pPr>
                      <a:r>
                        <a:rPr lang="en" sz="2300"/>
                        <a:t>2</a:t>
                      </a:r>
                      <a:endParaRPr sz="23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2300" b="1"/>
                        <a:t>Runs</a:t>
                      </a:r>
                      <a:endParaRPr sz="2300" b="1"/>
                    </a:p>
                  </a:txBody>
                  <a:tcPr marL="91425" marR="91425" marT="91425" marB="91425"/>
                </a:tc>
                <a:tc>
                  <a:txBody>
                    <a:bodyPr/>
                    <a:lstStyle/>
                    <a:p>
                      <a:pPr marL="0" lvl="0" indent="0" algn="ctr" rtl="0">
                        <a:spcBef>
                          <a:spcPts val="0"/>
                        </a:spcBef>
                        <a:spcAft>
                          <a:spcPts val="0"/>
                        </a:spcAft>
                        <a:buNone/>
                      </a:pPr>
                      <a:r>
                        <a:rPr lang="en" sz="2300"/>
                        <a:t>2</a:t>
                      </a:r>
                      <a:endParaRPr sz="23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2300" b="1"/>
                        <a:t>Run Shape (x, y, z, t)</a:t>
                      </a:r>
                      <a:endParaRPr sz="2300" b="1"/>
                    </a:p>
                  </a:txBody>
                  <a:tcPr marL="91425" marR="91425" marT="91425" marB="91425"/>
                </a:tc>
                <a:tc>
                  <a:txBody>
                    <a:bodyPr/>
                    <a:lstStyle/>
                    <a:p>
                      <a:pPr marL="0" lvl="0" indent="0" algn="ctr" rtl="0">
                        <a:spcBef>
                          <a:spcPts val="0"/>
                        </a:spcBef>
                        <a:spcAft>
                          <a:spcPts val="0"/>
                        </a:spcAft>
                        <a:buNone/>
                      </a:pPr>
                      <a:r>
                        <a:rPr lang="en" sz="2300"/>
                        <a:t>(84, 84, 52, 340)</a:t>
                      </a:r>
                      <a:endParaRPr sz="23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2300" b="1"/>
                        <a:t>Run File Size</a:t>
                      </a:r>
                      <a:endParaRPr sz="2300" b="1"/>
                    </a:p>
                  </a:txBody>
                  <a:tcPr marL="91425" marR="91425" marT="91425" marB="91425"/>
                </a:tc>
                <a:tc>
                  <a:txBody>
                    <a:bodyPr/>
                    <a:lstStyle/>
                    <a:p>
                      <a:pPr marL="0" lvl="0" indent="0" algn="ctr" rtl="0">
                        <a:spcBef>
                          <a:spcPts val="0"/>
                        </a:spcBef>
                        <a:spcAft>
                          <a:spcPts val="0"/>
                        </a:spcAft>
                        <a:buNone/>
                      </a:pPr>
                      <a:r>
                        <a:rPr lang="en" sz="2300"/>
                        <a:t>~500MB</a:t>
                      </a:r>
                      <a:endParaRPr sz="2300"/>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2300" b="1"/>
                        <a:t>Run Datatype</a:t>
                      </a:r>
                      <a:endParaRPr sz="2300" b="1"/>
                    </a:p>
                  </a:txBody>
                  <a:tcPr marL="91425" marR="91425" marT="91425" marB="91425"/>
                </a:tc>
                <a:tc>
                  <a:txBody>
                    <a:bodyPr/>
                    <a:lstStyle/>
                    <a:p>
                      <a:pPr marL="0" lvl="0" indent="0" algn="ctr" rtl="0">
                        <a:spcBef>
                          <a:spcPts val="0"/>
                        </a:spcBef>
                        <a:spcAft>
                          <a:spcPts val="0"/>
                        </a:spcAft>
                        <a:buNone/>
                      </a:pPr>
                      <a:r>
                        <a:rPr lang="en" sz="2300"/>
                        <a:t>32-bit Float</a:t>
                      </a:r>
                      <a:endParaRPr sz="2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38"/>
          <p:cNvPicPr preferRelativeResize="0"/>
          <p:nvPr/>
        </p:nvPicPr>
        <p:blipFill rotWithShape="1">
          <a:blip r:embed="rId3">
            <a:alphaModFix/>
          </a:blip>
          <a:srcRect t="23905" b="16950"/>
          <a:stretch/>
        </p:blipFill>
        <p:spPr>
          <a:xfrm>
            <a:off x="66350" y="1339150"/>
            <a:ext cx="9011275" cy="2997799"/>
          </a:xfrm>
          <a:prstGeom prst="rect">
            <a:avLst/>
          </a:prstGeom>
          <a:noFill/>
          <a:ln>
            <a:noFill/>
          </a:ln>
        </p:spPr>
      </p:pic>
      <p:sp>
        <p:nvSpPr>
          <p:cNvPr id="324" name="Google Shape;324;p38"/>
          <p:cNvSpPr/>
          <p:nvPr/>
        </p:nvSpPr>
        <p:spPr>
          <a:xfrm>
            <a:off x="66350" y="1483675"/>
            <a:ext cx="7897800" cy="824700"/>
          </a:xfrm>
          <a:prstGeom prst="rect">
            <a:avLst/>
          </a:prstGeom>
          <a:noFill/>
          <a:ln w="381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txBox="1">
            <a:spLocks noGrp="1"/>
          </p:cNvSpPr>
          <p:nvPr>
            <p:ph type="title"/>
          </p:nvPr>
        </p:nvSpPr>
        <p:spPr>
          <a:xfrm>
            <a:off x="266250" y="288550"/>
            <a:ext cx="8611500" cy="74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620" b="1"/>
              <a:t>Relevant Workflow: </a:t>
            </a:r>
            <a:r>
              <a:rPr lang="en" sz="2620"/>
              <a:t>BIDS Incremental Network Transfer</a:t>
            </a:r>
            <a:endParaRPr sz="82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1: </a:t>
            </a:r>
            <a:r>
              <a:rPr lang="en"/>
              <a:t>BIDS Incremental Network Transfer</a:t>
            </a:r>
            <a:endParaRPr/>
          </a:p>
        </p:txBody>
      </p:sp>
      <p:pic>
        <p:nvPicPr>
          <p:cNvPr id="331" name="Google Shape;331;p39"/>
          <p:cNvPicPr preferRelativeResize="0"/>
          <p:nvPr/>
        </p:nvPicPr>
        <p:blipFill rotWithShape="1">
          <a:blip r:embed="rId3">
            <a:alphaModFix/>
          </a:blip>
          <a:srcRect/>
          <a:stretch/>
        </p:blipFill>
        <p:spPr>
          <a:xfrm>
            <a:off x="1938941" y="852800"/>
            <a:ext cx="5266121" cy="418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1: </a:t>
            </a:r>
            <a:r>
              <a:rPr lang="en"/>
              <a:t>Deadline Comparison</a:t>
            </a:r>
            <a:endParaRPr/>
          </a:p>
        </p:txBody>
      </p:sp>
      <p:pic>
        <p:nvPicPr>
          <p:cNvPr id="337" name="Google Shape;337;p40"/>
          <p:cNvPicPr preferRelativeResize="0"/>
          <p:nvPr/>
        </p:nvPicPr>
        <p:blipFill rotWithShape="1">
          <a:blip r:embed="rId3">
            <a:alphaModFix/>
          </a:blip>
          <a:srcRect/>
          <a:stretch/>
        </p:blipFill>
        <p:spPr>
          <a:xfrm>
            <a:off x="948850" y="852800"/>
            <a:ext cx="7246377" cy="4090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41"/>
          <p:cNvPicPr preferRelativeResize="0"/>
          <p:nvPr/>
        </p:nvPicPr>
        <p:blipFill rotWithShape="1">
          <a:blip r:embed="rId3">
            <a:alphaModFix/>
          </a:blip>
          <a:srcRect t="23905" b="16950"/>
          <a:stretch/>
        </p:blipFill>
        <p:spPr>
          <a:xfrm>
            <a:off x="66350" y="1339150"/>
            <a:ext cx="9011275" cy="2997799"/>
          </a:xfrm>
          <a:prstGeom prst="rect">
            <a:avLst/>
          </a:prstGeom>
          <a:noFill/>
          <a:ln>
            <a:noFill/>
          </a:ln>
        </p:spPr>
      </p:pic>
      <p:sp>
        <p:nvSpPr>
          <p:cNvPr id="343" name="Google Shape;343;p41"/>
          <p:cNvSpPr/>
          <p:nvPr/>
        </p:nvSpPr>
        <p:spPr>
          <a:xfrm>
            <a:off x="121825" y="2291625"/>
            <a:ext cx="8913300" cy="824700"/>
          </a:xfrm>
          <a:prstGeom prst="rect">
            <a:avLst/>
          </a:prstGeom>
          <a:noFill/>
          <a:ln w="381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txBox="1">
            <a:spLocks noGrp="1"/>
          </p:cNvSpPr>
          <p:nvPr>
            <p:ph type="title"/>
          </p:nvPr>
        </p:nvSpPr>
        <p:spPr>
          <a:xfrm>
            <a:off x="266250" y="288550"/>
            <a:ext cx="8611500" cy="74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620" b="1"/>
              <a:t>Relevant Workflow: </a:t>
            </a:r>
            <a:r>
              <a:rPr lang="en" sz="2620"/>
              <a:t>Workflow 1 (Stream) with Store</a:t>
            </a:r>
            <a:endParaRPr sz="82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2"/>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2: </a:t>
            </a:r>
            <a:r>
              <a:rPr lang="en"/>
              <a:t>Stream + Store</a:t>
            </a:r>
            <a:endParaRPr b="1"/>
          </a:p>
        </p:txBody>
      </p:sp>
      <p:pic>
        <p:nvPicPr>
          <p:cNvPr id="350" name="Google Shape;350;p42"/>
          <p:cNvPicPr preferRelativeResize="0"/>
          <p:nvPr/>
        </p:nvPicPr>
        <p:blipFill rotWithShape="1">
          <a:blip r:embed="rId3">
            <a:alphaModFix/>
          </a:blip>
          <a:srcRect t="367" b="367"/>
          <a:stretch/>
        </p:blipFill>
        <p:spPr>
          <a:xfrm>
            <a:off x="1938941" y="852800"/>
            <a:ext cx="5266119" cy="418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09000" y="450150"/>
            <a:ext cx="28728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020" b="1"/>
              <a:t>Real-Time fMRI (RT-fMRI) Overview</a:t>
            </a:r>
            <a:endParaRPr sz="3020" b="1"/>
          </a:p>
        </p:txBody>
      </p:sp>
      <p:pic>
        <p:nvPicPr>
          <p:cNvPr id="67" name="Google Shape;67;p15"/>
          <p:cNvPicPr preferRelativeResize="0"/>
          <p:nvPr/>
        </p:nvPicPr>
        <p:blipFill rotWithShape="1">
          <a:blip r:embed="rId3">
            <a:alphaModFix amt="10000"/>
          </a:blip>
          <a:srcRect l="15151" r="15151"/>
          <a:stretch/>
        </p:blipFill>
        <p:spPr>
          <a:xfrm>
            <a:off x="3033050" y="158500"/>
            <a:ext cx="5980349" cy="4826501"/>
          </a:xfrm>
          <a:prstGeom prst="rect">
            <a:avLst/>
          </a:prstGeom>
          <a:noFill/>
          <a:ln w="9525" cap="flat" cmpd="sng">
            <a:solidFill>
              <a:schemeClr val="dk2"/>
            </a:solidFill>
            <a:prstDash val="solid"/>
            <a:round/>
            <a:headEnd type="none" w="sm" len="sm"/>
            <a:tailEnd type="none" w="sm" len="sm"/>
          </a:ln>
        </p:spPr>
      </p:pic>
      <p:sp>
        <p:nvSpPr>
          <p:cNvPr id="68" name="Google Shape;68;p15"/>
          <p:cNvSpPr txBox="1"/>
          <p:nvPr/>
        </p:nvSpPr>
        <p:spPr>
          <a:xfrm>
            <a:off x="4111775" y="1234200"/>
            <a:ext cx="4064100" cy="267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a:t>Challenges:</a:t>
            </a:r>
            <a:endParaRPr sz="4300"/>
          </a:p>
          <a:p>
            <a:pPr marL="914400" lvl="0" indent="-457200" algn="l" rtl="0">
              <a:lnSpc>
                <a:spcPct val="115000"/>
              </a:lnSpc>
              <a:spcBef>
                <a:spcPts val="0"/>
              </a:spcBef>
              <a:spcAft>
                <a:spcPts val="0"/>
              </a:spcAft>
              <a:buSzPts val="3600"/>
              <a:buAutoNum type="arabicPeriod"/>
            </a:pPr>
            <a:r>
              <a:rPr lang="en" sz="3600" b="1"/>
              <a:t>Timing</a:t>
            </a:r>
            <a:endParaRPr sz="3600" b="1"/>
          </a:p>
          <a:p>
            <a:pPr marL="914400" lvl="0" indent="-457200" algn="l" rtl="0">
              <a:lnSpc>
                <a:spcPct val="115000"/>
              </a:lnSpc>
              <a:spcBef>
                <a:spcPts val="0"/>
              </a:spcBef>
              <a:spcAft>
                <a:spcPts val="0"/>
              </a:spcAft>
              <a:buSzPts val="3600"/>
              <a:buAutoNum type="arabicPeriod"/>
            </a:pPr>
            <a:r>
              <a:rPr lang="en" sz="3600" b="1"/>
              <a:t>Complexity</a:t>
            </a:r>
            <a:endParaRPr sz="3600" b="1"/>
          </a:p>
          <a:p>
            <a:pPr marL="914400" lvl="0" indent="-457200" algn="l" rtl="0">
              <a:lnSpc>
                <a:spcPct val="115000"/>
              </a:lnSpc>
              <a:spcBef>
                <a:spcPts val="0"/>
              </a:spcBef>
              <a:spcAft>
                <a:spcPts val="0"/>
              </a:spcAft>
              <a:buSzPts val="3600"/>
              <a:buAutoNum type="arabicPeriod"/>
            </a:pPr>
            <a:r>
              <a:rPr lang="en" sz="3600" b="1"/>
              <a:t>Collaboration</a:t>
            </a:r>
            <a:endParaRPr sz="3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2: </a:t>
            </a:r>
            <a:r>
              <a:rPr lang="en"/>
              <a:t>Deadline Comparison</a:t>
            </a:r>
            <a:endParaRPr b="1"/>
          </a:p>
        </p:txBody>
      </p:sp>
      <p:pic>
        <p:nvPicPr>
          <p:cNvPr id="356" name="Google Shape;356;p43"/>
          <p:cNvPicPr preferRelativeResize="0"/>
          <p:nvPr/>
        </p:nvPicPr>
        <p:blipFill rotWithShape="1">
          <a:blip r:embed="rId3">
            <a:alphaModFix/>
          </a:blip>
          <a:srcRect/>
          <a:stretch/>
        </p:blipFill>
        <p:spPr>
          <a:xfrm>
            <a:off x="948850" y="852800"/>
            <a:ext cx="7246377" cy="4090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44"/>
          <p:cNvPicPr preferRelativeResize="0"/>
          <p:nvPr/>
        </p:nvPicPr>
        <p:blipFill rotWithShape="1">
          <a:blip r:embed="rId3">
            <a:alphaModFix/>
          </a:blip>
          <a:srcRect t="23905" b="16950"/>
          <a:stretch/>
        </p:blipFill>
        <p:spPr>
          <a:xfrm>
            <a:off x="66350" y="1339150"/>
            <a:ext cx="9011275" cy="2997799"/>
          </a:xfrm>
          <a:prstGeom prst="rect">
            <a:avLst/>
          </a:prstGeom>
          <a:noFill/>
          <a:ln>
            <a:noFill/>
          </a:ln>
        </p:spPr>
      </p:pic>
      <p:sp>
        <p:nvSpPr>
          <p:cNvPr id="362" name="Google Shape;362;p44"/>
          <p:cNvSpPr/>
          <p:nvPr/>
        </p:nvSpPr>
        <p:spPr>
          <a:xfrm>
            <a:off x="102600" y="3109975"/>
            <a:ext cx="8975100" cy="1122300"/>
          </a:xfrm>
          <a:prstGeom prst="rect">
            <a:avLst/>
          </a:prstGeom>
          <a:noFill/>
          <a:ln w="381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4"/>
          <p:cNvSpPr txBox="1">
            <a:spLocks noGrp="1"/>
          </p:cNvSpPr>
          <p:nvPr>
            <p:ph type="title"/>
          </p:nvPr>
        </p:nvSpPr>
        <p:spPr>
          <a:xfrm>
            <a:off x="266250" y="288550"/>
            <a:ext cx="8611500" cy="74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620" b="1"/>
              <a:t>Relevant Workflow: </a:t>
            </a:r>
            <a:r>
              <a:rPr lang="en" sz="2620"/>
              <a:t>Stream From Archive (Testing)</a:t>
            </a:r>
            <a:endParaRPr sz="82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3: </a:t>
            </a:r>
            <a:r>
              <a:rPr lang="en"/>
              <a:t>Testing</a:t>
            </a:r>
            <a:endParaRPr b="1"/>
          </a:p>
        </p:txBody>
      </p:sp>
      <p:pic>
        <p:nvPicPr>
          <p:cNvPr id="369" name="Google Shape;369;p45"/>
          <p:cNvPicPr preferRelativeResize="0"/>
          <p:nvPr/>
        </p:nvPicPr>
        <p:blipFill rotWithShape="1">
          <a:blip r:embed="rId3">
            <a:alphaModFix/>
          </a:blip>
          <a:srcRect l="337" r="337"/>
          <a:stretch/>
        </p:blipFill>
        <p:spPr>
          <a:xfrm>
            <a:off x="1938941" y="852800"/>
            <a:ext cx="5266117" cy="418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311700" y="175700"/>
            <a:ext cx="85206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Workflow 3: </a:t>
            </a:r>
            <a:r>
              <a:rPr lang="en"/>
              <a:t>Deadline Comparison</a:t>
            </a:r>
            <a:endParaRPr b="1"/>
          </a:p>
        </p:txBody>
      </p:sp>
      <p:pic>
        <p:nvPicPr>
          <p:cNvPr id="375" name="Google Shape;375;p46"/>
          <p:cNvPicPr preferRelativeResize="0"/>
          <p:nvPr/>
        </p:nvPicPr>
        <p:blipFill rotWithShape="1">
          <a:blip r:embed="rId3">
            <a:alphaModFix/>
          </a:blip>
          <a:srcRect/>
          <a:stretch/>
        </p:blipFill>
        <p:spPr>
          <a:xfrm>
            <a:off x="948850" y="852800"/>
            <a:ext cx="7246377" cy="40903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graphicFrame>
        <p:nvGraphicFramePr>
          <p:cNvPr id="380" name="Google Shape;380;p47"/>
          <p:cNvGraphicFramePr/>
          <p:nvPr/>
        </p:nvGraphicFramePr>
        <p:xfrm>
          <a:off x="266250" y="1188042"/>
          <a:ext cx="3000000" cy="3000000"/>
        </p:xfrm>
        <a:graphic>
          <a:graphicData uri="http://schemas.openxmlformats.org/drawingml/2006/table">
            <a:tbl>
              <a:tblPr>
                <a:noFill/>
                <a:tableStyleId>{A0D4296B-F778-44A1-8FC0-82E3EAE35A62}</a:tableStyleId>
              </a:tblPr>
              <a:tblGrid>
                <a:gridCol w="4649675">
                  <a:extLst>
                    <a:ext uri="{9D8B030D-6E8A-4147-A177-3AD203B41FA5}">
                      <a16:colId xmlns:a16="http://schemas.microsoft.com/office/drawing/2014/main" val="20000"/>
                    </a:ext>
                  </a:extLst>
                </a:gridCol>
                <a:gridCol w="3961825">
                  <a:extLst>
                    <a:ext uri="{9D8B030D-6E8A-4147-A177-3AD203B41FA5}">
                      <a16:colId xmlns:a16="http://schemas.microsoft.com/office/drawing/2014/main" val="20001"/>
                    </a:ext>
                  </a:extLst>
                </a:gridCol>
              </a:tblGrid>
              <a:tr h="1190275">
                <a:tc>
                  <a:txBody>
                    <a:bodyPr/>
                    <a:lstStyle/>
                    <a:p>
                      <a:pPr marL="0" lvl="0" indent="0" algn="ctr" rtl="0">
                        <a:spcBef>
                          <a:spcPts val="0"/>
                        </a:spcBef>
                        <a:spcAft>
                          <a:spcPts val="0"/>
                        </a:spcAft>
                        <a:buNone/>
                      </a:pPr>
                      <a:r>
                        <a:rPr lang="en" sz="3400" b="1"/>
                        <a:t>Task</a:t>
                      </a:r>
                      <a:endParaRPr sz="3400" b="1"/>
                    </a:p>
                  </a:txBody>
                  <a:tcPr marL="91425" marR="91425" marT="91425" marB="91425">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3400" b="1"/>
                        <a:t>BIDS Validator </a:t>
                      </a:r>
                      <a:endParaRPr sz="3400" b="1"/>
                    </a:p>
                    <a:p>
                      <a:pPr marL="0" lvl="0" indent="0" algn="ctr" rtl="0">
                        <a:spcBef>
                          <a:spcPts val="0"/>
                        </a:spcBef>
                        <a:spcAft>
                          <a:spcPts val="0"/>
                        </a:spcAft>
                        <a:buNone/>
                      </a:pPr>
                      <a:r>
                        <a:rPr lang="en" sz="3400" b="1"/>
                        <a:t>Error Count</a:t>
                      </a:r>
                      <a:endParaRPr sz="3400" b="1"/>
                    </a:p>
                  </a:txBody>
                  <a:tcPr marL="91425" marR="91425" marT="91425" marB="91425">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11725">
                <a:tc>
                  <a:txBody>
                    <a:bodyPr/>
                    <a:lstStyle/>
                    <a:p>
                      <a:pPr marL="0" lvl="0" indent="0" algn="ctr" rtl="0">
                        <a:spcBef>
                          <a:spcPts val="0"/>
                        </a:spcBef>
                        <a:spcAft>
                          <a:spcPts val="0"/>
                        </a:spcAft>
                        <a:buNone/>
                      </a:pPr>
                      <a:r>
                        <a:rPr lang="en" sz="2800" b="1"/>
                        <a:t>BIDS Incremental</a:t>
                      </a:r>
                      <a:r>
                        <a:rPr lang="en" sz="2800"/>
                        <a:t> </a:t>
                      </a:r>
                      <a:r>
                        <a:rPr lang="en" sz="2800" i="1"/>
                        <a:t>writeToDisk</a:t>
                      </a:r>
                      <a:r>
                        <a:rPr lang="en" sz="2800"/>
                        <a:t> output</a:t>
                      </a:r>
                      <a:endParaRPr sz="2800"/>
                    </a:p>
                  </a:txBody>
                  <a:tcPr marL="91425" marR="91425" marT="91425" marB="91425">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5600"/>
                        <a:t>0</a:t>
                      </a:r>
                      <a:endParaRPr sz="5600"/>
                    </a:p>
                  </a:txBody>
                  <a:tcPr marL="91425" marR="91425" marT="91425" marB="91425">
                    <a:lnT w="2857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1011725">
                <a:tc>
                  <a:txBody>
                    <a:bodyPr/>
                    <a:lstStyle/>
                    <a:p>
                      <a:pPr marL="0" lvl="0" indent="0" algn="ctr" rtl="0">
                        <a:spcBef>
                          <a:spcPts val="0"/>
                        </a:spcBef>
                        <a:spcAft>
                          <a:spcPts val="0"/>
                        </a:spcAft>
                        <a:buNone/>
                      </a:pPr>
                      <a:r>
                        <a:rPr lang="en" sz="2800" b="1"/>
                        <a:t>BIDS Archive</a:t>
                      </a:r>
                      <a:r>
                        <a:rPr lang="en" sz="2800"/>
                        <a:t> after </a:t>
                      </a:r>
                      <a:r>
                        <a:rPr lang="en" sz="2800" i="1"/>
                        <a:t>appendBidsRun</a:t>
                      </a:r>
                      <a:endParaRPr sz="2800"/>
                    </a:p>
                  </a:txBody>
                  <a:tcPr marL="91425" marR="91425" marT="91425" marB="91425"/>
                </a:tc>
                <a:tc>
                  <a:txBody>
                    <a:bodyPr/>
                    <a:lstStyle/>
                    <a:p>
                      <a:pPr marL="0" lvl="0" indent="0" algn="ctr" rtl="0">
                        <a:spcBef>
                          <a:spcPts val="0"/>
                        </a:spcBef>
                        <a:spcAft>
                          <a:spcPts val="0"/>
                        </a:spcAft>
                        <a:buNone/>
                      </a:pPr>
                      <a:r>
                        <a:rPr lang="en" sz="5600"/>
                        <a:t>0</a:t>
                      </a:r>
                      <a:endParaRPr sz="5600"/>
                    </a:p>
                  </a:txBody>
                  <a:tcPr marL="91425" marR="91425" marT="91425" marB="91425"/>
                </a:tc>
                <a:extLst>
                  <a:ext uri="{0D108BD9-81ED-4DB2-BD59-A6C34878D82A}">
                    <a16:rowId xmlns:a16="http://schemas.microsoft.com/office/drawing/2014/main" val="10002"/>
                  </a:ext>
                </a:extLst>
              </a:tr>
            </a:tbl>
          </a:graphicData>
        </a:graphic>
      </p:graphicFrame>
      <p:sp>
        <p:nvSpPr>
          <p:cNvPr id="381" name="Google Shape;381;p47"/>
          <p:cNvSpPr txBox="1">
            <a:spLocks noGrp="1"/>
          </p:cNvSpPr>
          <p:nvPr>
            <p:ph type="title"/>
          </p:nvPr>
        </p:nvSpPr>
        <p:spPr>
          <a:xfrm>
            <a:off x="317525" y="0"/>
            <a:ext cx="8611500" cy="74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t>Workflow BIDS Compatibility</a:t>
            </a:r>
            <a:endParaRPr sz="4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42250" y="355025"/>
            <a:ext cx="3131700" cy="8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220" b="1"/>
              <a:t>Conclusion</a:t>
            </a:r>
            <a:endParaRPr sz="4220" b="1"/>
          </a:p>
        </p:txBody>
      </p:sp>
      <p:grpSp>
        <p:nvGrpSpPr>
          <p:cNvPr id="387" name="Google Shape;387;p48"/>
          <p:cNvGrpSpPr/>
          <p:nvPr/>
        </p:nvGrpSpPr>
        <p:grpSpPr>
          <a:xfrm>
            <a:off x="130225" y="1833850"/>
            <a:ext cx="8883548" cy="3250950"/>
            <a:chOff x="138600" y="1417225"/>
            <a:chExt cx="8883548" cy="3250950"/>
          </a:xfrm>
        </p:grpSpPr>
        <p:pic>
          <p:nvPicPr>
            <p:cNvPr id="388" name="Google Shape;388;p48"/>
            <p:cNvPicPr preferRelativeResize="0"/>
            <p:nvPr/>
          </p:nvPicPr>
          <p:blipFill rotWithShape="1">
            <a:blip r:embed="rId3">
              <a:alphaModFix/>
            </a:blip>
            <a:srcRect t="19788" b="16968"/>
            <a:stretch/>
          </p:blipFill>
          <p:spPr>
            <a:xfrm>
              <a:off x="641199" y="1530650"/>
              <a:ext cx="8380949" cy="2981451"/>
            </a:xfrm>
            <a:prstGeom prst="rect">
              <a:avLst/>
            </a:prstGeom>
            <a:noFill/>
            <a:ln>
              <a:noFill/>
            </a:ln>
          </p:spPr>
        </p:pic>
        <p:sp>
          <p:nvSpPr>
            <p:cNvPr id="389" name="Google Shape;389;p48"/>
            <p:cNvSpPr txBox="1"/>
            <p:nvPr/>
          </p:nvSpPr>
          <p:spPr>
            <a:xfrm rot="-5400000">
              <a:off x="-535350" y="2091175"/>
              <a:ext cx="1809600" cy="46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t>Live fMRI </a:t>
              </a:r>
              <a:endParaRPr sz="1800"/>
            </a:p>
          </p:txBody>
        </p:sp>
        <p:sp>
          <p:nvSpPr>
            <p:cNvPr id="390" name="Google Shape;390;p48"/>
            <p:cNvSpPr txBox="1"/>
            <p:nvPr/>
          </p:nvSpPr>
          <p:spPr>
            <a:xfrm rot="-5400000">
              <a:off x="-338400" y="3729475"/>
              <a:ext cx="1415700" cy="46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t>Testing </a:t>
              </a:r>
              <a:endParaRPr sz="1800"/>
            </a:p>
          </p:txBody>
        </p:sp>
      </p:grpSp>
      <p:sp>
        <p:nvSpPr>
          <p:cNvPr id="391" name="Google Shape;391;p48"/>
          <p:cNvSpPr txBox="1"/>
          <p:nvPr/>
        </p:nvSpPr>
        <p:spPr>
          <a:xfrm>
            <a:off x="3220875" y="225975"/>
            <a:ext cx="5840400" cy="166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AutoNum type="arabicPeriod"/>
            </a:pPr>
            <a:r>
              <a:rPr lang="en" sz="2400" b="1">
                <a:solidFill>
                  <a:schemeClr val="dk1"/>
                </a:solidFill>
              </a:rPr>
              <a:t>Timing</a:t>
            </a:r>
            <a:r>
              <a:rPr lang="en" sz="2400">
                <a:solidFill>
                  <a:schemeClr val="dk1"/>
                </a:solidFill>
              </a:rPr>
              <a:t>: Within deadline..................✅</a:t>
            </a:r>
            <a:endParaRPr sz="2400">
              <a:solidFill>
                <a:schemeClr val="dk1"/>
              </a:solidFill>
            </a:endParaRPr>
          </a:p>
          <a:p>
            <a:pPr marL="457200" lvl="0" indent="-381000" algn="l" rtl="0">
              <a:spcBef>
                <a:spcPts val="0"/>
              </a:spcBef>
              <a:spcAft>
                <a:spcPts val="0"/>
              </a:spcAft>
              <a:buClr>
                <a:schemeClr val="dk1"/>
              </a:buClr>
              <a:buSzPts val="2400"/>
              <a:buAutoNum type="arabicPeriod"/>
            </a:pPr>
            <a:r>
              <a:rPr lang="en" sz="2400" b="1">
                <a:solidFill>
                  <a:schemeClr val="dk1"/>
                </a:solidFill>
              </a:rPr>
              <a:t>Complexity:</a:t>
            </a:r>
            <a:r>
              <a:rPr lang="en" sz="2400">
                <a:solidFill>
                  <a:schemeClr val="dk1"/>
                </a:solidFill>
              </a:rPr>
              <a:t> Clear classes.............✅</a:t>
            </a:r>
            <a:endParaRPr sz="2400" b="1">
              <a:solidFill>
                <a:schemeClr val="dk1"/>
              </a:solidFill>
            </a:endParaRPr>
          </a:p>
          <a:p>
            <a:pPr marL="457200" lvl="0" indent="-381000" algn="l" rtl="0">
              <a:spcBef>
                <a:spcPts val="0"/>
              </a:spcBef>
              <a:spcAft>
                <a:spcPts val="0"/>
              </a:spcAft>
              <a:buClr>
                <a:schemeClr val="dk1"/>
              </a:buClr>
              <a:buSzPts val="2400"/>
              <a:buAutoNum type="arabicPeriod"/>
            </a:pPr>
            <a:r>
              <a:rPr lang="en" sz="2400" b="1">
                <a:solidFill>
                  <a:schemeClr val="dk1"/>
                </a:solidFill>
              </a:rPr>
              <a:t>Collaboration: </a:t>
            </a:r>
            <a:r>
              <a:rPr lang="en" sz="2400">
                <a:solidFill>
                  <a:schemeClr val="dk1"/>
                </a:solidFill>
              </a:rPr>
              <a:t>BIDS compliance...✅</a:t>
            </a:r>
            <a:endParaRPr sz="2400">
              <a:solidFill>
                <a:schemeClr val="dk1"/>
              </a:solidFill>
            </a:endParaRPr>
          </a:p>
          <a:p>
            <a:pPr marL="457200" lvl="0" indent="-381000" algn="l" rtl="0">
              <a:spcBef>
                <a:spcPts val="0"/>
              </a:spcBef>
              <a:spcAft>
                <a:spcPts val="0"/>
              </a:spcAft>
              <a:buClr>
                <a:schemeClr val="dk1"/>
              </a:buClr>
              <a:buSzPts val="2400"/>
              <a:buAutoNum type="arabicPeriod"/>
            </a:pPr>
            <a:r>
              <a:rPr lang="en" sz="2400" b="1">
                <a:solidFill>
                  <a:schemeClr val="dk1"/>
                </a:solidFill>
              </a:rPr>
              <a:t>BIDS compatible RT-Cloud</a:t>
            </a:r>
            <a:r>
              <a:rPr lang="en" sz="2400">
                <a:solidFill>
                  <a:schemeClr val="dk1"/>
                </a:solidFill>
              </a:rPr>
              <a: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316775"/>
            <a:ext cx="8520600" cy="18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20" b="1"/>
              <a:t>Compatibility Advantage:</a:t>
            </a:r>
            <a:endParaRPr sz="3620" b="1"/>
          </a:p>
          <a:p>
            <a:pPr marL="0" lvl="0" indent="0" algn="ctr" rtl="0">
              <a:spcBef>
                <a:spcPts val="0"/>
              </a:spcBef>
              <a:spcAft>
                <a:spcPts val="0"/>
              </a:spcAft>
              <a:buNone/>
            </a:pPr>
            <a:r>
              <a:rPr lang="en" sz="3491" u="sng"/>
              <a:t>Both Users and Software Understand the Format</a:t>
            </a:r>
            <a:r>
              <a:rPr lang="en" sz="3620" b="1"/>
              <a:t> </a:t>
            </a:r>
            <a:endParaRPr sz="3620"/>
          </a:p>
        </p:txBody>
      </p:sp>
      <p:sp>
        <p:nvSpPr>
          <p:cNvPr id="81" name="Google Shape;81;p17"/>
          <p:cNvSpPr txBox="1">
            <a:spLocks noGrp="1"/>
          </p:cNvSpPr>
          <p:nvPr>
            <p:ph type="body" idx="1"/>
          </p:nvPr>
        </p:nvSpPr>
        <p:spPr>
          <a:xfrm>
            <a:off x="230850" y="1968600"/>
            <a:ext cx="8791200" cy="307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chemeClr val="dk1"/>
                </a:solidFill>
              </a:rPr>
              <a:t>Users can...</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Understand system input and output</a:t>
            </a:r>
            <a:endParaRPr sz="2400">
              <a:solidFill>
                <a:schemeClr val="dk1"/>
              </a:solidFill>
            </a:endParaRPr>
          </a:p>
          <a:p>
            <a:pPr marL="914400" lvl="1" indent="-381000" algn="l" rtl="0">
              <a:spcBef>
                <a:spcPts val="0"/>
              </a:spcBef>
              <a:spcAft>
                <a:spcPts val="0"/>
              </a:spcAft>
              <a:buClr>
                <a:schemeClr val="dk1"/>
              </a:buClr>
              <a:buSzPts val="2400"/>
              <a:buAutoNum type="alphaLcPeriod"/>
            </a:pPr>
            <a:r>
              <a:rPr lang="en" sz="2400">
                <a:solidFill>
                  <a:schemeClr val="dk1"/>
                </a:solidFill>
              </a:rPr>
              <a:t>Link system with standards-compatible software</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Easily share data with external collaborators</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316775"/>
            <a:ext cx="8520600" cy="18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20" b="1"/>
              <a:t>Compatibility Advantage:</a:t>
            </a:r>
            <a:endParaRPr sz="3620" b="1"/>
          </a:p>
          <a:p>
            <a:pPr marL="0" lvl="0" indent="0" algn="ctr" rtl="0">
              <a:spcBef>
                <a:spcPts val="0"/>
              </a:spcBef>
              <a:spcAft>
                <a:spcPts val="0"/>
              </a:spcAft>
              <a:buNone/>
            </a:pPr>
            <a:r>
              <a:rPr lang="en" sz="3491" u="sng"/>
              <a:t>Both Users and Software Understand the Format</a:t>
            </a:r>
            <a:r>
              <a:rPr lang="en" sz="3620" b="1"/>
              <a:t> </a:t>
            </a:r>
            <a:endParaRPr sz="3620"/>
          </a:p>
        </p:txBody>
      </p:sp>
      <p:sp>
        <p:nvSpPr>
          <p:cNvPr id="87" name="Google Shape;87;p18"/>
          <p:cNvSpPr txBox="1">
            <a:spLocks noGrp="1"/>
          </p:cNvSpPr>
          <p:nvPr>
            <p:ph type="body" idx="1"/>
          </p:nvPr>
        </p:nvSpPr>
        <p:spPr>
          <a:xfrm>
            <a:off x="230850" y="1968600"/>
            <a:ext cx="8791200" cy="307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chemeClr val="dk1"/>
                </a:solidFill>
              </a:rPr>
              <a:t>Users can...</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Understand system input and output</a:t>
            </a:r>
            <a:endParaRPr sz="2400">
              <a:solidFill>
                <a:schemeClr val="dk1"/>
              </a:solidFill>
            </a:endParaRPr>
          </a:p>
          <a:p>
            <a:pPr marL="914400" lvl="1" indent="-381000" algn="l" rtl="0">
              <a:spcBef>
                <a:spcPts val="0"/>
              </a:spcBef>
              <a:spcAft>
                <a:spcPts val="0"/>
              </a:spcAft>
              <a:buClr>
                <a:schemeClr val="dk1"/>
              </a:buClr>
              <a:buSzPts val="2400"/>
              <a:buAutoNum type="alphaLcPeriod"/>
            </a:pPr>
            <a:r>
              <a:rPr lang="en" sz="2400">
                <a:solidFill>
                  <a:schemeClr val="dk1"/>
                </a:solidFill>
              </a:rPr>
              <a:t>Link system with standards-compatible software</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Easily share data with external collaborators</a:t>
            </a:r>
            <a:endParaRPr sz="2400">
              <a:solidFill>
                <a:schemeClr val="dk1"/>
              </a:solidFill>
            </a:endParaRPr>
          </a:p>
          <a:p>
            <a:pPr marL="0" lvl="0" indent="0" algn="l" rtl="0">
              <a:lnSpc>
                <a:spcPct val="115000"/>
              </a:lnSpc>
              <a:spcBef>
                <a:spcPts val="0"/>
              </a:spcBef>
              <a:spcAft>
                <a:spcPts val="0"/>
              </a:spcAft>
              <a:buNone/>
            </a:pPr>
            <a:r>
              <a:rPr lang="en" sz="2400" b="1">
                <a:solidFill>
                  <a:schemeClr val="dk1"/>
                </a:solidFill>
              </a:rPr>
              <a:t>Developers can...</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Quickly develop new features</a:t>
            </a:r>
            <a:endParaRPr sz="2400">
              <a:solidFill>
                <a:schemeClr val="dk1"/>
              </a:solidFill>
            </a:endParaRPr>
          </a:p>
          <a:p>
            <a:pPr marL="914400" lvl="1" indent="-381000" algn="l" rtl="0">
              <a:lnSpc>
                <a:spcPct val="115000"/>
              </a:lnSpc>
              <a:spcBef>
                <a:spcPts val="0"/>
              </a:spcBef>
              <a:spcAft>
                <a:spcPts val="0"/>
              </a:spcAft>
              <a:buClr>
                <a:schemeClr val="dk1"/>
              </a:buClr>
              <a:buSzPts val="2400"/>
              <a:buAutoNum type="alphaLcPeriod"/>
            </a:pPr>
            <a:r>
              <a:rPr lang="en" sz="2400">
                <a:solidFill>
                  <a:schemeClr val="dk1"/>
                </a:solidFill>
              </a:rPr>
              <a:t>Maintain system for long-term</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5985450" y="41675"/>
            <a:ext cx="2328599" cy="5060151"/>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93" name="Google Shape;93;p19"/>
          <p:cNvSpPr txBox="1"/>
          <p:nvPr/>
        </p:nvSpPr>
        <p:spPr>
          <a:xfrm>
            <a:off x="180025" y="690125"/>
            <a:ext cx="51684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t>Brain Imaging Data Structure (BIDS)</a:t>
            </a:r>
            <a:r>
              <a:rPr lang="en" sz="3000"/>
              <a:t>: </a:t>
            </a:r>
            <a:endParaRPr sz="3000"/>
          </a:p>
          <a:p>
            <a:pPr marL="0" lvl="0" indent="0" algn="ctr" rtl="0">
              <a:spcBef>
                <a:spcPts val="0"/>
              </a:spcBef>
              <a:spcAft>
                <a:spcPts val="0"/>
              </a:spcAft>
              <a:buNone/>
            </a:pPr>
            <a:endParaRPr sz="3000"/>
          </a:p>
          <a:p>
            <a:pPr marL="0" lvl="0" indent="0" algn="ctr" rtl="0">
              <a:spcBef>
                <a:spcPts val="0"/>
              </a:spcBef>
              <a:spcAft>
                <a:spcPts val="0"/>
              </a:spcAft>
              <a:buNone/>
            </a:pPr>
            <a:r>
              <a:rPr lang="en" sz="3000"/>
              <a:t>A standardized, hierarchical format for storing brain imaging data and metadata.</a:t>
            </a:r>
            <a:endParaRPr sz="3000"/>
          </a:p>
        </p:txBody>
      </p:sp>
      <p:sp>
        <p:nvSpPr>
          <p:cNvPr id="94" name="Google Shape;94;p19"/>
          <p:cNvSpPr txBox="1"/>
          <p:nvPr/>
        </p:nvSpPr>
        <p:spPr>
          <a:xfrm>
            <a:off x="2741813" y="4412450"/>
            <a:ext cx="23046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Sample BIDS Dataset from OpenNeuro</a:t>
            </a:r>
            <a:endParaRPr/>
          </a:p>
        </p:txBody>
      </p:sp>
      <p:sp>
        <p:nvSpPr>
          <p:cNvPr id="95" name="Google Shape;95;p19"/>
          <p:cNvSpPr/>
          <p:nvPr/>
        </p:nvSpPr>
        <p:spPr>
          <a:xfrm rot="10800000">
            <a:off x="5308463" y="4518200"/>
            <a:ext cx="541500" cy="40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Three BIDS Workflows to Support:</a:t>
            </a:r>
            <a:endParaRPr sz="3020" b="1"/>
          </a:p>
        </p:txBody>
      </p:sp>
      <p:pic>
        <p:nvPicPr>
          <p:cNvPr id="101" name="Google Shape;101;p20"/>
          <p:cNvPicPr preferRelativeResize="0"/>
          <p:nvPr/>
        </p:nvPicPr>
        <p:blipFill rotWithShape="1">
          <a:blip r:embed="rId3">
            <a:alphaModFix/>
          </a:blip>
          <a:srcRect t="19788" b="16968"/>
          <a:stretch/>
        </p:blipFill>
        <p:spPr>
          <a:xfrm>
            <a:off x="641199" y="1530650"/>
            <a:ext cx="8380949" cy="2981451"/>
          </a:xfrm>
          <a:prstGeom prst="rect">
            <a:avLst/>
          </a:prstGeom>
          <a:noFill/>
          <a:ln>
            <a:noFill/>
          </a:ln>
        </p:spPr>
      </p:pic>
      <p:sp>
        <p:nvSpPr>
          <p:cNvPr id="102" name="Google Shape;102;p20"/>
          <p:cNvSpPr txBox="1"/>
          <p:nvPr/>
        </p:nvSpPr>
        <p:spPr>
          <a:xfrm rot="-5400000">
            <a:off x="-535350" y="2091175"/>
            <a:ext cx="1809600" cy="46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t>Live fMRI </a:t>
            </a:r>
            <a:endParaRPr sz="1800"/>
          </a:p>
        </p:txBody>
      </p:sp>
      <p:sp>
        <p:nvSpPr>
          <p:cNvPr id="103" name="Google Shape;103;p20"/>
          <p:cNvSpPr txBox="1"/>
          <p:nvPr/>
        </p:nvSpPr>
        <p:spPr>
          <a:xfrm rot="-5400000">
            <a:off x="-338400" y="3729475"/>
            <a:ext cx="1415700" cy="46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t>Testing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p:nvPr/>
        </p:nvSpPr>
        <p:spPr>
          <a:xfrm>
            <a:off x="428400" y="3501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21"/>
          <p:cNvPicPr preferRelativeResize="0"/>
          <p:nvPr/>
        </p:nvPicPr>
        <p:blipFill>
          <a:blip r:embed="rId3">
            <a:alphaModFix/>
          </a:blip>
          <a:stretch>
            <a:fillRect/>
          </a:stretch>
        </p:blipFill>
        <p:spPr>
          <a:xfrm>
            <a:off x="4931950" y="547275"/>
            <a:ext cx="1436450" cy="1014800"/>
          </a:xfrm>
          <a:prstGeom prst="rect">
            <a:avLst/>
          </a:prstGeom>
          <a:noFill/>
          <a:ln>
            <a:noFill/>
          </a:ln>
          <a:effectLst>
            <a:outerShdw blurRad="57150" dist="19050" dir="5400000" algn="bl" rotWithShape="0">
              <a:srgbClr val="000000">
                <a:alpha val="50000"/>
              </a:srgbClr>
            </a:outerShdw>
          </a:effectLst>
        </p:spPr>
      </p:pic>
      <p:pic>
        <p:nvPicPr>
          <p:cNvPr id="110" name="Google Shape;110;p21"/>
          <p:cNvPicPr preferRelativeResize="0"/>
          <p:nvPr/>
        </p:nvPicPr>
        <p:blipFill>
          <a:blip r:embed="rId4">
            <a:alphaModFix/>
          </a:blip>
          <a:stretch>
            <a:fillRect/>
          </a:stretch>
        </p:blipFill>
        <p:spPr>
          <a:xfrm>
            <a:off x="5354475" y="777325"/>
            <a:ext cx="562300" cy="554700"/>
          </a:xfrm>
          <a:prstGeom prst="rect">
            <a:avLst/>
          </a:prstGeom>
          <a:noFill/>
          <a:ln>
            <a:noFill/>
          </a:ln>
        </p:spPr>
      </p:pic>
      <p:pic>
        <p:nvPicPr>
          <p:cNvPr id="111" name="Google Shape;111;p21"/>
          <p:cNvPicPr preferRelativeResize="0"/>
          <p:nvPr/>
        </p:nvPicPr>
        <p:blipFill rotWithShape="1">
          <a:blip r:embed="rId5">
            <a:alphaModFix/>
          </a:blip>
          <a:srcRect l="53124"/>
          <a:stretch/>
        </p:blipFill>
        <p:spPr>
          <a:xfrm>
            <a:off x="2704800" y="518662"/>
            <a:ext cx="1158862" cy="1001313"/>
          </a:xfrm>
          <a:prstGeom prst="rect">
            <a:avLst/>
          </a:prstGeom>
          <a:noFill/>
          <a:ln>
            <a:noFill/>
          </a:ln>
          <a:effectLst>
            <a:outerShdw blurRad="57150" dist="19050" dir="5400000" algn="bl" rotWithShape="0">
              <a:srgbClr val="000000">
                <a:alpha val="50000"/>
              </a:srgbClr>
            </a:outerShdw>
          </a:effectLst>
        </p:spPr>
      </p:pic>
      <p:sp>
        <p:nvSpPr>
          <p:cNvPr id="112" name="Google Shape;112;p21"/>
          <p:cNvSpPr txBox="1"/>
          <p:nvPr/>
        </p:nvSpPr>
        <p:spPr>
          <a:xfrm>
            <a:off x="428400" y="500575"/>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Stream</a:t>
            </a:r>
            <a:endParaRPr sz="3600" b="1"/>
          </a:p>
          <a:p>
            <a:pPr marL="0" lvl="0" indent="0" algn="l" rtl="0">
              <a:spcBef>
                <a:spcPts val="0"/>
              </a:spcBef>
              <a:spcAft>
                <a:spcPts val="0"/>
              </a:spcAft>
              <a:buNone/>
            </a:pPr>
            <a:r>
              <a:rPr lang="en" sz="2400" b="1"/>
              <a:t>Data</a:t>
            </a:r>
            <a:endParaRPr sz="2400" b="1"/>
          </a:p>
        </p:txBody>
      </p:sp>
      <p:pic>
        <p:nvPicPr>
          <p:cNvPr id="113" name="Google Shape;113;p21"/>
          <p:cNvPicPr preferRelativeResize="0"/>
          <p:nvPr/>
        </p:nvPicPr>
        <p:blipFill>
          <a:blip r:embed="rId6">
            <a:alphaModFix/>
          </a:blip>
          <a:stretch>
            <a:fillRect/>
          </a:stretch>
        </p:blipFill>
        <p:spPr>
          <a:xfrm>
            <a:off x="7341450" y="588175"/>
            <a:ext cx="1306978" cy="933000"/>
          </a:xfrm>
          <a:prstGeom prst="rect">
            <a:avLst/>
          </a:prstGeom>
          <a:noFill/>
          <a:ln>
            <a:noFill/>
          </a:ln>
          <a:effectLst>
            <a:outerShdw blurRad="57150" dist="19050" dir="5400000" algn="bl" rotWithShape="0">
              <a:srgbClr val="000000">
                <a:alpha val="50000"/>
              </a:srgbClr>
            </a:outerShdw>
          </a:effectLst>
        </p:spPr>
      </p:pic>
      <p:sp>
        <p:nvSpPr>
          <p:cNvPr id="114" name="Google Shape;114;p21"/>
          <p:cNvSpPr/>
          <p:nvPr/>
        </p:nvSpPr>
        <p:spPr>
          <a:xfrm>
            <a:off x="40863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rot="10800000">
            <a:off x="64958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p:nvPr/>
        </p:nvSpPr>
        <p:spPr>
          <a:xfrm>
            <a:off x="4086325" y="1125950"/>
            <a:ext cx="71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MRI</a:t>
            </a:r>
            <a:endParaRPr b="1"/>
          </a:p>
        </p:txBody>
      </p:sp>
      <p:sp>
        <p:nvSpPr>
          <p:cNvPr id="117" name="Google Shape;117;p21"/>
          <p:cNvSpPr txBox="1"/>
          <p:nvPr/>
        </p:nvSpPr>
        <p:spPr>
          <a:xfrm>
            <a:off x="6425475" y="1125950"/>
            <a:ext cx="85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Dataset</a:t>
            </a:r>
            <a:endParaRPr b="1"/>
          </a:p>
        </p:txBody>
      </p:sp>
      <p:sp>
        <p:nvSpPr>
          <p:cNvPr id="118" name="Google Shape;118;p21"/>
          <p:cNvSpPr/>
          <p:nvPr/>
        </p:nvSpPr>
        <p:spPr>
          <a:xfrm>
            <a:off x="2302150" y="3501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p:nvPr/>
        </p:nvSpPr>
        <p:spPr>
          <a:xfrm>
            <a:off x="428400" y="35015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 name="Google Shape;124;p22"/>
          <p:cNvPicPr preferRelativeResize="0"/>
          <p:nvPr/>
        </p:nvPicPr>
        <p:blipFill>
          <a:blip r:embed="rId3">
            <a:alphaModFix/>
          </a:blip>
          <a:stretch>
            <a:fillRect/>
          </a:stretch>
        </p:blipFill>
        <p:spPr>
          <a:xfrm>
            <a:off x="4931950" y="547275"/>
            <a:ext cx="1436450" cy="1014800"/>
          </a:xfrm>
          <a:prstGeom prst="rect">
            <a:avLst/>
          </a:prstGeom>
          <a:noFill/>
          <a:ln>
            <a:noFill/>
          </a:ln>
          <a:effectLst>
            <a:outerShdw blurRad="57150" dist="19050" dir="5400000" algn="bl" rotWithShape="0">
              <a:srgbClr val="000000">
                <a:alpha val="50000"/>
              </a:srgbClr>
            </a:outerShdw>
          </a:effectLst>
        </p:spPr>
      </p:pic>
      <p:pic>
        <p:nvPicPr>
          <p:cNvPr id="125" name="Google Shape;125;p22"/>
          <p:cNvPicPr preferRelativeResize="0"/>
          <p:nvPr/>
        </p:nvPicPr>
        <p:blipFill>
          <a:blip r:embed="rId4">
            <a:alphaModFix/>
          </a:blip>
          <a:stretch>
            <a:fillRect/>
          </a:stretch>
        </p:blipFill>
        <p:spPr>
          <a:xfrm>
            <a:off x="5354475" y="777325"/>
            <a:ext cx="562300" cy="554700"/>
          </a:xfrm>
          <a:prstGeom prst="rect">
            <a:avLst/>
          </a:prstGeom>
          <a:noFill/>
          <a:ln>
            <a:noFill/>
          </a:ln>
        </p:spPr>
      </p:pic>
      <p:pic>
        <p:nvPicPr>
          <p:cNvPr id="126" name="Google Shape;126;p22"/>
          <p:cNvPicPr preferRelativeResize="0"/>
          <p:nvPr/>
        </p:nvPicPr>
        <p:blipFill rotWithShape="1">
          <a:blip r:embed="rId5">
            <a:alphaModFix/>
          </a:blip>
          <a:srcRect l="53124"/>
          <a:stretch/>
        </p:blipFill>
        <p:spPr>
          <a:xfrm>
            <a:off x="2704800" y="518662"/>
            <a:ext cx="1158862" cy="1001313"/>
          </a:xfrm>
          <a:prstGeom prst="rect">
            <a:avLst/>
          </a:prstGeom>
          <a:noFill/>
          <a:ln>
            <a:noFill/>
          </a:ln>
          <a:effectLst>
            <a:outerShdw blurRad="57150" dist="19050" dir="5400000" algn="bl" rotWithShape="0">
              <a:srgbClr val="000000">
                <a:alpha val="50000"/>
              </a:srgbClr>
            </a:outerShdw>
          </a:effectLst>
        </p:spPr>
      </p:pic>
      <p:sp>
        <p:nvSpPr>
          <p:cNvPr id="127" name="Google Shape;127;p22"/>
          <p:cNvSpPr txBox="1"/>
          <p:nvPr/>
        </p:nvSpPr>
        <p:spPr>
          <a:xfrm>
            <a:off x="428400" y="500575"/>
            <a:ext cx="1808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Stream</a:t>
            </a:r>
            <a:endParaRPr sz="3600" b="1"/>
          </a:p>
          <a:p>
            <a:pPr marL="0" lvl="0" indent="0" algn="l" rtl="0">
              <a:spcBef>
                <a:spcPts val="0"/>
              </a:spcBef>
              <a:spcAft>
                <a:spcPts val="0"/>
              </a:spcAft>
              <a:buNone/>
            </a:pPr>
            <a:r>
              <a:rPr lang="en" sz="2400" b="1"/>
              <a:t>Data</a:t>
            </a:r>
            <a:endParaRPr sz="2400" b="1"/>
          </a:p>
        </p:txBody>
      </p:sp>
      <p:sp>
        <p:nvSpPr>
          <p:cNvPr id="128" name="Google Shape;128;p22"/>
          <p:cNvSpPr/>
          <p:nvPr/>
        </p:nvSpPr>
        <p:spPr>
          <a:xfrm>
            <a:off x="428400" y="1940900"/>
            <a:ext cx="8287200" cy="139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2"/>
          <p:cNvPicPr preferRelativeResize="0"/>
          <p:nvPr/>
        </p:nvPicPr>
        <p:blipFill>
          <a:blip r:embed="rId6">
            <a:alphaModFix/>
          </a:blip>
          <a:stretch>
            <a:fillRect/>
          </a:stretch>
        </p:blipFill>
        <p:spPr>
          <a:xfrm>
            <a:off x="7341450" y="588175"/>
            <a:ext cx="1306978" cy="933000"/>
          </a:xfrm>
          <a:prstGeom prst="rect">
            <a:avLst/>
          </a:prstGeom>
          <a:noFill/>
          <a:ln>
            <a:noFill/>
          </a:ln>
          <a:effectLst>
            <a:outerShdw blurRad="57150" dist="19050" dir="5400000" algn="bl" rotWithShape="0">
              <a:srgbClr val="000000">
                <a:alpha val="50000"/>
              </a:srgbClr>
            </a:outerShdw>
          </a:effectLst>
        </p:spPr>
      </p:pic>
      <p:sp>
        <p:nvSpPr>
          <p:cNvPr id="130" name="Google Shape;130;p22"/>
          <p:cNvSpPr/>
          <p:nvPr/>
        </p:nvSpPr>
        <p:spPr>
          <a:xfrm>
            <a:off x="40863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rot="10800000">
            <a:off x="6495825" y="834875"/>
            <a:ext cx="7182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txBox="1"/>
          <p:nvPr/>
        </p:nvSpPr>
        <p:spPr>
          <a:xfrm>
            <a:off x="4086325" y="1125950"/>
            <a:ext cx="71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MRI</a:t>
            </a:r>
            <a:endParaRPr b="1"/>
          </a:p>
        </p:txBody>
      </p:sp>
      <p:sp>
        <p:nvSpPr>
          <p:cNvPr id="133" name="Google Shape;133;p22"/>
          <p:cNvSpPr txBox="1"/>
          <p:nvPr/>
        </p:nvSpPr>
        <p:spPr>
          <a:xfrm>
            <a:off x="6425475" y="1125950"/>
            <a:ext cx="85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From Dataset</a:t>
            </a:r>
            <a:endParaRPr b="1"/>
          </a:p>
        </p:txBody>
      </p:sp>
      <p:pic>
        <p:nvPicPr>
          <p:cNvPr id="134" name="Google Shape;134;p22"/>
          <p:cNvPicPr preferRelativeResize="0"/>
          <p:nvPr/>
        </p:nvPicPr>
        <p:blipFill>
          <a:blip r:embed="rId6">
            <a:alphaModFix/>
          </a:blip>
          <a:stretch>
            <a:fillRect/>
          </a:stretch>
        </p:blipFill>
        <p:spPr>
          <a:xfrm>
            <a:off x="6829325" y="2070237"/>
            <a:ext cx="1586774" cy="1132738"/>
          </a:xfrm>
          <a:prstGeom prst="rect">
            <a:avLst/>
          </a:prstGeom>
          <a:noFill/>
          <a:ln>
            <a:noFill/>
          </a:ln>
          <a:effectLst>
            <a:outerShdw blurRad="57150" dist="19050" dir="5400000" algn="bl" rotWithShape="0">
              <a:srgbClr val="000000">
                <a:alpha val="50000"/>
              </a:srgbClr>
            </a:outerShdw>
          </a:effectLst>
        </p:spPr>
      </p:pic>
      <p:sp>
        <p:nvSpPr>
          <p:cNvPr id="135" name="Google Shape;135;p22"/>
          <p:cNvSpPr txBox="1"/>
          <p:nvPr/>
        </p:nvSpPr>
        <p:spPr>
          <a:xfrm>
            <a:off x="4842250" y="2667350"/>
            <a:ext cx="1526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Store Brain Data In Dataset</a:t>
            </a:r>
            <a:endParaRPr b="1"/>
          </a:p>
        </p:txBody>
      </p:sp>
      <p:sp>
        <p:nvSpPr>
          <p:cNvPr id="136" name="Google Shape;136;p22"/>
          <p:cNvSpPr/>
          <p:nvPr/>
        </p:nvSpPr>
        <p:spPr>
          <a:xfrm>
            <a:off x="4842238" y="2346500"/>
            <a:ext cx="1436400" cy="319200"/>
          </a:xfrm>
          <a:prstGeom prst="rightArrow">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22"/>
          <p:cNvPicPr preferRelativeResize="0"/>
          <p:nvPr/>
        </p:nvPicPr>
        <p:blipFill>
          <a:blip r:embed="rId4">
            <a:alphaModFix/>
          </a:blip>
          <a:stretch>
            <a:fillRect/>
          </a:stretch>
        </p:blipFill>
        <p:spPr>
          <a:xfrm>
            <a:off x="2704800" y="2065000"/>
            <a:ext cx="1586775" cy="1143200"/>
          </a:xfrm>
          <a:prstGeom prst="rect">
            <a:avLst/>
          </a:prstGeom>
          <a:noFill/>
          <a:ln>
            <a:noFill/>
          </a:ln>
          <a:effectLst>
            <a:outerShdw blurRad="57150" dist="19050" dir="5400000" algn="bl" rotWithShape="0">
              <a:srgbClr val="000000">
                <a:alpha val="50000"/>
              </a:srgbClr>
            </a:outerShdw>
          </a:effectLst>
        </p:spPr>
      </p:pic>
      <p:sp>
        <p:nvSpPr>
          <p:cNvPr id="138" name="Google Shape;138;p22"/>
          <p:cNvSpPr/>
          <p:nvPr/>
        </p:nvSpPr>
        <p:spPr>
          <a:xfrm>
            <a:off x="2302150" y="35015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2302150" y="1940900"/>
            <a:ext cx="96300" cy="1391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txBox="1"/>
          <p:nvPr/>
        </p:nvSpPr>
        <p:spPr>
          <a:xfrm>
            <a:off x="428400" y="2082500"/>
            <a:ext cx="1970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Append</a:t>
            </a:r>
            <a:endParaRPr sz="3600" b="1"/>
          </a:p>
          <a:p>
            <a:pPr marL="0" lvl="0" indent="0" algn="l" rtl="0">
              <a:spcBef>
                <a:spcPts val="0"/>
              </a:spcBef>
              <a:spcAft>
                <a:spcPts val="0"/>
              </a:spcAft>
              <a:buNone/>
            </a:pPr>
            <a:r>
              <a:rPr lang="en" sz="2400" b="1"/>
              <a:t>Data</a:t>
            </a:r>
            <a:endParaRPr sz="24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Macintosh PowerPoint</Application>
  <PresentationFormat>On-screen Show (16:9)</PresentationFormat>
  <Paragraphs>202</Paragraphs>
  <Slides>35</Slides>
  <Notes>35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35</vt:i4>
      </vt:variant>
    </vt:vector>
  </HeadingPairs>
  <TitlesOfParts>
    <vt:vector size="37" baseType="lpstr">
      <vt:lpstr>Arial</vt:lpstr>
      <vt:lpstr>Simple Light</vt:lpstr>
      <vt:lpstr>Integrating the Brain Imaging Data Structure with RT-Cloud, a Cloud Platform for Real-Time fMRI Analysis</vt:lpstr>
      <vt:lpstr>Real-Time fMRI (RT-fMRI) Overview</vt:lpstr>
      <vt:lpstr>Real-Time fMRI (RT-fMRI) Overview</vt:lpstr>
      <vt:lpstr>Compatibility Advantage: Both Users and Software Understand the Format </vt:lpstr>
      <vt:lpstr>Compatibility Advantage: Both Users and Software Understand the Format </vt:lpstr>
      <vt:lpstr>PowerPoint Presentation</vt:lpstr>
      <vt:lpstr>Three BIDS Workflows to Support:</vt:lpstr>
      <vt:lpstr>PowerPoint Presentation</vt:lpstr>
      <vt:lpstr>PowerPoint Presentation</vt:lpstr>
      <vt:lpstr>PowerPoint Presentation</vt:lpstr>
      <vt:lpstr>Three BIDS Workflows, With Classes </vt:lpstr>
      <vt:lpstr>Incremental Streaming: BIDS Incremental</vt:lpstr>
      <vt:lpstr>BIDS Incremental: Streaming BIDS Data</vt:lpstr>
      <vt:lpstr>PowerPoint Presentation</vt:lpstr>
      <vt:lpstr>Run Streaming: BIDS Run</vt:lpstr>
      <vt:lpstr>BIDS Run: Streaming Full Run of BIDS Data</vt:lpstr>
      <vt:lpstr>PowerPoint Presentation</vt:lpstr>
      <vt:lpstr>PowerPoint Presentation</vt:lpstr>
      <vt:lpstr>Querying and Appending: BIDS Archive</vt:lpstr>
      <vt:lpstr>BIDS Archive: Querying and Appending to BIDS Datasets</vt:lpstr>
      <vt:lpstr>PowerPoint Presentation</vt:lpstr>
      <vt:lpstr>PowerPoint Presentation</vt:lpstr>
      <vt:lpstr>Performance Analysis</vt:lpstr>
      <vt:lpstr>Test Dataset Details:</vt:lpstr>
      <vt:lpstr>Relevant Workflow: BIDS Incremental Network Transfer</vt:lpstr>
      <vt:lpstr>Workflow 1: BIDS Incremental Network Transfer</vt:lpstr>
      <vt:lpstr>Workflow 1: Deadline Comparison</vt:lpstr>
      <vt:lpstr>Relevant Workflow: Workflow 1 (Stream) with Store</vt:lpstr>
      <vt:lpstr>Workflow 2: Stream + Store</vt:lpstr>
      <vt:lpstr>Workflow 2: Deadline Comparison</vt:lpstr>
      <vt:lpstr>Relevant Workflow: Stream From Archive (Testing)</vt:lpstr>
      <vt:lpstr>Workflow 3: Testing</vt:lpstr>
      <vt:lpstr>Workflow 3: Deadline Comparison</vt:lpstr>
      <vt:lpstr>Workflow BIDS Compatibility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the Brain Imaging Data Structure with RT-Cloud, a Cloud Platform for Real-Time fMRI Analysis</dc:title>
  <cp:lastModifiedBy>S Polcyn</cp:lastModifiedBy>
  <cp:revision>3</cp:revision>
  <dcterms:modified xsi:type="dcterms:W3CDTF">2021-04-29T15:43:44Z</dcterms:modified>
</cp:coreProperties>
</file>