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E523D-93D5-4CFA-803E-B05D23AD5448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DCAD7-ECB0-49BD-9FA5-5860B02C5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31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Mel Frequency </a:t>
            </a:r>
            <a:r>
              <a:rPr lang="en-IN" dirty="0" err="1" smtClean="0"/>
              <a:t>Cepstral</a:t>
            </a:r>
            <a:r>
              <a:rPr lang="en-IN" dirty="0" smtClean="0"/>
              <a:t> Coefficient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DCAD7-ECB0-49BD-9FA5-5860B02C52B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545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0"/>
            <a:ext cx="12188952" cy="6858000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 smtClean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 anchorCtr="0"/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Presentation</a:t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" y="5391877"/>
            <a:ext cx="2959475" cy="63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83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927100"/>
            <a:ext cx="12192000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23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6"/>
          </p:nvPr>
        </p:nvSpPr>
        <p:spPr>
          <a:xfrm>
            <a:off x="5098987" y="1320800"/>
            <a:ext cx="6388100" cy="446563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vehicula</a:t>
            </a:r>
            <a:r>
              <a:rPr lang="en-US" dirty="0" smtClean="0"/>
              <a:t> dui in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, in </a:t>
            </a:r>
            <a:r>
              <a:rPr lang="en-US" dirty="0" err="1" smtClean="0"/>
              <a:t>aliquet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magna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and libero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. Integer a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ante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scelerisque</a:t>
            </a:r>
            <a:r>
              <a:rPr lang="en-US" dirty="0" smtClean="0"/>
              <a:t>. Class </a:t>
            </a:r>
            <a:r>
              <a:rPr lang="en-US" dirty="0" err="1" smtClean="0"/>
              <a:t>aptent</a:t>
            </a:r>
            <a:r>
              <a:rPr lang="en-US" dirty="0" smtClean="0"/>
              <a:t> </a:t>
            </a:r>
            <a:r>
              <a:rPr lang="en-US" dirty="0" err="1" smtClean="0"/>
              <a:t>taciti</a:t>
            </a:r>
            <a:r>
              <a:rPr lang="en-US" dirty="0" smtClean="0"/>
              <a:t> </a:t>
            </a:r>
            <a:r>
              <a:rPr lang="en-US" dirty="0" err="1" smtClean="0"/>
              <a:t>sociosqu</a:t>
            </a:r>
            <a:r>
              <a:rPr lang="en-US" dirty="0" smtClean="0"/>
              <a:t> ad </a:t>
            </a:r>
            <a:r>
              <a:rPr lang="en-US" dirty="0" err="1" smtClean="0"/>
              <a:t>litora</a:t>
            </a:r>
            <a:r>
              <a:rPr lang="en-US" dirty="0" smtClean="0"/>
              <a:t> </a:t>
            </a:r>
            <a:r>
              <a:rPr lang="en-US" dirty="0" err="1" smtClean="0"/>
              <a:t>torquent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69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/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DIVIDER SLIDE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 anchor="t" anchorCtr="0">
            <a:noAutofit/>
          </a:bodyPr>
          <a:lstStyle>
            <a:lvl1pPr marL="0" indent="0" algn="l">
              <a:buNone/>
              <a:defRPr sz="2800" b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47" y="108102"/>
            <a:ext cx="2959475" cy="63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11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" y="0"/>
            <a:ext cx="12188950" cy="68579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47" y="108102"/>
            <a:ext cx="2959475" cy="63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36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8" y="2189263"/>
            <a:ext cx="6402832" cy="37904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vehicula</a:t>
            </a:r>
            <a:r>
              <a:rPr lang="en-US" dirty="0" smtClean="0"/>
              <a:t> dui in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, in </a:t>
            </a:r>
            <a:r>
              <a:rPr lang="en-US" dirty="0" err="1" smtClean="0"/>
              <a:t>aliquet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magna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libero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. Integer a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ante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scelerisque</a:t>
            </a:r>
            <a:r>
              <a:rPr lang="en-US" dirty="0" smtClean="0"/>
              <a:t>. Class </a:t>
            </a:r>
            <a:r>
              <a:rPr lang="en-US" dirty="0" err="1" smtClean="0"/>
              <a:t>aptent</a:t>
            </a:r>
            <a:r>
              <a:rPr lang="en-US" dirty="0" smtClean="0"/>
              <a:t> </a:t>
            </a:r>
            <a:r>
              <a:rPr lang="en-US" dirty="0" err="1" smtClean="0"/>
              <a:t>taciti</a:t>
            </a:r>
            <a:r>
              <a:rPr lang="en-US" dirty="0" smtClean="0"/>
              <a:t> </a:t>
            </a:r>
            <a:r>
              <a:rPr lang="en-US" dirty="0" err="1" smtClean="0"/>
              <a:t>sociosqu</a:t>
            </a:r>
            <a:r>
              <a:rPr lang="en-US" dirty="0" smtClean="0"/>
              <a:t> ad </a:t>
            </a:r>
            <a:r>
              <a:rPr lang="en-US" dirty="0" err="1" smtClean="0"/>
              <a:t>litora</a:t>
            </a:r>
            <a:r>
              <a:rPr lang="en-US" dirty="0" smtClean="0"/>
              <a:t> </a:t>
            </a:r>
            <a:r>
              <a:rPr lang="en-US" dirty="0" err="1" smtClean="0"/>
              <a:t>torquent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12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28" y="2185416"/>
            <a:ext cx="4179753" cy="35114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vehicula</a:t>
            </a:r>
            <a:r>
              <a:rPr lang="en-US" dirty="0" smtClean="0"/>
              <a:t> dui in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, in </a:t>
            </a:r>
            <a:r>
              <a:rPr lang="en-US" dirty="0" err="1" smtClean="0"/>
              <a:t>aliquet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magna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libero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. Integer a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ante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scelerisque</a:t>
            </a:r>
            <a:r>
              <a:rPr lang="en-US" dirty="0" smtClean="0"/>
              <a:t>. 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5029200" y="2185416"/>
            <a:ext cx="4179753" cy="35114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molestie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vitae dolor </a:t>
            </a:r>
            <a:r>
              <a:rPr lang="en-US" dirty="0" err="1" smtClean="0"/>
              <a:t>euismod</a:t>
            </a:r>
            <a:r>
              <a:rPr lang="en-US" dirty="0" smtClean="0"/>
              <a:t>,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mattis</a:t>
            </a:r>
            <a:r>
              <a:rPr lang="en-US" dirty="0" smtClean="0"/>
              <a:t>. In </a:t>
            </a:r>
            <a:r>
              <a:rPr lang="en-US" dirty="0" err="1" smtClean="0"/>
              <a:t>ornare</a:t>
            </a:r>
            <a:r>
              <a:rPr lang="en-US" dirty="0" smtClean="0"/>
              <a:t> convallis </a:t>
            </a:r>
            <a:r>
              <a:rPr lang="en-US" dirty="0" err="1" smtClean="0"/>
              <a:t>velit</a:t>
            </a:r>
            <a:r>
              <a:rPr lang="en-US" dirty="0" smtClean="0"/>
              <a:t> vitae cursus. Integer </a:t>
            </a:r>
            <a:r>
              <a:rPr lang="en-US" dirty="0" err="1" smtClean="0"/>
              <a:t>egestas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mi </a:t>
            </a:r>
            <a:r>
              <a:rPr lang="en-US" dirty="0" err="1" smtClean="0"/>
              <a:t>vehicula</a:t>
            </a:r>
            <a:r>
              <a:rPr lang="en-US" dirty="0" smtClean="0"/>
              <a:t> </a:t>
            </a:r>
            <a:r>
              <a:rPr lang="en-US" dirty="0" err="1" smtClean="0"/>
              <a:t>sollicitudin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habitant </a:t>
            </a:r>
            <a:r>
              <a:rPr lang="en-US" dirty="0" err="1" smtClean="0"/>
              <a:t>morbi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</a:t>
            </a:r>
            <a:r>
              <a:rPr lang="en-US" dirty="0" err="1" smtClean="0"/>
              <a:t>senectus</a:t>
            </a:r>
            <a:r>
              <a:rPr lang="en-US" dirty="0" smtClean="0"/>
              <a:t> et </a:t>
            </a:r>
            <a:r>
              <a:rPr lang="en-US" dirty="0" err="1" smtClean="0"/>
              <a:t>netus</a:t>
            </a:r>
            <a:r>
              <a:rPr lang="en-US" dirty="0" smtClean="0"/>
              <a:t> et </a:t>
            </a:r>
            <a:r>
              <a:rPr lang="en-US" dirty="0" err="1" smtClean="0"/>
              <a:t>malesuada</a:t>
            </a:r>
            <a:r>
              <a:rPr lang="en-US" dirty="0" smtClean="0"/>
              <a:t> fames ac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egestas</a:t>
            </a:r>
            <a:r>
              <a:rPr lang="en-US" dirty="0" smtClean="0"/>
              <a:t>.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03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28" y="2185416"/>
            <a:ext cx="8557757" cy="3732425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 marL="457200" marR="0" indent="-406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ct val="109000"/>
              <a:buFont typeface="Arial" charset="0"/>
              <a:buChar char="•"/>
              <a:tabLst/>
              <a:defRPr sz="20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Quisque</a:t>
            </a:r>
            <a:r>
              <a:rPr lang="en-US" dirty="0" smtClean="0"/>
              <a:t> ac </a:t>
            </a:r>
            <a:r>
              <a:rPr lang="en-US" dirty="0" err="1" smtClean="0"/>
              <a:t>orci</a:t>
            </a:r>
            <a:r>
              <a:rPr lang="en-US" dirty="0" smtClean="0"/>
              <a:t> in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</a:t>
            </a:r>
            <a:r>
              <a:rPr lang="en-US" dirty="0" err="1" smtClean="0"/>
              <a:t>sagittis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Donec</a:t>
            </a:r>
            <a:r>
              <a:rPr lang="en-US" dirty="0" smtClean="0"/>
              <a:t> vitae </a:t>
            </a:r>
            <a:r>
              <a:rPr lang="en-US" dirty="0" err="1" smtClean="0"/>
              <a:t>justo</a:t>
            </a:r>
            <a:r>
              <a:rPr lang="en-US" dirty="0" smtClean="0"/>
              <a:t> et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mollis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aliquet</a:t>
            </a:r>
            <a:r>
              <a:rPr lang="en-US" dirty="0" smtClean="0"/>
              <a:t> ex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lacinia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ac </a:t>
            </a:r>
            <a:r>
              <a:rPr lang="en-US" dirty="0" err="1" smtClean="0"/>
              <a:t>elit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Duis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sodales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.</a:t>
            </a:r>
          </a:p>
          <a:p>
            <a:r>
              <a:rPr lang="en-US" dirty="0" smtClean="0"/>
              <a:t>Justo et neque odio facilisis turpis </a:t>
            </a:r>
            <a:r>
              <a:rPr lang="en-US" dirty="0" err="1" smtClean="0"/>
              <a:t>sodales</a:t>
            </a:r>
            <a:r>
              <a:rPr lang="en-US" dirty="0" smtClean="0"/>
              <a:t> placerat.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448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3 level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566928" y="2185416"/>
            <a:ext cx="9678987" cy="38481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>
                <a:srgbClr val="005BBB"/>
              </a:buClr>
              <a:buFontTx/>
              <a:buNone/>
              <a:defRPr sz="1700" b="1">
                <a:solidFill>
                  <a:srgbClr val="005BBB"/>
                </a:solidFill>
                <a:latin typeface="Arial" charset="0"/>
                <a:ea typeface="Arial" charset="0"/>
                <a:cs typeface="Arial" charset="0"/>
              </a:defRPr>
            </a:lvl1pPr>
            <a:lvl2pPr marL="736600" indent="-279400">
              <a:lnSpc>
                <a:spcPct val="100000"/>
              </a:lnSpc>
              <a:buClr>
                <a:srgbClr val="005BBB"/>
              </a:buClr>
              <a:buFont typeface="Arial" charset="0"/>
              <a:buChar char="•"/>
              <a:tabLst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>
                <a:tab pos="1143000" algn="l"/>
              </a:tabLs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 text</a:t>
            </a:r>
          </a:p>
          <a:p>
            <a:pPr lvl="2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Second level text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 text </a:t>
            </a:r>
          </a:p>
          <a:p>
            <a:pPr lvl="2"/>
            <a:r>
              <a:rPr lang="en-US" dirty="0" smtClean="0"/>
              <a:t>Third level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6945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98566" y="930275"/>
            <a:ext cx="7093434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vehicula</a:t>
            </a:r>
            <a:r>
              <a:rPr lang="en-US" dirty="0" smtClean="0"/>
              <a:t> dui in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, in </a:t>
            </a:r>
            <a:r>
              <a:rPr lang="en-US" dirty="0" err="1" smtClean="0"/>
              <a:t>aliquet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magna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and libero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. Integer a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ante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scelerisque</a:t>
            </a:r>
            <a:r>
              <a:rPr lang="en-US" dirty="0" smtClean="0"/>
              <a:t>. Class </a:t>
            </a:r>
            <a:r>
              <a:rPr lang="en-US" dirty="0" err="1" smtClean="0"/>
              <a:t>aptent</a:t>
            </a:r>
            <a:r>
              <a:rPr lang="en-US" dirty="0" smtClean="0"/>
              <a:t> </a:t>
            </a:r>
            <a:r>
              <a:rPr lang="en-US" dirty="0" err="1" smtClean="0"/>
              <a:t>taciti</a:t>
            </a:r>
            <a:r>
              <a:rPr lang="en-US" dirty="0" smtClean="0"/>
              <a:t> </a:t>
            </a:r>
            <a:r>
              <a:rPr lang="en-US" dirty="0" err="1" smtClean="0"/>
              <a:t>sociosqu</a:t>
            </a:r>
            <a:r>
              <a:rPr lang="en-US" dirty="0" smtClean="0"/>
              <a:t> ad </a:t>
            </a:r>
            <a:r>
              <a:rPr lang="en-US" dirty="0" err="1" smtClean="0"/>
              <a:t>litora</a:t>
            </a:r>
            <a:r>
              <a:rPr lang="en-US" dirty="0" smtClean="0"/>
              <a:t> </a:t>
            </a:r>
            <a:r>
              <a:rPr lang="en-US" dirty="0" err="1" smtClean="0"/>
              <a:t>torquent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464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14631" y="934720"/>
            <a:ext cx="7077369" cy="30646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vehicula</a:t>
            </a:r>
            <a:r>
              <a:rPr lang="en-US" dirty="0" smtClean="0"/>
              <a:t> dui in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, in </a:t>
            </a:r>
            <a:r>
              <a:rPr lang="en-US" dirty="0" err="1" smtClean="0"/>
              <a:t>aliquet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magna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and libero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. Integer a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ante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scelerisque</a:t>
            </a:r>
            <a:r>
              <a:rPr lang="en-US" dirty="0" smtClean="0"/>
              <a:t>. Class </a:t>
            </a:r>
            <a:r>
              <a:rPr lang="en-US" dirty="0" err="1" smtClean="0"/>
              <a:t>aptent</a:t>
            </a:r>
            <a:r>
              <a:rPr lang="en-US" dirty="0" smtClean="0"/>
              <a:t> </a:t>
            </a:r>
            <a:r>
              <a:rPr lang="en-US" dirty="0" err="1" smtClean="0"/>
              <a:t>taciti</a:t>
            </a:r>
            <a:r>
              <a:rPr lang="en-US" dirty="0" smtClean="0"/>
              <a:t> </a:t>
            </a:r>
            <a:r>
              <a:rPr lang="en-US" dirty="0" err="1" smtClean="0"/>
              <a:t>sociosqu</a:t>
            </a:r>
            <a:r>
              <a:rPr lang="en-US" dirty="0" smtClean="0"/>
              <a:t> ad </a:t>
            </a:r>
            <a:r>
              <a:rPr lang="en-US" dirty="0" err="1" smtClean="0"/>
              <a:t>litora</a:t>
            </a:r>
            <a:r>
              <a:rPr lang="en-US" dirty="0" smtClean="0"/>
              <a:t> </a:t>
            </a:r>
            <a:r>
              <a:rPr lang="en-US" dirty="0" err="1" smtClean="0"/>
              <a:t>torquent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435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8638" y="0"/>
            <a:ext cx="1169605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6" algn="ctr"/>
            <a:r>
              <a:rPr lang="en-US" sz="2400" dirty="0" smtClean="0">
                <a:latin typeface="Arial" charset="0"/>
              </a:rPr>
              <a:t>‘-</a:t>
            </a:r>
            <a:endParaRPr lang="en-US" sz="2400" dirty="0">
              <a:latin typeface="Arial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045778" y="1023929"/>
            <a:ext cx="8557756" cy="140269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tx1"/>
                </a:solidFill>
                <a:latin typeface="Effra Trial Heavy" charset="0"/>
                <a:ea typeface="Effra Trial Heavy" charset="0"/>
                <a:cs typeface="Effra Trial Heavy" charset="0"/>
              </a:defRPr>
            </a:lvl1pPr>
          </a:lstStyle>
          <a:p>
            <a:endParaRPr lang="en-US" sz="48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2045778" y="2555888"/>
            <a:ext cx="8557756" cy="30782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b="0" i="0" kern="1200">
                <a:solidFill>
                  <a:srgbClr val="828383"/>
                </a:solidFill>
                <a:latin typeface="Museo Slab 100" charset="0"/>
                <a:ea typeface="Museo Slab 100" charset="0"/>
                <a:cs typeface="Museo Slab 100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951" cy="6857999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66928" y="2320111"/>
            <a:ext cx="10515600" cy="38133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 txBox="1">
            <a:spLocks/>
          </p:cNvSpPr>
          <p:nvPr/>
        </p:nvSpPr>
        <p:spPr>
          <a:xfrm>
            <a:off x="11045952" y="6221885"/>
            <a:ext cx="725424" cy="534516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800" rtl="0" eaLnBrk="1" latinLnBrk="0" hangingPunct="1">
              <a:defRPr sz="1000" b="1" i="0" kern="1200">
                <a:solidFill>
                  <a:srgbClr val="828383"/>
                </a:solidFill>
                <a:latin typeface="Museo Slab 900" charset="0"/>
                <a:ea typeface="Museo Slab 900" charset="0"/>
                <a:cs typeface="Museo Slab 900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15D2C3-7EB9-F849-9C19-1CC92E2870ED}" type="slidenum">
              <a:rPr lang="en-US" sz="1600" b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en-US" sz="16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47" y="108102"/>
            <a:ext cx="2959475" cy="63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Georgia" charset="0"/>
          <a:ea typeface="Georgia" charset="0"/>
          <a:cs typeface="Georgia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5BBB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5BBB"/>
        </a:buClr>
        <a:buFont typeface="LucidaGrande" charset="0"/>
        <a:buChar char="-"/>
        <a:defRPr sz="18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80">
          <p15:clr>
            <a:srgbClr val="F26B43"/>
          </p15:clr>
        </p15:guide>
        <p15:guide id="2" pos="416">
          <p15:clr>
            <a:srgbClr val="F26B43"/>
          </p15:clr>
        </p15:guide>
        <p15:guide id="3" orient="horz" pos="4016">
          <p15:clr>
            <a:srgbClr val="F26B43"/>
          </p15:clr>
        </p15:guide>
        <p15:guide id="4" pos="7392">
          <p15:clr>
            <a:srgbClr val="F26B43"/>
          </p15:clr>
        </p15:guide>
        <p15:guide id="5" pos="288">
          <p15:clr>
            <a:srgbClr val="F26B43"/>
          </p15:clr>
        </p15:guide>
        <p15:guide id="6" pos="4464">
          <p15:clr>
            <a:srgbClr val="F26B43"/>
          </p15:clr>
        </p15:guide>
        <p15:guide id="7" pos="4704">
          <p15:clr>
            <a:srgbClr val="F26B43"/>
          </p15:clr>
        </p15:guide>
        <p15:guide id="8" pos="4512">
          <p15:clr>
            <a:srgbClr val="F26B43"/>
          </p15:clr>
        </p15:guide>
        <p15:guide id="9" orient="horz" pos="1848">
          <p15:clr>
            <a:srgbClr val="F26B43"/>
          </p15:clr>
        </p15:guide>
        <p15:guide id="10" orient="horz" pos="1896">
          <p15:clr>
            <a:srgbClr val="F26B43"/>
          </p15:clr>
        </p15:guide>
        <p15:guide id="11" orient="horz" pos="2880">
          <p15:clr>
            <a:srgbClr val="F26B43"/>
          </p15:clr>
        </p15:guide>
        <p15:guide id="12" orient="horz" pos="28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sz="2000" dirty="0" smtClean="0"/>
              <a:t>Pranav </a:t>
            </a:r>
            <a:r>
              <a:rPr lang="en-IN" sz="2000" dirty="0" err="1" smtClean="0"/>
              <a:t>Sankhe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err="1" smtClean="0"/>
              <a:t>Sujit</a:t>
            </a:r>
            <a:r>
              <a:rPr lang="en-IN" sz="2000" dirty="0" smtClean="0"/>
              <a:t> Singh</a:t>
            </a:r>
            <a:br>
              <a:rPr lang="en-IN" sz="2000" dirty="0" smtClean="0"/>
            </a:br>
            <a:r>
              <a:rPr lang="en-IN" sz="2000" dirty="0" smtClean="0"/>
              <a:t>Varun Shijo</a:t>
            </a:r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3200" dirty="0" smtClean="0"/>
              <a:t>Voice Classification using deep learning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0698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610360" y="947652"/>
            <a:ext cx="8902931" cy="498764"/>
          </a:xfrm>
        </p:spPr>
        <p:txBody>
          <a:bodyPr/>
          <a:lstStyle/>
          <a:p>
            <a:pPr algn="ctr"/>
            <a:r>
              <a:rPr lang="en-IN" sz="1800" dirty="0" smtClean="0"/>
              <a:t>Quad Chart</a:t>
            </a:r>
            <a:br>
              <a:rPr lang="en-IN" sz="1800" dirty="0" smtClean="0"/>
            </a:br>
            <a:r>
              <a:rPr lang="en-IN" sz="1200" dirty="0" smtClean="0"/>
              <a:t>Pranav </a:t>
            </a:r>
            <a:r>
              <a:rPr lang="en-IN" sz="1200" dirty="0" err="1" smtClean="0"/>
              <a:t>Sankhe</a:t>
            </a:r>
            <a:r>
              <a:rPr lang="en-IN" sz="1200" dirty="0" smtClean="0"/>
              <a:t>, </a:t>
            </a:r>
            <a:r>
              <a:rPr lang="en-IN" sz="1200" dirty="0" err="1" smtClean="0"/>
              <a:t>Sujit</a:t>
            </a:r>
            <a:r>
              <a:rPr lang="en-IN" sz="1200" dirty="0" smtClean="0"/>
              <a:t> Singh, Varun Shijo</a:t>
            </a:r>
            <a:endParaRPr lang="en-IN" sz="12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490152"/>
              </p:ext>
            </p:extLst>
          </p:nvPr>
        </p:nvGraphicFramePr>
        <p:xfrm>
          <a:off x="1998748" y="1446416"/>
          <a:ext cx="8126154" cy="54295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3077">
                  <a:extLst>
                    <a:ext uri="{9D8B030D-6E8A-4147-A177-3AD203B41FA5}">
                      <a16:colId xmlns:a16="http://schemas.microsoft.com/office/drawing/2014/main" val="2316133439"/>
                    </a:ext>
                  </a:extLst>
                </a:gridCol>
                <a:gridCol w="4063077">
                  <a:extLst>
                    <a:ext uri="{9D8B030D-6E8A-4147-A177-3AD203B41FA5}">
                      <a16:colId xmlns:a16="http://schemas.microsoft.com/office/drawing/2014/main" val="993843964"/>
                    </a:ext>
                  </a:extLst>
                </a:gridCol>
              </a:tblGrid>
              <a:tr h="2152995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>
                          <a:solidFill>
                            <a:schemeClr val="tx1"/>
                          </a:solidFill>
                        </a:rPr>
                        <a:t>Title: </a:t>
                      </a:r>
                    </a:p>
                    <a:p>
                      <a:pPr algn="ctr"/>
                      <a:r>
                        <a:rPr lang="en-IN" sz="1100" b="0" dirty="0" smtClean="0">
                          <a:solidFill>
                            <a:schemeClr val="tx1"/>
                          </a:solidFill>
                        </a:rPr>
                        <a:t>Voice Classification using Deep Learning</a:t>
                      </a:r>
                    </a:p>
                    <a:p>
                      <a:pPr algn="ctr"/>
                      <a:endParaRPr lang="en-IN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sz="1100" b="1" dirty="0" smtClean="0">
                          <a:solidFill>
                            <a:schemeClr val="tx1"/>
                          </a:solidFill>
                        </a:rPr>
                        <a:t>Lecture Topics: </a:t>
                      </a:r>
                    </a:p>
                    <a:p>
                      <a:pPr algn="ctr"/>
                      <a:r>
                        <a:rPr lang="en-IN" sz="1100" b="0" dirty="0" smtClean="0">
                          <a:solidFill>
                            <a:schemeClr val="tx1"/>
                          </a:solidFill>
                        </a:rPr>
                        <a:t>Chapter 6: Deep Feedforward Nets </a:t>
                      </a:r>
                    </a:p>
                    <a:p>
                      <a:pPr algn="ctr"/>
                      <a:r>
                        <a:rPr lang="en-IN" sz="1100" b="0" dirty="0" smtClean="0">
                          <a:solidFill>
                            <a:schemeClr val="tx1"/>
                          </a:solidFill>
                        </a:rPr>
                        <a:t>Chapter 9:</a:t>
                      </a:r>
                      <a:r>
                        <a:rPr lang="en-IN" sz="11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N" sz="1100" b="0" dirty="0" smtClean="0">
                          <a:solidFill>
                            <a:schemeClr val="tx1"/>
                          </a:solidFill>
                        </a:rPr>
                        <a:t>Convolutional Neural Networks</a:t>
                      </a:r>
                    </a:p>
                    <a:p>
                      <a:pPr algn="ctr"/>
                      <a:r>
                        <a:rPr lang="en-IN" sz="1100" b="0" dirty="0" smtClean="0">
                          <a:solidFill>
                            <a:schemeClr val="tx1"/>
                          </a:solidFill>
                        </a:rPr>
                        <a:t>Chapter</a:t>
                      </a:r>
                      <a:r>
                        <a:rPr lang="en-IN" sz="1100" b="0" baseline="0" dirty="0" smtClean="0">
                          <a:solidFill>
                            <a:schemeClr val="tx1"/>
                          </a:solidFill>
                        </a:rPr>
                        <a:t> 10: </a:t>
                      </a:r>
                      <a:r>
                        <a:rPr lang="en-IN" sz="1100" b="0" dirty="0" smtClean="0">
                          <a:solidFill>
                            <a:schemeClr val="tx1"/>
                          </a:solidFill>
                        </a:rPr>
                        <a:t>Recurrent Neural Networks</a:t>
                      </a:r>
                    </a:p>
                    <a:p>
                      <a:pPr algn="ctr"/>
                      <a:endParaRPr lang="en-IN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sz="1100" b="1" dirty="0" smtClean="0">
                          <a:solidFill>
                            <a:schemeClr val="tx1"/>
                          </a:solidFill>
                        </a:rPr>
                        <a:t>Task Title:</a:t>
                      </a:r>
                      <a:r>
                        <a:rPr lang="en-IN" sz="11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IN" sz="1100" b="0" baseline="0" dirty="0" smtClean="0">
                          <a:solidFill>
                            <a:schemeClr val="tx1"/>
                          </a:solidFill>
                        </a:rPr>
                        <a:t>Comparison of accuracy of classification of sounds in the Urban Sound dataset using MLP, RNN and CNN.</a:t>
                      </a:r>
                      <a:endParaRPr lang="en-IN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>
                          <a:solidFill>
                            <a:schemeClr val="tx1"/>
                          </a:solidFill>
                        </a:rPr>
                        <a:t>Task description:</a:t>
                      </a:r>
                    </a:p>
                    <a:p>
                      <a:pPr algn="ctr"/>
                      <a:r>
                        <a:rPr lang="en-IN" sz="1100" b="0" dirty="0" smtClean="0">
                          <a:solidFill>
                            <a:schemeClr val="tx1"/>
                          </a:solidFill>
                        </a:rPr>
                        <a:t>To classify voice</a:t>
                      </a:r>
                      <a:r>
                        <a:rPr lang="en-IN" sz="1100" b="0" baseline="0" dirty="0" smtClean="0">
                          <a:solidFill>
                            <a:schemeClr val="tx1"/>
                          </a:solidFill>
                        </a:rPr>
                        <a:t> by converting them to spectrograms and using the time series representation as input for three deep neural networks architectures, namely: Multilayer Perceptron, Convolutional Neural Networks and Recurrent Neural Networks.</a:t>
                      </a:r>
                      <a:endParaRPr lang="en-IN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IN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sz="1100" b="1" dirty="0" smtClean="0">
                          <a:solidFill>
                            <a:schemeClr val="tx1"/>
                          </a:solidFill>
                        </a:rPr>
                        <a:t>Dataset Description:</a:t>
                      </a:r>
                    </a:p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This dataset contains 8732 labeled sound excerpts (&lt;=4s) of urban sounds from 10 classes: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</a:rPr>
                        <a:t>air_conditioner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</a:rPr>
                        <a:t>car_horn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</a:rPr>
                        <a:t>children_playing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</a:rPr>
                        <a:t>dog_bark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, drilling,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</a:rPr>
                        <a:t>enginge_idling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</a:rPr>
                        <a:t>gun_shot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, jackhammer, siren, and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</a:rPr>
                        <a:t>street_music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en-IN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338918"/>
                  </a:ext>
                </a:extLst>
              </a:tr>
              <a:tr h="2785766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>
                          <a:solidFill>
                            <a:schemeClr val="tx1"/>
                          </a:solidFill>
                        </a:rPr>
                        <a:t>Models:</a:t>
                      </a:r>
                    </a:p>
                    <a:p>
                      <a:pPr algn="ctr"/>
                      <a:r>
                        <a:rPr lang="en-IN" sz="1100" b="0" dirty="0" smtClean="0">
                          <a:solidFill>
                            <a:schemeClr val="tx1"/>
                          </a:solidFill>
                        </a:rPr>
                        <a:t>Multilayer</a:t>
                      </a:r>
                      <a:r>
                        <a:rPr lang="en-IN" sz="1100" b="0" baseline="0" dirty="0" smtClean="0">
                          <a:solidFill>
                            <a:schemeClr val="tx1"/>
                          </a:solidFill>
                        </a:rPr>
                        <a:t> Perceptron, Convolutional Neural Networks, and Recurrent Neural Networks.</a:t>
                      </a:r>
                    </a:p>
                    <a:p>
                      <a:pPr algn="ctr"/>
                      <a:endParaRPr lang="en-IN" sz="11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sz="1100" b="1" baseline="0" dirty="0" smtClean="0">
                          <a:solidFill>
                            <a:schemeClr val="tx1"/>
                          </a:solidFill>
                        </a:rPr>
                        <a:t>Optimizer:</a:t>
                      </a:r>
                    </a:p>
                    <a:p>
                      <a:pPr algn="ctr"/>
                      <a:r>
                        <a:rPr lang="en-IN" sz="1100" b="0" dirty="0" smtClean="0">
                          <a:solidFill>
                            <a:schemeClr val="tx1"/>
                          </a:solidFill>
                        </a:rPr>
                        <a:t>Gradient Descent, Adam</a:t>
                      </a:r>
                    </a:p>
                    <a:p>
                      <a:pPr algn="ctr"/>
                      <a:endParaRPr lang="en-IN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sz="1100" b="1" dirty="0" smtClean="0">
                          <a:solidFill>
                            <a:schemeClr val="tx1"/>
                          </a:solidFill>
                        </a:rPr>
                        <a:t>Cost:</a:t>
                      </a:r>
                    </a:p>
                    <a:p>
                      <a:pPr algn="ctr"/>
                      <a:r>
                        <a:rPr lang="en-IN" sz="1100" b="0" dirty="0" smtClean="0">
                          <a:solidFill>
                            <a:schemeClr val="tx1"/>
                          </a:solidFill>
                        </a:rPr>
                        <a:t>Negative </a:t>
                      </a:r>
                      <a:r>
                        <a:rPr lang="en-IN" sz="1100" b="0" dirty="0" err="1" smtClean="0">
                          <a:solidFill>
                            <a:schemeClr val="tx1"/>
                          </a:solidFill>
                        </a:rPr>
                        <a:t>LogLikelihood</a:t>
                      </a:r>
                      <a:r>
                        <a:rPr lang="en-IN" sz="11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IN" sz="1100" b="0" dirty="0" err="1" smtClean="0">
                          <a:solidFill>
                            <a:schemeClr val="tx1"/>
                          </a:solidFill>
                        </a:rPr>
                        <a:t>CrossEntropy</a:t>
                      </a:r>
                      <a:endParaRPr lang="en-IN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IN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sz="1100" b="1" dirty="0" smtClean="0">
                          <a:solidFill>
                            <a:schemeClr val="tx1"/>
                          </a:solidFill>
                        </a:rPr>
                        <a:t>Parameters:</a:t>
                      </a:r>
                    </a:p>
                    <a:p>
                      <a:pPr algn="ctr"/>
                      <a:r>
                        <a:rPr lang="en-IN" sz="1100" b="0" dirty="0" smtClean="0">
                          <a:solidFill>
                            <a:schemeClr val="tx1"/>
                          </a:solidFill>
                        </a:rPr>
                        <a:t>Stride</a:t>
                      </a:r>
                      <a:r>
                        <a:rPr lang="en-IN" sz="1100" b="0" baseline="0" dirty="0" smtClean="0">
                          <a:solidFill>
                            <a:schemeClr val="tx1"/>
                          </a:solidFill>
                        </a:rPr>
                        <a:t> length 2 for conv2d [1, 2, 2, 1] where corresponding dimensions are [batch, height, width, channels]</a:t>
                      </a:r>
                    </a:p>
                    <a:p>
                      <a:pPr algn="ctr"/>
                      <a:endParaRPr lang="en-IN" sz="11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sz="1100" b="1" baseline="0" dirty="0" smtClean="0">
                          <a:solidFill>
                            <a:schemeClr val="tx1"/>
                          </a:solidFill>
                        </a:rPr>
                        <a:t>Image type:</a:t>
                      </a:r>
                    </a:p>
                    <a:p>
                      <a:pPr algn="ctr"/>
                      <a:r>
                        <a:rPr lang="en-IN" sz="1100" b="0" baseline="0" dirty="0" smtClean="0">
                          <a:solidFill>
                            <a:schemeClr val="tx1"/>
                          </a:solidFill>
                        </a:rPr>
                        <a:t>MFCC Spectrogram of input audio</a:t>
                      </a:r>
                    </a:p>
                    <a:p>
                      <a:pPr algn="ctr"/>
                      <a:r>
                        <a:rPr lang="en-IN" sz="1100" b="0" baseline="0" dirty="0" smtClean="0">
                          <a:solidFill>
                            <a:schemeClr val="tx1"/>
                          </a:solidFill>
                        </a:rPr>
                        <a:t>Dimensions of image will depend on sampling rate and frequency range of audio (16kHz to 96kHz, 50Hz-18kHz to 20Hz - 22kHz)</a:t>
                      </a:r>
                      <a:endParaRPr lang="en-IN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>
                          <a:solidFill>
                            <a:schemeClr val="tx1"/>
                          </a:solidFill>
                        </a:rPr>
                        <a:t>Expected</a:t>
                      </a:r>
                      <a:r>
                        <a:rPr lang="en-IN" sz="1100" b="1" baseline="0" dirty="0" smtClean="0">
                          <a:solidFill>
                            <a:schemeClr val="tx1"/>
                          </a:solidFill>
                        </a:rPr>
                        <a:t> Results:</a:t>
                      </a:r>
                    </a:p>
                    <a:p>
                      <a:pPr algn="ctr"/>
                      <a:r>
                        <a:rPr lang="en-IN" sz="1100" b="0" baseline="0" dirty="0" smtClean="0">
                          <a:solidFill>
                            <a:schemeClr val="tx1"/>
                          </a:solidFill>
                        </a:rPr>
                        <a:t>The paper covering the dataset documents an accuracy of ~70% (SVM and Random Forest)</a:t>
                      </a:r>
                    </a:p>
                    <a:p>
                      <a:pPr algn="ctr"/>
                      <a:endParaRPr lang="en-IN" sz="11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sz="1100" b="0" baseline="0" dirty="0" smtClean="0">
                          <a:solidFill>
                            <a:schemeClr val="tx1"/>
                          </a:solidFill>
                        </a:rPr>
                        <a:t>We aim to find the accuracy by </a:t>
                      </a:r>
                      <a:r>
                        <a:rPr lang="en-IN" sz="1100" b="0" baseline="0" smtClean="0">
                          <a:solidFill>
                            <a:schemeClr val="tx1"/>
                          </a:solidFill>
                        </a:rPr>
                        <a:t>implementation for CNN, RNN and MLP.</a:t>
                      </a:r>
                      <a:endParaRPr lang="en-IN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761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713860"/>
      </p:ext>
    </p:extLst>
  </p:cSld>
  <p:clrMapOvr>
    <a:masterClrMapping/>
  </p:clrMapOvr>
</p:sld>
</file>

<file path=ppt/theme/theme1.xml><?xml version="1.0" encoding="utf-8"?>
<a:theme xmlns:a="http://schemas.openxmlformats.org/drawingml/2006/main" name="UB SEAS CSE">
  <a:themeElements>
    <a:clrScheme name="UB Color Palette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B SEAS CSE" id="{75834E9F-9930-4603-A4D3-6D25275E4954}" vid="{8C2EC834-CD10-4293-BE81-5C1A17BD3E5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UB SEAS CSE</Template>
  <TotalTime>53</TotalTime>
  <Words>267</Words>
  <Application>Microsoft Office PowerPoint</Application>
  <PresentationFormat>Widescreen</PresentationFormat>
  <Paragraphs>39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Georgia</vt:lpstr>
      <vt:lpstr>LucidaGrande</vt:lpstr>
      <vt:lpstr>UB SEAS CSE</vt:lpstr>
      <vt:lpstr>Voice Classification using deep learning</vt:lpstr>
      <vt:lpstr>Quad Chart Pranav Sankhe, Sujit Singh, Varun Shijo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Classification using deep learning</dc:title>
  <dc:creator>Varun Shijo</dc:creator>
  <cp:lastModifiedBy>Varun Shijo</cp:lastModifiedBy>
  <cp:revision>6</cp:revision>
  <dcterms:created xsi:type="dcterms:W3CDTF">2018-09-26T23:28:35Z</dcterms:created>
  <dcterms:modified xsi:type="dcterms:W3CDTF">2018-09-27T00:22:15Z</dcterms:modified>
</cp:coreProperties>
</file>