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E523D-93D5-4CFA-803E-B05D23AD5448}" type="datetimeFigureOut">
              <a:rPr lang="en-IN" smtClean="0"/>
              <a:t>26-09-2018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DCAD7-ECB0-49BD-9FA5-5860B02C5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3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Mel Frequency </a:t>
            </a:r>
            <a:r>
              <a:rPr lang="en-IN" dirty="0" err="1" smtClean="0"/>
              <a:t>Cepstral</a:t>
            </a:r>
            <a:r>
              <a:rPr lang="en-IN" dirty="0" smtClean="0"/>
              <a:t> Coefficient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DCAD7-ECB0-49BD-9FA5-5860B02C52B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54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88952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 smtClean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 anchorCtr="0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5391877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8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23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69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 anchor="t" anchorCtr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7" y="108102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11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" y="0"/>
            <a:ext cx="12188950" cy="6857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7" y="108102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3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12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vitae dolor </a:t>
            </a:r>
            <a:r>
              <a:rPr lang="en-US" dirty="0" err="1" smtClean="0"/>
              <a:t>euismod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. In </a:t>
            </a:r>
            <a:r>
              <a:rPr lang="en-US" dirty="0" err="1" smtClean="0"/>
              <a:t>ornare</a:t>
            </a:r>
            <a:r>
              <a:rPr lang="en-US" dirty="0" smtClean="0"/>
              <a:t> convallis </a:t>
            </a:r>
            <a:r>
              <a:rPr lang="en-US" dirty="0" err="1" smtClean="0"/>
              <a:t>velit</a:t>
            </a:r>
            <a:r>
              <a:rPr lang="en-US" dirty="0" smtClean="0"/>
              <a:t> vitae cursus. Integer </a:t>
            </a:r>
            <a:r>
              <a:rPr lang="en-US" dirty="0" err="1" smtClean="0"/>
              <a:t>egestas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mi </a:t>
            </a:r>
            <a:r>
              <a:rPr lang="en-US" dirty="0" err="1" smtClean="0"/>
              <a:t>vehicula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habitant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senectus</a:t>
            </a:r>
            <a:r>
              <a:rPr lang="en-US" dirty="0" smtClean="0"/>
              <a:t> et </a:t>
            </a:r>
            <a:r>
              <a:rPr lang="en-US" dirty="0" err="1" smtClean="0"/>
              <a:t>netus</a:t>
            </a:r>
            <a:r>
              <a:rPr lang="en-US" dirty="0" smtClean="0"/>
              <a:t> et </a:t>
            </a:r>
            <a:r>
              <a:rPr lang="en-US" dirty="0" err="1" smtClean="0"/>
              <a:t>malesuada</a:t>
            </a:r>
            <a:r>
              <a:rPr lang="en-US" dirty="0" smtClean="0"/>
              <a:t> fames ac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3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Quisque</a:t>
            </a:r>
            <a:r>
              <a:rPr lang="en-US" dirty="0" smtClean="0"/>
              <a:t> ac </a:t>
            </a:r>
            <a:r>
              <a:rPr lang="en-US" dirty="0" err="1" smtClean="0"/>
              <a:t>orci</a:t>
            </a:r>
            <a:r>
              <a:rPr lang="en-US" dirty="0" smtClean="0"/>
              <a:t> in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Donec</a:t>
            </a:r>
            <a:r>
              <a:rPr lang="en-US" dirty="0" smtClean="0"/>
              <a:t> vitae </a:t>
            </a:r>
            <a:r>
              <a:rPr lang="en-US" dirty="0" err="1" smtClean="0"/>
              <a:t>justo</a:t>
            </a:r>
            <a:r>
              <a:rPr lang="en-US" dirty="0" smtClean="0"/>
              <a:t> et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ex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ac </a:t>
            </a:r>
            <a:r>
              <a:rPr lang="en-US" dirty="0" err="1" smtClean="0"/>
              <a:t>elit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Duis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Justo et neque odio facilisis turpis </a:t>
            </a:r>
            <a:r>
              <a:rPr lang="en-US" dirty="0" err="1" smtClean="0"/>
              <a:t>sodales</a:t>
            </a:r>
            <a:r>
              <a:rPr lang="en-US" dirty="0" smtClean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48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600" indent="-279400">
              <a:lnSpc>
                <a:spcPct val="1000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text</a:t>
            </a:r>
          </a:p>
          <a:p>
            <a:pPr lvl="2"/>
            <a:r>
              <a:rPr lang="en-US" dirty="0" smtClean="0"/>
              <a:t>Third level</a:t>
            </a:r>
          </a:p>
          <a:p>
            <a:pPr lvl="1"/>
            <a:r>
              <a:rPr lang="en-US" dirty="0" smtClean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text 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694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64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3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 dirty="0" smtClean="0">
                <a:latin typeface="Arial" charset="0"/>
              </a:rPr>
              <a:t>‘-</a:t>
            </a:r>
            <a:endParaRPr lang="en-US" sz="2400" dirty="0">
              <a:latin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45778" y="1023929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045778" y="2555888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1" cy="685799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47" y="108102"/>
            <a:ext cx="2959475" cy="6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2000" dirty="0" smtClean="0"/>
              <a:t>Pranav </a:t>
            </a:r>
            <a:r>
              <a:rPr lang="en-IN" sz="2000" dirty="0" err="1" smtClean="0"/>
              <a:t>Sankhe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err="1" smtClean="0"/>
              <a:t>Sujit</a:t>
            </a:r>
            <a:r>
              <a:rPr lang="en-IN" sz="2000" dirty="0" smtClean="0"/>
              <a:t> Singh</a:t>
            </a:r>
            <a:br>
              <a:rPr lang="en-IN" sz="2000" dirty="0" smtClean="0"/>
            </a:br>
            <a:r>
              <a:rPr lang="en-IN" sz="2000" dirty="0" smtClean="0"/>
              <a:t>Varun Shijo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dirty="0" smtClean="0"/>
              <a:t>Voice Classification using deep learning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0698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610360" y="947652"/>
            <a:ext cx="8902931" cy="498764"/>
          </a:xfrm>
        </p:spPr>
        <p:txBody>
          <a:bodyPr/>
          <a:lstStyle/>
          <a:p>
            <a:pPr algn="ctr"/>
            <a:r>
              <a:rPr lang="en-IN" sz="1800" dirty="0" smtClean="0"/>
              <a:t>Quad Chart</a:t>
            </a:r>
            <a:br>
              <a:rPr lang="en-IN" sz="1800" dirty="0" smtClean="0"/>
            </a:br>
            <a:r>
              <a:rPr lang="en-IN" sz="1200" dirty="0" smtClean="0"/>
              <a:t>Pranav </a:t>
            </a:r>
            <a:r>
              <a:rPr lang="en-IN" sz="1200" dirty="0" err="1" smtClean="0"/>
              <a:t>Sankhe</a:t>
            </a:r>
            <a:r>
              <a:rPr lang="en-IN" sz="1200" dirty="0" smtClean="0"/>
              <a:t>, </a:t>
            </a:r>
            <a:r>
              <a:rPr lang="en-IN" sz="1200" dirty="0" err="1" smtClean="0"/>
              <a:t>Sujit</a:t>
            </a:r>
            <a:r>
              <a:rPr lang="en-IN" sz="1200" dirty="0" smtClean="0"/>
              <a:t> Singh, Varun Shijo</a:t>
            </a:r>
            <a:endParaRPr lang="en-IN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139743"/>
              </p:ext>
            </p:extLst>
          </p:nvPr>
        </p:nvGraphicFramePr>
        <p:xfrm>
          <a:off x="1610360" y="1446416"/>
          <a:ext cx="8902930" cy="5100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51465">
                  <a:extLst>
                    <a:ext uri="{9D8B030D-6E8A-4147-A177-3AD203B41FA5}">
                      <a16:colId xmlns:a16="http://schemas.microsoft.com/office/drawing/2014/main" val="2316133439"/>
                    </a:ext>
                  </a:extLst>
                </a:gridCol>
                <a:gridCol w="4451465">
                  <a:extLst>
                    <a:ext uri="{9D8B030D-6E8A-4147-A177-3AD203B41FA5}">
                      <a16:colId xmlns:a16="http://schemas.microsoft.com/office/drawing/2014/main" val="993843964"/>
                    </a:ext>
                  </a:extLst>
                </a:gridCol>
              </a:tblGrid>
              <a:tr h="1991376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Title: 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Voice Classification using Deep Learning</a:t>
                      </a: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Lecture Topics: 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Chapter 6: Deep Feedforward Nets 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Chapter 9: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Convolutional Neural Networks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Chapter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10: </a:t>
                      </a:r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Recurrent Neural Networks</a:t>
                      </a: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Task Title:</a:t>
                      </a:r>
                      <a:r>
                        <a:rPr lang="en-IN" sz="11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Comparison of accuracy of classification of sounds in the Urban Sound dataset using MLP, RNN and CNN.</a:t>
                      </a:r>
                      <a:endParaRPr lang="en-IN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Task description: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To classify voice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by converting them to spectrograms and using the time series representation as input for three deep neural networks architectures, namely: Multilayer Perceptron, Convolutional Neural Networks and Recurrent Neural Networks.</a:t>
                      </a:r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Dataset Description:</a:t>
                      </a:r>
                    </a:p>
                    <a:p>
                      <a:pPr algn="ct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This dataset contains 8732 labeled sound excerpts (&lt;=4s) of urban sounds from 10 classes: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air_conditioner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car_horn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children_playing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dog_bark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drilling,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enginge_idling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gun_shot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, jackhammer, siren, and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</a:rPr>
                        <a:t>street_music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IN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338918"/>
                  </a:ext>
                </a:extLst>
              </a:tr>
              <a:tr h="2785766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Models: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Multilayer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Perceptron, Convolutional Neural Networks, and Recurrent Neural Networks.</a:t>
                      </a:r>
                    </a:p>
                    <a:p>
                      <a:pPr algn="ctr"/>
                      <a:endParaRPr lang="en-IN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baseline="0" dirty="0" smtClean="0">
                          <a:solidFill>
                            <a:schemeClr val="tx1"/>
                          </a:solidFill>
                        </a:rPr>
                        <a:t>Optimizer: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Gradient Descent, Adam</a:t>
                      </a: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Cost: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Negative </a:t>
                      </a:r>
                      <a:r>
                        <a:rPr lang="en-IN" sz="1100" b="0" dirty="0" err="1" smtClean="0">
                          <a:solidFill>
                            <a:schemeClr val="tx1"/>
                          </a:solidFill>
                        </a:rPr>
                        <a:t>LogLikelihood</a:t>
                      </a:r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IN" sz="1100" b="0" dirty="0" err="1" smtClean="0">
                          <a:solidFill>
                            <a:schemeClr val="tx1"/>
                          </a:solidFill>
                        </a:rPr>
                        <a:t>CrossEntropy</a:t>
                      </a:r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Parameters:</a:t>
                      </a:r>
                    </a:p>
                    <a:p>
                      <a:pPr algn="ctr"/>
                      <a:r>
                        <a:rPr lang="en-IN" sz="1100" b="0" dirty="0" smtClean="0">
                          <a:solidFill>
                            <a:schemeClr val="tx1"/>
                          </a:solidFill>
                        </a:rPr>
                        <a:t>Stride</a:t>
                      </a:r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 length 2 for conv2d [1, 2, 2, 1] where corresponding dimensions are [batch, height, width, channels]</a:t>
                      </a:r>
                    </a:p>
                    <a:p>
                      <a:pPr algn="ctr"/>
                      <a:endParaRPr lang="en-IN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1" baseline="0" dirty="0" smtClean="0">
                          <a:solidFill>
                            <a:schemeClr val="tx1"/>
                          </a:solidFill>
                        </a:rPr>
                        <a:t>Image type:</a:t>
                      </a: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MFCC Spectrogram of input audio</a:t>
                      </a: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Dimensions of image will depend on sampling rate and frequency range of audio (16kHz to 96kHz, 50Hz-18kHz to 20Hz - 22kHz)</a:t>
                      </a:r>
                      <a:endParaRPr lang="en-IN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>
                          <a:solidFill>
                            <a:schemeClr val="tx1"/>
                          </a:solidFill>
                        </a:rPr>
                        <a:t>Expected</a:t>
                      </a:r>
                      <a:r>
                        <a:rPr lang="en-IN" sz="1100" b="1" baseline="0" dirty="0" smtClean="0">
                          <a:solidFill>
                            <a:schemeClr val="tx1"/>
                          </a:solidFill>
                        </a:rPr>
                        <a:t> Results:</a:t>
                      </a: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The paper covering the dataset documents an accuracy of ~70% (SVM and Random Forest)</a:t>
                      </a:r>
                    </a:p>
                    <a:p>
                      <a:pPr algn="ctr"/>
                      <a:endParaRPr lang="en-IN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We aim to find the accuracy by implementation for CNN, RNN and MLP.</a:t>
                      </a:r>
                    </a:p>
                    <a:p>
                      <a:pPr algn="ctr"/>
                      <a:endParaRPr lang="en-IN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We also aim to study the resultant confusion matrix to determine confidence of prediction for similar classes where models usually exhibit lower confidence.</a:t>
                      </a:r>
                    </a:p>
                    <a:p>
                      <a:pPr algn="ctr"/>
                      <a:endParaRPr lang="en-IN" sz="11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IN" sz="1100" b="0" baseline="0" dirty="0" smtClean="0">
                          <a:solidFill>
                            <a:schemeClr val="tx1"/>
                          </a:solidFill>
                        </a:rPr>
                        <a:t>Foreground and background features vary in their manifestation and the ability to classify them differs. We also aim to study the difference in accuracy of prediction for these two cases.</a:t>
                      </a:r>
                      <a:endParaRPr lang="en-IN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61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713860"/>
      </p:ext>
    </p:extLst>
  </p:cSld>
  <p:clrMapOvr>
    <a:masterClrMapping/>
  </p:clrMapOvr>
</p:sld>
</file>

<file path=ppt/theme/theme1.xml><?xml version="1.0" encoding="utf-8"?>
<a:theme xmlns:a="http://schemas.openxmlformats.org/drawingml/2006/main" name="UB SEAS CS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 SEAS CSE" id="{75834E9F-9930-4603-A4D3-6D25275E4954}" vid="{8C2EC834-CD10-4293-BE81-5C1A17BD3E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UB SEAS CSE</Template>
  <TotalTime>59</TotalTime>
  <Words>323</Words>
  <Application>Microsoft Office PowerPoint</Application>
  <PresentationFormat>Widescreen</PresentationFormat>
  <Paragraphs>43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Georgia</vt:lpstr>
      <vt:lpstr>LucidaGrande</vt:lpstr>
      <vt:lpstr>UB SEAS CSE</vt:lpstr>
      <vt:lpstr>Voice Classification using deep learning</vt:lpstr>
      <vt:lpstr>Quad Chart Pranav Sankhe, Sujit Singh, Varun Shijo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Classification using deep learning</dc:title>
  <dc:creator>Varun Shijo</dc:creator>
  <cp:lastModifiedBy>Varun Shijo</cp:lastModifiedBy>
  <cp:revision>9</cp:revision>
  <dcterms:created xsi:type="dcterms:W3CDTF">2018-09-26T23:28:35Z</dcterms:created>
  <dcterms:modified xsi:type="dcterms:W3CDTF">2018-09-27T00:28:12Z</dcterms:modified>
</cp:coreProperties>
</file>