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E523D-93D5-4CFA-803E-B05D23AD544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CAD7-ECB0-49BD-9FA5-5860B02C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Mel Frequency </a:t>
            </a:r>
            <a:r>
              <a:rPr lang="en-IN" dirty="0" err="1" smtClean="0"/>
              <a:t>Cepstral</a:t>
            </a:r>
            <a:r>
              <a:rPr lang="en-IN" dirty="0" smtClean="0"/>
              <a:t> Coefficient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CAD7-ECB0-49BD-9FA5-5860B02C52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 smtClean="0"/>
              <a:t>Pranav </a:t>
            </a:r>
            <a:r>
              <a:rPr lang="en-IN" sz="2000" dirty="0" err="1" smtClean="0"/>
              <a:t>Sankhe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 smtClean="0"/>
              <a:t>Sujit</a:t>
            </a:r>
            <a:r>
              <a:rPr lang="en-IN" sz="2000" dirty="0" smtClean="0"/>
              <a:t> Singh</a:t>
            </a:r>
            <a:br>
              <a:rPr lang="en-IN" sz="2000" dirty="0" smtClean="0"/>
            </a:br>
            <a:r>
              <a:rPr lang="en-IN" sz="2000" dirty="0" smtClean="0"/>
              <a:t>Varun Shijo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>Voice Classification using deep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69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10360" y="947652"/>
            <a:ext cx="8902931" cy="498764"/>
          </a:xfrm>
        </p:spPr>
        <p:txBody>
          <a:bodyPr/>
          <a:lstStyle/>
          <a:p>
            <a:pPr algn="ctr"/>
            <a:r>
              <a:rPr lang="en-IN" sz="1800" dirty="0" smtClean="0"/>
              <a:t>Quad Chart</a:t>
            </a:r>
            <a:br>
              <a:rPr lang="en-IN" sz="1800" dirty="0" smtClean="0"/>
            </a:br>
            <a:r>
              <a:rPr lang="en-IN" sz="1200" dirty="0" smtClean="0"/>
              <a:t>Pranav </a:t>
            </a:r>
            <a:r>
              <a:rPr lang="en-IN" sz="1200" dirty="0" err="1" smtClean="0"/>
              <a:t>Sankhe</a:t>
            </a:r>
            <a:r>
              <a:rPr lang="en-IN" sz="1200" dirty="0" smtClean="0"/>
              <a:t>, </a:t>
            </a:r>
            <a:r>
              <a:rPr lang="en-IN" sz="1200" dirty="0" err="1" smtClean="0"/>
              <a:t>Sujit</a:t>
            </a:r>
            <a:r>
              <a:rPr lang="en-IN" sz="1200" dirty="0" smtClean="0"/>
              <a:t> Singh, Varun Shijo</a:t>
            </a:r>
            <a:endParaRPr lang="en-IN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39743"/>
              </p:ext>
            </p:extLst>
          </p:nvPr>
        </p:nvGraphicFramePr>
        <p:xfrm>
          <a:off x="1610360" y="1446416"/>
          <a:ext cx="8902930" cy="5100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1465">
                  <a:extLst>
                    <a:ext uri="{9D8B030D-6E8A-4147-A177-3AD203B41FA5}">
                      <a16:colId xmlns:a16="http://schemas.microsoft.com/office/drawing/2014/main" val="2316133439"/>
                    </a:ext>
                  </a:extLst>
                </a:gridCol>
                <a:gridCol w="4451465">
                  <a:extLst>
                    <a:ext uri="{9D8B030D-6E8A-4147-A177-3AD203B41FA5}">
                      <a16:colId xmlns:a16="http://schemas.microsoft.com/office/drawing/2014/main" val="993843964"/>
                    </a:ext>
                  </a:extLst>
                </a:gridCol>
              </a:tblGrid>
              <a:tr h="199137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Title: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Voice Classification using Deep Learning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Lecture Topics: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6: Deep Feedforward Nets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9: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Convolutional Neural Networks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10: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Recurrent Neural Networks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Title: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Comparison of accuracy of classification of sounds in the Urban Sound dataset using MLP, RNN and CNN.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description: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To classify voice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by converting them to spectrograms and using the time series representation as input for three deep neural networks architectures, namely: Multilayer Perceptron, Convolutional Neural Networks and Recurrent Neural Networks.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Dataset Description:</a:t>
                      </a:r>
                    </a:p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This dataset contains 8732 labeled sound excerpts (&lt;=4s) of urban sounds from 10 classes: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air_conditioner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car_horn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children_playing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dog_bark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drilling,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enginge_idling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gun_shot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jackhammer, siren, and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street_music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38918"/>
                  </a:ext>
                </a:extLst>
              </a:tr>
              <a:tr h="278576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Models: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Multilayer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Perceptron, Convolutional Neural Networks, and Recurrent Neural Networks.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Optimizer: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Gradient Descent, Adam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Cost: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Negative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LogLikelihood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Parameters: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Stride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length 2 for conv2d [1, 2, 2, 1] where corresponding dimensions are [batch, height, width, channels]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Image type: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MFCC Spectrogram of input audio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Dimensions of image will depend on sampling rate and frequency range of audio (16kHz to 96kHz, 50Hz-18kHz to 20Hz - 22kHz)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Results: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The paper covering the dataset documents an accuracy of ~70% (SVM and Random Forest)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aim to find the accuracy by implementation for CNN, RNN and MLP.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also aim to study the resultant confusion matrix to determine confidence of prediction for similar classes where models usually exhibit lower confidence.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Foreground and background features vary in their manifestation and the ability to classify them differs. We also aim to study the difference in accuracy of prediction for these two cases.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6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err="1" smtClean="0"/>
              <a:t>UrbanSounds</a:t>
            </a:r>
            <a:r>
              <a:rPr lang="en-IN" dirty="0" smtClean="0"/>
              <a:t> 8K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8732 labeled sound excerpts </a:t>
            </a:r>
            <a:endParaRPr lang="en-US" dirty="0" smtClean="0">
              <a:solidFill>
                <a:schemeClr val="tx1"/>
              </a:solidFill>
            </a:endParaRP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 seconds in length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WAV files (lossless)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>
                <a:solidFill>
                  <a:schemeClr val="tx1"/>
                </a:solidFill>
              </a:rPr>
              <a:t>classes: </a:t>
            </a:r>
            <a:r>
              <a:rPr lang="en-US" i="1" dirty="0" err="1">
                <a:solidFill>
                  <a:schemeClr val="tx1"/>
                </a:solidFill>
              </a:rPr>
              <a:t>air_conditioner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car_horn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children_playing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dog_bark</a:t>
            </a:r>
            <a:r>
              <a:rPr lang="en-US" i="1" dirty="0">
                <a:solidFill>
                  <a:schemeClr val="tx1"/>
                </a:solidFill>
              </a:rPr>
              <a:t>, drilling, </a:t>
            </a:r>
            <a:r>
              <a:rPr lang="en-US" i="1" dirty="0" err="1">
                <a:solidFill>
                  <a:schemeClr val="tx1"/>
                </a:solidFill>
              </a:rPr>
              <a:t>enginge_idling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gun_shot</a:t>
            </a:r>
            <a:r>
              <a:rPr lang="en-US" i="1" dirty="0">
                <a:solidFill>
                  <a:schemeClr val="tx1"/>
                </a:solidFill>
              </a:rPr>
              <a:t>, jackhammer, siren, and </a:t>
            </a:r>
            <a:r>
              <a:rPr lang="en-US" i="1" dirty="0" err="1">
                <a:solidFill>
                  <a:schemeClr val="tx1"/>
                </a:solidFill>
              </a:rPr>
              <a:t>street_music</a:t>
            </a:r>
            <a:endParaRPr lang="en-IN" i="1" dirty="0"/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4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err="1" smtClean="0"/>
              <a:t>Librosa</a:t>
            </a:r>
            <a:r>
              <a:rPr lang="en-IN" dirty="0" smtClean="0"/>
              <a:t> – Audio processing library for python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Loading wav files: returns sampling rate and time series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Power spectrogram and </a:t>
            </a:r>
            <a:r>
              <a:rPr lang="en-IN" dirty="0" err="1" smtClean="0"/>
              <a:t>wavefrom</a:t>
            </a:r>
            <a:r>
              <a:rPr lang="en-IN" dirty="0" smtClean="0"/>
              <a:t> as </a:t>
            </a:r>
            <a:r>
              <a:rPr lang="en-IN" dirty="0" err="1" smtClean="0"/>
              <a:t>arraylike</a:t>
            </a:r>
            <a:r>
              <a:rPr lang="en-IN" dirty="0" smtClean="0"/>
              <a:t> objects</a:t>
            </a:r>
          </a:p>
          <a:p>
            <a:r>
              <a:rPr lang="en-IN" dirty="0" err="1" smtClean="0"/>
              <a:t>Matplotlib</a:t>
            </a:r>
            <a:r>
              <a:rPr lang="en-IN" dirty="0"/>
              <a:t> </a:t>
            </a:r>
            <a:r>
              <a:rPr lang="en-IN" dirty="0" smtClean="0"/>
              <a:t>– graphing library for python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err="1" smtClean="0"/>
              <a:t>Specgram</a:t>
            </a:r>
            <a:r>
              <a:rPr lang="en-IN" dirty="0" smtClean="0"/>
              <a:t> method plots spectrograms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1" y="4157134"/>
            <a:ext cx="5397637" cy="1584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08" y="4157134"/>
            <a:ext cx="5837877" cy="16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Multilayer Perceptron</a:t>
            </a:r>
          </a:p>
          <a:p>
            <a:r>
              <a:rPr lang="en-IN" dirty="0" smtClean="0"/>
              <a:t>Parameters: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Number of epochs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Learning rate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Activation function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Loss function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Number of hidden layers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73" y="2563439"/>
            <a:ext cx="3866396" cy="297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Recurrent Neural Network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Parameters (Similar to MLP)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Output from nodes are fed </a:t>
            </a:r>
            <a:br>
              <a:rPr lang="en-IN" dirty="0" smtClean="0"/>
            </a:br>
            <a:r>
              <a:rPr lang="en-IN" dirty="0" smtClean="0"/>
              <a:t>back to same node as input </a:t>
            </a:r>
            <a:br>
              <a:rPr lang="en-IN" dirty="0" smtClean="0"/>
            </a:br>
            <a:r>
              <a:rPr lang="en-IN" dirty="0" smtClean="0"/>
              <a:t>to account for previously learnt </a:t>
            </a:r>
            <a:br>
              <a:rPr lang="en-IN" dirty="0" smtClean="0"/>
            </a:br>
            <a:r>
              <a:rPr lang="en-IN" dirty="0" smtClean="0"/>
              <a:t>information.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Thus useful while dealing with</a:t>
            </a:r>
            <a:br>
              <a:rPr lang="en-IN" dirty="0" smtClean="0"/>
            </a:br>
            <a:r>
              <a:rPr lang="en-IN" dirty="0" smtClean="0"/>
              <a:t>applications that benefit from </a:t>
            </a:r>
            <a:br>
              <a:rPr lang="en-IN" dirty="0" smtClean="0"/>
            </a:br>
            <a:r>
              <a:rPr lang="en-IN" dirty="0" smtClean="0"/>
              <a:t>temporal dependence.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(contd.)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15" y="2537276"/>
            <a:ext cx="5481814" cy="30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Convolutional Neural Network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Convolutional window that convolves over the image to generate an output that ultimately results in feature extraction.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Parameters: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Stride, Window size, Padding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Learning Rate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Epochs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Optimizer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Number of layers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Activation function</a:t>
            </a:r>
          </a:p>
          <a:p>
            <a:pPr marL="1257277" lvl="2" indent="-342900">
              <a:buFont typeface="Arial" panose="020B0604020202020204" pitchFamily="34" charset="0"/>
              <a:buChar char="•"/>
            </a:pPr>
            <a:r>
              <a:rPr lang="en-IN" dirty="0" smtClean="0"/>
              <a:t>Pooling layers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(contd.)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70" y="3406899"/>
            <a:ext cx="6194506" cy="25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 smtClean="0"/>
              <a:t>Attempting to compare the results across various learning techniques</a:t>
            </a:r>
          </a:p>
          <a:p>
            <a:r>
              <a:rPr lang="en-IN" dirty="0" smtClean="0"/>
              <a:t>We expect to achieve maximum accuracy using CNNs given the fact that input is in the form of an image that is best dealt with using CNNs.</a:t>
            </a:r>
          </a:p>
          <a:p>
            <a:r>
              <a:rPr lang="en-IN" dirty="0" smtClean="0"/>
              <a:t>We aim to develop a robust system using deep learning techniques and learn to tune the parameters and the architecture itself.</a:t>
            </a:r>
          </a:p>
          <a:p>
            <a:r>
              <a:rPr lang="en-IN" dirty="0" smtClean="0"/>
              <a:t>We also aim to study the confusion matrix to observe which classes are frequently misclassified and try to reason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70411"/>
      </p:ext>
    </p:extLst>
  </p:cSld>
  <p:clrMapOvr>
    <a:masterClrMapping/>
  </p:clrMapOvr>
</p:sld>
</file>

<file path=ppt/theme/theme1.xml><?xml version="1.0" encoding="utf-8"?>
<a:theme xmlns:a="http://schemas.openxmlformats.org/drawingml/2006/main" name="UB SEAS CS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 SEAS CSE" id="{75834E9F-9930-4603-A4D3-6D25275E4954}" vid="{8C2EC834-CD10-4293-BE81-5C1A17BD3E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SEAS CSE</Template>
  <TotalTime>86</TotalTime>
  <Words>558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LucidaGrande</vt:lpstr>
      <vt:lpstr>UB SEAS CSE</vt:lpstr>
      <vt:lpstr>Voice Classification using deep learning</vt:lpstr>
      <vt:lpstr>Quad Chart Pranav Sankhe, Sujit Singh, Varun Shijo</vt:lpstr>
      <vt:lpstr>Dataset</vt:lpstr>
      <vt:lpstr>Preprocessing</vt:lpstr>
      <vt:lpstr>Architecture</vt:lpstr>
      <vt:lpstr>Architecture (contd.)</vt:lpstr>
      <vt:lpstr>Architecture (contd.)</vt:lpstr>
      <vt:lpstr>Inference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Classification using deep learning</dc:title>
  <dc:creator>Varun Shijo</dc:creator>
  <cp:lastModifiedBy>Varun Shijo</cp:lastModifiedBy>
  <cp:revision>10</cp:revision>
  <dcterms:created xsi:type="dcterms:W3CDTF">2018-09-26T23:28:35Z</dcterms:created>
  <dcterms:modified xsi:type="dcterms:W3CDTF">2018-09-27T09:34:12Z</dcterms:modified>
</cp:coreProperties>
</file>