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387" r:id="rId5"/>
    <p:sldId id="327" r:id="rId6"/>
    <p:sldId id="336" r:id="rId7"/>
    <p:sldId id="351" r:id="rId8"/>
    <p:sldId id="337" r:id="rId9"/>
    <p:sldId id="338" r:id="rId10"/>
    <p:sldId id="354" r:id="rId11"/>
    <p:sldId id="356" r:id="rId12"/>
    <p:sldId id="352" r:id="rId13"/>
    <p:sldId id="374" r:id="rId14"/>
    <p:sldId id="388" r:id="rId15"/>
    <p:sldId id="375" r:id="rId16"/>
    <p:sldId id="339" r:id="rId17"/>
    <p:sldId id="353" r:id="rId18"/>
    <p:sldId id="377" r:id="rId19"/>
    <p:sldId id="360" r:id="rId20"/>
    <p:sldId id="376" r:id="rId21"/>
    <p:sldId id="365" r:id="rId22"/>
    <p:sldId id="367" r:id="rId23"/>
    <p:sldId id="389" r:id="rId24"/>
    <p:sldId id="344" r:id="rId25"/>
    <p:sldId id="372" r:id="rId26"/>
    <p:sldId id="383" r:id="rId27"/>
    <p:sldId id="382" r:id="rId28"/>
    <p:sldId id="384" r:id="rId29"/>
    <p:sldId id="385" r:id="rId30"/>
    <p:sldId id="386" r:id="rId31"/>
    <p:sldId id="378" r:id="rId32"/>
    <p:sldId id="373" r:id="rId33"/>
    <p:sldId id="380" r:id="rId34"/>
    <p:sldId id="381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2538"/>
    <a:srgbClr val="160AFC"/>
    <a:srgbClr val="727272"/>
    <a:srgbClr val="A293B4"/>
    <a:srgbClr val="5C516C"/>
    <a:srgbClr val="0A9FC8"/>
    <a:srgbClr val="021059"/>
    <a:srgbClr val="4284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5" autoAdjust="0"/>
    <p:restoredTop sz="84762"/>
  </p:normalViewPr>
  <p:slideViewPr>
    <p:cSldViewPr snapToGrid="0" snapToObjects="1">
      <p:cViewPr varScale="1">
        <p:scale>
          <a:sx n="143" d="100"/>
          <a:sy n="143" d="100"/>
        </p:scale>
        <p:origin x="1368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FC5B3-379E-EF40-A0D2-38E640436CC2}" type="datetimeFigureOut">
              <a:rPr lang="en-US" smtClean="0">
                <a:latin typeface="Arial"/>
              </a:rPr>
              <a:t>2/13/23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29101-7F9C-2D47-B95D-7561785BF174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117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DFB6F-C049-4BD1-ABC8-383C204381C3}" type="datetimeFigureOut">
              <a:rPr lang="en-SG" smtClean="0"/>
              <a:t>13/2/23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04906-5A6E-40E7-A2A7-F0ADDFD51A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5641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4 concepts will be enough for you to explore the world of RL.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04906-5A6E-40E7-A2A7-F0ADDFD51A2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7248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-1+- 0.9 + 0.81x10 = 6.2</a:t>
            </a:r>
          </a:p>
          <a:p>
            <a:r>
              <a:rPr lang="en-US" dirty="0"/>
              <a:t>3: 10+6.2+10 = 8.73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04906-5A6E-40E7-A2A7-F0ADDFD51A29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0213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cannot guarantee policy? Ask questions why? Answer: no model (transition), cannot get Q.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04906-5A6E-40E7-A2A7-F0ADDFD51A29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7326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MDP, we can directly use Q(</a:t>
            </a:r>
            <a:r>
              <a:rPr lang="en-US" dirty="0" err="1"/>
              <a:t>s,a</a:t>
            </a:r>
            <a:r>
              <a:rPr lang="en-US" dirty="0"/>
              <a:t>): the connection between value and action. But, in model free, we don’t have this either, again, due to the lack of P(s’|</a:t>
            </a:r>
            <a:r>
              <a:rPr lang="en-US" dirty="0" err="1"/>
              <a:t>s,a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04906-5A6E-40E7-A2A7-F0ADDFD51A29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1600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-1,-0.9-0.81,7.29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04906-5A6E-40E7-A2A7-F0ADDFD51A29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7902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04906-5A6E-40E7-A2A7-F0ADDFD51A29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5189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background: given an imperfect agent, let it run, improve it by the run, and then let it run.</a:t>
            </a:r>
          </a:p>
          <a:p>
            <a:endParaRPr lang="en-US" dirty="0"/>
          </a:p>
          <a:p>
            <a:r>
              <a:rPr lang="en-US" dirty="0"/>
              <a:t>in MDP, we stop by a* = argmax.</a:t>
            </a:r>
          </a:p>
          <a:p>
            <a:r>
              <a:rPr lang="en-US" dirty="0"/>
              <a:t>This update: better Q, to better Pi, better Pi to better Q. Its called: reinforced. that is the name, and it is bootstrapping. so, reinforcement learning is all about </a:t>
            </a:r>
            <a:r>
              <a:rPr lang="en-US" dirty="0" err="1"/>
              <a:t>boostrapping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04906-5A6E-40E7-A2A7-F0ADDFD51A29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0343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Reinforcement Learning is a very good example of bootstrapping. Its like re-read a book but with new understanding. That’s why we call reinforce. That is, we don’t need to sample a huge samples from environment to directly estimate the transition model. We only sample a small amount, update, and then re-sample.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04906-5A6E-40E7-A2A7-F0ADDFD51A29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7251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Such zero reward is a good strategy for illegal actions. You no longer need a state-specific action inventory.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04906-5A6E-40E7-A2A7-F0ADDFD51A29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7182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04906-5A6E-40E7-A2A7-F0ADDFD51A29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6435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04906-5A6E-40E7-A2A7-F0ADDFD51A29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9349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P(s’|</a:t>
            </a:r>
            <a:r>
              <a:rPr lang="en-US" dirty="0" err="1"/>
              <a:t>s,a</a:t>
            </a:r>
            <a:r>
              <a:rPr lang="en-US" dirty="0"/>
              <a:t>), we don’t need to try the world at all.</a:t>
            </a:r>
          </a:p>
          <a:p>
            <a:r>
              <a:rPr lang="en-US" dirty="0"/>
              <a:t>Without P(s’|</a:t>
            </a:r>
            <a:r>
              <a:rPr lang="en-US" dirty="0" err="1"/>
              <a:t>s,a</a:t>
            </a:r>
            <a:r>
              <a:rPr lang="en-US" dirty="0"/>
              <a:t>), we need to feel the world by ourselves.</a:t>
            </a:r>
          </a:p>
          <a:p>
            <a:r>
              <a:rPr lang="en-US" dirty="0"/>
              <a:t>From a statistical point of view, you are sampling from P(s’|</a:t>
            </a:r>
            <a:r>
              <a:rPr lang="en-US" dirty="0" err="1"/>
              <a:t>s,a</a:t>
            </a:r>
            <a:r>
              <a:rPr lang="en-US" dirty="0"/>
              <a:t>). I don’t read your mind, but I sample your behavior. And judge you,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04906-5A6E-40E7-A2A7-F0ADDFD51A29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8241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Sometimes, we need to combine model and model-free. Think of some examples of model-based and model-free.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04906-5A6E-40E7-A2A7-F0ADDFD51A29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6570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definition is not human language: watch and learn.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04906-5A6E-40E7-A2A7-F0ADDFD51A29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281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previous lecture, we use bellman equation. if we have P(s’|</a:t>
            </a:r>
            <a:r>
              <a:rPr lang="en-US" dirty="0" err="1"/>
              <a:t>s,a</a:t>
            </a:r>
            <a:r>
              <a:rPr lang="en-US" dirty="0"/>
              <a:t>), we can completely calculate </a:t>
            </a:r>
            <a:r>
              <a:rPr lang="en-US" dirty="0" err="1"/>
              <a:t>Vpi</a:t>
            </a:r>
            <a:r>
              <a:rPr lang="en-US" dirty="0"/>
              <a:t>. But now, we can only rely on experience.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04906-5A6E-40E7-A2A7-F0ADDFD51A29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5853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transition is your mind.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04906-5A6E-40E7-A2A7-F0ADDFD51A29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615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04906-5A6E-40E7-A2A7-F0ADDFD51A29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1292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HIGHLIGHT: different student may have different evaluations, as you have different priors for where to go</a:t>
            </a:r>
            <a:r>
              <a:rPr lang="en-US" dirty="0">
                <a:sym typeface="Wingdings" pitchFamily="2" charset="2"/>
              </a:rPr>
              <a:t>, please try.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This is inherently because everyone of us may have a unique MODEL transition.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04906-5A6E-40E7-A2A7-F0ADDFD51A29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3537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04906-5A6E-40E7-A2A7-F0ADDFD51A29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409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04713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A293B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2" descr="Artificial Intelligence, Ai, Robot, Android, Droid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540" y="125808"/>
            <a:ext cx="1225590" cy="76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2724"/>
            <a:ext cx="8229600" cy="543191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4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5176"/>
            <a:ext cx="82296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80035"/>
            <a:ext cx="82296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8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3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24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71068"/>
            <a:ext cx="4040188" cy="27213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9124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71068"/>
            <a:ext cx="4041775" cy="27213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2/13/23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9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4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2/13/23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8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91463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91464"/>
            <a:ext cx="5111750" cy="40486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3860"/>
            <a:ext cx="3008313" cy="304625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7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9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2272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6896"/>
            <a:ext cx="8229600" cy="2907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36153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9F1CC899-6CEC-9548-B06D-7E1EB6F78CA3}" type="datetimeFigureOut">
              <a:rPr lang="en-US" smtClean="0"/>
              <a:pPr/>
              <a:t>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36153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36153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2191"/>
            <a:ext cx="9144000" cy="28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3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0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9.png"/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7.png"/><Relationship Id="rId5" Type="http://schemas.openxmlformats.org/officeDocument/2006/relationships/image" Target="../media/image52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5" Type="http://schemas.openxmlformats.org/officeDocument/2006/relationships/image" Target="../media/image550.png"/><Relationship Id="rId4" Type="http://schemas.openxmlformats.org/officeDocument/2006/relationships/image" Target="../media/image5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gif"/><Relationship Id="rId2" Type="http://schemas.openxmlformats.org/officeDocument/2006/relationships/image" Target="../media/image6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gif"/><Relationship Id="rId2" Type="http://schemas.openxmlformats.org/officeDocument/2006/relationships/image" Target="../media/image6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gif"/><Relationship Id="rId2" Type="http://schemas.openxmlformats.org/officeDocument/2006/relationships/image" Target="../media/image71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s.stanford.edu/people/karpathy/reinforcejs/gridworld_td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0.png"/><Relationship Id="rId5" Type="http://schemas.openxmlformats.org/officeDocument/2006/relationships/image" Target="../media/image630.png"/><Relationship Id="rId4" Type="http://schemas.openxmlformats.org/officeDocument/2006/relationships/image" Target="../media/image6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hyperlink" Target="https://www.youtube.com/watch?v=PSQt5KGv7V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302" y="1488224"/>
            <a:ext cx="4319167" cy="1777490"/>
          </a:xfrm>
        </p:spPr>
        <p:txBody>
          <a:bodyPr>
            <a:normAutofit fontScale="90000"/>
          </a:bodyPr>
          <a:lstStyle/>
          <a:p>
            <a:r>
              <a:rPr lang="en-SG" sz="2700" b="1" dirty="0">
                <a:solidFill>
                  <a:schemeClr val="bg1"/>
                </a:solidFill>
              </a:rPr>
              <a:t>CZ3005</a:t>
            </a:r>
            <a:br>
              <a:rPr lang="en-SG" sz="2700" b="1" dirty="0">
                <a:solidFill>
                  <a:schemeClr val="bg1"/>
                </a:solidFill>
              </a:rPr>
            </a:br>
            <a:r>
              <a:rPr lang="en-SG" sz="2700" b="1" dirty="0">
                <a:solidFill>
                  <a:schemeClr val="bg1"/>
                </a:solidFill>
              </a:rPr>
              <a:t>Artificial Intelligence</a:t>
            </a:r>
            <a:br>
              <a:rPr lang="en-SG" sz="2700" b="1" dirty="0">
                <a:solidFill>
                  <a:schemeClr val="bg1"/>
                </a:solidFill>
              </a:rPr>
            </a:br>
            <a:br>
              <a:rPr lang="en-SG" sz="2700" b="1" dirty="0">
                <a:solidFill>
                  <a:schemeClr val="bg1"/>
                </a:solidFill>
              </a:rPr>
            </a:br>
            <a:r>
              <a:rPr lang="en-US" sz="2700" b="1" dirty="0">
                <a:solidFill>
                  <a:srgbClr val="FFC000"/>
                </a:solidFill>
              </a:rPr>
              <a:t>R</a:t>
            </a:r>
            <a:r>
              <a:rPr lang="en-US" altLang="zh-CN" sz="2700" b="1" dirty="0">
                <a:solidFill>
                  <a:srgbClr val="FFC000"/>
                </a:solidFill>
              </a:rPr>
              <a:t>einforcement Learning</a:t>
            </a:r>
            <a:br>
              <a:rPr lang="fr-FR" altLang="en-US" sz="3200" b="1" dirty="0">
                <a:solidFill>
                  <a:srgbClr val="FFC000"/>
                </a:solidFill>
              </a:rPr>
            </a:br>
            <a:endParaRPr lang="en-US" sz="3000" b="1" dirty="0">
              <a:solidFill>
                <a:srgbClr val="FFC000"/>
              </a:solidFill>
              <a:cs typeface="Arial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9CD9F28-F765-0649-8E8F-24355C69FE77}"/>
              </a:ext>
            </a:extLst>
          </p:cNvPr>
          <p:cNvSpPr txBox="1">
            <a:spLocks/>
          </p:cNvSpPr>
          <p:nvPr/>
        </p:nvSpPr>
        <p:spPr>
          <a:xfrm>
            <a:off x="376092" y="3351771"/>
            <a:ext cx="3952839" cy="1444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FFFFFF"/>
                </a:solidFill>
                <a:cs typeface="Arial"/>
              </a:rPr>
              <a:t>Asst/P </a:t>
            </a:r>
            <a:r>
              <a:rPr lang="en-US" sz="1800" dirty="0" err="1">
                <a:solidFill>
                  <a:srgbClr val="FFFFFF"/>
                </a:solidFill>
                <a:cs typeface="Arial"/>
              </a:rPr>
              <a:t>Hanwang</a:t>
            </a:r>
            <a:r>
              <a:rPr lang="en-US" sz="1800" dirty="0">
                <a:solidFill>
                  <a:srgbClr val="FFFFFF"/>
                </a:solidFill>
                <a:cs typeface="Arial"/>
              </a:rPr>
              <a:t> Zhang</a:t>
            </a:r>
          </a:p>
          <a:p>
            <a:pPr algn="l"/>
            <a:endParaRPr lang="en-US" sz="1800" dirty="0">
              <a:solidFill>
                <a:srgbClr val="FFFFFF"/>
              </a:solidFill>
              <a:cs typeface="Arial"/>
            </a:endParaRPr>
          </a:p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https://</a:t>
            </a:r>
            <a:r>
              <a:rPr lang="en-US" altLang="zh-CN" sz="1800" dirty="0" err="1">
                <a:solidFill>
                  <a:schemeClr val="bg1"/>
                </a:solidFill>
              </a:rPr>
              <a:t>personal.ntu.edu.sg</a:t>
            </a:r>
            <a:r>
              <a:rPr lang="en-US" altLang="zh-CN" sz="1800" dirty="0">
                <a:solidFill>
                  <a:schemeClr val="bg1"/>
                </a:solidFill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</a:rPr>
              <a:t>hanwangzhang</a:t>
            </a:r>
            <a:r>
              <a:rPr lang="en-US" altLang="zh-CN" sz="1800" dirty="0">
                <a:solidFill>
                  <a:schemeClr val="bg1"/>
                </a:solidFill>
              </a:rPr>
              <a:t>/ </a:t>
            </a:r>
          </a:p>
          <a:p>
            <a:pPr algn="l"/>
            <a:r>
              <a:rPr lang="en-US" altLang="zh-CN" sz="1800" i="1" dirty="0">
                <a:solidFill>
                  <a:schemeClr val="bg1"/>
                </a:solidFill>
              </a:rPr>
              <a:t>Email</a:t>
            </a:r>
            <a:r>
              <a:rPr lang="en-US" altLang="zh-CN" sz="1800" dirty="0">
                <a:solidFill>
                  <a:schemeClr val="bg1"/>
                </a:solidFill>
              </a:rPr>
              <a:t>: </a:t>
            </a:r>
            <a:r>
              <a:rPr lang="en-US" altLang="zh-CN" sz="1800" dirty="0" err="1">
                <a:solidFill>
                  <a:schemeClr val="bg1"/>
                </a:solidFill>
              </a:rPr>
              <a:t>hanwangzhang@ntu.edu.sg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algn="l"/>
            <a:r>
              <a:rPr lang="en-US" altLang="zh-CN" sz="1800" i="1" dirty="0">
                <a:solidFill>
                  <a:schemeClr val="bg1"/>
                </a:solidFill>
              </a:rPr>
              <a:t>Office</a:t>
            </a:r>
            <a:r>
              <a:rPr lang="en-US" altLang="zh-CN" sz="1800" dirty="0">
                <a:solidFill>
                  <a:schemeClr val="bg1"/>
                </a:solidFill>
              </a:rPr>
              <a:t>: N4-02c-87</a:t>
            </a:r>
          </a:p>
        </p:txBody>
      </p:sp>
    </p:spTree>
    <p:extLst>
      <p:ext uri="{BB962C8B-B14F-4D97-AF65-F5344CB8AC3E}">
        <p14:creationId xmlns:p14="http://schemas.microsoft.com/office/powerpoint/2010/main" val="233276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CEFAF-60AF-4E15-A8AC-DC3D22A2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 </a:t>
            </a:r>
            <a:r>
              <a:rPr lang="en-US" altLang="zh-CN" sz="3600" dirty="0"/>
              <a:t>Value Function (cont’d)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ADA2B4-9404-45EA-BF2F-BD6B0ADFA1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84931"/>
                <a:ext cx="8229600" cy="323905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/>
                  <a:t>Similarly the return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 of second episode with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1200" dirty="0"/>
              </a:p>
              <a:p>
                <a:r>
                  <a:rPr lang="en-US" altLang="zh-CN" sz="2000" dirty="0"/>
                  <a:t>Similarly the return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 of third episode with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SG" altLang="zh-CN" sz="2000" dirty="0"/>
              </a:p>
              <a:p>
                <a:endParaRPr lang="en-SG" altLang="zh-CN" sz="2000" dirty="0"/>
              </a:p>
              <a:p>
                <a:pPr marL="0" indent="0">
                  <a:buNone/>
                </a:pPr>
                <a:endParaRPr lang="en-SG" altLang="zh-CN" sz="1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ADA2B4-9404-45EA-BF2F-BD6B0ADFA1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84931"/>
                <a:ext cx="8229600" cy="3239057"/>
              </a:xfrm>
              <a:blipFill>
                <a:blip r:embed="rId3"/>
                <a:stretch>
                  <a:fillRect l="-667" t="-9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D5E3D03-630A-434F-A2E4-381D49E04795}"/>
                  </a:ext>
                </a:extLst>
              </p:cNvPr>
              <p:cNvSpPr txBox="1"/>
              <p:nvPr/>
            </p:nvSpPr>
            <p:spPr>
              <a:xfrm>
                <a:off x="2262398" y="2514714"/>
                <a:ext cx="4622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=−1×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−1×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−1×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+10×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=4.58</m:t>
                    </m:r>
                  </m:oMath>
                </a14:m>
                <a:r>
                  <a:rPr lang="en-US" altLang="zh-CN" sz="1400" dirty="0"/>
                  <a:t>  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D5E3D03-630A-434F-A2E4-381D49E04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398" y="2514714"/>
                <a:ext cx="462261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FE5C819-3738-4694-A963-85B1A53C7507}"/>
                  </a:ext>
                </a:extLst>
              </p:cNvPr>
              <p:cNvSpPr/>
              <p:nvPr/>
            </p:nvSpPr>
            <p:spPr>
              <a:xfrm>
                <a:off x="2599873" y="1637687"/>
                <a:ext cx="400049" cy="45130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e>
                        <m:sub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FE5C819-3738-4694-A963-85B1A53C75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873" y="1637687"/>
                <a:ext cx="400049" cy="451301"/>
              </a:xfrm>
              <a:prstGeom prst="rect">
                <a:avLst/>
              </a:prstGeom>
              <a:blipFill>
                <a:blip r:embed="rId5"/>
                <a:stretch>
                  <a:fillRect l="-2857"/>
                </a:stretch>
              </a:blipFill>
              <a:ln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2C8A1E8C-D87D-4660-AE04-1ADC96B88102}"/>
              </a:ext>
            </a:extLst>
          </p:cNvPr>
          <p:cNvSpPr/>
          <p:nvPr/>
        </p:nvSpPr>
        <p:spPr>
          <a:xfrm>
            <a:off x="2599873" y="2024753"/>
            <a:ext cx="400049" cy="4513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9238430-2AC6-4B14-B1A3-6176B1D52BF4}"/>
                  </a:ext>
                </a:extLst>
              </p:cNvPr>
              <p:cNvSpPr/>
              <p:nvPr/>
            </p:nvSpPr>
            <p:spPr>
              <a:xfrm>
                <a:off x="3519485" y="1650670"/>
                <a:ext cx="400049" cy="45130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e>
                        <m:sub>
                          <m:r>
                            <a:rPr lang="en-US" altLang="zh-CN" sz="1100" b="1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9238430-2AC6-4B14-B1A3-6176B1D52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485" y="1650670"/>
                <a:ext cx="400049" cy="451301"/>
              </a:xfrm>
              <a:prstGeom prst="rect">
                <a:avLst/>
              </a:prstGeom>
              <a:blipFill>
                <a:blip r:embed="rId6"/>
                <a:stretch>
                  <a:fillRect l="-2857"/>
                </a:stretch>
              </a:blipFill>
              <a:ln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B4E52BCC-8453-475C-A6C5-41F52FC245D3}"/>
              </a:ext>
            </a:extLst>
          </p:cNvPr>
          <p:cNvSpPr/>
          <p:nvPr/>
        </p:nvSpPr>
        <p:spPr>
          <a:xfrm>
            <a:off x="3519485" y="2037736"/>
            <a:ext cx="400049" cy="4513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113F3BF4-F118-43CB-BCF9-FB39A2BE4AFE}"/>
              </a:ext>
            </a:extLst>
          </p:cNvPr>
          <p:cNvSpPr/>
          <p:nvPr/>
        </p:nvSpPr>
        <p:spPr>
          <a:xfrm rot="10800000">
            <a:off x="3611872" y="2170874"/>
            <a:ext cx="209775" cy="2167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39876F7-2A44-4114-ADD0-592616EAEA60}"/>
              </a:ext>
            </a:extLst>
          </p:cNvPr>
          <p:cNvCxnSpPr>
            <a:cxnSpLocks/>
          </p:cNvCxnSpPr>
          <p:nvPr/>
        </p:nvCxnSpPr>
        <p:spPr>
          <a:xfrm>
            <a:off x="3128296" y="2077160"/>
            <a:ext cx="29289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3626049-5D30-4814-8214-4A47E97A3C3D}"/>
                  </a:ext>
                </a:extLst>
              </p:cNvPr>
              <p:cNvSpPr/>
              <p:nvPr/>
            </p:nvSpPr>
            <p:spPr>
              <a:xfrm>
                <a:off x="4406467" y="1643248"/>
                <a:ext cx="400049" cy="45130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e>
                        <m:sub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3626049-5D30-4814-8214-4A47E97A3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467" y="1643248"/>
                <a:ext cx="400049" cy="451301"/>
              </a:xfrm>
              <a:prstGeom prst="rect">
                <a:avLst/>
              </a:prstGeom>
              <a:blipFill>
                <a:blip r:embed="rId7"/>
                <a:stretch>
                  <a:fillRect l="-4348"/>
                </a:stretch>
              </a:blipFill>
              <a:ln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FE1EAADE-F7B5-400E-B78A-F4D1411D76A4}"/>
              </a:ext>
            </a:extLst>
          </p:cNvPr>
          <p:cNvSpPr/>
          <p:nvPr/>
        </p:nvSpPr>
        <p:spPr>
          <a:xfrm>
            <a:off x="4406467" y="2030314"/>
            <a:ext cx="400049" cy="4513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F19EAAD6-6854-42A9-A7DD-2DBDFBD0D1E4}"/>
              </a:ext>
            </a:extLst>
          </p:cNvPr>
          <p:cNvSpPr/>
          <p:nvPr/>
        </p:nvSpPr>
        <p:spPr>
          <a:xfrm>
            <a:off x="4527910" y="2163453"/>
            <a:ext cx="209775" cy="2167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70E0C1E-FB41-4B48-92A6-84F9D2F95C75}"/>
              </a:ext>
            </a:extLst>
          </p:cNvPr>
          <p:cNvCxnSpPr>
            <a:cxnSpLocks/>
          </p:cNvCxnSpPr>
          <p:nvPr/>
        </p:nvCxnSpPr>
        <p:spPr>
          <a:xfrm>
            <a:off x="4916279" y="2081566"/>
            <a:ext cx="29289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B982E25-4FA9-4AE3-BD58-BD8C10016052}"/>
                  </a:ext>
                </a:extLst>
              </p:cNvPr>
              <p:cNvSpPr/>
              <p:nvPr/>
            </p:nvSpPr>
            <p:spPr>
              <a:xfrm>
                <a:off x="5304646" y="1656231"/>
                <a:ext cx="400049" cy="45130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e>
                        <m:sub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B982E25-4FA9-4AE3-BD58-BD8C100160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646" y="1656231"/>
                <a:ext cx="400049" cy="451301"/>
              </a:xfrm>
              <a:prstGeom prst="rect">
                <a:avLst/>
              </a:prstGeom>
              <a:blipFill>
                <a:blip r:embed="rId8"/>
                <a:stretch>
                  <a:fillRect l="-4286"/>
                </a:stretch>
              </a:blipFill>
              <a:ln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>
            <a:extLst>
              <a:ext uri="{FF2B5EF4-FFF2-40B4-BE49-F238E27FC236}">
                <a16:creationId xmlns:a16="http://schemas.microsoft.com/office/drawing/2014/main" id="{EB5D7005-6E8F-421A-BAB9-B6D7DAFF7169}"/>
              </a:ext>
            </a:extLst>
          </p:cNvPr>
          <p:cNvSpPr/>
          <p:nvPr/>
        </p:nvSpPr>
        <p:spPr>
          <a:xfrm>
            <a:off x="5304646" y="2043297"/>
            <a:ext cx="400049" cy="4513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B761A5D3-A0E4-4662-9E60-14A55E2B1B8B}"/>
              </a:ext>
            </a:extLst>
          </p:cNvPr>
          <p:cNvSpPr/>
          <p:nvPr/>
        </p:nvSpPr>
        <p:spPr>
          <a:xfrm>
            <a:off x="5426089" y="2176436"/>
            <a:ext cx="209775" cy="2167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CD09582-FB1A-468E-A10E-77C746301C63}"/>
                  </a:ext>
                </a:extLst>
              </p:cNvPr>
              <p:cNvSpPr/>
              <p:nvPr/>
            </p:nvSpPr>
            <p:spPr>
              <a:xfrm>
                <a:off x="6227263" y="1638040"/>
                <a:ext cx="400049" cy="451301"/>
              </a:xfrm>
              <a:prstGeom prst="rect">
                <a:avLst/>
              </a:prstGeom>
              <a:solidFill>
                <a:srgbClr val="92D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e>
                        <m:sub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CD09582-FB1A-468E-A10E-77C746301C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263" y="1638040"/>
                <a:ext cx="400049" cy="451301"/>
              </a:xfrm>
              <a:prstGeom prst="rect">
                <a:avLst/>
              </a:prstGeom>
              <a:blipFill>
                <a:blip r:embed="rId9"/>
                <a:stretch>
                  <a:fillRect l="-4348"/>
                </a:stretch>
              </a:blipFill>
              <a:ln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93F49A6-A198-4BFE-B69C-ED3DFAB11D51}"/>
              </a:ext>
            </a:extLst>
          </p:cNvPr>
          <p:cNvCxnSpPr>
            <a:cxnSpLocks/>
          </p:cNvCxnSpPr>
          <p:nvPr/>
        </p:nvCxnSpPr>
        <p:spPr>
          <a:xfrm>
            <a:off x="5849740" y="2081566"/>
            <a:ext cx="29289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43D1C69-7C68-4D4F-B192-5304F66D0BFB}"/>
              </a:ext>
            </a:extLst>
          </p:cNvPr>
          <p:cNvCxnSpPr>
            <a:cxnSpLocks/>
          </p:cNvCxnSpPr>
          <p:nvPr/>
        </p:nvCxnSpPr>
        <p:spPr>
          <a:xfrm>
            <a:off x="4015370" y="2088988"/>
            <a:ext cx="29289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箭头: 右 34">
            <a:extLst>
              <a:ext uri="{FF2B5EF4-FFF2-40B4-BE49-F238E27FC236}">
                <a16:creationId xmlns:a16="http://schemas.microsoft.com/office/drawing/2014/main" id="{DD05A43F-DBCB-45B0-A92C-BECE8DED687A}"/>
              </a:ext>
            </a:extLst>
          </p:cNvPr>
          <p:cNvSpPr/>
          <p:nvPr/>
        </p:nvSpPr>
        <p:spPr>
          <a:xfrm>
            <a:off x="2711122" y="2155337"/>
            <a:ext cx="209775" cy="2167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F4A6930-ACDB-434C-9D95-CCD90FADA9C1}"/>
              </a:ext>
            </a:extLst>
          </p:cNvPr>
          <p:cNvSpPr txBox="1"/>
          <p:nvPr/>
        </p:nvSpPr>
        <p:spPr>
          <a:xfrm>
            <a:off x="3021575" y="15239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23D7A64-F9E0-4892-B855-5B90C5FC7B39}"/>
              </a:ext>
            </a:extLst>
          </p:cNvPr>
          <p:cNvSpPr txBox="1"/>
          <p:nvPr/>
        </p:nvSpPr>
        <p:spPr>
          <a:xfrm>
            <a:off x="4865744" y="152354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28463EC-C2DA-4BED-98EA-E0126E18BD9D}"/>
              </a:ext>
            </a:extLst>
          </p:cNvPr>
          <p:cNvSpPr txBox="1"/>
          <p:nvPr/>
        </p:nvSpPr>
        <p:spPr>
          <a:xfrm>
            <a:off x="5793309" y="1523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5D1701D-D422-45A2-9222-73B6CC2FFBE0}"/>
              </a:ext>
            </a:extLst>
          </p:cNvPr>
          <p:cNvSpPr txBox="1"/>
          <p:nvPr/>
        </p:nvSpPr>
        <p:spPr>
          <a:xfrm>
            <a:off x="3966751" y="152354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7C8C02DC-CC73-4471-9016-51737A7B9CE3}"/>
                  </a:ext>
                </a:extLst>
              </p:cNvPr>
              <p:cNvSpPr/>
              <p:nvPr/>
            </p:nvSpPr>
            <p:spPr>
              <a:xfrm>
                <a:off x="2549643" y="3230788"/>
                <a:ext cx="400049" cy="40004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e>
                        <m:sub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7C8C02DC-CC73-4471-9016-51737A7B9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643" y="3230788"/>
                <a:ext cx="400049" cy="400049"/>
              </a:xfrm>
              <a:prstGeom prst="rect">
                <a:avLst/>
              </a:prstGeom>
              <a:blipFill>
                <a:blip r:embed="rId10"/>
                <a:stretch>
                  <a:fillRect l="-4286"/>
                </a:stretch>
              </a:blipFill>
              <a:ln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>
            <a:extLst>
              <a:ext uri="{FF2B5EF4-FFF2-40B4-BE49-F238E27FC236}">
                <a16:creationId xmlns:a16="http://schemas.microsoft.com/office/drawing/2014/main" id="{EF5668B5-F345-485E-9390-099270CBEABF}"/>
              </a:ext>
            </a:extLst>
          </p:cNvPr>
          <p:cNvSpPr/>
          <p:nvPr/>
        </p:nvSpPr>
        <p:spPr>
          <a:xfrm>
            <a:off x="2549643" y="3617854"/>
            <a:ext cx="400049" cy="4000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B9ED0EF8-077D-4B58-97C8-57D75E4EC57E}"/>
              </a:ext>
            </a:extLst>
          </p:cNvPr>
          <p:cNvSpPr/>
          <p:nvPr/>
        </p:nvSpPr>
        <p:spPr>
          <a:xfrm rot="10800000">
            <a:off x="2649654" y="3724357"/>
            <a:ext cx="209775" cy="1921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57226FE-0AD6-4E9B-B875-58BBE9B466FE}"/>
                  </a:ext>
                </a:extLst>
              </p:cNvPr>
              <p:cNvSpPr/>
              <p:nvPr/>
            </p:nvSpPr>
            <p:spPr>
              <a:xfrm>
                <a:off x="3469255" y="3243771"/>
                <a:ext cx="400049" cy="40004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e>
                        <m:sub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57226FE-0AD6-4E9B-B875-58BBE9B46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55" y="3243771"/>
                <a:ext cx="400049" cy="400049"/>
              </a:xfrm>
              <a:prstGeom prst="rect">
                <a:avLst/>
              </a:prstGeom>
              <a:blipFill>
                <a:blip r:embed="rId11"/>
                <a:stretch>
                  <a:fillRect l="-4286"/>
                </a:stretch>
              </a:blipFill>
              <a:ln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>
            <a:extLst>
              <a:ext uri="{FF2B5EF4-FFF2-40B4-BE49-F238E27FC236}">
                <a16:creationId xmlns:a16="http://schemas.microsoft.com/office/drawing/2014/main" id="{1E662A77-4F11-4BC5-9603-EEA04A566841}"/>
              </a:ext>
            </a:extLst>
          </p:cNvPr>
          <p:cNvSpPr/>
          <p:nvPr/>
        </p:nvSpPr>
        <p:spPr>
          <a:xfrm>
            <a:off x="3469255" y="3630837"/>
            <a:ext cx="400049" cy="4000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859AB135-C0AA-45AB-8DA5-F91B0D00ABE1}"/>
              </a:ext>
            </a:extLst>
          </p:cNvPr>
          <p:cNvSpPr/>
          <p:nvPr/>
        </p:nvSpPr>
        <p:spPr>
          <a:xfrm>
            <a:off x="3590698" y="3737340"/>
            <a:ext cx="209775" cy="1921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AE7B6B2-3A1A-4B00-804D-618824FEA380}"/>
              </a:ext>
            </a:extLst>
          </p:cNvPr>
          <p:cNvSpPr txBox="1"/>
          <p:nvPr/>
        </p:nvSpPr>
        <p:spPr>
          <a:xfrm>
            <a:off x="3014366" y="306409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68AE6A7-7B7E-485B-A511-A888FB3E052D}"/>
              </a:ext>
            </a:extLst>
          </p:cNvPr>
          <p:cNvCxnSpPr>
            <a:cxnSpLocks/>
          </p:cNvCxnSpPr>
          <p:nvPr/>
        </p:nvCxnSpPr>
        <p:spPr>
          <a:xfrm>
            <a:off x="3078066" y="3619009"/>
            <a:ext cx="29289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38826EB-1029-4AC8-81AF-0AED15888A87}"/>
                  </a:ext>
                </a:extLst>
              </p:cNvPr>
              <p:cNvSpPr/>
              <p:nvPr/>
            </p:nvSpPr>
            <p:spPr>
              <a:xfrm>
                <a:off x="4413389" y="3236349"/>
                <a:ext cx="400049" cy="40004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e>
                        <m:sub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38826EB-1029-4AC8-81AF-0AED15888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389" y="3236349"/>
                <a:ext cx="400049" cy="400049"/>
              </a:xfrm>
              <a:prstGeom prst="rect">
                <a:avLst/>
              </a:prstGeom>
              <a:blipFill>
                <a:blip r:embed="rId10"/>
                <a:stretch>
                  <a:fillRect l="-4286"/>
                </a:stretch>
              </a:blipFill>
              <a:ln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>
            <a:extLst>
              <a:ext uri="{FF2B5EF4-FFF2-40B4-BE49-F238E27FC236}">
                <a16:creationId xmlns:a16="http://schemas.microsoft.com/office/drawing/2014/main" id="{F9D8B7BD-48C1-45B4-BCAC-BFBBF2237F4C}"/>
              </a:ext>
            </a:extLst>
          </p:cNvPr>
          <p:cNvSpPr/>
          <p:nvPr/>
        </p:nvSpPr>
        <p:spPr>
          <a:xfrm>
            <a:off x="4413389" y="3623415"/>
            <a:ext cx="400049" cy="4000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1CEDC608-4A6F-4E69-8043-5D27F7225C73}"/>
              </a:ext>
            </a:extLst>
          </p:cNvPr>
          <p:cNvSpPr/>
          <p:nvPr/>
        </p:nvSpPr>
        <p:spPr>
          <a:xfrm>
            <a:off x="4534832" y="3729918"/>
            <a:ext cx="209775" cy="1921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FFB612E-0EDC-45E4-88D7-472F5E0FCC53}"/>
              </a:ext>
            </a:extLst>
          </p:cNvPr>
          <p:cNvCxnSpPr>
            <a:cxnSpLocks/>
          </p:cNvCxnSpPr>
          <p:nvPr/>
        </p:nvCxnSpPr>
        <p:spPr>
          <a:xfrm>
            <a:off x="4923201" y="3623415"/>
            <a:ext cx="29289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9A8BEE42-FA36-4550-A58A-102799176695}"/>
                  </a:ext>
                </a:extLst>
              </p:cNvPr>
              <p:cNvSpPr/>
              <p:nvPr/>
            </p:nvSpPr>
            <p:spPr>
              <a:xfrm>
                <a:off x="5311568" y="3249332"/>
                <a:ext cx="400049" cy="40004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e>
                        <m:sub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9A8BEE42-FA36-4550-A58A-102799176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568" y="3249332"/>
                <a:ext cx="400049" cy="400049"/>
              </a:xfrm>
              <a:prstGeom prst="rect">
                <a:avLst/>
              </a:prstGeom>
              <a:blipFill>
                <a:blip r:embed="rId12"/>
                <a:stretch>
                  <a:fillRect l="-2857"/>
                </a:stretch>
              </a:blipFill>
              <a:ln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 53">
            <a:extLst>
              <a:ext uri="{FF2B5EF4-FFF2-40B4-BE49-F238E27FC236}">
                <a16:creationId xmlns:a16="http://schemas.microsoft.com/office/drawing/2014/main" id="{784A60DB-36ED-42D1-BEFE-969A113DB18B}"/>
              </a:ext>
            </a:extLst>
          </p:cNvPr>
          <p:cNvSpPr/>
          <p:nvPr/>
        </p:nvSpPr>
        <p:spPr>
          <a:xfrm>
            <a:off x="5311568" y="3636398"/>
            <a:ext cx="400049" cy="4000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73FAE9BD-A636-4CF9-9210-A99E26DA35E1}"/>
              </a:ext>
            </a:extLst>
          </p:cNvPr>
          <p:cNvSpPr/>
          <p:nvPr/>
        </p:nvSpPr>
        <p:spPr>
          <a:xfrm>
            <a:off x="5433011" y="3742901"/>
            <a:ext cx="209775" cy="1921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10AAE86E-FCD3-4C8F-84C4-03DC00BE1D8A}"/>
                  </a:ext>
                </a:extLst>
              </p:cNvPr>
              <p:cNvSpPr/>
              <p:nvPr/>
            </p:nvSpPr>
            <p:spPr>
              <a:xfrm>
                <a:off x="6298481" y="3231141"/>
                <a:ext cx="400049" cy="400049"/>
              </a:xfrm>
              <a:prstGeom prst="rect">
                <a:avLst/>
              </a:prstGeom>
              <a:solidFill>
                <a:srgbClr val="92D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e>
                        <m:sub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10AAE86E-FCD3-4C8F-84C4-03DC00BE1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481" y="3231141"/>
                <a:ext cx="400049" cy="400049"/>
              </a:xfrm>
              <a:prstGeom prst="rect">
                <a:avLst/>
              </a:prstGeom>
              <a:blipFill>
                <a:blip r:embed="rId13"/>
                <a:stretch>
                  <a:fillRect l="-4286"/>
                </a:stretch>
              </a:blipFill>
              <a:ln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本框 56">
            <a:extLst>
              <a:ext uri="{FF2B5EF4-FFF2-40B4-BE49-F238E27FC236}">
                <a16:creationId xmlns:a16="http://schemas.microsoft.com/office/drawing/2014/main" id="{1D705B88-E54A-4929-B912-CE4E23570AAA}"/>
              </a:ext>
            </a:extLst>
          </p:cNvPr>
          <p:cNvSpPr txBox="1"/>
          <p:nvPr/>
        </p:nvSpPr>
        <p:spPr>
          <a:xfrm>
            <a:off x="4858535" y="306367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DA99CE5-4B95-4C03-BA9D-E41B745D76AF}"/>
              </a:ext>
            </a:extLst>
          </p:cNvPr>
          <p:cNvSpPr txBox="1"/>
          <p:nvPr/>
        </p:nvSpPr>
        <p:spPr>
          <a:xfrm>
            <a:off x="5786100" y="30640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EBD2B0E-5213-4A07-B31D-2949DDB93FEC}"/>
              </a:ext>
            </a:extLst>
          </p:cNvPr>
          <p:cNvCxnSpPr>
            <a:cxnSpLocks/>
          </p:cNvCxnSpPr>
          <p:nvPr/>
        </p:nvCxnSpPr>
        <p:spPr>
          <a:xfrm>
            <a:off x="5856662" y="3623415"/>
            <a:ext cx="29289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687FD33-FADC-4794-9476-0D2DA45A336E}"/>
              </a:ext>
            </a:extLst>
          </p:cNvPr>
          <p:cNvCxnSpPr>
            <a:cxnSpLocks/>
          </p:cNvCxnSpPr>
          <p:nvPr/>
        </p:nvCxnSpPr>
        <p:spPr>
          <a:xfrm>
            <a:off x="4015146" y="3630837"/>
            <a:ext cx="29289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F8ECB55A-FB6A-448B-9BA2-737BA342DF13}"/>
              </a:ext>
            </a:extLst>
          </p:cNvPr>
          <p:cNvSpPr txBox="1"/>
          <p:nvPr/>
        </p:nvSpPr>
        <p:spPr>
          <a:xfrm>
            <a:off x="3959542" y="306367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C1A73E-FC77-46AE-960C-214E170D5D37}"/>
                  </a:ext>
                </a:extLst>
              </p:cNvPr>
              <p:cNvSpPr txBox="1"/>
              <p:nvPr/>
            </p:nvSpPr>
            <p:spPr>
              <a:xfrm>
                <a:off x="2302107" y="4081099"/>
                <a:ext cx="4622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=−1×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−1×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−1×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+10×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=4.58</m:t>
                    </m:r>
                  </m:oMath>
                </a14:m>
                <a:r>
                  <a:rPr lang="en-US" altLang="zh-CN" sz="1400" dirty="0"/>
                  <a:t>  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C1A73E-FC77-46AE-960C-214E170D5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107" y="4081099"/>
                <a:ext cx="4622612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F6A57242-8E57-4291-B069-86ABCF8C617D}"/>
                  </a:ext>
                </a:extLst>
              </p:cNvPr>
              <p:cNvSpPr txBox="1"/>
              <p:nvPr/>
            </p:nvSpPr>
            <p:spPr>
              <a:xfrm>
                <a:off x="470112" y="4373319"/>
                <a:ext cx="7872709" cy="529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/>
                  </a:rPr>
                  <a:t>The empirical value function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/>
                  </a:rPr>
                  <a:t> </a:t>
                </a:r>
                <a:r>
                  <a:rPr lang="en-US" altLang="zh-CN" sz="2000" dirty="0">
                    <a:latin typeface="Arial"/>
                  </a:rPr>
                  <a:t>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4.58+4.58</m:t>
                        </m:r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5.72</m:t>
                    </m:r>
                  </m:oMath>
                </a14:m>
                <a:endParaRPr lang="zh-CN" altLang="en-US" sz="2000" dirty="0">
                  <a:latin typeface="Arial"/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F6A57242-8E57-4291-B069-86ABCF8C6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12" y="4373319"/>
                <a:ext cx="7872709" cy="529184"/>
              </a:xfrm>
              <a:prstGeom prst="rect">
                <a:avLst/>
              </a:prstGeom>
              <a:blipFill>
                <a:blip r:embed="rId15"/>
                <a:stretch>
                  <a:fillRect l="-482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60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65C87-8601-3348-BEE1-84DCCBFD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First Visit?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0FA28-5275-7043-A814-4793A2F5F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85" y="1299881"/>
            <a:ext cx="7929515" cy="327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1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CEFAF-60AF-4E15-A8AC-DC3D22A2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 </a:t>
            </a:r>
            <a:r>
              <a:rPr lang="en-US" altLang="zh-CN" sz="3600" dirty="0"/>
              <a:t>Value Function (cont’d)</a:t>
            </a:r>
            <a:r>
              <a:rPr 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DA2B4-9404-45EA-BF2F-BD6B0ADFA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16896"/>
            <a:ext cx="7729539" cy="290709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Given these three episodes, we compute the value function for all non-terminal state</a:t>
            </a:r>
          </a:p>
          <a:p>
            <a:endParaRPr lang="en-US" altLang="zh-CN" sz="2000" dirty="0"/>
          </a:p>
          <a:p>
            <a:endParaRPr lang="en-SG" altLang="zh-CN" sz="2000" dirty="0"/>
          </a:p>
          <a:p>
            <a:endParaRPr lang="en-SG" altLang="zh-CN" sz="2000" dirty="0"/>
          </a:p>
          <a:p>
            <a:r>
              <a:rPr lang="en-SG" altLang="zh-CN" sz="2000" dirty="0"/>
              <a:t>We can get more accurate value function with more episodes</a:t>
            </a:r>
          </a:p>
          <a:p>
            <a:pPr marL="0" indent="0">
              <a:buNone/>
            </a:pPr>
            <a:endParaRPr lang="en-SG" altLang="zh-C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64474E8-5EAA-4843-B716-82B894EA7DBB}"/>
                  </a:ext>
                </a:extLst>
              </p:cNvPr>
              <p:cNvSpPr/>
              <p:nvPr/>
            </p:nvSpPr>
            <p:spPr>
              <a:xfrm>
                <a:off x="3278986" y="2296717"/>
                <a:ext cx="707231" cy="70723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Cambria Math" panose="02040503050406030204" pitchFamily="18" charset="0"/>
                  </a:rPr>
                  <a:t>6.2</a:t>
                </a:r>
                <a:endParaRPr lang="en-US" altLang="zh-CN" sz="1800" b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64474E8-5EAA-4843-B716-82B894EA7D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986" y="2296717"/>
                <a:ext cx="707231" cy="7072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09CD689-3C9A-4E0A-87E6-D7287CC45E6D}"/>
                  </a:ext>
                </a:extLst>
              </p:cNvPr>
              <p:cNvSpPr/>
              <p:nvPr/>
            </p:nvSpPr>
            <p:spPr>
              <a:xfrm>
                <a:off x="3986217" y="2296717"/>
                <a:ext cx="707231" cy="70723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0" dirty="0">
                    <a:latin typeface="Cambria Math" panose="02040503050406030204" pitchFamily="18" charset="0"/>
                  </a:rPr>
                  <a:t>5.72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09CD689-3C9A-4E0A-87E6-D7287CC45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17" y="2296717"/>
                <a:ext cx="707231" cy="7072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6603F67-FDAC-4F91-A6D2-98DC563956DA}"/>
                  </a:ext>
                </a:extLst>
              </p:cNvPr>
              <p:cNvSpPr/>
              <p:nvPr/>
            </p:nvSpPr>
            <p:spPr>
              <a:xfrm>
                <a:off x="4695829" y="2296716"/>
                <a:ext cx="707231" cy="70723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0" dirty="0">
                    <a:latin typeface="Cambria Math" panose="02040503050406030204" pitchFamily="18" charset="0"/>
                  </a:rPr>
                  <a:t>8.73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6603F67-FDAC-4F91-A6D2-98DC56395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829" y="2296716"/>
                <a:ext cx="707231" cy="707231"/>
              </a:xfrm>
              <a:prstGeom prst="rect">
                <a:avLst/>
              </a:prstGeom>
              <a:blipFill>
                <a:blip r:embed="rId5"/>
                <a:stretch>
                  <a:fillRect l="-25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072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CEFAF-60AF-4E15-A8AC-DC3D22A2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Visit Monte Carlo Policy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ADA2B4-9404-45EA-BF2F-BD6B0ADFA1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SG" altLang="zh-CN" sz="2000" dirty="0"/>
                  <a:t>Average returns only for the first time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SG" altLang="zh-CN" sz="2000" dirty="0"/>
                  <a:t> is visited in an episode</a:t>
                </a:r>
              </a:p>
              <a:p>
                <a:r>
                  <a:rPr lang="en-SG" altLang="zh-CN" sz="2000" dirty="0"/>
                  <a:t>Algorithm</a:t>
                </a:r>
                <a:endParaRPr lang="en-SG" altLang="zh-CN" sz="1600" dirty="0"/>
              </a:p>
              <a:p>
                <a:pPr lvl="1"/>
                <a:r>
                  <a:rPr lang="en-SG" altLang="zh-CN" sz="1900" dirty="0"/>
                  <a:t>Initialize: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SG" altLang="zh-CN" sz="1600" dirty="0"/>
                  <a:t> policy to be evaluated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SG" altLang="zh-CN" sz="1600" dirty="0"/>
                  <a:t> an arbitrary state-value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SG" altLang="zh-CN" sz="1600" i="1" dirty="0">
                        <a:latin typeface="Cambria Math" panose="02040503050406030204" pitchFamily="18" charset="0"/>
                      </a:rPr>
                      <m:t>𝑅𝑒𝑡𝑢𝑟𝑛𝑠</m:t>
                    </m:r>
                    <m:r>
                      <a:rPr lang="en-SG" altLang="zh-CN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altLang="zh-CN" sz="16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SG" altLang="zh-CN" sz="1600" dirty="0"/>
                  <a:t> an empty list, for all </a:t>
                </a:r>
                <a:r>
                  <a:rPr lang="en-US" altLang="zh-CN" sz="1600" dirty="0"/>
                  <a:t>state</a:t>
                </a:r>
                <a:r>
                  <a:rPr lang="en-SG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SG" altLang="zh-CN" sz="1500" dirty="0"/>
              </a:p>
              <a:p>
                <a:pPr lvl="1"/>
                <a:r>
                  <a:rPr lang="en-SG" altLang="zh-CN" sz="1900" dirty="0"/>
                  <a:t>Repeat many times: </a:t>
                </a:r>
              </a:p>
              <a:p>
                <a:pPr lvl="2"/>
                <a:r>
                  <a:rPr lang="en-SG" altLang="zh-CN" sz="1900" dirty="0"/>
                  <a:t>Generate an episode using </a:t>
                </a:r>
                <a14:m>
                  <m:oMath xmlns:m="http://schemas.openxmlformats.org/officeDocument/2006/math">
                    <m:r>
                      <a:rPr lang="en-US" altLang="zh-CN" sz="19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SG" altLang="zh-CN" sz="1900" dirty="0"/>
              </a:p>
              <a:p>
                <a:pPr lvl="2"/>
                <a:r>
                  <a:rPr lang="en-SG" altLang="zh-CN" sz="1900" dirty="0"/>
                  <a:t>For each state </a:t>
                </a:r>
                <a14:m>
                  <m:oMath xmlns:m="http://schemas.openxmlformats.org/officeDocument/2006/math">
                    <m:r>
                      <a:rPr lang="en-US" altLang="zh-CN" sz="19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SG" altLang="zh-CN" sz="1900" dirty="0"/>
                  <a:t> appearing in the episode: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SG" altLang="zh-CN" sz="1600" dirty="0"/>
                  <a:t> return following </a:t>
                </a:r>
                <a:r>
                  <a:rPr lang="en-SG" altLang="zh-CN" sz="1600" dirty="0">
                    <a:solidFill>
                      <a:srgbClr val="FF0000"/>
                    </a:solidFill>
                  </a:rPr>
                  <a:t>the first occurrence </a:t>
                </a:r>
                <a:r>
                  <a:rPr lang="en-SG" altLang="zh-CN" sz="1600" dirty="0"/>
                  <a:t>of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SG" altLang="zh-CN" sz="1600" dirty="0"/>
              </a:p>
              <a:p>
                <a:pPr lvl="3"/>
                <a:r>
                  <a:rPr lang="en-SG" altLang="zh-CN" sz="1600" dirty="0"/>
                  <a:t>Append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altLang="zh-CN" sz="1600" dirty="0"/>
                  <a:t> to </a:t>
                </a:r>
                <a14:m>
                  <m:oMath xmlns:m="http://schemas.openxmlformats.org/officeDocument/2006/math">
                    <m:r>
                      <a:rPr lang="en-SG" altLang="zh-CN" sz="1600" i="1" dirty="0">
                        <a:latin typeface="Cambria Math" panose="02040503050406030204" pitchFamily="18" charset="0"/>
                      </a:rPr>
                      <m:t>𝑅𝑒𝑡𝑢𝑟𝑛𝑠</m:t>
                    </m:r>
                    <m:r>
                      <a:rPr lang="en-SG" altLang="zh-CN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altLang="zh-CN" sz="1600" i="1" dirty="0" err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SG" altLang="zh-CN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altLang="zh-CN" sz="1600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𝑎𝑣𝑒𝑟𝑎𝑔𝑒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𝑅𝑒𝑡𝑢𝑟𝑛𝑠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altLang="zh-CN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ADA2B4-9404-45EA-BF2F-BD6B0ADFA1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70" t="-23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225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CEFAF-60AF-4E15-A8AC-DC3D22A2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Monte Carlo in RL: Control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DA2B4-9404-45EA-BF2F-BD6B0ADFA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altLang="zh-CN" sz="2000" dirty="0"/>
              <a:t>Now, we have the value function of all states given a policy</a:t>
            </a:r>
          </a:p>
          <a:p>
            <a:r>
              <a:rPr lang="en-SG" altLang="zh-CN" sz="2000" dirty="0"/>
              <a:t>We need to improve policy to be better</a:t>
            </a:r>
          </a:p>
          <a:p>
            <a:r>
              <a:rPr lang="en-SG" altLang="zh-CN" sz="2000" dirty="0"/>
              <a:t>Policy Iteration</a:t>
            </a:r>
          </a:p>
          <a:p>
            <a:pPr lvl="1"/>
            <a:r>
              <a:rPr lang="en-SG" altLang="zh-CN" sz="1600" dirty="0"/>
              <a:t>Policy evaluation</a:t>
            </a:r>
          </a:p>
          <a:p>
            <a:pPr lvl="1"/>
            <a:r>
              <a:rPr lang="en-SG" altLang="zh-CN" sz="1600" dirty="0"/>
              <a:t>Policy improvement</a:t>
            </a:r>
          </a:p>
          <a:p>
            <a:r>
              <a:rPr lang="en-US" altLang="zh-CN" sz="2000" dirty="0"/>
              <a:t>However, we need to know how good an action is</a:t>
            </a:r>
            <a:endParaRPr lang="en-SG" altLang="zh-CN" sz="2000" dirty="0"/>
          </a:p>
          <a:p>
            <a:endParaRPr lang="en-SG" altLang="zh-CN" sz="1600" dirty="0"/>
          </a:p>
          <a:p>
            <a:endParaRPr lang="en-US" sz="16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EF63652-4A68-44E7-84C7-83AB905CA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432" y="3450222"/>
            <a:ext cx="2264568" cy="132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F67E9EF-8561-45CA-B6DE-8555C88BB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783" y="1833296"/>
            <a:ext cx="1643061" cy="147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865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CEFAF-60AF-4E15-A8AC-DC3D22A2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ADA2B4-9404-45EA-BF2F-BD6B0ADFA1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altLang="zh-CN" sz="2000" dirty="0"/>
                  <a:t>Estimate how good an action is when staying in a state</a:t>
                </a:r>
              </a:p>
              <a:p>
                <a:r>
                  <a:rPr lang="en-SG" altLang="zh-CN" sz="2000" dirty="0"/>
                  <a:t>Defined as the expected return starting from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SG" altLang="zh-CN" sz="2000" dirty="0"/>
                  <a:t>, taking the action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altLang="zh-CN" sz="2000" dirty="0"/>
                  <a:t> and thereafter following policy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SG" altLang="zh-CN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SG" altLang="zh-CN" sz="1600" dirty="0"/>
              </a:p>
              <a:p>
                <a:r>
                  <a:rPr lang="en-SG" altLang="zh-CN" sz="2000" dirty="0"/>
                  <a:t>Representation: A table</a:t>
                </a:r>
              </a:p>
              <a:p>
                <a:pPr lvl="1"/>
                <a:r>
                  <a:rPr lang="en-SG" altLang="zh-CN" sz="1600" dirty="0"/>
                  <a:t>Filled with the Q-vale given a state and an action</a:t>
                </a:r>
              </a:p>
              <a:p>
                <a:endParaRPr lang="en-SG" altLang="zh-CN" sz="2000" dirty="0"/>
              </a:p>
              <a:p>
                <a:endParaRPr lang="en-SG" altLang="zh-CN" sz="12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ADA2B4-9404-45EA-BF2F-BD6B0ADFA1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DAF8EF98-3C39-48D3-B02E-3ABEAEDA03CE}"/>
              </a:ext>
            </a:extLst>
          </p:cNvPr>
          <p:cNvSpPr/>
          <p:nvPr/>
        </p:nvSpPr>
        <p:spPr>
          <a:xfrm>
            <a:off x="4057655" y="3957648"/>
            <a:ext cx="369332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B1CE10A-01F3-4205-A13B-FDFB150168D6}"/>
                  </a:ext>
                </a:extLst>
              </p:cNvPr>
              <p:cNvSpPr txBox="1"/>
              <p:nvPr/>
            </p:nvSpPr>
            <p:spPr>
              <a:xfrm>
                <a:off x="3953593" y="3588316"/>
                <a:ext cx="5774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B1CE10A-01F3-4205-A13B-FDFB15016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593" y="3588316"/>
                <a:ext cx="577455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8325CBBF-1B15-4FDE-8401-5A8616153C8D}"/>
              </a:ext>
            </a:extLst>
          </p:cNvPr>
          <p:cNvSpPr/>
          <p:nvPr/>
        </p:nvSpPr>
        <p:spPr>
          <a:xfrm>
            <a:off x="4427229" y="3957648"/>
            <a:ext cx="369332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F48031-F4B8-4788-99FE-E481B283B6CA}"/>
              </a:ext>
            </a:extLst>
          </p:cNvPr>
          <p:cNvSpPr/>
          <p:nvPr/>
        </p:nvSpPr>
        <p:spPr>
          <a:xfrm>
            <a:off x="4796561" y="3957648"/>
            <a:ext cx="369332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8C97606-85AC-4420-9AF5-B037FFA8936F}"/>
              </a:ext>
            </a:extLst>
          </p:cNvPr>
          <p:cNvSpPr/>
          <p:nvPr/>
        </p:nvSpPr>
        <p:spPr>
          <a:xfrm>
            <a:off x="4057655" y="4326980"/>
            <a:ext cx="369332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F7FE127-20AA-4DC2-A3A6-210E7BD3F9B8}"/>
              </a:ext>
            </a:extLst>
          </p:cNvPr>
          <p:cNvSpPr/>
          <p:nvPr/>
        </p:nvSpPr>
        <p:spPr>
          <a:xfrm>
            <a:off x="4427229" y="4326980"/>
            <a:ext cx="369332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E1371D7-8D99-43C5-9A94-07F9B36F82F5}"/>
              </a:ext>
            </a:extLst>
          </p:cNvPr>
          <p:cNvSpPr/>
          <p:nvPr/>
        </p:nvSpPr>
        <p:spPr>
          <a:xfrm>
            <a:off x="4796561" y="4326980"/>
            <a:ext cx="369332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3ED82F6-F720-4A71-87A9-3BE6DA2D0009}"/>
                  </a:ext>
                </a:extLst>
              </p:cNvPr>
              <p:cNvSpPr txBox="1"/>
              <p:nvPr/>
            </p:nvSpPr>
            <p:spPr>
              <a:xfrm>
                <a:off x="4323167" y="3594002"/>
                <a:ext cx="5774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3ED82F6-F720-4A71-87A9-3BE6DA2D0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167" y="3594002"/>
                <a:ext cx="57745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6125850-30CF-471A-A088-195CF6664726}"/>
                  </a:ext>
                </a:extLst>
              </p:cNvPr>
              <p:cNvSpPr txBox="1"/>
              <p:nvPr/>
            </p:nvSpPr>
            <p:spPr>
              <a:xfrm>
                <a:off x="4692499" y="3593440"/>
                <a:ext cx="5774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6125850-30CF-471A-A088-195CF6664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499" y="3593440"/>
                <a:ext cx="57745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箭头: 右 32">
            <a:extLst>
              <a:ext uri="{FF2B5EF4-FFF2-40B4-BE49-F238E27FC236}">
                <a16:creationId xmlns:a16="http://schemas.microsoft.com/office/drawing/2014/main" id="{E72397F9-6BF1-4A49-B668-8CE7E0B6D41B}"/>
              </a:ext>
            </a:extLst>
          </p:cNvPr>
          <p:cNvSpPr/>
          <p:nvPr/>
        </p:nvSpPr>
        <p:spPr>
          <a:xfrm>
            <a:off x="3663214" y="4046238"/>
            <a:ext cx="209775" cy="1921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F07B54F0-646F-4589-8A40-BFBD241683C3}"/>
              </a:ext>
            </a:extLst>
          </p:cNvPr>
          <p:cNvSpPr/>
          <p:nvPr/>
        </p:nvSpPr>
        <p:spPr>
          <a:xfrm rot="10800000">
            <a:off x="3621204" y="4449435"/>
            <a:ext cx="209775" cy="1921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415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CEFAF-60AF-4E15-A8AC-DC3D22A2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Q-value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ADA2B4-9404-45EA-BF2F-BD6B0ADFA1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/>
                  <a:t>MC for estimating Q:</a:t>
                </a:r>
              </a:p>
              <a:p>
                <a:pPr lvl="1"/>
                <a:r>
                  <a:rPr lang="en-US" altLang="zh-CN" sz="1600" dirty="0"/>
                  <a:t>A slight difference from estimating the value function</a:t>
                </a:r>
              </a:p>
              <a:p>
                <a:pPr lvl="1"/>
                <a:r>
                  <a:rPr lang="en-SG" altLang="zh-CN" sz="1600" dirty="0"/>
                  <a:t>Average returns for state-action pair 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altLang="zh-CN" sz="1600" dirty="0"/>
                  <a:t> is visited in an episode</a:t>
                </a:r>
              </a:p>
              <a:p>
                <a:r>
                  <a:rPr lang="en-US" altLang="zh-CN" sz="2000" dirty="0"/>
                  <a:t>We calculate the return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right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of first episode with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altLang="zh-CN" sz="2000" dirty="0"/>
              </a:p>
              <a:p>
                <a:pPr lvl="1"/>
                <a:endParaRPr lang="en-SG" altLang="zh-CN" sz="12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ADA2B4-9404-45EA-BF2F-BD6B0ADFA1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812C239-F81A-4454-9FE2-31CBA8160044}"/>
                  </a:ext>
                </a:extLst>
              </p:cNvPr>
              <p:cNvSpPr/>
              <p:nvPr/>
            </p:nvSpPr>
            <p:spPr>
              <a:xfrm>
                <a:off x="3264749" y="3131796"/>
                <a:ext cx="400049" cy="40004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e>
                        <m:sub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812C239-F81A-4454-9FE2-31CBA81600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749" y="3131796"/>
                <a:ext cx="400049" cy="400049"/>
              </a:xfrm>
              <a:prstGeom prst="rect">
                <a:avLst/>
              </a:prstGeom>
              <a:blipFill>
                <a:blip r:embed="rId3"/>
                <a:stretch>
                  <a:fillRect l="-434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BA47771E-EDAB-4A80-8C8A-7601366B6A8D}"/>
              </a:ext>
            </a:extLst>
          </p:cNvPr>
          <p:cNvSpPr/>
          <p:nvPr/>
        </p:nvSpPr>
        <p:spPr>
          <a:xfrm>
            <a:off x="3264749" y="3518862"/>
            <a:ext cx="400049" cy="4000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C329B424-32D0-4636-8672-801E732E0C11}"/>
              </a:ext>
            </a:extLst>
          </p:cNvPr>
          <p:cNvSpPr/>
          <p:nvPr/>
        </p:nvSpPr>
        <p:spPr>
          <a:xfrm>
            <a:off x="3386192" y="3625365"/>
            <a:ext cx="209775" cy="1921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C570CAD-45A5-41E6-BD54-DFA0313801A5}"/>
              </a:ext>
            </a:extLst>
          </p:cNvPr>
          <p:cNvCxnSpPr>
            <a:cxnSpLocks/>
          </p:cNvCxnSpPr>
          <p:nvPr/>
        </p:nvCxnSpPr>
        <p:spPr>
          <a:xfrm>
            <a:off x="3774561" y="3518862"/>
            <a:ext cx="29289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5F189E7-29D4-4595-A569-E4F13632A142}"/>
                  </a:ext>
                </a:extLst>
              </p:cNvPr>
              <p:cNvSpPr/>
              <p:nvPr/>
            </p:nvSpPr>
            <p:spPr>
              <a:xfrm>
                <a:off x="4162928" y="3144779"/>
                <a:ext cx="400049" cy="40004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e>
                        <m:sub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5F189E7-29D4-4595-A569-E4F13632A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928" y="3144779"/>
                <a:ext cx="400049" cy="400049"/>
              </a:xfrm>
              <a:prstGeom prst="rect">
                <a:avLst/>
              </a:prstGeom>
              <a:blipFill>
                <a:blip r:embed="rId4"/>
                <a:stretch>
                  <a:fillRect l="-428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0C05AA93-E0A9-49B4-AF15-D6B5BA814FE3}"/>
              </a:ext>
            </a:extLst>
          </p:cNvPr>
          <p:cNvSpPr/>
          <p:nvPr/>
        </p:nvSpPr>
        <p:spPr>
          <a:xfrm>
            <a:off x="4162928" y="3531845"/>
            <a:ext cx="400049" cy="4000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34D72C5B-F3EA-4674-94B0-F1DE83B1BD6A}"/>
              </a:ext>
            </a:extLst>
          </p:cNvPr>
          <p:cNvSpPr/>
          <p:nvPr/>
        </p:nvSpPr>
        <p:spPr>
          <a:xfrm>
            <a:off x="4284371" y="3638348"/>
            <a:ext cx="209775" cy="1921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29C8AC3-44C8-4AFF-939F-95B7ED1BE9C7}"/>
                  </a:ext>
                </a:extLst>
              </p:cNvPr>
              <p:cNvSpPr/>
              <p:nvPr/>
            </p:nvSpPr>
            <p:spPr>
              <a:xfrm>
                <a:off x="5099833" y="3126588"/>
                <a:ext cx="400049" cy="400049"/>
              </a:xfrm>
              <a:prstGeom prst="rect">
                <a:avLst/>
              </a:prstGeom>
              <a:solidFill>
                <a:srgbClr val="92D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e>
                        <m:sub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29C8AC3-44C8-4AFF-939F-95B7ED1BE9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833" y="3126588"/>
                <a:ext cx="400049" cy="400049"/>
              </a:xfrm>
              <a:prstGeom prst="rect">
                <a:avLst/>
              </a:prstGeom>
              <a:blipFill>
                <a:blip r:embed="rId5"/>
                <a:stretch>
                  <a:fillRect l="-434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A4DE507-3F2A-4C10-95EB-489B1D0ABB76}"/>
              </a:ext>
            </a:extLst>
          </p:cNvPr>
          <p:cNvCxnSpPr>
            <a:cxnSpLocks/>
          </p:cNvCxnSpPr>
          <p:nvPr/>
        </p:nvCxnSpPr>
        <p:spPr>
          <a:xfrm>
            <a:off x="4693734" y="3518862"/>
            <a:ext cx="29289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A26D49B-AD1C-4AF2-B973-1A2892368B8F}"/>
              </a:ext>
            </a:extLst>
          </p:cNvPr>
          <p:cNvSpPr txBox="1"/>
          <p:nvPr/>
        </p:nvSpPr>
        <p:spPr>
          <a:xfrm>
            <a:off x="3709181" y="28415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95766BB-4B7D-4866-8FA9-969483E41FED}"/>
              </a:ext>
            </a:extLst>
          </p:cNvPr>
          <p:cNvSpPr txBox="1"/>
          <p:nvPr/>
        </p:nvSpPr>
        <p:spPr>
          <a:xfrm>
            <a:off x="4636746" y="28415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2A88057-500B-416A-8D52-B82A52700923}"/>
                  </a:ext>
                </a:extLst>
              </p:cNvPr>
              <p:cNvSpPr txBox="1"/>
              <p:nvPr/>
            </p:nvSpPr>
            <p:spPr>
              <a:xfrm>
                <a:off x="2671159" y="3920388"/>
                <a:ext cx="3231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+10×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altLang="zh-CN" dirty="0"/>
                  <a:t>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2A88057-500B-416A-8D52-B82A52700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159" y="3920388"/>
                <a:ext cx="32310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98343A1C-15F0-423D-8FAE-5E19A1F1117E}"/>
              </a:ext>
            </a:extLst>
          </p:cNvPr>
          <p:cNvSpPr/>
          <p:nvPr/>
        </p:nvSpPr>
        <p:spPr>
          <a:xfrm>
            <a:off x="3201315" y="3056602"/>
            <a:ext cx="536922" cy="914389"/>
          </a:xfrm>
          <a:prstGeom prst="rect">
            <a:avLst/>
          </a:prstGeom>
          <a:noFill/>
          <a:ln w="19050">
            <a:solidFill>
              <a:srgbClr val="14253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545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CEFAF-60AF-4E15-A8AC-DC3D22A2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 </a:t>
            </a:r>
            <a:r>
              <a:rPr lang="en-US" altLang="zh-CN" sz="3600" dirty="0"/>
              <a:t>Q-Value (cont’d)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ADA2B4-9404-45EA-BF2F-BD6B0ADFA1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31974"/>
                <a:ext cx="8229600" cy="319201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/>
                  <a:t>Similarly the return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𝑐𝑒𝑙𝑙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right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of second episode with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r>
                  <a:rPr lang="en-US" altLang="zh-CN" sz="2000" dirty="0"/>
                  <a:t>Similarly the return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𝑐𝑒𝑙𝑙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right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of third episode with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SG" altLang="zh-CN" sz="2000" dirty="0"/>
              </a:p>
              <a:p>
                <a:endParaRPr lang="en-SG" altLang="zh-CN" sz="2000" dirty="0"/>
              </a:p>
              <a:p>
                <a:pPr marL="0" indent="0">
                  <a:buNone/>
                </a:pPr>
                <a:endParaRPr lang="en-SG" altLang="zh-CN" sz="1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ADA2B4-9404-45EA-BF2F-BD6B0ADFA1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31974"/>
                <a:ext cx="8229600" cy="3192014"/>
              </a:xfrm>
              <a:blipFill>
                <a:blip r:embed="rId3"/>
                <a:stretch>
                  <a:fillRect l="-667" t="-9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D5E3D03-630A-434F-A2E4-381D49E04795}"/>
                  </a:ext>
                </a:extLst>
              </p:cNvPr>
              <p:cNvSpPr txBox="1"/>
              <p:nvPr/>
            </p:nvSpPr>
            <p:spPr>
              <a:xfrm>
                <a:off x="1909752" y="2441906"/>
                <a:ext cx="4622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=−1×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−1×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−1×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+10×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=4.58</m:t>
                    </m:r>
                  </m:oMath>
                </a14:m>
                <a:r>
                  <a:rPr lang="en-US" altLang="zh-CN" sz="1400" dirty="0"/>
                  <a:t>  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D5E3D03-630A-434F-A2E4-381D49E04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752" y="2441906"/>
                <a:ext cx="462261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FE5C819-3738-4694-A963-85B1A53C7507}"/>
                  </a:ext>
                </a:extLst>
              </p:cNvPr>
              <p:cNvSpPr/>
              <p:nvPr/>
            </p:nvSpPr>
            <p:spPr>
              <a:xfrm>
                <a:off x="2608871" y="1656933"/>
                <a:ext cx="400049" cy="40004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e>
                        <m:sub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FE5C819-3738-4694-A963-85B1A53C75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871" y="1656933"/>
                <a:ext cx="400049" cy="400049"/>
              </a:xfrm>
              <a:prstGeom prst="rect">
                <a:avLst/>
              </a:prstGeom>
              <a:blipFill>
                <a:blip r:embed="rId5"/>
                <a:stretch>
                  <a:fillRect l="-4286"/>
                </a:stretch>
              </a:blipFill>
              <a:ln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2C8A1E8C-D87D-4660-AE04-1ADC96B88102}"/>
              </a:ext>
            </a:extLst>
          </p:cNvPr>
          <p:cNvSpPr/>
          <p:nvPr/>
        </p:nvSpPr>
        <p:spPr>
          <a:xfrm>
            <a:off x="2608871" y="2043999"/>
            <a:ext cx="400049" cy="4000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9238430-2AC6-4B14-B1A3-6176B1D52BF4}"/>
                  </a:ext>
                </a:extLst>
              </p:cNvPr>
              <p:cNvSpPr/>
              <p:nvPr/>
            </p:nvSpPr>
            <p:spPr>
              <a:xfrm>
                <a:off x="3528483" y="1669916"/>
                <a:ext cx="400049" cy="40004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e>
                        <m:sub>
                          <m:r>
                            <a:rPr lang="en-US" altLang="zh-CN" sz="1100" b="1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9238430-2AC6-4B14-B1A3-6176B1D52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483" y="1669916"/>
                <a:ext cx="400049" cy="400049"/>
              </a:xfrm>
              <a:prstGeom prst="rect">
                <a:avLst/>
              </a:prstGeom>
              <a:blipFill>
                <a:blip r:embed="rId6"/>
                <a:stretch>
                  <a:fillRect l="-4348"/>
                </a:stretch>
              </a:blipFill>
              <a:ln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B4E52BCC-8453-475C-A6C5-41F52FC245D3}"/>
              </a:ext>
            </a:extLst>
          </p:cNvPr>
          <p:cNvSpPr/>
          <p:nvPr/>
        </p:nvSpPr>
        <p:spPr>
          <a:xfrm>
            <a:off x="3528483" y="2056982"/>
            <a:ext cx="400049" cy="4000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113F3BF4-F118-43CB-BCF9-FB39A2BE4AFE}"/>
              </a:ext>
            </a:extLst>
          </p:cNvPr>
          <p:cNvSpPr/>
          <p:nvPr/>
        </p:nvSpPr>
        <p:spPr>
          <a:xfrm rot="10800000">
            <a:off x="3620871" y="2163485"/>
            <a:ext cx="209775" cy="1921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39876F7-2A44-4114-ADD0-592616EAEA60}"/>
              </a:ext>
            </a:extLst>
          </p:cNvPr>
          <p:cNvCxnSpPr>
            <a:cxnSpLocks/>
          </p:cNvCxnSpPr>
          <p:nvPr/>
        </p:nvCxnSpPr>
        <p:spPr>
          <a:xfrm>
            <a:off x="3137294" y="2045154"/>
            <a:ext cx="29289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3626049-5D30-4814-8214-4A47E97A3C3D}"/>
                  </a:ext>
                </a:extLst>
              </p:cNvPr>
              <p:cNvSpPr/>
              <p:nvPr/>
            </p:nvSpPr>
            <p:spPr>
              <a:xfrm>
                <a:off x="4415465" y="1662494"/>
                <a:ext cx="400049" cy="40004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e>
                        <m:sub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3626049-5D30-4814-8214-4A47E97A3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465" y="1662494"/>
                <a:ext cx="400049" cy="400049"/>
              </a:xfrm>
              <a:prstGeom prst="rect">
                <a:avLst/>
              </a:prstGeom>
              <a:blipFill>
                <a:blip r:embed="rId7"/>
                <a:stretch>
                  <a:fillRect l="-2857"/>
                </a:stretch>
              </a:blipFill>
              <a:ln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FE1EAADE-F7B5-400E-B78A-F4D1411D76A4}"/>
              </a:ext>
            </a:extLst>
          </p:cNvPr>
          <p:cNvSpPr/>
          <p:nvPr/>
        </p:nvSpPr>
        <p:spPr>
          <a:xfrm>
            <a:off x="4415465" y="2049560"/>
            <a:ext cx="400049" cy="4000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F19EAAD6-6854-42A9-A7DD-2DBDFBD0D1E4}"/>
              </a:ext>
            </a:extLst>
          </p:cNvPr>
          <p:cNvSpPr/>
          <p:nvPr/>
        </p:nvSpPr>
        <p:spPr>
          <a:xfrm>
            <a:off x="4536908" y="2156063"/>
            <a:ext cx="209775" cy="1921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70E0C1E-FB41-4B48-92A6-84F9D2F95C75}"/>
              </a:ext>
            </a:extLst>
          </p:cNvPr>
          <p:cNvCxnSpPr>
            <a:cxnSpLocks/>
          </p:cNvCxnSpPr>
          <p:nvPr/>
        </p:nvCxnSpPr>
        <p:spPr>
          <a:xfrm>
            <a:off x="4925277" y="2049560"/>
            <a:ext cx="29289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B982E25-4FA9-4AE3-BD58-BD8C10016052}"/>
                  </a:ext>
                </a:extLst>
              </p:cNvPr>
              <p:cNvSpPr/>
              <p:nvPr/>
            </p:nvSpPr>
            <p:spPr>
              <a:xfrm>
                <a:off x="5313644" y="1675477"/>
                <a:ext cx="400049" cy="40004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e>
                        <m:sub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B982E25-4FA9-4AE3-BD58-BD8C100160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644" y="1675477"/>
                <a:ext cx="400049" cy="400049"/>
              </a:xfrm>
              <a:prstGeom prst="rect">
                <a:avLst/>
              </a:prstGeom>
              <a:blipFill>
                <a:blip r:embed="rId8"/>
                <a:stretch>
                  <a:fillRect l="-4348"/>
                </a:stretch>
              </a:blipFill>
              <a:ln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>
            <a:extLst>
              <a:ext uri="{FF2B5EF4-FFF2-40B4-BE49-F238E27FC236}">
                <a16:creationId xmlns:a16="http://schemas.microsoft.com/office/drawing/2014/main" id="{EB5D7005-6E8F-421A-BAB9-B6D7DAFF7169}"/>
              </a:ext>
            </a:extLst>
          </p:cNvPr>
          <p:cNvSpPr/>
          <p:nvPr/>
        </p:nvSpPr>
        <p:spPr>
          <a:xfrm>
            <a:off x="5313644" y="2062543"/>
            <a:ext cx="400049" cy="4000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B761A5D3-A0E4-4662-9E60-14A55E2B1B8B}"/>
              </a:ext>
            </a:extLst>
          </p:cNvPr>
          <p:cNvSpPr/>
          <p:nvPr/>
        </p:nvSpPr>
        <p:spPr>
          <a:xfrm>
            <a:off x="5435087" y="2169046"/>
            <a:ext cx="209775" cy="1921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CD09582-FB1A-468E-A10E-77C746301C63}"/>
                  </a:ext>
                </a:extLst>
              </p:cNvPr>
              <p:cNvSpPr/>
              <p:nvPr/>
            </p:nvSpPr>
            <p:spPr>
              <a:xfrm>
                <a:off x="6236261" y="1657286"/>
                <a:ext cx="400049" cy="400049"/>
              </a:xfrm>
              <a:prstGeom prst="rect">
                <a:avLst/>
              </a:prstGeom>
              <a:solidFill>
                <a:srgbClr val="92D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e>
                        <m:sub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CD09582-FB1A-468E-A10E-77C746301C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261" y="1657286"/>
                <a:ext cx="400049" cy="400049"/>
              </a:xfrm>
              <a:prstGeom prst="rect">
                <a:avLst/>
              </a:prstGeom>
              <a:blipFill>
                <a:blip r:embed="rId9"/>
                <a:stretch>
                  <a:fillRect l="-4286"/>
                </a:stretch>
              </a:blipFill>
              <a:ln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93F49A6-A198-4BFE-B69C-ED3DFAB11D51}"/>
              </a:ext>
            </a:extLst>
          </p:cNvPr>
          <p:cNvCxnSpPr>
            <a:cxnSpLocks/>
          </p:cNvCxnSpPr>
          <p:nvPr/>
        </p:nvCxnSpPr>
        <p:spPr>
          <a:xfrm>
            <a:off x="5858738" y="2049560"/>
            <a:ext cx="29289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43D1C69-7C68-4D4F-B192-5304F66D0BFB}"/>
              </a:ext>
            </a:extLst>
          </p:cNvPr>
          <p:cNvCxnSpPr>
            <a:cxnSpLocks/>
          </p:cNvCxnSpPr>
          <p:nvPr/>
        </p:nvCxnSpPr>
        <p:spPr>
          <a:xfrm>
            <a:off x="4024368" y="2056982"/>
            <a:ext cx="29289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箭头: 右 34">
            <a:extLst>
              <a:ext uri="{FF2B5EF4-FFF2-40B4-BE49-F238E27FC236}">
                <a16:creationId xmlns:a16="http://schemas.microsoft.com/office/drawing/2014/main" id="{DD05A43F-DBCB-45B0-A92C-BECE8DED687A}"/>
              </a:ext>
            </a:extLst>
          </p:cNvPr>
          <p:cNvSpPr/>
          <p:nvPr/>
        </p:nvSpPr>
        <p:spPr>
          <a:xfrm>
            <a:off x="2720120" y="2147947"/>
            <a:ext cx="209775" cy="1921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F4A6930-ACDB-434C-9D95-CCD90FADA9C1}"/>
              </a:ext>
            </a:extLst>
          </p:cNvPr>
          <p:cNvSpPr txBox="1"/>
          <p:nvPr/>
        </p:nvSpPr>
        <p:spPr>
          <a:xfrm>
            <a:off x="3030573" y="14919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23D7A64-F9E0-4892-B855-5B90C5FC7B39}"/>
              </a:ext>
            </a:extLst>
          </p:cNvPr>
          <p:cNvSpPr txBox="1"/>
          <p:nvPr/>
        </p:nvSpPr>
        <p:spPr>
          <a:xfrm>
            <a:off x="4874742" y="149153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28463EC-C2DA-4BED-98EA-E0126E18BD9D}"/>
              </a:ext>
            </a:extLst>
          </p:cNvPr>
          <p:cNvSpPr txBox="1"/>
          <p:nvPr/>
        </p:nvSpPr>
        <p:spPr>
          <a:xfrm>
            <a:off x="5802307" y="14919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5D1701D-D422-45A2-9222-73B6CC2FFBE0}"/>
              </a:ext>
            </a:extLst>
          </p:cNvPr>
          <p:cNvSpPr txBox="1"/>
          <p:nvPr/>
        </p:nvSpPr>
        <p:spPr>
          <a:xfrm>
            <a:off x="3975749" y="149153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7C8C02DC-CC73-4471-9016-51737A7B9CE3}"/>
                  </a:ext>
                </a:extLst>
              </p:cNvPr>
              <p:cNvSpPr/>
              <p:nvPr/>
            </p:nvSpPr>
            <p:spPr>
              <a:xfrm>
                <a:off x="2558641" y="3251147"/>
                <a:ext cx="400049" cy="40004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e>
                        <m:sub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7C8C02DC-CC73-4471-9016-51737A7B9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641" y="3251147"/>
                <a:ext cx="400049" cy="400049"/>
              </a:xfrm>
              <a:prstGeom prst="rect">
                <a:avLst/>
              </a:prstGeom>
              <a:blipFill>
                <a:blip r:embed="rId10"/>
                <a:stretch>
                  <a:fillRect l="-4348"/>
                </a:stretch>
              </a:blipFill>
              <a:ln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>
            <a:extLst>
              <a:ext uri="{FF2B5EF4-FFF2-40B4-BE49-F238E27FC236}">
                <a16:creationId xmlns:a16="http://schemas.microsoft.com/office/drawing/2014/main" id="{EF5668B5-F345-485E-9390-099270CBEABF}"/>
              </a:ext>
            </a:extLst>
          </p:cNvPr>
          <p:cNvSpPr/>
          <p:nvPr/>
        </p:nvSpPr>
        <p:spPr>
          <a:xfrm>
            <a:off x="2558641" y="3638213"/>
            <a:ext cx="400049" cy="4000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B9ED0EF8-077D-4B58-97C8-57D75E4EC57E}"/>
              </a:ext>
            </a:extLst>
          </p:cNvPr>
          <p:cNvSpPr/>
          <p:nvPr/>
        </p:nvSpPr>
        <p:spPr>
          <a:xfrm rot="10800000">
            <a:off x="2658652" y="3744716"/>
            <a:ext cx="209775" cy="1921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57226FE-0AD6-4E9B-B875-58BBE9B466FE}"/>
                  </a:ext>
                </a:extLst>
              </p:cNvPr>
              <p:cNvSpPr/>
              <p:nvPr/>
            </p:nvSpPr>
            <p:spPr>
              <a:xfrm>
                <a:off x="3478253" y="3264130"/>
                <a:ext cx="400049" cy="40004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e>
                        <m:sub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57226FE-0AD6-4E9B-B875-58BBE9B46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253" y="3264130"/>
                <a:ext cx="400049" cy="400049"/>
              </a:xfrm>
              <a:prstGeom prst="rect">
                <a:avLst/>
              </a:prstGeom>
              <a:blipFill>
                <a:blip r:embed="rId11"/>
                <a:stretch>
                  <a:fillRect l="-4348"/>
                </a:stretch>
              </a:blipFill>
              <a:ln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>
            <a:extLst>
              <a:ext uri="{FF2B5EF4-FFF2-40B4-BE49-F238E27FC236}">
                <a16:creationId xmlns:a16="http://schemas.microsoft.com/office/drawing/2014/main" id="{1E662A77-4F11-4BC5-9603-EEA04A566841}"/>
              </a:ext>
            </a:extLst>
          </p:cNvPr>
          <p:cNvSpPr/>
          <p:nvPr/>
        </p:nvSpPr>
        <p:spPr>
          <a:xfrm>
            <a:off x="3478253" y="3651196"/>
            <a:ext cx="400049" cy="4000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859AB135-C0AA-45AB-8DA5-F91B0D00ABE1}"/>
              </a:ext>
            </a:extLst>
          </p:cNvPr>
          <p:cNvSpPr/>
          <p:nvPr/>
        </p:nvSpPr>
        <p:spPr>
          <a:xfrm>
            <a:off x="3599696" y="3757699"/>
            <a:ext cx="209775" cy="1921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AE7B6B2-3A1A-4B00-804D-618824FEA380}"/>
              </a:ext>
            </a:extLst>
          </p:cNvPr>
          <p:cNvSpPr txBox="1"/>
          <p:nvPr/>
        </p:nvSpPr>
        <p:spPr>
          <a:xfrm>
            <a:off x="3023364" y="30844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68AE6A7-7B7E-485B-A511-A888FB3E052D}"/>
              </a:ext>
            </a:extLst>
          </p:cNvPr>
          <p:cNvCxnSpPr>
            <a:cxnSpLocks/>
          </p:cNvCxnSpPr>
          <p:nvPr/>
        </p:nvCxnSpPr>
        <p:spPr>
          <a:xfrm>
            <a:off x="3087064" y="3639368"/>
            <a:ext cx="29289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38826EB-1029-4AC8-81AF-0AED15888A87}"/>
                  </a:ext>
                </a:extLst>
              </p:cNvPr>
              <p:cNvSpPr/>
              <p:nvPr/>
            </p:nvSpPr>
            <p:spPr>
              <a:xfrm>
                <a:off x="4422387" y="3256708"/>
                <a:ext cx="400049" cy="40004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e>
                        <m:sub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38826EB-1029-4AC8-81AF-0AED15888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387" y="3256708"/>
                <a:ext cx="400049" cy="400049"/>
              </a:xfrm>
              <a:prstGeom prst="rect">
                <a:avLst/>
              </a:prstGeom>
              <a:blipFill>
                <a:blip r:embed="rId12"/>
                <a:stretch>
                  <a:fillRect l="-2857"/>
                </a:stretch>
              </a:blipFill>
              <a:ln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>
            <a:extLst>
              <a:ext uri="{FF2B5EF4-FFF2-40B4-BE49-F238E27FC236}">
                <a16:creationId xmlns:a16="http://schemas.microsoft.com/office/drawing/2014/main" id="{F9D8B7BD-48C1-45B4-BCAC-BFBBF2237F4C}"/>
              </a:ext>
            </a:extLst>
          </p:cNvPr>
          <p:cNvSpPr/>
          <p:nvPr/>
        </p:nvSpPr>
        <p:spPr>
          <a:xfrm>
            <a:off x="4422387" y="3643774"/>
            <a:ext cx="400049" cy="4000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1CEDC608-4A6F-4E69-8043-5D27F7225C73}"/>
              </a:ext>
            </a:extLst>
          </p:cNvPr>
          <p:cNvSpPr/>
          <p:nvPr/>
        </p:nvSpPr>
        <p:spPr>
          <a:xfrm>
            <a:off x="4543830" y="3750277"/>
            <a:ext cx="209775" cy="1921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FFB612E-0EDC-45E4-88D7-472F5E0FCC53}"/>
              </a:ext>
            </a:extLst>
          </p:cNvPr>
          <p:cNvCxnSpPr>
            <a:cxnSpLocks/>
          </p:cNvCxnSpPr>
          <p:nvPr/>
        </p:nvCxnSpPr>
        <p:spPr>
          <a:xfrm>
            <a:off x="4932199" y="3643774"/>
            <a:ext cx="29289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9A8BEE42-FA36-4550-A58A-102799176695}"/>
                  </a:ext>
                </a:extLst>
              </p:cNvPr>
              <p:cNvSpPr/>
              <p:nvPr/>
            </p:nvSpPr>
            <p:spPr>
              <a:xfrm>
                <a:off x="5320566" y="3269691"/>
                <a:ext cx="400049" cy="40004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e>
                        <m:sub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9A8BEE42-FA36-4550-A58A-102799176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566" y="3269691"/>
                <a:ext cx="400049" cy="400049"/>
              </a:xfrm>
              <a:prstGeom prst="rect">
                <a:avLst/>
              </a:prstGeom>
              <a:blipFill>
                <a:blip r:embed="rId13"/>
                <a:stretch>
                  <a:fillRect l="-4348"/>
                </a:stretch>
              </a:blipFill>
              <a:ln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 53">
            <a:extLst>
              <a:ext uri="{FF2B5EF4-FFF2-40B4-BE49-F238E27FC236}">
                <a16:creationId xmlns:a16="http://schemas.microsoft.com/office/drawing/2014/main" id="{784A60DB-36ED-42D1-BEFE-969A113DB18B}"/>
              </a:ext>
            </a:extLst>
          </p:cNvPr>
          <p:cNvSpPr/>
          <p:nvPr/>
        </p:nvSpPr>
        <p:spPr>
          <a:xfrm>
            <a:off x="5320566" y="3656757"/>
            <a:ext cx="400049" cy="4000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73FAE9BD-A636-4CF9-9210-A99E26DA35E1}"/>
              </a:ext>
            </a:extLst>
          </p:cNvPr>
          <p:cNvSpPr/>
          <p:nvPr/>
        </p:nvSpPr>
        <p:spPr>
          <a:xfrm>
            <a:off x="5442009" y="3763260"/>
            <a:ext cx="209775" cy="1921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10AAE86E-FCD3-4C8F-84C4-03DC00BE1D8A}"/>
                  </a:ext>
                </a:extLst>
              </p:cNvPr>
              <p:cNvSpPr/>
              <p:nvPr/>
            </p:nvSpPr>
            <p:spPr>
              <a:xfrm>
                <a:off x="6307479" y="3251500"/>
                <a:ext cx="400049" cy="400049"/>
              </a:xfrm>
              <a:prstGeom prst="rect">
                <a:avLst/>
              </a:prstGeom>
              <a:solidFill>
                <a:srgbClr val="92D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e>
                        <m:sub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10AAE86E-FCD3-4C8F-84C4-03DC00BE1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479" y="3251500"/>
                <a:ext cx="400049" cy="400049"/>
              </a:xfrm>
              <a:prstGeom prst="rect">
                <a:avLst/>
              </a:prstGeom>
              <a:blipFill>
                <a:blip r:embed="rId14"/>
                <a:stretch>
                  <a:fillRect l="-4348"/>
                </a:stretch>
              </a:blipFill>
              <a:ln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本框 56">
            <a:extLst>
              <a:ext uri="{FF2B5EF4-FFF2-40B4-BE49-F238E27FC236}">
                <a16:creationId xmlns:a16="http://schemas.microsoft.com/office/drawing/2014/main" id="{1D705B88-E54A-4929-B912-CE4E23570AAA}"/>
              </a:ext>
            </a:extLst>
          </p:cNvPr>
          <p:cNvSpPr txBox="1"/>
          <p:nvPr/>
        </p:nvSpPr>
        <p:spPr>
          <a:xfrm>
            <a:off x="4867533" y="308403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DA99CE5-4B95-4C03-BA9D-E41B745D76AF}"/>
              </a:ext>
            </a:extLst>
          </p:cNvPr>
          <p:cNvSpPr txBox="1"/>
          <p:nvPr/>
        </p:nvSpPr>
        <p:spPr>
          <a:xfrm>
            <a:off x="5795098" y="30844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EBD2B0E-5213-4A07-B31D-2949DDB93FEC}"/>
              </a:ext>
            </a:extLst>
          </p:cNvPr>
          <p:cNvCxnSpPr>
            <a:cxnSpLocks/>
          </p:cNvCxnSpPr>
          <p:nvPr/>
        </p:nvCxnSpPr>
        <p:spPr>
          <a:xfrm>
            <a:off x="5865660" y="3643774"/>
            <a:ext cx="29289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687FD33-FADC-4794-9476-0D2DA45A336E}"/>
              </a:ext>
            </a:extLst>
          </p:cNvPr>
          <p:cNvCxnSpPr>
            <a:cxnSpLocks/>
          </p:cNvCxnSpPr>
          <p:nvPr/>
        </p:nvCxnSpPr>
        <p:spPr>
          <a:xfrm>
            <a:off x="4024144" y="3651196"/>
            <a:ext cx="29289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F8ECB55A-FB6A-448B-9BA2-737BA342DF13}"/>
              </a:ext>
            </a:extLst>
          </p:cNvPr>
          <p:cNvSpPr txBox="1"/>
          <p:nvPr/>
        </p:nvSpPr>
        <p:spPr>
          <a:xfrm>
            <a:off x="3968540" y="308403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C1A73E-FC77-46AE-960C-214E170D5D37}"/>
                  </a:ext>
                </a:extLst>
              </p:cNvPr>
              <p:cNvSpPr txBox="1"/>
              <p:nvPr/>
            </p:nvSpPr>
            <p:spPr>
              <a:xfrm>
                <a:off x="1908979" y="4083268"/>
                <a:ext cx="25469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=−1×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+10×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altLang="zh-CN" sz="1400" dirty="0"/>
                  <a:t>  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C1A73E-FC77-46AE-960C-214E170D5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979" y="4083268"/>
                <a:ext cx="254697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F6A57242-8E57-4291-B069-86ABCF8C617D}"/>
                  </a:ext>
                </a:extLst>
              </p:cNvPr>
              <p:cNvSpPr txBox="1"/>
              <p:nvPr/>
            </p:nvSpPr>
            <p:spPr>
              <a:xfrm>
                <a:off x="470112" y="4373319"/>
                <a:ext cx="7872709" cy="529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/>
                  </a:rPr>
                  <a:t>The empirical Q-value function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𝑐𝑒𝑙𝑙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right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>
                    <a:latin typeface="Arial"/>
                  </a:rPr>
                  <a:t>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4.58+8</m:t>
                        </m:r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6.86</m:t>
                    </m:r>
                  </m:oMath>
                </a14:m>
                <a:endParaRPr lang="zh-CN" altLang="en-US" sz="2000" dirty="0">
                  <a:latin typeface="Arial"/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F6A57242-8E57-4291-B069-86ABCF8C6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12" y="4373319"/>
                <a:ext cx="7872709" cy="529184"/>
              </a:xfrm>
              <a:prstGeom prst="rect">
                <a:avLst/>
              </a:prstGeom>
              <a:blipFill>
                <a:blip r:embed="rId16"/>
                <a:stretch>
                  <a:fillRect l="-482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1C210B99-7808-4022-807D-9DEA44D9E4C7}"/>
              </a:ext>
            </a:extLst>
          </p:cNvPr>
          <p:cNvSpPr/>
          <p:nvPr/>
        </p:nvSpPr>
        <p:spPr>
          <a:xfrm>
            <a:off x="2541144" y="1587959"/>
            <a:ext cx="536922" cy="914389"/>
          </a:xfrm>
          <a:prstGeom prst="rect">
            <a:avLst/>
          </a:prstGeom>
          <a:noFill/>
          <a:ln w="19050">
            <a:solidFill>
              <a:srgbClr val="14253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10EA63-D117-42CD-BD54-C89620A2CB77}"/>
              </a:ext>
            </a:extLst>
          </p:cNvPr>
          <p:cNvSpPr/>
          <p:nvPr/>
        </p:nvSpPr>
        <p:spPr>
          <a:xfrm>
            <a:off x="4361196" y="3194001"/>
            <a:ext cx="536922" cy="914389"/>
          </a:xfrm>
          <a:prstGeom prst="rect">
            <a:avLst/>
          </a:prstGeom>
          <a:noFill/>
          <a:ln w="19050">
            <a:solidFill>
              <a:srgbClr val="14253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910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CEFAF-60AF-4E15-A8AC-DC3D22A2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/>
              <a:t>Q-Value for Control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ADA2B4-9404-45EA-BF2F-BD6B0ADFA1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6896"/>
                <a:ext cx="8229600" cy="290709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SG" altLang="zh-CN" sz="2000" dirty="0"/>
                  <a:t>Filling the Q-table</a:t>
                </a:r>
              </a:p>
              <a:p>
                <a:pPr lvl="1"/>
                <a:r>
                  <a:rPr lang="en-US" sz="1600" dirty="0"/>
                  <a:t>By going through all state-action pairs, we get a complete Q-table with all the entries filled</a:t>
                </a:r>
              </a:p>
              <a:p>
                <a:pPr lvl="1"/>
                <a:r>
                  <a:rPr lang="en-US" altLang="zh-CN" sz="1600" dirty="0"/>
                  <a:t>A possible Q-table example</a:t>
                </a:r>
              </a:p>
              <a:p>
                <a:pPr lvl="1"/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endParaRPr lang="en-US" sz="1600" dirty="0"/>
              </a:p>
              <a:p>
                <a:r>
                  <a:rPr lang="en-US" sz="2000" dirty="0"/>
                  <a:t>Selecting action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altLang="zh-CN" sz="1600" dirty="0"/>
              </a:p>
              <a:p>
                <a:pPr marL="457200" lvl="1" indent="0">
                  <a:buNone/>
                </a:pPr>
                <a:r>
                  <a:rPr lang="en-SG" altLang="zh-CN" sz="1600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1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SG" altLang="zh-CN" sz="1600" dirty="0"/>
                  <a:t>, we choose right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ADA2B4-9404-45EA-BF2F-BD6B0ADFA1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6896"/>
                <a:ext cx="8229600" cy="2907092"/>
              </a:xfrm>
              <a:blipFill>
                <a:blip r:embed="rId3"/>
                <a:stretch>
                  <a:fillRect l="-667" t="-188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40E37CAD-0B9C-4C22-8963-FB7E2983A113}"/>
              </a:ext>
            </a:extLst>
          </p:cNvPr>
          <p:cNvSpPr/>
          <p:nvPr/>
        </p:nvSpPr>
        <p:spPr>
          <a:xfrm>
            <a:off x="4084908" y="2606131"/>
            <a:ext cx="369332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6.2</a:t>
            </a:r>
            <a:endParaRPr lang="zh-CN" altLang="en-US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86BE5DE-3D4F-4C42-8B58-FAAACA523340}"/>
                  </a:ext>
                </a:extLst>
              </p:cNvPr>
              <p:cNvSpPr txBox="1"/>
              <p:nvPr/>
            </p:nvSpPr>
            <p:spPr>
              <a:xfrm>
                <a:off x="3980846" y="2236799"/>
                <a:ext cx="5774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86BE5DE-3D4F-4C42-8B58-FAAACA523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846" y="2236799"/>
                <a:ext cx="57745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4D8872CE-EEE5-45F1-8A40-97D6A6BDDF79}"/>
              </a:ext>
            </a:extLst>
          </p:cNvPr>
          <p:cNvSpPr/>
          <p:nvPr/>
        </p:nvSpPr>
        <p:spPr>
          <a:xfrm>
            <a:off x="4454482" y="2606131"/>
            <a:ext cx="369332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6.9</a:t>
            </a:r>
            <a:endParaRPr lang="zh-CN" altLang="en-US" sz="11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9B4F34-E3E4-4183-97B6-45A557F6ACB9}"/>
              </a:ext>
            </a:extLst>
          </p:cNvPr>
          <p:cNvSpPr/>
          <p:nvPr/>
        </p:nvSpPr>
        <p:spPr>
          <a:xfrm>
            <a:off x="4823814" y="2606131"/>
            <a:ext cx="369332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10</a:t>
            </a:r>
            <a:endParaRPr lang="zh-CN" altLang="en-US" sz="11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F71795-8EEE-497F-9F97-4728990DF373}"/>
              </a:ext>
            </a:extLst>
          </p:cNvPr>
          <p:cNvSpPr/>
          <p:nvPr/>
        </p:nvSpPr>
        <p:spPr>
          <a:xfrm>
            <a:off x="4084908" y="2975463"/>
            <a:ext cx="369332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986EE-9A40-496D-8BBA-1B6C50F2BCFD}"/>
              </a:ext>
            </a:extLst>
          </p:cNvPr>
          <p:cNvSpPr/>
          <p:nvPr/>
        </p:nvSpPr>
        <p:spPr>
          <a:xfrm>
            <a:off x="4454482" y="2975463"/>
            <a:ext cx="369332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4.6</a:t>
            </a:r>
            <a:endParaRPr lang="zh-CN" altLang="en-US" sz="1100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C3C4094-7478-4914-BD85-0FD0378AF1D7}"/>
              </a:ext>
            </a:extLst>
          </p:cNvPr>
          <p:cNvSpPr/>
          <p:nvPr/>
        </p:nvSpPr>
        <p:spPr>
          <a:xfrm>
            <a:off x="4823814" y="2975463"/>
            <a:ext cx="369332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6.2</a:t>
            </a:r>
            <a:endParaRPr lang="zh-CN" altLang="en-US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4E21F4C-F357-40C9-B615-0BF47A12353C}"/>
                  </a:ext>
                </a:extLst>
              </p:cNvPr>
              <p:cNvSpPr txBox="1"/>
              <p:nvPr/>
            </p:nvSpPr>
            <p:spPr>
              <a:xfrm>
                <a:off x="4350420" y="2242485"/>
                <a:ext cx="5774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4E21F4C-F357-40C9-B615-0BF47A123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20" y="2242485"/>
                <a:ext cx="57745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8AC0E51-45C7-491E-AE13-4D9C6509B711}"/>
                  </a:ext>
                </a:extLst>
              </p:cNvPr>
              <p:cNvSpPr txBox="1"/>
              <p:nvPr/>
            </p:nvSpPr>
            <p:spPr>
              <a:xfrm>
                <a:off x="4719752" y="2241923"/>
                <a:ext cx="5774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8AC0E51-45C7-491E-AE13-4D9C6509B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752" y="2241923"/>
                <a:ext cx="57745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箭头: 右 21">
            <a:extLst>
              <a:ext uri="{FF2B5EF4-FFF2-40B4-BE49-F238E27FC236}">
                <a16:creationId xmlns:a16="http://schemas.microsoft.com/office/drawing/2014/main" id="{8B27EFDF-03E2-49B8-9F8B-7C0EFD18AAE5}"/>
              </a:ext>
            </a:extLst>
          </p:cNvPr>
          <p:cNvSpPr/>
          <p:nvPr/>
        </p:nvSpPr>
        <p:spPr>
          <a:xfrm>
            <a:off x="3690467" y="2694721"/>
            <a:ext cx="209775" cy="1921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21B85C4D-AEDA-46BC-9231-BBF842129098}"/>
              </a:ext>
            </a:extLst>
          </p:cNvPr>
          <p:cNvSpPr/>
          <p:nvPr/>
        </p:nvSpPr>
        <p:spPr>
          <a:xfrm rot="10800000">
            <a:off x="3648457" y="3097918"/>
            <a:ext cx="209775" cy="1921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笑脸 26">
            <a:extLst>
              <a:ext uri="{FF2B5EF4-FFF2-40B4-BE49-F238E27FC236}">
                <a16:creationId xmlns:a16="http://schemas.microsoft.com/office/drawing/2014/main" id="{A4BC0B7E-DA25-427C-A202-DA863572FC74}"/>
              </a:ext>
            </a:extLst>
          </p:cNvPr>
          <p:cNvSpPr/>
          <p:nvPr/>
        </p:nvSpPr>
        <p:spPr>
          <a:xfrm>
            <a:off x="3980846" y="2839180"/>
            <a:ext cx="192151" cy="192151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笑脸 30">
            <a:extLst>
              <a:ext uri="{FF2B5EF4-FFF2-40B4-BE49-F238E27FC236}">
                <a16:creationId xmlns:a16="http://schemas.microsoft.com/office/drawing/2014/main" id="{800F9A1D-07ED-4B91-B24D-28A34F2E33DE}"/>
              </a:ext>
            </a:extLst>
          </p:cNvPr>
          <p:cNvSpPr/>
          <p:nvPr/>
        </p:nvSpPr>
        <p:spPr>
          <a:xfrm>
            <a:off x="4387230" y="2839181"/>
            <a:ext cx="192151" cy="192151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笑脸 32">
            <a:extLst>
              <a:ext uri="{FF2B5EF4-FFF2-40B4-BE49-F238E27FC236}">
                <a16:creationId xmlns:a16="http://schemas.microsoft.com/office/drawing/2014/main" id="{EB27AED6-C501-41B8-80F8-394C25C7FC29}"/>
              </a:ext>
            </a:extLst>
          </p:cNvPr>
          <p:cNvSpPr/>
          <p:nvPr/>
        </p:nvSpPr>
        <p:spPr>
          <a:xfrm>
            <a:off x="4756562" y="2850183"/>
            <a:ext cx="192151" cy="192151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乘号 36">
            <a:extLst>
              <a:ext uri="{FF2B5EF4-FFF2-40B4-BE49-F238E27FC236}">
                <a16:creationId xmlns:a16="http://schemas.microsoft.com/office/drawing/2014/main" id="{89B3B52C-8BAA-4095-B37F-B5A2FA21D780}"/>
              </a:ext>
            </a:extLst>
          </p:cNvPr>
          <p:cNvSpPr/>
          <p:nvPr/>
        </p:nvSpPr>
        <p:spPr>
          <a:xfrm>
            <a:off x="3980846" y="3242663"/>
            <a:ext cx="192151" cy="192151"/>
          </a:xfrm>
          <a:prstGeom prst="mathMultipl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乘号 37">
            <a:extLst>
              <a:ext uri="{FF2B5EF4-FFF2-40B4-BE49-F238E27FC236}">
                <a16:creationId xmlns:a16="http://schemas.microsoft.com/office/drawing/2014/main" id="{A70A761C-B848-4776-9B6E-C8C853293DF5}"/>
              </a:ext>
            </a:extLst>
          </p:cNvPr>
          <p:cNvSpPr/>
          <p:nvPr/>
        </p:nvSpPr>
        <p:spPr>
          <a:xfrm>
            <a:off x="4390825" y="3264382"/>
            <a:ext cx="192151" cy="192151"/>
          </a:xfrm>
          <a:prstGeom prst="mathMultipl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乘号 39">
            <a:extLst>
              <a:ext uri="{FF2B5EF4-FFF2-40B4-BE49-F238E27FC236}">
                <a16:creationId xmlns:a16="http://schemas.microsoft.com/office/drawing/2014/main" id="{D7F00D44-121C-47FA-B7BE-D65D598F7133}"/>
              </a:ext>
            </a:extLst>
          </p:cNvPr>
          <p:cNvSpPr/>
          <p:nvPr/>
        </p:nvSpPr>
        <p:spPr>
          <a:xfrm>
            <a:off x="4755236" y="3264381"/>
            <a:ext cx="192151" cy="192151"/>
          </a:xfrm>
          <a:prstGeom prst="mathMultipl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04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CEFAF-60AF-4E15-A8AC-DC3D22A2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altLang="zh-CN" sz="3600" dirty="0"/>
              <a:t>MC control algorithm</a:t>
            </a:r>
            <a:endParaRPr lang="en-US" dirty="0"/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07484506-146C-468B-9785-030926BD96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66" y="1124332"/>
            <a:ext cx="4627506" cy="359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1EFB8949-9525-458E-A886-7A013B628639}"/>
              </a:ext>
            </a:extLst>
          </p:cNvPr>
          <p:cNvSpPr/>
          <p:nvPr/>
        </p:nvSpPr>
        <p:spPr>
          <a:xfrm>
            <a:off x="3850481" y="2493169"/>
            <a:ext cx="4221957" cy="105727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7839CB8-80A1-4261-9913-47A0C31CB907}"/>
              </a:ext>
            </a:extLst>
          </p:cNvPr>
          <p:cNvSpPr/>
          <p:nvPr/>
        </p:nvSpPr>
        <p:spPr>
          <a:xfrm>
            <a:off x="3850481" y="3574257"/>
            <a:ext cx="4221957" cy="1146519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4CE6297-F948-4312-87F2-8666E2E81394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721769" y="3021807"/>
            <a:ext cx="11287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BD60B9E-700E-4D70-A655-13AFE597BE6C}"/>
              </a:ext>
            </a:extLst>
          </p:cNvPr>
          <p:cNvSpPr txBox="1"/>
          <p:nvPr/>
        </p:nvSpPr>
        <p:spPr>
          <a:xfrm>
            <a:off x="842963" y="2837140"/>
            <a:ext cx="176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Policy evaluation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0A6ED63-79EB-4BEC-AD79-C8FB3D70F0EE}"/>
              </a:ext>
            </a:extLst>
          </p:cNvPr>
          <p:cNvCxnSpPr>
            <a:cxnSpLocks/>
          </p:cNvCxnSpPr>
          <p:nvPr/>
        </p:nvCxnSpPr>
        <p:spPr>
          <a:xfrm flipH="1">
            <a:off x="2721769" y="4147516"/>
            <a:ext cx="11287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030E45A-9BC3-49D2-90C0-D797CDBFA525}"/>
              </a:ext>
            </a:extLst>
          </p:cNvPr>
          <p:cNvSpPr txBox="1"/>
          <p:nvPr/>
        </p:nvSpPr>
        <p:spPr>
          <a:xfrm>
            <a:off x="699109" y="3965919"/>
            <a:ext cx="205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Policy improvement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42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SG" dirty="0"/>
              <a:t>Lesson </a:t>
            </a:r>
            <a:r>
              <a:rPr lang="en-SG" b="1" dirty="0"/>
              <a:t>Outline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SzPct val="100000"/>
            </a:pPr>
            <a:r>
              <a:rPr lang="en-US" sz="2400" dirty="0"/>
              <a:t>Some RL algorithms:</a:t>
            </a:r>
          </a:p>
          <a:p>
            <a:pPr lvl="1">
              <a:buSzPct val="100000"/>
            </a:pPr>
            <a:r>
              <a:rPr lang="en-US" sz="2000" dirty="0"/>
              <a:t>Monte-Carlo</a:t>
            </a:r>
          </a:p>
          <a:p>
            <a:pPr lvl="1">
              <a:buSzPct val="100000"/>
            </a:pPr>
            <a:r>
              <a:rPr lang="en-US" sz="2000" dirty="0"/>
              <a:t>Temporal difference</a:t>
            </a:r>
          </a:p>
          <a:p>
            <a:pPr lvl="1">
              <a:buSzPct val="100000"/>
            </a:pPr>
            <a:r>
              <a:rPr lang="en-US" sz="2000" dirty="0"/>
              <a:t>Q-learning</a:t>
            </a:r>
          </a:p>
          <a:p>
            <a:pPr lvl="1">
              <a:buSzPct val="100000"/>
            </a:pPr>
            <a:r>
              <a:rPr lang="en-SG" sz="2000" dirty="0"/>
              <a:t>Deep Q-Network</a:t>
            </a:r>
          </a:p>
          <a:p>
            <a:pPr>
              <a:buSzPct val="100000"/>
            </a:pPr>
            <a:endParaRPr lang="en-SG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141" y="1731773"/>
            <a:ext cx="1696841" cy="233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65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CEFAF-60AF-4E15-A8AC-DC3D22A2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altLang="zh-CN" sz="3600" dirty="0"/>
              <a:t>Q-Learning is Bootstrapping</a:t>
            </a:r>
            <a:endParaRPr lang="en-US" dirty="0"/>
          </a:p>
        </p:txBody>
      </p:sp>
      <p:pic>
        <p:nvPicPr>
          <p:cNvPr id="1026" name="Picture 2" descr="Photograph of a cowboy boot with boot straps to represent bootstrapping.">
            <a:extLst>
              <a:ext uri="{FF2B5EF4-FFF2-40B4-BE49-F238E27FC236}">
                <a16:creationId xmlns:a16="http://schemas.microsoft.com/office/drawing/2014/main" id="{A05FAF67-378D-2A4C-BF3B-067A57DC1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281" y="1153304"/>
            <a:ext cx="2402097" cy="356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90A045-B0A7-BD49-8997-2C9B25041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233" y="1922975"/>
            <a:ext cx="4166767" cy="202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63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CEFAF-60AF-4E15-A8AC-DC3D22A2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Q-Learning</a:t>
            </a:r>
            <a:r>
              <a:rPr lang="zh-CN" altLang="en-US" dirty="0"/>
              <a:t>：</a:t>
            </a:r>
            <a:r>
              <a:rPr lang="en-US" altLang="zh-CN" dirty="0"/>
              <a:t>the blessings of Temporal Difference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ADA2B4-9404-45EA-BF2F-BD6B0ADFA1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>
                    <a:latin typeface="Cambria Math" panose="02040503050406030204" pitchFamily="18" charset="0"/>
                  </a:rPr>
                  <a:t>Previously, we need the whole trajectory</a:t>
                </a:r>
              </a:p>
              <a:p>
                <a:r>
                  <a:rPr lang="en-US" altLang="zh-CN" sz="2000" dirty="0">
                    <a:latin typeface="Cambria Math" panose="02040503050406030204" pitchFamily="18" charset="0"/>
                  </a:rPr>
                  <a:t>In Q-Learning, we only need one-step trajectory: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dirty="0">
                    <a:latin typeface="Cambria Math" panose="02040503050406030204" pitchFamily="18" charset="0"/>
                  </a:rPr>
                  <a:t>The difference is the Q-value computing</a:t>
                </a:r>
              </a:p>
              <a:p>
                <a:pPr lvl="1"/>
                <a:r>
                  <a:rPr lang="en-US" altLang="zh-CN" sz="1600" dirty="0">
                    <a:latin typeface="Cambria Math" panose="02040503050406030204" pitchFamily="18" charset="0"/>
                  </a:rPr>
                  <a:t>Previously: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SG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zh-CN" sz="160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CN" sz="1600" b="0" dirty="0">
                    <a:latin typeface="Cambria Math" panose="02040503050406030204" pitchFamily="18" charset="0"/>
                  </a:rPr>
                  <a:t>Now, updating rule: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1425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 smtClean="0">
                              <a:solidFill>
                                <a:srgbClr val="142538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142538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solidFill>
                                <a:srgbClr val="14253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14253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142538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142538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rgbClr val="142538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14253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142538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142538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>
                          <a:solidFill>
                            <a:srgbClr val="142538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i="1">
                          <a:solidFill>
                            <a:srgbClr val="142538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600" i="1">
                          <a:solidFill>
                            <a:srgbClr val="14253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 smtClean="0">
                              <a:solidFill>
                                <a:srgbClr val="1425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142538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142538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i="1">
                              <a:solidFill>
                                <a:srgbClr val="142538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rgbClr val="142538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i="1">
                          <a:solidFill>
                            <a:srgbClr val="142538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limLow>
                        <m:limLow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1600" i="1">
                          <a:solidFill>
                            <a:srgbClr val="142538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1425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142538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142538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rgbClr val="14253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1425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142538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142538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rgbClr val="14253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1425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142538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142538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rgbClr val="142538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SG" altLang="zh-CN" sz="1600" dirty="0"/>
              </a:p>
              <a:p>
                <a:pPr lvl="1"/>
                <a:endParaRPr lang="en-US" altLang="zh-CN" sz="1200" b="0" dirty="0">
                  <a:latin typeface="Cambria Math" panose="02040503050406030204" pitchFamily="18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ADA2B4-9404-45EA-BF2F-BD6B0ADFA1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04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06F6FAB-B2CC-4DD8-AFFD-ECAEF04C1EEA}"/>
              </a:ext>
            </a:extLst>
          </p:cNvPr>
          <p:cNvSpPr txBox="1"/>
          <p:nvPr/>
        </p:nvSpPr>
        <p:spPr>
          <a:xfrm>
            <a:off x="5037817" y="4509837"/>
            <a:ext cx="131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sample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3EFDDE-584E-41C9-8D2B-2ED8088B6B68}"/>
              </a:ext>
            </a:extLst>
          </p:cNvPr>
          <p:cNvSpPr txBox="1"/>
          <p:nvPr/>
        </p:nvSpPr>
        <p:spPr>
          <a:xfrm>
            <a:off x="2797088" y="4403790"/>
            <a:ext cx="137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learning rate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DD29A6-1C4D-49D8-9449-4A03F128EF9F}"/>
              </a:ext>
            </a:extLst>
          </p:cNvPr>
          <p:cNvSpPr txBox="1"/>
          <p:nvPr/>
        </p:nvSpPr>
        <p:spPr>
          <a:xfrm>
            <a:off x="820711" y="4407445"/>
            <a:ext cx="16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estimation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FD4FE38-34A1-425E-980D-DA1AC532EFD6}"/>
              </a:ext>
            </a:extLst>
          </p:cNvPr>
          <p:cNvCxnSpPr>
            <a:cxnSpLocks/>
          </p:cNvCxnSpPr>
          <p:nvPr/>
        </p:nvCxnSpPr>
        <p:spPr>
          <a:xfrm flipV="1">
            <a:off x="1571627" y="3886060"/>
            <a:ext cx="0" cy="517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CA690F7-12C6-444E-AC02-493751360D3E}"/>
              </a:ext>
            </a:extLst>
          </p:cNvPr>
          <p:cNvCxnSpPr>
            <a:cxnSpLocks/>
          </p:cNvCxnSpPr>
          <p:nvPr/>
        </p:nvCxnSpPr>
        <p:spPr>
          <a:xfrm flipV="1">
            <a:off x="3485065" y="3886060"/>
            <a:ext cx="243974" cy="517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1484C6F-9652-4DA6-B06C-D174167100F5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146031" y="3997025"/>
            <a:ext cx="548601" cy="5128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6CDF0B0-47AE-47A2-A31B-1D687CF8716F}"/>
              </a:ext>
            </a:extLst>
          </p:cNvPr>
          <p:cNvSpPr txBox="1"/>
          <p:nvPr/>
        </p:nvSpPr>
        <p:spPr>
          <a:xfrm>
            <a:off x="7111261" y="4019581"/>
            <a:ext cx="153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old estimation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C9A7297-0D7D-4260-B9F8-B4E684D299D8}"/>
              </a:ext>
            </a:extLst>
          </p:cNvPr>
          <p:cNvCxnSpPr>
            <a:cxnSpLocks/>
          </p:cNvCxnSpPr>
          <p:nvPr/>
        </p:nvCxnSpPr>
        <p:spPr>
          <a:xfrm flipH="1" flipV="1">
            <a:off x="7048367" y="3894499"/>
            <a:ext cx="427565" cy="123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E21154A-C654-4900-978F-A5EB521107EA}"/>
              </a:ext>
            </a:extLst>
          </p:cNvPr>
          <p:cNvCxnSpPr/>
          <p:nvPr/>
        </p:nvCxnSpPr>
        <p:spPr>
          <a:xfrm>
            <a:off x="4007644" y="3922817"/>
            <a:ext cx="218598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827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CEFAF-60AF-4E15-A8AC-DC3D22A2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Q-Learning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C53F58A-5290-495C-91EB-4A063F37FD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49" y="1417638"/>
            <a:ext cx="7064101" cy="290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376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CEFAF-60AF-4E15-A8AC-DC3D22A2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Step-by-step Example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DA2B4-9404-45EA-BF2F-BD6B0ADFA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7257"/>
            <a:ext cx="8229600" cy="3156731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Cambria Math" panose="02040503050406030204" pitchFamily="18" charset="0"/>
              </a:rPr>
              <a:t>5-room environment as MDP</a:t>
            </a:r>
          </a:p>
          <a:p>
            <a:pPr lvl="1"/>
            <a:r>
              <a:rPr lang="en-US" altLang="zh-CN" sz="1600" dirty="0">
                <a:latin typeface="Cambria Math" panose="02040503050406030204" pitchFamily="18" charset="0"/>
              </a:rPr>
              <a:t>We'll number each room 0 through 4</a:t>
            </a:r>
          </a:p>
          <a:p>
            <a:pPr lvl="1"/>
            <a:r>
              <a:rPr lang="en-US" altLang="zh-CN" sz="1600" dirty="0">
                <a:latin typeface="Cambria Math" panose="02040503050406030204" pitchFamily="18" charset="0"/>
              </a:rPr>
              <a:t>The outside of the building can be thought of as one big room 5</a:t>
            </a:r>
          </a:p>
          <a:p>
            <a:pPr lvl="1"/>
            <a:r>
              <a:rPr lang="en-US" altLang="zh-CN" sz="1600" dirty="0">
                <a:latin typeface="Cambria Math" panose="02040503050406030204" pitchFamily="18" charset="0"/>
              </a:rPr>
              <a:t>End at room 5</a:t>
            </a:r>
          </a:p>
          <a:p>
            <a:pPr lvl="1"/>
            <a:r>
              <a:rPr lang="en-US" altLang="zh-CN" sz="1600" dirty="0">
                <a:latin typeface="Cambria Math" panose="02040503050406030204" pitchFamily="18" charset="0"/>
              </a:rPr>
              <a:t>Notice that doors at rooms 1 and 4 lead into the building from room 5 (outside) </a:t>
            </a:r>
          </a:p>
          <a:p>
            <a:pPr lvl="1"/>
            <a:endParaRPr lang="en-US" altLang="zh-CN" sz="1200" b="0" dirty="0">
              <a:latin typeface="Cambria Math" panose="02040503050406030204" pitchFamily="18" charset="0"/>
            </a:endParaRPr>
          </a:p>
          <a:p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FD63D2-E7D1-4E4E-9D73-47EBB0E62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31" y="3018301"/>
            <a:ext cx="3029463" cy="17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42C4C07-FE2A-4C11-8752-47D3CD95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795" y="2972045"/>
            <a:ext cx="2759611" cy="177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362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CEFAF-60AF-4E15-A8AC-DC3D22A2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Step-by-step Example </a:t>
            </a:r>
            <a:r>
              <a:rPr lang="en-US" altLang="zh-CN" dirty="0"/>
              <a:t>(cont’d)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DA2B4-9404-45EA-BF2F-BD6B0ADFA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5529"/>
            <a:ext cx="8229600" cy="3268459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Cambria Math" panose="02040503050406030204" pitchFamily="18" charset="0"/>
              </a:rPr>
              <a:t>Goal</a:t>
            </a:r>
            <a:endParaRPr lang="en-US" altLang="zh-CN" sz="1600" dirty="0">
              <a:latin typeface="Cambria Math" panose="02040503050406030204" pitchFamily="18" charset="0"/>
            </a:endParaRPr>
          </a:p>
          <a:p>
            <a:pPr lvl="1"/>
            <a:r>
              <a:rPr lang="en-US" altLang="zh-CN" sz="1600" dirty="0">
                <a:latin typeface="Cambria Math" panose="02040503050406030204" pitchFamily="18" charset="0"/>
              </a:rPr>
              <a:t>Put an agent in any room, and from that room, go outside (or room 5)</a:t>
            </a:r>
          </a:p>
          <a:p>
            <a:r>
              <a:rPr lang="en-US" altLang="zh-CN" sz="2000" dirty="0">
                <a:latin typeface="Cambria Math" panose="02040503050406030204" pitchFamily="18" charset="0"/>
              </a:rPr>
              <a:t>Reward</a:t>
            </a:r>
          </a:p>
          <a:p>
            <a:pPr lvl="1"/>
            <a:r>
              <a:rPr lang="en-US" altLang="zh-CN" sz="1600" dirty="0">
                <a:latin typeface="Cambria Math" panose="02040503050406030204" pitchFamily="18" charset="0"/>
              </a:rPr>
              <a:t>The doors that lead immediately to the goal have an instant reward of 100</a:t>
            </a:r>
          </a:p>
          <a:p>
            <a:pPr lvl="1"/>
            <a:r>
              <a:rPr lang="en-US" altLang="zh-CN" sz="1600" dirty="0">
                <a:latin typeface="Cambria Math" panose="02040503050406030204" pitchFamily="18" charset="0"/>
              </a:rPr>
              <a:t>Other doors not directly connected to the target room have zero reward</a:t>
            </a:r>
          </a:p>
          <a:p>
            <a:pPr lvl="1"/>
            <a:endParaRPr lang="en-US" altLang="zh-CN" sz="1200" b="0" dirty="0">
              <a:latin typeface="Cambria Math" panose="02040503050406030204" pitchFamily="18" charset="0"/>
            </a:endParaRPr>
          </a:p>
          <a:p>
            <a:endParaRPr lang="en-US" sz="16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77002A4-43A4-43D3-BF5B-3D1EF7927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544" y="3038374"/>
            <a:ext cx="2740819" cy="178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3">
                <a:extLst>
                  <a:ext uri="{FF2B5EF4-FFF2-40B4-BE49-F238E27FC236}">
                    <a16:creationId xmlns:a16="http://schemas.microsoft.com/office/drawing/2014/main" id="{45208673-D942-4A2D-9549-A1AB32DF86B5}"/>
                  </a:ext>
                </a:extLst>
              </p:cNvPr>
              <p:cNvSpPr txBox="1"/>
              <p:nvPr/>
            </p:nvSpPr>
            <p:spPr>
              <a:xfrm>
                <a:off x="5173592" y="3046371"/>
                <a:ext cx="2977427" cy="15445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3">
                <a:extLst>
                  <a:ext uri="{FF2B5EF4-FFF2-40B4-BE49-F238E27FC236}">
                    <a16:creationId xmlns:a16="http://schemas.microsoft.com/office/drawing/2014/main" id="{45208673-D942-4A2D-9549-A1AB32DF8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592" y="3046371"/>
                <a:ext cx="2977427" cy="1544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4">
                <a:extLst>
                  <a:ext uri="{FF2B5EF4-FFF2-40B4-BE49-F238E27FC236}">
                    <a16:creationId xmlns:a16="http://schemas.microsoft.com/office/drawing/2014/main" id="{1B3FC73C-FFAA-4FDE-9986-A66806F7CA78}"/>
                  </a:ext>
                </a:extLst>
              </p:cNvPr>
              <p:cNvSpPr txBox="1"/>
              <p:nvPr/>
            </p:nvSpPr>
            <p:spPr>
              <a:xfrm>
                <a:off x="5922169" y="2727111"/>
                <a:ext cx="1976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4">
                <a:extLst>
                  <a:ext uri="{FF2B5EF4-FFF2-40B4-BE49-F238E27FC236}">
                    <a16:creationId xmlns:a16="http://schemas.microsoft.com/office/drawing/2014/main" id="{1B3FC73C-FFAA-4FDE-9986-A66806F7C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169" y="2727111"/>
                <a:ext cx="1976503" cy="276999"/>
              </a:xfrm>
              <a:prstGeom prst="rect">
                <a:avLst/>
              </a:prstGeom>
              <a:blipFill>
                <a:blip r:embed="rId5"/>
                <a:stretch>
                  <a:fillRect l="-2154" r="-2462" b="-1087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5">
            <a:extLst>
              <a:ext uri="{FF2B5EF4-FFF2-40B4-BE49-F238E27FC236}">
                <a16:creationId xmlns:a16="http://schemas.microsoft.com/office/drawing/2014/main" id="{D12BADE4-1E01-4C4B-8CC0-297A043DC73B}"/>
              </a:ext>
            </a:extLst>
          </p:cNvPr>
          <p:cNvSpPr txBox="1"/>
          <p:nvPr/>
        </p:nvSpPr>
        <p:spPr>
          <a:xfrm>
            <a:off x="5277825" y="4536110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state</a:t>
            </a:r>
            <a:endParaRPr lang="zh-CN" altLang="en-US" dirty="0"/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id="{B4A6143B-01C3-4BA0-BED1-960A80D49BF1}"/>
              </a:ext>
            </a:extLst>
          </p:cNvPr>
          <p:cNvSpPr txBox="1"/>
          <p:nvPr/>
        </p:nvSpPr>
        <p:spPr>
          <a:xfrm>
            <a:off x="8096738" y="268094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263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CEFAF-60AF-4E15-A8AC-DC3D22A2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Q-Learning Step by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ADA2B4-9404-45EA-BF2F-BD6B0ADFA1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altLang="zh-CN" sz="2000" dirty="0">
                    <a:latin typeface="Cambria Math" panose="02040503050406030204" pitchFamily="18" charset="0"/>
                  </a:rPr>
                  <a:t>Initialize matrix Q as a zero matrix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=0.01,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dirty="0">
                    <a:latin typeface="Cambria Math" panose="02040503050406030204" pitchFamily="18" charset="0"/>
                  </a:rPr>
                  <a:t>Loop for each episode until converge</a:t>
                </a:r>
              </a:p>
              <a:p>
                <a:pPr lvl="1"/>
                <a:r>
                  <a:rPr lang="en-US" altLang="zh-CN" sz="1600" dirty="0">
                    <a:latin typeface="Cambria Math" panose="02040503050406030204" pitchFamily="18" charset="0"/>
                  </a:rPr>
                  <a:t>Initial state: current we are in room 1 (1</a:t>
                </a:r>
                <a:r>
                  <a:rPr lang="en-US" altLang="zh-CN" sz="1600" baseline="30000" dirty="0">
                    <a:latin typeface="Cambria Math" panose="02040503050406030204" pitchFamily="18" charset="0"/>
                  </a:rPr>
                  <a:t>st</a:t>
                </a:r>
                <a:r>
                  <a:rPr lang="en-US" altLang="zh-CN" sz="1600" dirty="0">
                    <a:latin typeface="Cambria Math" panose="02040503050406030204" pitchFamily="18" charset="0"/>
                  </a:rPr>
                  <a:t> outer loop)</a:t>
                </a:r>
              </a:p>
              <a:p>
                <a:pPr lvl="1"/>
                <a:r>
                  <a:rPr lang="en-US" altLang="zh-CN" sz="1600" dirty="0">
                    <a:latin typeface="Cambria Math" panose="02040503050406030204" pitchFamily="18" charset="0"/>
                  </a:rPr>
                  <a:t>Loop for each step of episode (until reach room 5)</a:t>
                </a:r>
              </a:p>
              <a:p>
                <a:pPr lvl="2"/>
                <a:r>
                  <a:rPr lang="en-US" altLang="zh-CN" sz="1600" dirty="0">
                    <a:latin typeface="Cambria Math" panose="02040503050406030204" pitchFamily="18" charset="0"/>
                  </a:rPr>
                  <a:t>… (Next slide)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ADA2B4-9404-45EA-BF2F-BD6B0ADFA1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6BBB8572-0C35-4F29-AD8C-882977306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622" y="1050133"/>
            <a:ext cx="1527917" cy="119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CACE36B-4912-4E62-B5AD-3DAC473C1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914" y="3002162"/>
            <a:ext cx="2759611" cy="177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D96DA718-88BD-4319-986E-0CF21046F83E}"/>
              </a:ext>
            </a:extLst>
          </p:cNvPr>
          <p:cNvSpPr/>
          <p:nvPr/>
        </p:nvSpPr>
        <p:spPr>
          <a:xfrm rot="17268602">
            <a:off x="6252169" y="2516649"/>
            <a:ext cx="371386" cy="77336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884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CEFAF-60AF-4E15-A8AC-DC3D22A2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Q-Learning Step by Step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ADA2B4-9404-45EA-BF2F-BD6B0ADFA1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02229"/>
                <a:ext cx="8686801" cy="2907092"/>
              </a:xfrm>
            </p:spPr>
            <p:txBody>
              <a:bodyPr>
                <a:normAutofit/>
              </a:bodyPr>
              <a:lstStyle/>
              <a:p>
                <a:r>
                  <a:rPr lang="pt-BR" altLang="zh-CN" sz="2000" dirty="0">
                    <a:latin typeface="Cambria Math" panose="02040503050406030204" pitchFamily="18" charset="0"/>
                  </a:rPr>
                  <a:t>... (last slide)</a:t>
                </a:r>
                <a:endParaRPr lang="en-US" altLang="zh-CN" sz="160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CN" sz="1600" dirty="0">
                    <a:latin typeface="Cambria Math" panose="02040503050406030204" pitchFamily="18" charset="0"/>
                  </a:rPr>
                  <a:t>Loop for each step of episode (until room 5)</a:t>
                </a:r>
              </a:p>
              <a:p>
                <a:pPr lvl="2"/>
                <a:r>
                  <a:rPr lang="en-US" altLang="zh-CN" sz="1400" dirty="0">
                    <a:latin typeface="Cambria Math" panose="02040503050406030204" pitchFamily="18" charset="0"/>
                  </a:rPr>
                  <a:t>By random selection, we go to 5</a:t>
                </a:r>
              </a:p>
              <a:p>
                <a:pPr lvl="2"/>
                <a:r>
                  <a:rPr lang="en-US" altLang="zh-CN" sz="1400" dirty="0">
                    <a:latin typeface="Cambria Math" panose="02040503050406030204" pitchFamily="18" charset="0"/>
                  </a:rPr>
                  <a:t>We get 100 reward</a:t>
                </a:r>
              </a:p>
              <a:p>
                <a:pPr lvl="2"/>
                <a:r>
                  <a:rPr lang="en-US" altLang="zh-CN" sz="1400" dirty="0">
                    <a:latin typeface="Cambria Math" panose="02040503050406030204" pitchFamily="18" charset="0"/>
                  </a:rPr>
                  <a:t>Update Q: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14253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smtClean="0">
                            <a:solidFill>
                              <a:srgbClr val="142538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142538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solidFill>
                              <a:srgbClr val="14253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 smtClean="0">
                                <a:solidFill>
                                  <a:srgbClr val="1425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solidFill>
                                  <a:srgbClr val="142538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142538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400" i="1">
                            <a:solidFill>
                              <a:srgbClr val="142538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 smtClean="0">
                                <a:solidFill>
                                  <a:srgbClr val="1425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solidFill>
                                  <a:srgbClr val="142538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142538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1400" i="1">
                        <a:solidFill>
                          <a:srgbClr val="142538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400" i="1">
                        <a:solidFill>
                          <a:srgbClr val="142538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1400" i="1">
                        <a:solidFill>
                          <a:srgbClr val="142538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 smtClean="0">
                            <a:solidFill>
                              <a:srgbClr val="14253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142538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142538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i="1">
                            <a:solidFill>
                              <a:srgbClr val="142538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400" i="1">
                        <a:solidFill>
                          <a:srgbClr val="142538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400" i="1">
                        <a:solidFill>
                          <a:srgbClr val="142538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400" i="1">
                        <a:solidFill>
                          <a:srgbClr val="142538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14253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142538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142538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altLang="zh-CN" sz="1400" i="1">
                        <a:solidFill>
                          <a:srgbClr val="142538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rgbClr val="14253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142538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142538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400" i="1">
                        <a:solidFill>
                          <a:srgbClr val="142538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rgbClr val="14253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142538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142538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400" i="1">
                        <a:solidFill>
                          <a:srgbClr val="142538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1400" dirty="0">
                  <a:latin typeface="Cambria Math" panose="02040503050406030204" pitchFamily="18" charset="0"/>
                </a:endParaRPr>
              </a:p>
              <a:p>
                <a:pPr lvl="3"/>
                <a:r>
                  <a:rPr lang="en-US" altLang="zh-CN" sz="1200" dirty="0">
                    <a:latin typeface="Cambria Math" panose="02040503050406030204" pitchFamily="18" charset="0"/>
                  </a:rPr>
                  <a:t>At room 5, we have 3 possible actions: go to 1, 4 or 5; We select the one with max reward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d>
                      <m:d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1200" b="0" i="1" smtClean="0">
                            <a:solidFill>
                              <a:srgbClr val="14253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 smtClean="0">
                            <a:solidFill>
                              <a:srgbClr val="142538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rgbClr val="142538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d>
                      <m:dPr>
                        <m:ctrlPr>
                          <a:rPr lang="en-US" altLang="zh-CN" sz="1200" i="1">
                            <a:solidFill>
                              <a:srgbClr val="14253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rgbClr val="14253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200" i="1">
                            <a:solidFill>
                              <a:srgbClr val="142538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solidFill>
                              <a:srgbClr val="142538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sz="1200" i="1">
                        <a:solidFill>
                          <a:srgbClr val="142538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200" i="1">
                        <a:solidFill>
                          <a:srgbClr val="142538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sz="1200" i="1">
                            <a:solidFill>
                              <a:srgbClr val="14253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rgbClr val="142538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altLang="zh-CN" sz="1200" i="1">
                            <a:solidFill>
                              <a:srgbClr val="142538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i="1">
                            <a:solidFill>
                              <a:srgbClr val="142538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  <m:sSub>
                          <m:sSubPr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1200" i="1">
                            <a:solidFill>
                              <a:srgbClr val="142538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solidFill>
                                  <a:srgbClr val="1425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142538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rgbClr val="142538"/>
                                </a:solidFill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0" i="1">
                                <a:solidFill>
                                  <a:srgbClr val="1425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solidFill>
                                  <a:srgbClr val="142538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200" i="1">
                                <a:solidFill>
                                  <a:srgbClr val="142538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200" b="0" i="1" smtClean="0">
                                <a:solidFill>
                                  <a:srgbClr val="142538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e>
                    </m:d>
                    <m:r>
                      <a:rPr lang="en-US" altLang="zh-CN" sz="1200" b="0" i="1" smtClean="0">
                        <a:solidFill>
                          <a:srgbClr val="142538"/>
                        </a:solidFill>
                        <a:latin typeface="Cambria Math" panose="02040503050406030204" pitchFamily="18" charset="0"/>
                      </a:rPr>
                      <m:t>=0+0.01×</m:t>
                    </m:r>
                    <m:d>
                      <m:dPr>
                        <m:ctrlPr>
                          <a:rPr lang="en-US" altLang="zh-CN" sz="1200" b="0" i="1" smtClean="0">
                            <a:solidFill>
                              <a:srgbClr val="14253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rgbClr val="142538"/>
                            </a:solidFill>
                            <a:latin typeface="Cambria Math" panose="02040503050406030204" pitchFamily="18" charset="0"/>
                          </a:rPr>
                          <m:t>100+0.99×0−0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srgbClr val="142538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12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ADA2B4-9404-45EA-BF2F-BD6B0ADFA1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02229"/>
                <a:ext cx="8686801" cy="2907092"/>
              </a:xfrm>
              <a:blipFill>
                <a:blip r:embed="rId3"/>
                <a:stretch>
                  <a:fillRect l="-632" t="-12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6BBB8572-0C35-4F29-AD8C-882977306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766" y="3664745"/>
            <a:ext cx="1527917" cy="119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8156A7E-2B80-4CE8-B755-E4677DF48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116" y="3664745"/>
            <a:ext cx="1527917" cy="119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7E93C61-67BA-46C0-A16B-E4EA18B67B28}"/>
              </a:ext>
            </a:extLst>
          </p:cNvPr>
          <p:cNvSpPr/>
          <p:nvPr/>
        </p:nvSpPr>
        <p:spPr>
          <a:xfrm>
            <a:off x="6500813" y="3994367"/>
            <a:ext cx="92868" cy="1704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825D1D85-1630-4CC9-B55E-CCF9C709F9E0}"/>
              </a:ext>
            </a:extLst>
          </p:cNvPr>
          <p:cNvSpPr/>
          <p:nvPr/>
        </p:nvSpPr>
        <p:spPr>
          <a:xfrm>
            <a:off x="3936206" y="4071938"/>
            <a:ext cx="911174" cy="4000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8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CEFAF-60AF-4E15-A8AC-DC3D22A2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Q-Learning Step by Step (cont’d)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DA2B4-9404-45EA-BF2F-BD6B0ADFA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43702"/>
            <a:ext cx="8686801" cy="3080286"/>
          </a:xfrm>
        </p:spPr>
        <p:txBody>
          <a:bodyPr>
            <a:normAutofit/>
          </a:bodyPr>
          <a:lstStyle/>
          <a:p>
            <a:r>
              <a:rPr lang="pt-BR" altLang="zh-CN" sz="2000" dirty="0">
                <a:latin typeface="Cambria Math" panose="02040503050406030204" pitchFamily="18" charset="0"/>
              </a:rPr>
              <a:t>When we loop many episodes, we can get</a:t>
            </a:r>
          </a:p>
          <a:p>
            <a:endParaRPr lang="pt-BR" altLang="zh-CN" sz="2000" dirty="0">
              <a:latin typeface="Cambria Math" panose="02040503050406030204" pitchFamily="18" charset="0"/>
            </a:endParaRPr>
          </a:p>
          <a:p>
            <a:endParaRPr lang="pt-BR" altLang="zh-CN" sz="2000" dirty="0">
              <a:latin typeface="Cambria Math" panose="02040503050406030204" pitchFamily="18" charset="0"/>
            </a:endParaRPr>
          </a:p>
          <a:p>
            <a:endParaRPr lang="pt-BR" altLang="zh-CN" sz="2000" dirty="0">
              <a:latin typeface="Cambria Math" panose="02040503050406030204" pitchFamily="18" charset="0"/>
            </a:endParaRPr>
          </a:p>
          <a:p>
            <a:r>
              <a:rPr lang="pt-BR" altLang="zh-CN" sz="2000" dirty="0">
                <a:latin typeface="Cambria Math" panose="02040503050406030204" pitchFamily="18" charset="0"/>
              </a:rPr>
              <a:t>According to this Q-table, we can select actions</a:t>
            </a:r>
          </a:p>
          <a:p>
            <a:pPr lvl="1"/>
            <a:r>
              <a:rPr lang="pt-BR" altLang="zh-CN" sz="1600" dirty="0">
                <a:latin typeface="Cambria Math" panose="02040503050406030204" pitchFamily="18" charset="0"/>
              </a:rPr>
              <a:t>E.g. We are at room 2</a:t>
            </a:r>
          </a:p>
          <a:p>
            <a:pPr lvl="1"/>
            <a:r>
              <a:rPr lang="pt-BR" altLang="zh-CN" sz="1600" dirty="0">
                <a:latin typeface="Cambria Math" panose="02040503050406030204" pitchFamily="18" charset="0"/>
              </a:rPr>
              <a:t>Greedily select based on maximun of Q value</a:t>
            </a:r>
          </a:p>
          <a:p>
            <a:pPr marL="0" indent="0">
              <a:buNone/>
            </a:pPr>
            <a:endParaRPr lang="en-US" altLang="zh-CN" sz="1200" b="0" dirty="0">
              <a:latin typeface="Cambria Math" panose="020405030504060302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FA4A57-DECD-49EB-A9CC-FF2792937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531" y="1645395"/>
            <a:ext cx="2166937" cy="11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2839604-BC77-4C0C-BA60-DE8179F4B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4" y="2921093"/>
            <a:ext cx="2714625" cy="179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178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CEFAF-60AF-4E15-A8AC-DC3D22A2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 of Iteration Process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DA2B4-9404-45EA-BF2F-BD6B0ADFA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Cambria Math" panose="02040503050406030204" pitchFamily="18" charset="0"/>
              </a:rPr>
              <a:t>A complex grid world example</a:t>
            </a:r>
          </a:p>
          <a:p>
            <a:r>
              <a:rPr lang="en-US" altLang="zh-CN" sz="2000" dirty="0">
                <a:latin typeface="Cambria Math" panose="02040503050406030204" pitchFamily="18" charset="0"/>
                <a:hlinkClick r:id="rId2"/>
              </a:rPr>
              <a:t>https://cs.stanford.edu/people/karpathy/reinforcejs/gridworld_td.html</a:t>
            </a:r>
            <a:endParaRPr lang="en-US" altLang="zh-CN" sz="2000" dirty="0">
              <a:latin typeface="Cambria Math" panose="02040503050406030204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6656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8FBFF-A2C0-4AE3-A92D-AD6F4BD9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Deep Q-Network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4C73DFE-673C-45AB-948F-27E7B88B5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6896"/>
            <a:ext cx="8229600" cy="290709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Previously, we represent the Q-value as a table</a:t>
            </a:r>
          </a:p>
          <a:p>
            <a:r>
              <a:rPr lang="en-US" altLang="zh-CN" sz="2000" dirty="0"/>
              <a:t>However, tabular representation is insufficient</a:t>
            </a:r>
          </a:p>
          <a:p>
            <a:pPr lvl="1"/>
            <a:r>
              <a:rPr lang="en-US" altLang="zh-CN" sz="1600" dirty="0"/>
              <a:t>Many real world problems have enormous state and/or action spaces</a:t>
            </a:r>
          </a:p>
          <a:p>
            <a:pPr lvl="1"/>
            <a:r>
              <a:rPr lang="en-US" altLang="zh-CN" sz="1600" dirty="0"/>
              <a:t>Backgammon: 10^20 states</a:t>
            </a:r>
          </a:p>
          <a:p>
            <a:pPr lvl="1"/>
            <a:r>
              <a:rPr lang="en-US" altLang="zh-CN" sz="1600" dirty="0"/>
              <a:t>Computer Go: 10^170 states</a:t>
            </a:r>
          </a:p>
          <a:p>
            <a:pPr lvl="1"/>
            <a:r>
              <a:rPr lang="en-US" altLang="zh-CN" sz="1600" dirty="0"/>
              <a:t>Robots: continuous state space</a:t>
            </a:r>
          </a:p>
          <a:p>
            <a:r>
              <a:rPr lang="en-US" altLang="zh-CN" sz="2000" dirty="0"/>
              <a:t>We use a neural network as a black box to replace the table</a:t>
            </a:r>
          </a:p>
          <a:p>
            <a:pPr lvl="1"/>
            <a:r>
              <a:rPr lang="en-US" altLang="zh-CN" sz="1600" dirty="0"/>
              <a:t>Input a state and an action, output the Q-value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B6A6A61-31D1-46A8-9678-A51275F694A4}"/>
                  </a:ext>
                </a:extLst>
              </p:cNvPr>
              <p:cNvSpPr/>
              <p:nvPr/>
            </p:nvSpPr>
            <p:spPr>
              <a:xfrm>
                <a:off x="3672968" y="4186565"/>
                <a:ext cx="1045029" cy="61472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B6A6A61-31D1-46A8-9678-A51275F69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968" y="4186565"/>
                <a:ext cx="1045029" cy="6147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7692540-3B95-4BF5-B59B-8C1F6B881AD6}"/>
              </a:ext>
            </a:extLst>
          </p:cNvPr>
          <p:cNvCxnSpPr/>
          <p:nvPr/>
        </p:nvCxnSpPr>
        <p:spPr>
          <a:xfrm>
            <a:off x="2981405" y="4324879"/>
            <a:ext cx="6915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C840D15-F802-408A-A69D-978A495E1B2A}"/>
              </a:ext>
            </a:extLst>
          </p:cNvPr>
          <p:cNvCxnSpPr/>
          <p:nvPr/>
        </p:nvCxnSpPr>
        <p:spPr>
          <a:xfrm>
            <a:off x="4717997" y="4492647"/>
            <a:ext cx="6915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5B02207-33AD-4C40-A1C4-801523DE7A91}"/>
                  </a:ext>
                </a:extLst>
              </p:cNvPr>
              <p:cNvSpPr txBox="1"/>
              <p:nvPr/>
            </p:nvSpPr>
            <p:spPr>
              <a:xfrm>
                <a:off x="2460768" y="4123215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5B02207-33AD-4C40-A1C4-801523DE7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768" y="4123215"/>
                <a:ext cx="34971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971250E-699B-4BB2-9CB3-B4E1EA1B4C91}"/>
                  </a:ext>
                </a:extLst>
              </p:cNvPr>
              <p:cNvSpPr txBox="1"/>
              <p:nvPr/>
            </p:nvSpPr>
            <p:spPr>
              <a:xfrm>
                <a:off x="5480594" y="4284579"/>
                <a:ext cx="1274388" cy="3943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971250E-699B-4BB2-9CB3-B4E1EA1B4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594" y="4284579"/>
                <a:ext cx="1274388" cy="394339"/>
              </a:xfrm>
              <a:prstGeom prst="rect">
                <a:avLst/>
              </a:prstGeom>
              <a:blipFill>
                <a:blip r:embed="rId5"/>
                <a:stretch>
                  <a:fillRect t="-4615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683861A-BFBE-46D8-9E93-BC5B02F2CE28}"/>
              </a:ext>
            </a:extLst>
          </p:cNvPr>
          <p:cNvCxnSpPr/>
          <p:nvPr/>
        </p:nvCxnSpPr>
        <p:spPr>
          <a:xfrm>
            <a:off x="2973721" y="4661349"/>
            <a:ext cx="6915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5F5763B-D3ED-483C-AF7F-A84C5762D399}"/>
                  </a:ext>
                </a:extLst>
              </p:cNvPr>
              <p:cNvSpPr txBox="1"/>
              <p:nvPr/>
            </p:nvSpPr>
            <p:spPr>
              <a:xfrm>
                <a:off x="2453084" y="4459685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5F5763B-D3ED-483C-AF7F-A84C5762D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084" y="4459685"/>
                <a:ext cx="3714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45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CEFAF-60AF-4E15-A8AC-DC3D22A2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ADA2B4-9404-45EA-BF2F-BD6B0ADFA1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Motivation</a:t>
                </a:r>
              </a:p>
              <a:p>
                <a:pPr lvl="1"/>
                <a:r>
                  <a:rPr lang="en-SG" altLang="zh-CN" sz="1600" dirty="0"/>
                  <a:t>In last lecture, we compute </a:t>
                </a:r>
                <a:r>
                  <a:rPr lang="en-SG" altLang="zh-CN" sz="1600" dirty="0">
                    <a:solidFill>
                      <a:srgbClr val="FF0000"/>
                    </a:solidFill>
                  </a:rPr>
                  <a:t>the value function</a:t>
                </a:r>
                <a:r>
                  <a:rPr lang="en-SG" altLang="zh-CN" sz="1600" dirty="0"/>
                  <a:t> and find </a:t>
                </a:r>
                <a:r>
                  <a:rPr lang="en-SG" altLang="zh-CN" sz="1600" dirty="0">
                    <a:solidFill>
                      <a:srgbClr val="FF0000"/>
                    </a:solidFill>
                  </a:rPr>
                  <a:t>the optimal policy</a:t>
                </a:r>
              </a:p>
              <a:p>
                <a:pPr lvl="1"/>
                <a:r>
                  <a:rPr lang="en-US" sz="1600" dirty="0"/>
                  <a:t>But if without </a:t>
                </a:r>
                <a:r>
                  <a:rPr lang="en-US" altLang="zh-CN" sz="1600" dirty="0"/>
                  <a:t>the transition </a:t>
                </a:r>
                <a:r>
                  <a:rPr lang="en-SG" altLang="zh-CN" sz="1600" dirty="0"/>
                  <a:t>function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？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/>
                  <a:t>We can learn </a:t>
                </a:r>
                <a:r>
                  <a:rPr lang="en-SG" altLang="zh-CN" sz="1600" dirty="0">
                    <a:solidFill>
                      <a:srgbClr val="FF0000"/>
                    </a:solidFill>
                  </a:rPr>
                  <a:t>the value function</a:t>
                </a:r>
                <a:r>
                  <a:rPr lang="en-SG" altLang="zh-CN" sz="1600" dirty="0"/>
                  <a:t> and find </a:t>
                </a:r>
                <a:r>
                  <a:rPr lang="en-SG" altLang="zh-CN" sz="1600" dirty="0">
                    <a:solidFill>
                      <a:srgbClr val="FF0000"/>
                    </a:solidFill>
                  </a:rPr>
                  <a:t>the optimal policy </a:t>
                </a:r>
                <a:r>
                  <a:rPr lang="en-US" altLang="zh-CN" sz="1600" dirty="0"/>
                  <a:t>without transition</a:t>
                </a:r>
                <a:endParaRPr lang="en-US" sz="1600" dirty="0"/>
              </a:p>
              <a:p>
                <a:pPr lvl="2"/>
                <a:r>
                  <a:rPr lang="en-US" sz="1400" dirty="0"/>
                  <a:t>From experience</a:t>
                </a:r>
                <a:endParaRPr lang="en-US" sz="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ADA2B4-9404-45EA-BF2F-BD6B0ADFA1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8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B63D5D1C-E9E9-4FBD-B44D-32B2A1D5A2CC}"/>
              </a:ext>
            </a:extLst>
          </p:cNvPr>
          <p:cNvSpPr/>
          <p:nvPr/>
        </p:nvSpPr>
        <p:spPr>
          <a:xfrm>
            <a:off x="2188368" y="3106349"/>
            <a:ext cx="1207294" cy="45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Experience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6B13DE-5284-470B-A5A1-8D2F08B07A4C}"/>
              </a:ext>
            </a:extLst>
          </p:cNvPr>
          <p:cNvSpPr/>
          <p:nvPr/>
        </p:nvSpPr>
        <p:spPr>
          <a:xfrm>
            <a:off x="5595937" y="3106349"/>
            <a:ext cx="1333500" cy="45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Policy/Value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11919F0-B6CD-4F76-BC17-8E9F7558CD2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395662" y="3331378"/>
            <a:ext cx="22002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0191564-4A2D-4C30-A056-D9AE236353ED}"/>
              </a:ext>
            </a:extLst>
          </p:cNvPr>
          <p:cNvSpPr txBox="1"/>
          <p:nvPr/>
        </p:nvSpPr>
        <p:spPr>
          <a:xfrm>
            <a:off x="4053650" y="3011685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learning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023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8FBFF-A2C0-4AE3-A92D-AD6F4BD9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DQN in Atari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4C73DFE-673C-45AB-948F-27E7B88B5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6896"/>
            <a:ext cx="8229600" cy="290709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Input state s is stack of raw pixels from last 4 frames</a:t>
            </a:r>
          </a:p>
          <a:p>
            <a:r>
              <a:rPr lang="en-US" altLang="zh-CN" sz="2000" dirty="0"/>
              <a:t>Output is </a:t>
            </a:r>
            <a:r>
              <a:rPr lang="zh-CN" altLang="en-US" sz="2000" dirty="0"/>
              <a:t>𝑞</a:t>
            </a:r>
            <a:r>
              <a:rPr lang="en-US" altLang="zh-CN" sz="2000" dirty="0"/>
              <a:t>(</a:t>
            </a:r>
            <a:r>
              <a:rPr lang="zh-CN" altLang="en-US" sz="2000" dirty="0"/>
              <a:t>𝑠</a:t>
            </a:r>
            <a:r>
              <a:rPr lang="en-US" altLang="zh-CN" sz="2000" dirty="0"/>
              <a:t>,</a:t>
            </a:r>
            <a:r>
              <a:rPr lang="zh-CN" altLang="en-US" sz="2000" dirty="0"/>
              <a:t>𝑎</a:t>
            </a:r>
            <a:r>
              <a:rPr lang="en-US" altLang="zh-CN" sz="2000" dirty="0"/>
              <a:t>) for 18 button</a:t>
            </a:r>
          </a:p>
          <a:p>
            <a:r>
              <a:rPr lang="en-US" altLang="zh-CN" sz="2000" dirty="0"/>
              <a:t>Reward is change in score for that step</a:t>
            </a:r>
          </a:p>
          <a:p>
            <a:endParaRPr lang="en-US" altLang="zh-CN" sz="1600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AA66A60-9594-492C-9EAA-153171296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269" y="2513426"/>
            <a:ext cx="3588824" cy="2131755"/>
          </a:xfrm>
          <a:prstGeom prst="rect">
            <a:avLst/>
          </a:prstGeom>
        </p:spPr>
      </p:pic>
      <p:pic>
        <p:nvPicPr>
          <p:cNvPr id="5" name="Picture 2" descr="Play Google Atari Breakout">
            <a:extLst>
              <a:ext uri="{FF2B5EF4-FFF2-40B4-BE49-F238E27FC236}">
                <a16:creationId xmlns:a16="http://schemas.microsoft.com/office/drawing/2014/main" id="{73631EA3-E53C-4AA4-BDA3-6EFC7D9AC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166" y="2890593"/>
            <a:ext cx="1501571" cy="150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256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8FBFF-A2C0-4AE3-A92D-AD6F4BD9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DQN in Atari (cont’d)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4C73DFE-673C-45AB-948F-27E7B88B5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6896"/>
            <a:ext cx="8229600" cy="290709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Pong’s video</a:t>
            </a:r>
          </a:p>
          <a:p>
            <a:r>
              <a:rPr lang="en-US" altLang="zh-CN" sz="2000" dirty="0">
                <a:hlinkClick r:id="rId2"/>
              </a:rPr>
              <a:t>https://www.youtube.com/watch?v=PSQt5KGv7Vk</a:t>
            </a:r>
            <a:endParaRPr lang="en-US" altLang="zh-CN" sz="2000" dirty="0"/>
          </a:p>
          <a:p>
            <a:r>
              <a:rPr lang="en-US" altLang="zh-CN" sz="2000" dirty="0"/>
              <a:t>Beat human on many games</a:t>
            </a:r>
          </a:p>
          <a:p>
            <a:endParaRPr lang="en-US" altLang="zh-CN" sz="2000" dirty="0"/>
          </a:p>
          <a:p>
            <a:endParaRPr lang="en-US" altLang="zh-CN" sz="16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AEE20D7-985E-45C3-95A1-F75469C7A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053" y="2379194"/>
            <a:ext cx="3053303" cy="247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12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CEFAF-60AF-4E15-A8AC-DC3D22A2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RL algorithms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DA2B4-9404-45EA-BF2F-BD6B0ADFA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Types</a:t>
            </a:r>
          </a:p>
          <a:p>
            <a:pPr lvl="1"/>
            <a:r>
              <a:rPr lang="en-US" sz="1600" dirty="0"/>
              <a:t>Monte Carlo</a:t>
            </a:r>
          </a:p>
          <a:p>
            <a:pPr lvl="1"/>
            <a:r>
              <a:rPr lang="en-US" sz="1600" dirty="0"/>
              <a:t>Q-Learning</a:t>
            </a:r>
          </a:p>
          <a:p>
            <a:pPr lvl="1"/>
            <a:r>
              <a:rPr lang="en-US" sz="1600" dirty="0"/>
              <a:t>DQN</a:t>
            </a:r>
          </a:p>
          <a:p>
            <a:pPr lvl="1"/>
            <a:r>
              <a:rPr lang="en-US" sz="1600" dirty="0"/>
              <a:t>…</a:t>
            </a:r>
          </a:p>
          <a:p>
            <a:pPr lvl="2"/>
            <a:endParaRPr lang="en-US" sz="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F21D80-7D63-40C9-99EF-BA0F9FAF23F8}"/>
              </a:ext>
            </a:extLst>
          </p:cNvPr>
          <p:cNvSpPr txBox="1"/>
          <p:nvPr/>
        </p:nvSpPr>
        <p:spPr>
          <a:xfrm>
            <a:off x="5912818" y="1148220"/>
            <a:ext cx="1242841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Model-free</a:t>
            </a:r>
          </a:p>
          <a:p>
            <a:r>
              <a:rPr lang="en-US" altLang="zh-CN" i="1" dirty="0"/>
              <a:t>Learning</a:t>
            </a:r>
            <a:endParaRPr lang="zh-CN" altLang="en-US" i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D0024EB-175D-49D1-8756-543D8536DAE3}"/>
              </a:ext>
            </a:extLst>
          </p:cNvPr>
          <p:cNvSpPr txBox="1"/>
          <p:nvPr/>
        </p:nvSpPr>
        <p:spPr>
          <a:xfrm>
            <a:off x="4797261" y="2085651"/>
            <a:ext cx="1355051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Sampling</a:t>
            </a: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Monte Carlo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B04C5DA-C466-434A-953E-AF8BA669E274}"/>
              </a:ext>
            </a:extLst>
          </p:cNvPr>
          <p:cNvSpPr txBox="1"/>
          <p:nvPr/>
        </p:nvSpPr>
        <p:spPr>
          <a:xfrm>
            <a:off x="6801024" y="2068654"/>
            <a:ext cx="1507849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Bootstrapping</a:t>
            </a: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Q-Learning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CE45A78-F076-4F0B-8598-5936551AD9FE}"/>
              </a:ext>
            </a:extLst>
          </p:cNvPr>
          <p:cNvSpPr txBox="1"/>
          <p:nvPr/>
        </p:nvSpPr>
        <p:spPr>
          <a:xfrm>
            <a:off x="6254880" y="3321583"/>
            <a:ext cx="260013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DNN for Function Approx.</a:t>
            </a: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DQN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2B21933-1F86-426D-B530-B233F2720995}"/>
              </a:ext>
            </a:extLst>
          </p:cNvPr>
          <p:cNvCxnSpPr>
            <a:stCxn id="9" idx="2"/>
            <a:endCxn id="23" idx="0"/>
          </p:cNvCxnSpPr>
          <p:nvPr/>
        </p:nvCxnSpPr>
        <p:spPr>
          <a:xfrm flipH="1">
            <a:off x="5474787" y="1794551"/>
            <a:ext cx="1059452" cy="2911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DC5DBF3-8EC7-4C87-B842-CE6FD183F1EC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>
            <a:off x="6534239" y="1794551"/>
            <a:ext cx="1020710" cy="274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29A3B99-FC7D-4555-9166-9ED59F8DDB87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flipH="1">
            <a:off x="7554948" y="2714985"/>
            <a:ext cx="1" cy="6065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74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CEFAF-60AF-4E15-A8AC-DC3D22A2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What is </a:t>
            </a:r>
            <a:r>
              <a:rPr lang="en-US" dirty="0"/>
              <a:t>Monte Carlo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ADA2B4-9404-45EA-BF2F-BD6B0ADFA1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Idea behind MC:</a:t>
                </a:r>
              </a:p>
              <a:p>
                <a:pPr lvl="1"/>
                <a:r>
                  <a:rPr lang="en-US" sz="1600" dirty="0"/>
                  <a:t>Just use randomness to solve a problem</a:t>
                </a:r>
              </a:p>
              <a:p>
                <a:r>
                  <a:rPr lang="en-US" sz="2000" dirty="0"/>
                  <a:t>Simple definition:</a:t>
                </a:r>
              </a:p>
              <a:p>
                <a:pPr lvl="1"/>
                <a:r>
                  <a:rPr lang="en-US" sz="1600" dirty="0"/>
                  <a:t>Solve a problem by generating suitable random numbers and observing the fraction of numbers obeying some properties</a:t>
                </a:r>
              </a:p>
              <a:p>
                <a:r>
                  <a:rPr lang="en-US" sz="2000" dirty="0"/>
                  <a:t>An example for calculating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/>
                  <a:t> (not policy in RL):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𝑠𝑞𝑢𝑎𝑟𝑒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putting dots on the square randomly for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=3000 </m:t>
                    </m:r>
                  </m:oMath>
                </a14:m>
                <a:r>
                  <a:rPr lang="en-US" sz="1600" dirty="0"/>
                  <a:t>times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≈4×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</m:oMath>
                </a14:m>
                <a:r>
                  <a:rPr lang="en-US" sz="1600" dirty="0"/>
                  <a:t> is the number of dots in the circle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ADA2B4-9404-45EA-BF2F-BD6B0ADFA1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7" t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922255F7-B214-4B1A-955A-A9D55386B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2754531"/>
            <a:ext cx="2020438" cy="202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69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CEFAF-60AF-4E15-A8AC-DC3D22A2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Monte Carlo in RL: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ADA2B4-9404-45EA-BF2F-BD6B0ADFA1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z="2000" dirty="0"/>
                  <a:t>Basic Idea: we run in the world randomly and gain experience to learn</a:t>
                </a:r>
              </a:p>
              <a:p>
                <a:r>
                  <a:rPr lang="en-US" sz="2000" dirty="0"/>
                  <a:t>What experience? Many trajectories!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1600" dirty="0"/>
              </a:p>
              <a:p>
                <a:r>
                  <a:rPr lang="en-US" sz="2000" dirty="0"/>
                  <a:t>What we learn? Value function!</a:t>
                </a:r>
              </a:p>
              <a:p>
                <a:pPr lvl="1"/>
                <a:r>
                  <a:rPr lang="en-US" sz="1600" dirty="0"/>
                  <a:t>Recall that the return is the total discounted rewards: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+2 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+…=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lvl="1"/>
                <a:r>
                  <a:rPr lang="en-US" sz="1600" dirty="0"/>
                  <a:t>Recall that the value function is the expected return from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altLang="zh-CN" sz="2000" b="0" dirty="0"/>
                  <a:t>How we learn?</a:t>
                </a:r>
              </a:p>
              <a:p>
                <a:pPr lvl="1"/>
                <a:r>
                  <a:rPr lang="en-US" altLang="zh-CN" sz="1600" b="0" dirty="0"/>
                  <a:t>Use experience to learn an empirical </a:t>
                </a:r>
                <a:r>
                  <a:rPr lang="en-US" altLang="zh-CN" sz="1600" dirty="0"/>
                  <a:t>state </a:t>
                </a:r>
                <a:r>
                  <a:rPr lang="en-US" altLang="zh-CN" sz="1600" b="0" dirty="0"/>
                  <a:t>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SG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bSup>
                      <m:sSub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SG" altLang="zh-CN" sz="1600" dirty="0"/>
              </a:p>
              <a:p>
                <a:pPr marL="0" indent="0">
                  <a:buNone/>
                </a:pPr>
                <a:endParaRPr lang="en-SG" altLang="zh-CN" sz="1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ADA2B4-9404-45EA-BF2F-BD6B0ADFA1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19" t="-314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22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CEFAF-60AF-4E15-A8AC-DC3D22A2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ADA2B4-9404-45EA-BF2F-BD6B0ADFA1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One-dimensional grid world</a:t>
                </a:r>
              </a:p>
              <a:p>
                <a:pPr lvl="1"/>
                <a:r>
                  <a:rPr lang="en-US" sz="1600" dirty="0"/>
                  <a:t>A robot is in a 1x4 world</a:t>
                </a:r>
              </a:p>
              <a:p>
                <a:pPr lvl="1"/>
                <a:r>
                  <a:rPr lang="en-US" sz="1600" dirty="0"/>
                  <a:t>State: current cell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𝑐𝑒𝑙𝑙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𝑐𝑒𝑙𝑙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𝑐𝑒𝑙𝑙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Action: left or right</a:t>
                </a:r>
              </a:p>
              <a:p>
                <a:pPr lvl="1"/>
                <a:r>
                  <a:rPr lang="en-US" sz="1600" dirty="0"/>
                  <a:t>Reward: </a:t>
                </a:r>
              </a:p>
              <a:p>
                <a:pPr lvl="2"/>
                <a:r>
                  <a:rPr lang="en-US" sz="1200" dirty="0"/>
                  <a:t>Move one step (-1)</a:t>
                </a:r>
              </a:p>
              <a:p>
                <a:pPr lvl="2"/>
                <a:r>
                  <a:rPr lang="en-US" sz="1200" dirty="0"/>
                  <a:t>Reach the destination cell (+10) (ignoring the one-step reward)</a:t>
                </a:r>
                <a:endParaRPr lang="en-US" sz="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ADA2B4-9404-45EA-BF2F-BD6B0ADFA1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55ED714-24C9-49FA-BF76-54C4DB26DBD1}"/>
                  </a:ext>
                </a:extLst>
              </p:cNvPr>
              <p:cNvSpPr/>
              <p:nvPr/>
            </p:nvSpPr>
            <p:spPr>
              <a:xfrm>
                <a:off x="3086103" y="3429003"/>
                <a:ext cx="707231" cy="70723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55ED714-24C9-49FA-BF76-54C4DB26D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3" y="3429003"/>
                <a:ext cx="707231" cy="7072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221E795-57CA-455A-9004-260093962A76}"/>
                  </a:ext>
                </a:extLst>
              </p:cNvPr>
              <p:cNvSpPr/>
              <p:nvPr/>
            </p:nvSpPr>
            <p:spPr>
              <a:xfrm>
                <a:off x="3793334" y="3429003"/>
                <a:ext cx="707231" cy="70723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221E795-57CA-455A-9004-260093962A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34" y="3429003"/>
                <a:ext cx="707231" cy="7072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3C7E256-A54A-4079-87B3-F4092EACEF0B}"/>
                  </a:ext>
                </a:extLst>
              </p:cNvPr>
              <p:cNvSpPr/>
              <p:nvPr/>
            </p:nvSpPr>
            <p:spPr>
              <a:xfrm>
                <a:off x="4502946" y="3429002"/>
                <a:ext cx="707231" cy="70723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3C7E256-A54A-4079-87B3-F4092EACE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946" y="3429002"/>
                <a:ext cx="707231" cy="7072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639EACC-4C5E-47F2-80CE-4F83AE7C074D}"/>
                  </a:ext>
                </a:extLst>
              </p:cNvPr>
              <p:cNvSpPr/>
              <p:nvPr/>
            </p:nvSpPr>
            <p:spPr>
              <a:xfrm>
                <a:off x="5207796" y="3429003"/>
                <a:ext cx="707231" cy="70723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639EACC-4C5E-47F2-80CE-4F83AE7C07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796" y="3429003"/>
                <a:ext cx="707231" cy="7072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FB4E21D-17AB-462B-A355-7B953E518838}"/>
              </a:ext>
            </a:extLst>
          </p:cNvPr>
          <p:cNvCxnSpPr/>
          <p:nvPr/>
        </p:nvCxnSpPr>
        <p:spPr>
          <a:xfrm flipV="1">
            <a:off x="4179094" y="4188259"/>
            <a:ext cx="0" cy="3857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2AAD78E-52B2-45F4-AE42-190175D353A0}"/>
              </a:ext>
            </a:extLst>
          </p:cNvPr>
          <p:cNvSpPr txBox="1"/>
          <p:nvPr/>
        </p:nvSpPr>
        <p:spPr>
          <a:xfrm>
            <a:off x="3589894" y="4574021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 point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7E5732C-64F5-493D-BE1D-3B965FE8F0E4}"/>
              </a:ext>
            </a:extLst>
          </p:cNvPr>
          <p:cNvCxnSpPr/>
          <p:nvPr/>
        </p:nvCxnSpPr>
        <p:spPr>
          <a:xfrm flipV="1">
            <a:off x="5638800" y="4188259"/>
            <a:ext cx="0" cy="3857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50716B9-F763-4911-8C6A-8A1BEAD9B672}"/>
              </a:ext>
            </a:extLst>
          </p:cNvPr>
          <p:cNvSpPr txBox="1"/>
          <p:nvPr/>
        </p:nvSpPr>
        <p:spPr>
          <a:xfrm>
            <a:off x="5049600" y="4574021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Destination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57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CEFAF-60AF-4E15-A8AC-DC3D22A2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/>
              <a:t>One-dimensional Grid </a:t>
            </a:r>
            <a:r>
              <a:rPr lang="en-US" altLang="zh-CN" dirty="0"/>
              <a:t>W</a:t>
            </a:r>
            <a:r>
              <a:rPr lang="en-US" altLang="zh-CN" sz="3600" dirty="0"/>
              <a:t>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ADA2B4-9404-45EA-BF2F-BD6B0ADFA1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Trajectory or episode: </a:t>
                </a:r>
              </a:p>
              <a:p>
                <a:pPr lvl="1"/>
                <a:r>
                  <a:rPr lang="en-US" sz="1600" dirty="0"/>
                  <a:t>The sequence of states fr</a:t>
                </a:r>
                <a:r>
                  <a:rPr lang="en-US" altLang="zh-CN" sz="1600" dirty="0"/>
                  <a:t>o</a:t>
                </a:r>
                <a:r>
                  <a:rPr lang="en-US" sz="1600" dirty="0"/>
                  <a:t>m the staring state to the terminal state</a:t>
                </a:r>
              </a:p>
              <a:p>
                <a:pPr lvl="1"/>
                <a:r>
                  <a:rPr lang="en-US" sz="1600" dirty="0"/>
                  <a:t>Robot starts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ends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𝑐𝑒𝑙𝑙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16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dirty="0"/>
                  <a:t>The representation of the three episodes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ADA2B4-9404-45EA-BF2F-BD6B0ADFA1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8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3981917C-1F57-4FCD-86B6-6D0F869E61C3}"/>
              </a:ext>
            </a:extLst>
          </p:cNvPr>
          <p:cNvGrpSpPr/>
          <p:nvPr/>
        </p:nvGrpSpPr>
        <p:grpSpPr>
          <a:xfrm>
            <a:off x="6672266" y="1107361"/>
            <a:ext cx="2650328" cy="1258285"/>
            <a:chOff x="3086103" y="3429002"/>
            <a:chExt cx="3192692" cy="15157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7F3AA5A0-D39B-424F-BC52-AF1726C89ED7}"/>
                    </a:ext>
                  </a:extLst>
                </p:cNvPr>
                <p:cNvSpPr/>
                <p:nvPr/>
              </p:nvSpPr>
              <p:spPr>
                <a:xfrm>
                  <a:off x="3086103" y="3429003"/>
                  <a:ext cx="707231" cy="707231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7F3AA5A0-D39B-424F-BC52-AF1726C89E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103" y="3429003"/>
                  <a:ext cx="707231" cy="707231"/>
                </a:xfrm>
                <a:prstGeom prst="rect">
                  <a:avLst/>
                </a:prstGeom>
                <a:blipFill>
                  <a:blip r:embed="rId4"/>
                  <a:stretch>
                    <a:fillRect l="-6000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66B3E7F8-5249-41C8-99FD-7BAB8D686DD7}"/>
                    </a:ext>
                  </a:extLst>
                </p:cNvPr>
                <p:cNvSpPr/>
                <p:nvPr/>
              </p:nvSpPr>
              <p:spPr>
                <a:xfrm>
                  <a:off x="3793334" y="3429003"/>
                  <a:ext cx="707231" cy="707231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66B3E7F8-5249-41C8-99FD-7BAB8D686D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3334" y="3429003"/>
                  <a:ext cx="707231" cy="707231"/>
                </a:xfrm>
                <a:prstGeom prst="rect">
                  <a:avLst/>
                </a:prstGeom>
                <a:blipFill>
                  <a:blip r:embed="rId5"/>
                  <a:stretch>
                    <a:fillRect l="-7000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AD0E08C1-8DEF-4B7A-8D05-6E59083140B4}"/>
                    </a:ext>
                  </a:extLst>
                </p:cNvPr>
                <p:cNvSpPr/>
                <p:nvPr/>
              </p:nvSpPr>
              <p:spPr>
                <a:xfrm>
                  <a:off x="4502946" y="3429002"/>
                  <a:ext cx="707231" cy="707231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AD0E08C1-8DEF-4B7A-8D05-6E59083140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946" y="3429002"/>
                  <a:ext cx="707231" cy="707231"/>
                </a:xfrm>
                <a:prstGeom prst="rect">
                  <a:avLst/>
                </a:prstGeom>
                <a:blipFill>
                  <a:blip r:embed="rId6"/>
                  <a:stretch>
                    <a:fillRect l="-5941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5BB1F74-B561-4473-BA13-E18F7CCC3B4F}"/>
                    </a:ext>
                  </a:extLst>
                </p:cNvPr>
                <p:cNvSpPr/>
                <p:nvPr/>
              </p:nvSpPr>
              <p:spPr>
                <a:xfrm>
                  <a:off x="5207796" y="3429003"/>
                  <a:ext cx="707231" cy="707231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5BB1F74-B561-4473-BA13-E18F7CCC3B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7796" y="3429003"/>
                  <a:ext cx="707231" cy="707231"/>
                </a:xfrm>
                <a:prstGeom prst="rect">
                  <a:avLst/>
                </a:prstGeom>
                <a:blipFill>
                  <a:blip r:embed="rId7"/>
                  <a:stretch>
                    <a:fillRect l="-5941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94807CB-B2C7-466C-9F22-73EC69ACED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9094" y="4188259"/>
              <a:ext cx="0" cy="3857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97EE202-99FF-4AFE-A286-1C3A2DDAF59E}"/>
                </a:ext>
              </a:extLst>
            </p:cNvPr>
            <p:cNvSpPr txBox="1"/>
            <p:nvPr/>
          </p:nvSpPr>
          <p:spPr>
            <a:xfrm>
              <a:off x="3589894" y="4574021"/>
              <a:ext cx="1178400" cy="370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Start point</a:t>
              </a:r>
              <a:endParaRPr lang="zh-CN" altLang="en-US" sz="1400" dirty="0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FF103CF-6377-4934-B79C-24284E72D8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8800" y="4188259"/>
              <a:ext cx="0" cy="3857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74A7956-8B24-4220-B5A9-E6709519B6CC}"/>
                </a:ext>
              </a:extLst>
            </p:cNvPr>
            <p:cNvSpPr txBox="1"/>
            <p:nvPr/>
          </p:nvSpPr>
          <p:spPr>
            <a:xfrm>
              <a:off x="4974831" y="4574022"/>
              <a:ext cx="1303964" cy="370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Destination</a:t>
              </a:r>
              <a:endParaRPr lang="zh-CN" alt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E71BC9A-134E-4306-B055-98938847B698}"/>
                  </a:ext>
                </a:extLst>
              </p:cNvPr>
              <p:cNvSpPr/>
              <p:nvPr/>
            </p:nvSpPr>
            <p:spPr>
              <a:xfrm>
                <a:off x="1354707" y="2993311"/>
                <a:ext cx="400049" cy="40004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e>
                        <m:sub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E71BC9A-134E-4306-B055-98938847B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707" y="2993311"/>
                <a:ext cx="400049" cy="400049"/>
              </a:xfrm>
              <a:prstGeom prst="rect">
                <a:avLst/>
              </a:prstGeom>
              <a:blipFill>
                <a:blip r:embed="rId8"/>
                <a:stretch>
                  <a:fillRect l="-428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C4CF763D-3E16-4AD3-A1E9-65172EA020CD}"/>
              </a:ext>
            </a:extLst>
          </p:cNvPr>
          <p:cNvSpPr/>
          <p:nvPr/>
        </p:nvSpPr>
        <p:spPr>
          <a:xfrm>
            <a:off x="1354707" y="3380377"/>
            <a:ext cx="400049" cy="4000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92150D3F-ED41-4B12-9589-4FF6367E4027}"/>
              </a:ext>
            </a:extLst>
          </p:cNvPr>
          <p:cNvSpPr/>
          <p:nvPr/>
        </p:nvSpPr>
        <p:spPr>
          <a:xfrm>
            <a:off x="1476150" y="3486880"/>
            <a:ext cx="209775" cy="1921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75AF601-63F0-4578-ADCA-A66C10F78F63}"/>
              </a:ext>
            </a:extLst>
          </p:cNvPr>
          <p:cNvCxnSpPr>
            <a:cxnSpLocks/>
          </p:cNvCxnSpPr>
          <p:nvPr/>
        </p:nvCxnSpPr>
        <p:spPr>
          <a:xfrm>
            <a:off x="1864519" y="3380377"/>
            <a:ext cx="29289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B61CC27-C442-4D42-B384-74309F958CD4}"/>
                  </a:ext>
                </a:extLst>
              </p:cNvPr>
              <p:cNvSpPr/>
              <p:nvPr/>
            </p:nvSpPr>
            <p:spPr>
              <a:xfrm>
                <a:off x="2252886" y="3006294"/>
                <a:ext cx="400049" cy="40004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e>
                        <m:sub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B61CC27-C442-4D42-B384-74309F958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886" y="3006294"/>
                <a:ext cx="400049" cy="400049"/>
              </a:xfrm>
              <a:prstGeom prst="rect">
                <a:avLst/>
              </a:prstGeom>
              <a:blipFill>
                <a:blip r:embed="rId9"/>
                <a:stretch>
                  <a:fillRect l="-434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>
            <a:extLst>
              <a:ext uri="{FF2B5EF4-FFF2-40B4-BE49-F238E27FC236}">
                <a16:creationId xmlns:a16="http://schemas.microsoft.com/office/drawing/2014/main" id="{E5B0D981-A3F1-41C8-B18A-2D64315E42FD}"/>
              </a:ext>
            </a:extLst>
          </p:cNvPr>
          <p:cNvSpPr/>
          <p:nvPr/>
        </p:nvSpPr>
        <p:spPr>
          <a:xfrm>
            <a:off x="2252886" y="3393360"/>
            <a:ext cx="400049" cy="4000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2048" name="箭头: 右 2047">
            <a:extLst>
              <a:ext uri="{FF2B5EF4-FFF2-40B4-BE49-F238E27FC236}">
                <a16:creationId xmlns:a16="http://schemas.microsoft.com/office/drawing/2014/main" id="{9C389D3E-DD9D-474D-AB2A-24F4D77ADBC3}"/>
              </a:ext>
            </a:extLst>
          </p:cNvPr>
          <p:cNvSpPr/>
          <p:nvPr/>
        </p:nvSpPr>
        <p:spPr>
          <a:xfrm>
            <a:off x="2374329" y="3499863"/>
            <a:ext cx="209775" cy="1921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9" name="矩形 2048">
                <a:extLst>
                  <a:ext uri="{FF2B5EF4-FFF2-40B4-BE49-F238E27FC236}">
                    <a16:creationId xmlns:a16="http://schemas.microsoft.com/office/drawing/2014/main" id="{C01DC5A8-592B-422C-95E7-D0C3C6C5E5D6}"/>
                  </a:ext>
                </a:extLst>
              </p:cNvPr>
              <p:cNvSpPr/>
              <p:nvPr/>
            </p:nvSpPr>
            <p:spPr>
              <a:xfrm>
                <a:off x="3189791" y="2988103"/>
                <a:ext cx="400049" cy="400049"/>
              </a:xfrm>
              <a:prstGeom prst="rect">
                <a:avLst/>
              </a:prstGeom>
              <a:solidFill>
                <a:srgbClr val="92D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e>
                        <m:sub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2049" name="矩形 2048">
                <a:extLst>
                  <a:ext uri="{FF2B5EF4-FFF2-40B4-BE49-F238E27FC236}">
                    <a16:creationId xmlns:a16="http://schemas.microsoft.com/office/drawing/2014/main" id="{C01DC5A8-592B-422C-95E7-D0C3C6C5E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791" y="2988103"/>
                <a:ext cx="400049" cy="400049"/>
              </a:xfrm>
              <a:prstGeom prst="rect">
                <a:avLst/>
              </a:prstGeom>
              <a:blipFill>
                <a:blip r:embed="rId10"/>
                <a:stretch>
                  <a:fillRect l="-428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4" name="文本框 2053">
            <a:extLst>
              <a:ext uri="{FF2B5EF4-FFF2-40B4-BE49-F238E27FC236}">
                <a16:creationId xmlns:a16="http://schemas.microsoft.com/office/drawing/2014/main" id="{E61D7F3D-CFE6-4B86-A9C0-06C90F54C39B}"/>
              </a:ext>
            </a:extLst>
          </p:cNvPr>
          <p:cNvSpPr txBox="1"/>
          <p:nvPr/>
        </p:nvSpPr>
        <p:spPr>
          <a:xfrm>
            <a:off x="1799853" y="26857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2055" name="文本框 2054">
            <a:extLst>
              <a:ext uri="{FF2B5EF4-FFF2-40B4-BE49-F238E27FC236}">
                <a16:creationId xmlns:a16="http://schemas.microsoft.com/office/drawing/2014/main" id="{3F2FA987-9BAE-4B55-8D34-1052B88EC4C0}"/>
              </a:ext>
            </a:extLst>
          </p:cNvPr>
          <p:cNvSpPr txBox="1"/>
          <p:nvPr/>
        </p:nvSpPr>
        <p:spPr>
          <a:xfrm>
            <a:off x="2727418" y="26857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97ABFBBB-7708-45F5-950C-DEFBE7EE54FB}"/>
                  </a:ext>
                </a:extLst>
              </p:cNvPr>
              <p:cNvSpPr/>
              <p:nvPr/>
            </p:nvSpPr>
            <p:spPr>
              <a:xfrm>
                <a:off x="1332477" y="3987936"/>
                <a:ext cx="400049" cy="40004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e>
                        <m:sub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97ABFBBB-7708-45F5-950C-DEFBE7EE5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477" y="3987936"/>
                <a:ext cx="400049" cy="400049"/>
              </a:xfrm>
              <a:prstGeom prst="rect">
                <a:avLst/>
              </a:prstGeom>
              <a:blipFill>
                <a:blip r:embed="rId11"/>
                <a:stretch>
                  <a:fillRect l="-434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>
            <a:extLst>
              <a:ext uri="{FF2B5EF4-FFF2-40B4-BE49-F238E27FC236}">
                <a16:creationId xmlns:a16="http://schemas.microsoft.com/office/drawing/2014/main" id="{E291590C-BC49-4F49-B686-920CEF57C107}"/>
              </a:ext>
            </a:extLst>
          </p:cNvPr>
          <p:cNvSpPr/>
          <p:nvPr/>
        </p:nvSpPr>
        <p:spPr>
          <a:xfrm>
            <a:off x="1332477" y="4375002"/>
            <a:ext cx="400049" cy="4000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33B9BD12-3CFF-4E2F-A217-7E4BA4276E7B}"/>
              </a:ext>
            </a:extLst>
          </p:cNvPr>
          <p:cNvSpPr/>
          <p:nvPr/>
        </p:nvSpPr>
        <p:spPr>
          <a:xfrm rot="10800000">
            <a:off x="1432488" y="4481505"/>
            <a:ext cx="209775" cy="1921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0273393E-37F8-409B-A764-42851F9D569F}"/>
                  </a:ext>
                </a:extLst>
              </p:cNvPr>
              <p:cNvSpPr/>
              <p:nvPr/>
            </p:nvSpPr>
            <p:spPr>
              <a:xfrm>
                <a:off x="2252089" y="4000919"/>
                <a:ext cx="400049" cy="40004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e>
                        <m:sub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0273393E-37F8-409B-A764-42851F9D5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089" y="4000919"/>
                <a:ext cx="400049" cy="400049"/>
              </a:xfrm>
              <a:prstGeom prst="rect">
                <a:avLst/>
              </a:prstGeom>
              <a:blipFill>
                <a:blip r:embed="rId12"/>
                <a:stretch>
                  <a:fillRect l="-285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 52">
            <a:extLst>
              <a:ext uri="{FF2B5EF4-FFF2-40B4-BE49-F238E27FC236}">
                <a16:creationId xmlns:a16="http://schemas.microsoft.com/office/drawing/2014/main" id="{F71BCC12-7CEB-44A6-B70A-23CF2A881145}"/>
              </a:ext>
            </a:extLst>
          </p:cNvPr>
          <p:cNvSpPr/>
          <p:nvPr/>
        </p:nvSpPr>
        <p:spPr>
          <a:xfrm>
            <a:off x="2252089" y="4387985"/>
            <a:ext cx="400049" cy="4000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CB8479EB-2610-4BC9-A629-EC83957670DC}"/>
              </a:ext>
            </a:extLst>
          </p:cNvPr>
          <p:cNvSpPr/>
          <p:nvPr/>
        </p:nvSpPr>
        <p:spPr>
          <a:xfrm>
            <a:off x="2373532" y="4494488"/>
            <a:ext cx="209775" cy="1921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3C8E152-EB58-4916-9C96-A273B265FE39}"/>
              </a:ext>
            </a:extLst>
          </p:cNvPr>
          <p:cNvSpPr txBox="1"/>
          <p:nvPr/>
        </p:nvSpPr>
        <p:spPr>
          <a:xfrm>
            <a:off x="1797200" y="37426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32D3ECCF-F7DE-49E9-A66B-A8F9B041D110}"/>
              </a:ext>
            </a:extLst>
          </p:cNvPr>
          <p:cNvCxnSpPr>
            <a:cxnSpLocks/>
          </p:cNvCxnSpPr>
          <p:nvPr/>
        </p:nvCxnSpPr>
        <p:spPr>
          <a:xfrm>
            <a:off x="2783692" y="3380377"/>
            <a:ext cx="29289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EC9F8B7-7329-4FB8-9637-FA26BA6DC5A3}"/>
              </a:ext>
            </a:extLst>
          </p:cNvPr>
          <p:cNvCxnSpPr>
            <a:cxnSpLocks/>
          </p:cNvCxnSpPr>
          <p:nvPr/>
        </p:nvCxnSpPr>
        <p:spPr>
          <a:xfrm>
            <a:off x="1860900" y="4376157"/>
            <a:ext cx="29289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A3DE5CB-AC1C-40C5-83CA-730383C8F79D}"/>
                  </a:ext>
                </a:extLst>
              </p:cNvPr>
              <p:cNvSpPr/>
              <p:nvPr/>
            </p:nvSpPr>
            <p:spPr>
              <a:xfrm>
                <a:off x="3196223" y="3993497"/>
                <a:ext cx="400049" cy="40004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e>
                        <m:sub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A3DE5CB-AC1C-40C5-83CA-730383C8F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223" y="3993497"/>
                <a:ext cx="400049" cy="400049"/>
              </a:xfrm>
              <a:prstGeom prst="rect">
                <a:avLst/>
              </a:prstGeom>
              <a:blipFill>
                <a:blip r:embed="rId13"/>
                <a:stretch>
                  <a:fillRect l="-285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矩形 72">
            <a:extLst>
              <a:ext uri="{FF2B5EF4-FFF2-40B4-BE49-F238E27FC236}">
                <a16:creationId xmlns:a16="http://schemas.microsoft.com/office/drawing/2014/main" id="{50A89C8B-85C6-469C-A1F9-9219587EECCF}"/>
              </a:ext>
            </a:extLst>
          </p:cNvPr>
          <p:cNvSpPr/>
          <p:nvPr/>
        </p:nvSpPr>
        <p:spPr>
          <a:xfrm>
            <a:off x="3196223" y="4380563"/>
            <a:ext cx="400049" cy="4000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3A6882BA-652B-40F3-B2FE-AD79CC001D97}"/>
              </a:ext>
            </a:extLst>
          </p:cNvPr>
          <p:cNvSpPr/>
          <p:nvPr/>
        </p:nvSpPr>
        <p:spPr>
          <a:xfrm>
            <a:off x="3317666" y="4487066"/>
            <a:ext cx="209775" cy="1921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DF85894-6AB5-49BB-BA9C-E073B167F9FB}"/>
              </a:ext>
            </a:extLst>
          </p:cNvPr>
          <p:cNvCxnSpPr>
            <a:cxnSpLocks/>
          </p:cNvCxnSpPr>
          <p:nvPr/>
        </p:nvCxnSpPr>
        <p:spPr>
          <a:xfrm>
            <a:off x="3706035" y="4380563"/>
            <a:ext cx="29289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10193B9D-2F97-435B-BACB-BCE7E3D7D3B3}"/>
                  </a:ext>
                </a:extLst>
              </p:cNvPr>
              <p:cNvSpPr/>
              <p:nvPr/>
            </p:nvSpPr>
            <p:spPr>
              <a:xfrm>
                <a:off x="4094402" y="4006480"/>
                <a:ext cx="400049" cy="40004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e>
                        <m:sub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10193B9D-2F97-435B-BACB-BCE7E3D7D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402" y="4006480"/>
                <a:ext cx="400049" cy="400049"/>
              </a:xfrm>
              <a:prstGeom prst="rect">
                <a:avLst/>
              </a:prstGeom>
              <a:blipFill>
                <a:blip r:embed="rId9"/>
                <a:stretch>
                  <a:fillRect l="-434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矩形 76">
            <a:extLst>
              <a:ext uri="{FF2B5EF4-FFF2-40B4-BE49-F238E27FC236}">
                <a16:creationId xmlns:a16="http://schemas.microsoft.com/office/drawing/2014/main" id="{55E4F4A2-1FB2-4817-B9C7-48393B2119ED}"/>
              </a:ext>
            </a:extLst>
          </p:cNvPr>
          <p:cNvSpPr/>
          <p:nvPr/>
        </p:nvSpPr>
        <p:spPr>
          <a:xfrm>
            <a:off x="4094402" y="4393546"/>
            <a:ext cx="400049" cy="4000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78" name="箭头: 右 77">
            <a:extLst>
              <a:ext uri="{FF2B5EF4-FFF2-40B4-BE49-F238E27FC236}">
                <a16:creationId xmlns:a16="http://schemas.microsoft.com/office/drawing/2014/main" id="{275990BB-A9FB-4B3D-AA1E-ADED81BB62BC}"/>
              </a:ext>
            </a:extLst>
          </p:cNvPr>
          <p:cNvSpPr/>
          <p:nvPr/>
        </p:nvSpPr>
        <p:spPr>
          <a:xfrm>
            <a:off x="4215845" y="4500049"/>
            <a:ext cx="209775" cy="1921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4854E4A0-30B0-489A-B78A-FBE64397252B}"/>
                  </a:ext>
                </a:extLst>
              </p:cNvPr>
              <p:cNvSpPr/>
              <p:nvPr/>
            </p:nvSpPr>
            <p:spPr>
              <a:xfrm>
                <a:off x="5081315" y="3988289"/>
                <a:ext cx="400049" cy="400049"/>
              </a:xfrm>
              <a:prstGeom prst="rect">
                <a:avLst/>
              </a:prstGeom>
              <a:solidFill>
                <a:srgbClr val="92D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e>
                        <m:sub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4854E4A0-30B0-489A-B78A-FBE6439725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315" y="3988289"/>
                <a:ext cx="400049" cy="400049"/>
              </a:xfrm>
              <a:prstGeom prst="rect">
                <a:avLst/>
              </a:prstGeom>
              <a:blipFill>
                <a:blip r:embed="rId14"/>
                <a:stretch>
                  <a:fillRect l="-434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文本框 79">
            <a:extLst>
              <a:ext uri="{FF2B5EF4-FFF2-40B4-BE49-F238E27FC236}">
                <a16:creationId xmlns:a16="http://schemas.microsoft.com/office/drawing/2014/main" id="{AD1F2B3E-5DC0-4914-9B04-1B45F7D29CB7}"/>
              </a:ext>
            </a:extLst>
          </p:cNvPr>
          <p:cNvSpPr txBox="1"/>
          <p:nvPr/>
        </p:nvSpPr>
        <p:spPr>
          <a:xfrm>
            <a:off x="3641369" y="374224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32C4CAA-43ED-44EB-AB88-813D4EF0C665}"/>
              </a:ext>
            </a:extLst>
          </p:cNvPr>
          <p:cNvSpPr txBox="1"/>
          <p:nvPr/>
        </p:nvSpPr>
        <p:spPr>
          <a:xfrm>
            <a:off x="4568934" y="37426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0758AC8-8F5D-424D-B101-002DEA4FC081}"/>
              </a:ext>
            </a:extLst>
          </p:cNvPr>
          <p:cNvCxnSpPr>
            <a:cxnSpLocks/>
          </p:cNvCxnSpPr>
          <p:nvPr/>
        </p:nvCxnSpPr>
        <p:spPr>
          <a:xfrm>
            <a:off x="4639496" y="4380563"/>
            <a:ext cx="29289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831CBB-5F96-4163-8BA9-630780292F3D}"/>
              </a:ext>
            </a:extLst>
          </p:cNvPr>
          <p:cNvCxnSpPr>
            <a:cxnSpLocks/>
          </p:cNvCxnSpPr>
          <p:nvPr/>
        </p:nvCxnSpPr>
        <p:spPr>
          <a:xfrm>
            <a:off x="2797980" y="4387985"/>
            <a:ext cx="29289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7" name="文本框 2056">
            <a:extLst>
              <a:ext uri="{FF2B5EF4-FFF2-40B4-BE49-F238E27FC236}">
                <a16:creationId xmlns:a16="http://schemas.microsoft.com/office/drawing/2014/main" id="{A2FAF8AE-B771-4FE5-9B24-17C4D488915D}"/>
              </a:ext>
            </a:extLst>
          </p:cNvPr>
          <p:cNvSpPr txBox="1"/>
          <p:nvPr/>
        </p:nvSpPr>
        <p:spPr>
          <a:xfrm>
            <a:off x="2742376" y="374224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32F7FDA-F741-40B9-9D5D-EB18936CB433}"/>
                  </a:ext>
                </a:extLst>
              </p:cNvPr>
              <p:cNvSpPr/>
              <p:nvPr/>
            </p:nvSpPr>
            <p:spPr>
              <a:xfrm>
                <a:off x="4737685" y="2938276"/>
                <a:ext cx="400049" cy="40004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e>
                        <m:sub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32F7FDA-F741-40B9-9D5D-EB18936CB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685" y="2938276"/>
                <a:ext cx="400049" cy="400049"/>
              </a:xfrm>
              <a:prstGeom prst="rect">
                <a:avLst/>
              </a:prstGeom>
              <a:blipFill>
                <a:blip r:embed="rId8"/>
                <a:stretch>
                  <a:fillRect l="-428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>
            <a:extLst>
              <a:ext uri="{FF2B5EF4-FFF2-40B4-BE49-F238E27FC236}">
                <a16:creationId xmlns:a16="http://schemas.microsoft.com/office/drawing/2014/main" id="{20DC9E71-AE80-477E-993E-944FE1F20952}"/>
              </a:ext>
            </a:extLst>
          </p:cNvPr>
          <p:cNvSpPr/>
          <p:nvPr/>
        </p:nvSpPr>
        <p:spPr>
          <a:xfrm>
            <a:off x="4737685" y="3325342"/>
            <a:ext cx="400049" cy="4000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2C5569DA-09DA-4379-A934-1582E4A484A4}"/>
                  </a:ext>
                </a:extLst>
              </p:cNvPr>
              <p:cNvSpPr/>
              <p:nvPr/>
            </p:nvSpPr>
            <p:spPr>
              <a:xfrm>
                <a:off x="5657297" y="2951259"/>
                <a:ext cx="400049" cy="40004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e>
                        <m:sub>
                          <m:r>
                            <a:rPr lang="en-US" altLang="zh-CN" sz="1100" b="1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2C5569DA-09DA-4379-A934-1582E4A48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297" y="2951259"/>
                <a:ext cx="400049" cy="400049"/>
              </a:xfrm>
              <a:prstGeom prst="rect">
                <a:avLst/>
              </a:prstGeom>
              <a:blipFill>
                <a:blip r:embed="rId15"/>
                <a:stretch>
                  <a:fillRect l="-428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矩形 89">
            <a:extLst>
              <a:ext uri="{FF2B5EF4-FFF2-40B4-BE49-F238E27FC236}">
                <a16:creationId xmlns:a16="http://schemas.microsoft.com/office/drawing/2014/main" id="{361356C9-C9D2-4193-AD94-9DE49CD8B693}"/>
              </a:ext>
            </a:extLst>
          </p:cNvPr>
          <p:cNvSpPr/>
          <p:nvPr/>
        </p:nvSpPr>
        <p:spPr>
          <a:xfrm>
            <a:off x="5657297" y="3338325"/>
            <a:ext cx="400049" cy="4000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91" name="箭头: 右 90">
            <a:extLst>
              <a:ext uri="{FF2B5EF4-FFF2-40B4-BE49-F238E27FC236}">
                <a16:creationId xmlns:a16="http://schemas.microsoft.com/office/drawing/2014/main" id="{A6CAAFFC-D8F2-4389-B5F5-BB42A7E65295}"/>
              </a:ext>
            </a:extLst>
          </p:cNvPr>
          <p:cNvSpPr/>
          <p:nvPr/>
        </p:nvSpPr>
        <p:spPr>
          <a:xfrm rot="10800000">
            <a:off x="5749685" y="3444828"/>
            <a:ext cx="209775" cy="1921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3A391CD-AD29-4096-9F2C-BA513736E14E}"/>
              </a:ext>
            </a:extLst>
          </p:cNvPr>
          <p:cNvCxnSpPr>
            <a:cxnSpLocks/>
          </p:cNvCxnSpPr>
          <p:nvPr/>
        </p:nvCxnSpPr>
        <p:spPr>
          <a:xfrm>
            <a:off x="5266108" y="3326497"/>
            <a:ext cx="29289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122A9D4F-A9A3-4B03-9D1A-E00C7AF104B8}"/>
                  </a:ext>
                </a:extLst>
              </p:cNvPr>
              <p:cNvSpPr/>
              <p:nvPr/>
            </p:nvSpPr>
            <p:spPr>
              <a:xfrm>
                <a:off x="6544279" y="2943837"/>
                <a:ext cx="400049" cy="40004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e>
                        <m:sub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122A9D4F-A9A3-4B03-9D1A-E00C7AF104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279" y="2943837"/>
                <a:ext cx="400049" cy="400049"/>
              </a:xfrm>
              <a:prstGeom prst="rect">
                <a:avLst/>
              </a:prstGeom>
              <a:blipFill>
                <a:blip r:embed="rId11"/>
                <a:stretch>
                  <a:fillRect l="-434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矩形 93">
            <a:extLst>
              <a:ext uri="{FF2B5EF4-FFF2-40B4-BE49-F238E27FC236}">
                <a16:creationId xmlns:a16="http://schemas.microsoft.com/office/drawing/2014/main" id="{40CCA8B5-8573-4B36-8BFA-5D5B0DE02051}"/>
              </a:ext>
            </a:extLst>
          </p:cNvPr>
          <p:cNvSpPr/>
          <p:nvPr/>
        </p:nvSpPr>
        <p:spPr>
          <a:xfrm>
            <a:off x="6544279" y="3330903"/>
            <a:ext cx="400049" cy="4000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95" name="箭头: 右 94">
            <a:extLst>
              <a:ext uri="{FF2B5EF4-FFF2-40B4-BE49-F238E27FC236}">
                <a16:creationId xmlns:a16="http://schemas.microsoft.com/office/drawing/2014/main" id="{CA8A560E-4E8E-487C-91B1-8284EFFFC325}"/>
              </a:ext>
            </a:extLst>
          </p:cNvPr>
          <p:cNvSpPr/>
          <p:nvPr/>
        </p:nvSpPr>
        <p:spPr>
          <a:xfrm>
            <a:off x="6665722" y="3437406"/>
            <a:ext cx="209775" cy="1921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4492DBD-53C7-48DD-9C4B-245DF89E7652}"/>
              </a:ext>
            </a:extLst>
          </p:cNvPr>
          <p:cNvCxnSpPr>
            <a:cxnSpLocks/>
          </p:cNvCxnSpPr>
          <p:nvPr/>
        </p:nvCxnSpPr>
        <p:spPr>
          <a:xfrm>
            <a:off x="7054091" y="3330903"/>
            <a:ext cx="29289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BD921ADE-F9C6-4EA3-947F-89025624BD19}"/>
                  </a:ext>
                </a:extLst>
              </p:cNvPr>
              <p:cNvSpPr/>
              <p:nvPr/>
            </p:nvSpPr>
            <p:spPr>
              <a:xfrm>
                <a:off x="7442458" y="2956820"/>
                <a:ext cx="400049" cy="40004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e>
                        <m:sub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BD921ADE-F9C6-4EA3-947F-89025624B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458" y="2956820"/>
                <a:ext cx="400049" cy="400049"/>
              </a:xfrm>
              <a:prstGeom prst="rect">
                <a:avLst/>
              </a:prstGeom>
              <a:blipFill>
                <a:blip r:embed="rId16"/>
                <a:stretch>
                  <a:fillRect l="-428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>
            <a:extLst>
              <a:ext uri="{FF2B5EF4-FFF2-40B4-BE49-F238E27FC236}">
                <a16:creationId xmlns:a16="http://schemas.microsoft.com/office/drawing/2014/main" id="{D4C69849-F546-4C5D-969B-4B78FE733988}"/>
              </a:ext>
            </a:extLst>
          </p:cNvPr>
          <p:cNvSpPr/>
          <p:nvPr/>
        </p:nvSpPr>
        <p:spPr>
          <a:xfrm>
            <a:off x="7442458" y="3343886"/>
            <a:ext cx="400049" cy="4000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99" name="箭头: 右 98">
            <a:extLst>
              <a:ext uri="{FF2B5EF4-FFF2-40B4-BE49-F238E27FC236}">
                <a16:creationId xmlns:a16="http://schemas.microsoft.com/office/drawing/2014/main" id="{96DB69BB-7E7D-438C-803A-3AA491DC9182}"/>
              </a:ext>
            </a:extLst>
          </p:cNvPr>
          <p:cNvSpPr/>
          <p:nvPr/>
        </p:nvSpPr>
        <p:spPr>
          <a:xfrm>
            <a:off x="7563901" y="3450389"/>
            <a:ext cx="209775" cy="1921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46021E69-CB8A-4FD7-BBA3-398604E2E4A4}"/>
                  </a:ext>
                </a:extLst>
              </p:cNvPr>
              <p:cNvSpPr/>
              <p:nvPr/>
            </p:nvSpPr>
            <p:spPr>
              <a:xfrm>
                <a:off x="8365075" y="2938629"/>
                <a:ext cx="400049" cy="400049"/>
              </a:xfrm>
              <a:prstGeom prst="rect">
                <a:avLst/>
              </a:prstGeom>
              <a:solidFill>
                <a:srgbClr val="92D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e>
                        <m:sub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46021E69-CB8A-4FD7-BBA3-398604E2E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075" y="2938629"/>
                <a:ext cx="400049" cy="400049"/>
              </a:xfrm>
              <a:prstGeom prst="rect">
                <a:avLst/>
              </a:prstGeom>
              <a:blipFill>
                <a:blip r:embed="rId17"/>
                <a:stretch>
                  <a:fillRect l="-428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BAA2EA8D-0195-4764-9F4F-3AD484958ED5}"/>
              </a:ext>
            </a:extLst>
          </p:cNvPr>
          <p:cNvCxnSpPr>
            <a:cxnSpLocks/>
          </p:cNvCxnSpPr>
          <p:nvPr/>
        </p:nvCxnSpPr>
        <p:spPr>
          <a:xfrm>
            <a:off x="7987552" y="3330903"/>
            <a:ext cx="29289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2F3A2009-EFF2-4F52-BE2C-20FA993C1567}"/>
              </a:ext>
            </a:extLst>
          </p:cNvPr>
          <p:cNvCxnSpPr>
            <a:cxnSpLocks/>
          </p:cNvCxnSpPr>
          <p:nvPr/>
        </p:nvCxnSpPr>
        <p:spPr>
          <a:xfrm>
            <a:off x="6153182" y="3338325"/>
            <a:ext cx="29289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9" name="箭头: 右 2058">
            <a:extLst>
              <a:ext uri="{FF2B5EF4-FFF2-40B4-BE49-F238E27FC236}">
                <a16:creationId xmlns:a16="http://schemas.microsoft.com/office/drawing/2014/main" id="{C0932643-B6C0-4076-B1E0-7421020D844A}"/>
              </a:ext>
            </a:extLst>
          </p:cNvPr>
          <p:cNvSpPr/>
          <p:nvPr/>
        </p:nvSpPr>
        <p:spPr>
          <a:xfrm>
            <a:off x="4848934" y="3429290"/>
            <a:ext cx="209775" cy="1921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0" name="文本框 2059">
            <a:extLst>
              <a:ext uri="{FF2B5EF4-FFF2-40B4-BE49-F238E27FC236}">
                <a16:creationId xmlns:a16="http://schemas.microsoft.com/office/drawing/2014/main" id="{5C8AF570-9CFD-43AF-8812-C5DC9A2FC406}"/>
              </a:ext>
            </a:extLst>
          </p:cNvPr>
          <p:cNvSpPr txBox="1"/>
          <p:nvPr/>
        </p:nvSpPr>
        <p:spPr>
          <a:xfrm>
            <a:off x="5159387" y="265899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2061" name="文本框 2060">
            <a:extLst>
              <a:ext uri="{FF2B5EF4-FFF2-40B4-BE49-F238E27FC236}">
                <a16:creationId xmlns:a16="http://schemas.microsoft.com/office/drawing/2014/main" id="{84F04504-73A2-466A-882E-01A955A51325}"/>
              </a:ext>
            </a:extLst>
          </p:cNvPr>
          <p:cNvSpPr txBox="1"/>
          <p:nvPr/>
        </p:nvSpPr>
        <p:spPr>
          <a:xfrm>
            <a:off x="7003556" y="265857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2062" name="文本框 2061">
            <a:extLst>
              <a:ext uri="{FF2B5EF4-FFF2-40B4-BE49-F238E27FC236}">
                <a16:creationId xmlns:a16="http://schemas.microsoft.com/office/drawing/2014/main" id="{4C09FB49-7C66-4062-95A8-D97530F0DAD1}"/>
              </a:ext>
            </a:extLst>
          </p:cNvPr>
          <p:cNvSpPr txBox="1"/>
          <p:nvPr/>
        </p:nvSpPr>
        <p:spPr>
          <a:xfrm>
            <a:off x="7931121" y="26589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063" name="文本框 2062">
            <a:extLst>
              <a:ext uri="{FF2B5EF4-FFF2-40B4-BE49-F238E27FC236}">
                <a16:creationId xmlns:a16="http://schemas.microsoft.com/office/drawing/2014/main" id="{87576290-A892-4B50-90D0-3D026B1FAD80}"/>
              </a:ext>
            </a:extLst>
          </p:cNvPr>
          <p:cNvSpPr txBox="1"/>
          <p:nvPr/>
        </p:nvSpPr>
        <p:spPr>
          <a:xfrm>
            <a:off x="6104563" y="265857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2064" name="椭圆 2063">
            <a:extLst>
              <a:ext uri="{FF2B5EF4-FFF2-40B4-BE49-F238E27FC236}">
                <a16:creationId xmlns:a16="http://schemas.microsoft.com/office/drawing/2014/main" id="{45D0F498-F82B-4428-B01E-3B1B236E0EFC}"/>
              </a:ext>
            </a:extLst>
          </p:cNvPr>
          <p:cNvSpPr/>
          <p:nvPr/>
        </p:nvSpPr>
        <p:spPr>
          <a:xfrm>
            <a:off x="935831" y="3250406"/>
            <a:ext cx="236474" cy="23647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69" name="椭圆 2068">
            <a:extLst>
              <a:ext uri="{FF2B5EF4-FFF2-40B4-BE49-F238E27FC236}">
                <a16:creationId xmlns:a16="http://schemas.microsoft.com/office/drawing/2014/main" id="{08AA48E8-DA08-433B-8BDE-02E08EB9A946}"/>
              </a:ext>
            </a:extLst>
          </p:cNvPr>
          <p:cNvSpPr/>
          <p:nvPr/>
        </p:nvSpPr>
        <p:spPr>
          <a:xfrm>
            <a:off x="4239555" y="3238632"/>
            <a:ext cx="236474" cy="23647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70" name="椭圆 2069">
            <a:extLst>
              <a:ext uri="{FF2B5EF4-FFF2-40B4-BE49-F238E27FC236}">
                <a16:creationId xmlns:a16="http://schemas.microsoft.com/office/drawing/2014/main" id="{FDFCD5E0-0DC4-45A5-B74F-A57156AB62F6}"/>
              </a:ext>
            </a:extLst>
          </p:cNvPr>
          <p:cNvSpPr/>
          <p:nvPr/>
        </p:nvSpPr>
        <p:spPr>
          <a:xfrm>
            <a:off x="910422" y="4200943"/>
            <a:ext cx="236474" cy="23647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22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CEFAF-60AF-4E15-A8AC-DC3D22A2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 </a:t>
            </a:r>
            <a:r>
              <a:rPr lang="en-US" altLang="zh-CN" sz="3600" dirty="0"/>
              <a:t>Value Function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ADA2B4-9404-45EA-BF2F-BD6B0ADFA1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9632"/>
                <a:ext cx="8229600" cy="322435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/>
                  <a:t>Idea: Average return observed after visits to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r>
                  <a:rPr lang="en-US" altLang="zh-CN" sz="2000" dirty="0"/>
                  <a:t>First-visit MC: average returns only for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first</a:t>
                </a:r>
                <a:r>
                  <a:rPr lang="en-US" altLang="zh-CN" sz="2000" dirty="0"/>
                  <a:t> time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is visited in an episode</a:t>
                </a:r>
              </a:p>
              <a:p>
                <a:r>
                  <a:rPr lang="en-US" altLang="zh-CN" sz="2000" dirty="0"/>
                  <a:t>Return in one episode (trajectory):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+2 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+…=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  <a:p>
                <a:r>
                  <a:rPr lang="en-US" altLang="zh-CN" sz="2000" dirty="0"/>
                  <a:t>We calculate the return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 of first episode with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SG" altLang="zh-CN" sz="2000" dirty="0"/>
              </a:p>
              <a:p>
                <a:pPr marL="0" indent="0">
                  <a:buNone/>
                </a:pPr>
                <a:endParaRPr lang="en-SG" altLang="zh-CN" sz="1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ADA2B4-9404-45EA-BF2F-BD6B0ADFA1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9632"/>
                <a:ext cx="8229600" cy="3224356"/>
              </a:xfrm>
              <a:blipFill>
                <a:blip r:embed="rId2"/>
                <a:stretch>
                  <a:fillRect l="-667" t="-756" r="-7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11840F5-BAC7-4D8C-BE80-A88417715474}"/>
                  </a:ext>
                </a:extLst>
              </p:cNvPr>
              <p:cNvSpPr/>
              <p:nvPr/>
            </p:nvSpPr>
            <p:spPr>
              <a:xfrm>
                <a:off x="3250805" y="3533322"/>
                <a:ext cx="400049" cy="40004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e>
                        <m:sub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11840F5-BAC7-4D8C-BE80-A884177154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05" y="3533322"/>
                <a:ext cx="400049" cy="400049"/>
              </a:xfrm>
              <a:prstGeom prst="rect">
                <a:avLst/>
              </a:prstGeom>
              <a:blipFill>
                <a:blip r:embed="rId3"/>
                <a:stretch>
                  <a:fillRect l="-4286"/>
                </a:stretch>
              </a:blipFill>
              <a:ln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FE489D15-1C56-468A-A3A6-5BB6A3CBD3C2}"/>
              </a:ext>
            </a:extLst>
          </p:cNvPr>
          <p:cNvSpPr/>
          <p:nvPr/>
        </p:nvSpPr>
        <p:spPr>
          <a:xfrm>
            <a:off x="3250805" y="3920388"/>
            <a:ext cx="400049" cy="4000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ABD03C34-77A8-4414-B571-5A091ED05FD3}"/>
              </a:ext>
            </a:extLst>
          </p:cNvPr>
          <p:cNvSpPr/>
          <p:nvPr/>
        </p:nvSpPr>
        <p:spPr>
          <a:xfrm>
            <a:off x="3372248" y="4026891"/>
            <a:ext cx="209775" cy="1921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2BD1029-437A-4628-977F-533EE53143C4}"/>
              </a:ext>
            </a:extLst>
          </p:cNvPr>
          <p:cNvCxnSpPr>
            <a:cxnSpLocks/>
          </p:cNvCxnSpPr>
          <p:nvPr/>
        </p:nvCxnSpPr>
        <p:spPr>
          <a:xfrm>
            <a:off x="3760617" y="3920388"/>
            <a:ext cx="29289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0A667B3-8EBC-4E4B-8D79-985DF64AB083}"/>
                  </a:ext>
                </a:extLst>
              </p:cNvPr>
              <p:cNvSpPr/>
              <p:nvPr/>
            </p:nvSpPr>
            <p:spPr>
              <a:xfrm>
                <a:off x="4148984" y="3546305"/>
                <a:ext cx="400049" cy="40004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e>
                        <m:sub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0A667B3-8EBC-4E4B-8D79-985DF64AB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984" y="3546305"/>
                <a:ext cx="400049" cy="400049"/>
              </a:xfrm>
              <a:prstGeom prst="rect">
                <a:avLst/>
              </a:prstGeom>
              <a:blipFill>
                <a:blip r:embed="rId4"/>
                <a:stretch>
                  <a:fillRect l="-4348"/>
                </a:stretch>
              </a:blipFill>
              <a:ln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21ACBE4E-93C1-45C8-A637-78D62EC957BA}"/>
              </a:ext>
            </a:extLst>
          </p:cNvPr>
          <p:cNvSpPr/>
          <p:nvPr/>
        </p:nvSpPr>
        <p:spPr>
          <a:xfrm>
            <a:off x="4148984" y="3933371"/>
            <a:ext cx="400049" cy="4000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21FA69FA-871E-4C34-88A2-34AFC29498F5}"/>
              </a:ext>
            </a:extLst>
          </p:cNvPr>
          <p:cNvSpPr/>
          <p:nvPr/>
        </p:nvSpPr>
        <p:spPr>
          <a:xfrm>
            <a:off x="4270427" y="4039874"/>
            <a:ext cx="209775" cy="1921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9BF7CEB-C9D2-434F-B0BF-18BF2A10D1CB}"/>
                  </a:ext>
                </a:extLst>
              </p:cNvPr>
              <p:cNvSpPr/>
              <p:nvPr/>
            </p:nvSpPr>
            <p:spPr>
              <a:xfrm>
                <a:off x="5085889" y="3528114"/>
                <a:ext cx="400049" cy="400049"/>
              </a:xfrm>
              <a:prstGeom prst="rect">
                <a:avLst/>
              </a:prstGeom>
              <a:solidFill>
                <a:srgbClr val="92D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e>
                        <m:sub>
                          <m:r>
                            <a:rPr lang="en-US" altLang="zh-CN" sz="11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100" b="1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9BF7CEB-C9D2-434F-B0BF-18BF2A10D1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889" y="3528114"/>
                <a:ext cx="400049" cy="400049"/>
              </a:xfrm>
              <a:prstGeom prst="rect">
                <a:avLst/>
              </a:prstGeom>
              <a:blipFill>
                <a:blip r:embed="rId5"/>
                <a:stretch>
                  <a:fillRect l="-2857"/>
                </a:stretch>
              </a:blipFill>
              <a:ln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885E0F3-130A-4887-BA96-2789C4897E06}"/>
              </a:ext>
            </a:extLst>
          </p:cNvPr>
          <p:cNvCxnSpPr>
            <a:cxnSpLocks/>
          </p:cNvCxnSpPr>
          <p:nvPr/>
        </p:nvCxnSpPr>
        <p:spPr>
          <a:xfrm>
            <a:off x="4679790" y="3920388"/>
            <a:ext cx="29289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71FC203-625F-40F6-BCFE-357AEC847B14}"/>
              </a:ext>
            </a:extLst>
          </p:cNvPr>
          <p:cNvSpPr txBox="1"/>
          <p:nvPr/>
        </p:nvSpPr>
        <p:spPr>
          <a:xfrm>
            <a:off x="3695237" y="324303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27D7DC-233C-4AA1-8FAA-41BF92751E03}"/>
              </a:ext>
            </a:extLst>
          </p:cNvPr>
          <p:cNvSpPr txBox="1"/>
          <p:nvPr/>
        </p:nvSpPr>
        <p:spPr>
          <a:xfrm>
            <a:off x="4622802" y="32430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D5E3D03-630A-434F-A2E4-381D49E04795}"/>
                  </a:ext>
                </a:extLst>
              </p:cNvPr>
              <p:cNvSpPr txBox="1"/>
              <p:nvPr/>
            </p:nvSpPr>
            <p:spPr>
              <a:xfrm>
                <a:off x="2671159" y="4506580"/>
                <a:ext cx="3231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+10×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altLang="zh-CN" dirty="0"/>
                  <a:t>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D5E3D03-630A-434F-A2E4-381D49E04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159" y="4506580"/>
                <a:ext cx="32310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66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9D0EB4D0D3FC45BA763014D0EDE777" ma:contentTypeVersion="11" ma:contentTypeDescription="Create a new document." ma:contentTypeScope="" ma:versionID="83bbeed3540b738b144a32d12dde53cf">
  <xsd:schema xmlns:xsd="http://www.w3.org/2001/XMLSchema" xmlns:xs="http://www.w3.org/2001/XMLSchema" xmlns:p="http://schemas.microsoft.com/office/2006/metadata/properties" xmlns:ns3="ec2612ec-4ba0-4a0c-bd02-0727c55e40a1" xmlns:ns4="377fab1f-0e1a-4447-be89-d5875ec871fe" targetNamespace="http://schemas.microsoft.com/office/2006/metadata/properties" ma:root="true" ma:fieldsID="c7aab2e39f366a0d122f5d34a2d048a8" ns3:_="" ns4:_="">
    <xsd:import namespace="ec2612ec-4ba0-4a0c-bd02-0727c55e40a1"/>
    <xsd:import namespace="377fab1f-0e1a-4447-be89-d5875ec871f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2612ec-4ba0-4a0c-bd02-0727c55e40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7fab1f-0e1a-4447-be89-d5875ec871f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7CD5C3-34BC-4029-B413-854DA5A52C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2612ec-4ba0-4a0c-bd02-0727c55e40a1"/>
    <ds:schemaRef ds:uri="377fab1f-0e1a-4447-be89-d5875ec871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CB8030-6F99-446F-BD3B-E5E3F435F1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4D3FE7-A0C8-4453-A806-BCAD6F53B901}">
  <ds:schemaRefs>
    <ds:schemaRef ds:uri="http://www.w3.org/XML/1998/namespace"/>
    <ds:schemaRef ds:uri="http://purl.org/dc/terms/"/>
    <ds:schemaRef ds:uri="http://schemas.microsoft.com/office/2006/documentManagement/types"/>
    <ds:schemaRef ds:uri="377fab1f-0e1a-4447-be89-d5875ec871fe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ec2612ec-4ba0-4a0c-bd02-0727c55e40a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2093</Words>
  <Application>Microsoft Macintosh PowerPoint</Application>
  <PresentationFormat>On-screen Show (16:9)</PresentationFormat>
  <Paragraphs>375</Paragraphs>
  <Slides>31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 Math</vt:lpstr>
      <vt:lpstr>Office Theme</vt:lpstr>
      <vt:lpstr>CZ3005 Artificial Intelligence  Reinforcement Learning </vt:lpstr>
      <vt:lpstr>Lesson Outline</vt:lpstr>
      <vt:lpstr>Reinforcement Learning</vt:lpstr>
      <vt:lpstr>RL algorithms</vt:lpstr>
      <vt:lpstr>What is Monte Carlo</vt:lpstr>
      <vt:lpstr>Monte Carlo in RL: Prediction</vt:lpstr>
      <vt:lpstr>An Example</vt:lpstr>
      <vt:lpstr>One-dimensional Grid World</vt:lpstr>
      <vt:lpstr>Compute Value Function </vt:lpstr>
      <vt:lpstr>Compute Value Function (cont’d) </vt:lpstr>
      <vt:lpstr>Why First Visit?</vt:lpstr>
      <vt:lpstr>Compute Value Function (cont’d) </vt:lpstr>
      <vt:lpstr>First Visit Monte Carlo Policy Evaluation</vt:lpstr>
      <vt:lpstr>Monte Carlo in RL: Control</vt:lpstr>
      <vt:lpstr>Q-value</vt:lpstr>
      <vt:lpstr>Computing Q-value</vt:lpstr>
      <vt:lpstr>Compute Q-Value (cont’d) </vt:lpstr>
      <vt:lpstr>Q-Value for Control</vt:lpstr>
      <vt:lpstr>MC control algorithm</vt:lpstr>
      <vt:lpstr>Q-Learning is Bootstrapping</vt:lpstr>
      <vt:lpstr>Q-Learning：the blessings of Temporal Difference</vt:lpstr>
      <vt:lpstr>Q-Learning</vt:lpstr>
      <vt:lpstr>A Step-by-step Example</vt:lpstr>
      <vt:lpstr>A Step-by-step Example (cont’d)</vt:lpstr>
      <vt:lpstr>Q-Learning Step by Step</vt:lpstr>
      <vt:lpstr>Q-Learning Step by Step (cont’d)</vt:lpstr>
      <vt:lpstr>Q-Learning Step by Step (cont’d)</vt:lpstr>
      <vt:lpstr>An Example of Iteration Process</vt:lpstr>
      <vt:lpstr>Deep Q-Network</vt:lpstr>
      <vt:lpstr>DQN in Atari</vt:lpstr>
      <vt:lpstr>DQN in Atari (cont’d)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Presenatation Title</dc:title>
  <dc:creator>B Elzer</dc:creator>
  <cp:lastModifiedBy>含望 张</cp:lastModifiedBy>
  <cp:revision>269</cp:revision>
  <dcterms:created xsi:type="dcterms:W3CDTF">2017-05-14T01:29:56Z</dcterms:created>
  <dcterms:modified xsi:type="dcterms:W3CDTF">2023-02-13T03:44:30Z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0x0101007C9D0EB4D0D3FC45BA763014D0EDE777</vt:lpwstr>
  </property>
</Properties>
</file>