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2" r:id="rId7"/>
    <p:sldId id="263" r:id="rId8"/>
    <p:sldId id="264" r:id="rId9"/>
    <p:sldId id="265" r:id="rId10"/>
    <p:sldId id="266" r:id="rId11"/>
    <p:sldId id="268" r:id="rId12"/>
    <p:sldId id="267" r:id="rId13"/>
    <p:sldId id="269" r:id="rId14"/>
    <p:sldId id="272" r:id="rId15"/>
    <p:sldId id="274"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2" d="100"/>
          <a:sy n="112" d="100"/>
        </p:scale>
        <p:origin x="6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B1270-32B3-42A5-BFE0-71284E62A3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E42D96-1EE2-4E8D-A425-C749AB8EB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CBEFE1-8187-40BF-8959-089A82A69FF0}"/>
              </a:ext>
            </a:extLst>
          </p:cNvPr>
          <p:cNvSpPr>
            <a:spLocks noGrp="1"/>
          </p:cNvSpPr>
          <p:nvPr>
            <p:ph type="dt" sz="half" idx="10"/>
          </p:nvPr>
        </p:nvSpPr>
        <p:spPr/>
        <p:txBody>
          <a:bodyPr/>
          <a:lstStyle/>
          <a:p>
            <a:fld id="{F4E7B8A6-0EAE-4B29-AA92-195B1F2944AC}" type="datetimeFigureOut">
              <a:rPr lang="en-US" smtClean="0"/>
              <a:t>7/14/20</a:t>
            </a:fld>
            <a:endParaRPr lang="en-US"/>
          </a:p>
        </p:txBody>
      </p:sp>
      <p:sp>
        <p:nvSpPr>
          <p:cNvPr id="5" name="Footer Placeholder 4">
            <a:extLst>
              <a:ext uri="{FF2B5EF4-FFF2-40B4-BE49-F238E27FC236}">
                <a16:creationId xmlns:a16="http://schemas.microsoft.com/office/drawing/2014/main" id="{00D4A217-BEC6-402C-9267-974708D0D0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E52D4A-5EAB-4919-907A-A5960A345E8D}"/>
              </a:ext>
            </a:extLst>
          </p:cNvPr>
          <p:cNvSpPr>
            <a:spLocks noGrp="1"/>
          </p:cNvSpPr>
          <p:nvPr>
            <p:ph type="sldNum" sz="quarter" idx="12"/>
          </p:nvPr>
        </p:nvSpPr>
        <p:spPr/>
        <p:txBody>
          <a:bodyPr/>
          <a:lstStyle/>
          <a:p>
            <a:fld id="{64A7F65D-59E9-4ACF-B79D-E2278E685932}" type="slidenum">
              <a:rPr lang="en-US" smtClean="0"/>
              <a:t>‹#›</a:t>
            </a:fld>
            <a:endParaRPr lang="en-US"/>
          </a:p>
        </p:txBody>
      </p:sp>
    </p:spTree>
    <p:extLst>
      <p:ext uri="{BB962C8B-B14F-4D97-AF65-F5344CB8AC3E}">
        <p14:creationId xmlns:p14="http://schemas.microsoft.com/office/powerpoint/2010/main" val="4158132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943E8-17AE-44F7-8962-0CCFCC25EB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9D9E6E-CB81-4053-A089-895AF9C2A11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702A2B-6D6C-4F60-B1C8-8040421AFEF3}"/>
              </a:ext>
            </a:extLst>
          </p:cNvPr>
          <p:cNvSpPr>
            <a:spLocks noGrp="1"/>
          </p:cNvSpPr>
          <p:nvPr>
            <p:ph type="dt" sz="half" idx="10"/>
          </p:nvPr>
        </p:nvSpPr>
        <p:spPr/>
        <p:txBody>
          <a:bodyPr/>
          <a:lstStyle/>
          <a:p>
            <a:fld id="{F4E7B8A6-0EAE-4B29-AA92-195B1F2944AC}" type="datetimeFigureOut">
              <a:rPr lang="en-US" smtClean="0"/>
              <a:t>7/14/20</a:t>
            </a:fld>
            <a:endParaRPr lang="en-US"/>
          </a:p>
        </p:txBody>
      </p:sp>
      <p:sp>
        <p:nvSpPr>
          <p:cNvPr id="5" name="Footer Placeholder 4">
            <a:extLst>
              <a:ext uri="{FF2B5EF4-FFF2-40B4-BE49-F238E27FC236}">
                <a16:creationId xmlns:a16="http://schemas.microsoft.com/office/drawing/2014/main" id="{645C57C6-1A50-4914-A739-6C35FC852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B9BA7-E7C8-4A84-9D64-71B847861FF7}"/>
              </a:ext>
            </a:extLst>
          </p:cNvPr>
          <p:cNvSpPr>
            <a:spLocks noGrp="1"/>
          </p:cNvSpPr>
          <p:nvPr>
            <p:ph type="sldNum" sz="quarter" idx="12"/>
          </p:nvPr>
        </p:nvSpPr>
        <p:spPr/>
        <p:txBody>
          <a:bodyPr/>
          <a:lstStyle/>
          <a:p>
            <a:fld id="{64A7F65D-59E9-4ACF-B79D-E2278E685932}" type="slidenum">
              <a:rPr lang="en-US" smtClean="0"/>
              <a:t>‹#›</a:t>
            </a:fld>
            <a:endParaRPr lang="en-US"/>
          </a:p>
        </p:txBody>
      </p:sp>
    </p:spTree>
    <p:extLst>
      <p:ext uri="{BB962C8B-B14F-4D97-AF65-F5344CB8AC3E}">
        <p14:creationId xmlns:p14="http://schemas.microsoft.com/office/powerpoint/2010/main" val="2015256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BB186C-95F0-40E0-AD71-345E55571C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D900A1-E61B-401D-9C5D-9FD17622B94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75BC9-0198-4D94-928A-4E56F3B4E68F}"/>
              </a:ext>
            </a:extLst>
          </p:cNvPr>
          <p:cNvSpPr>
            <a:spLocks noGrp="1"/>
          </p:cNvSpPr>
          <p:nvPr>
            <p:ph type="dt" sz="half" idx="10"/>
          </p:nvPr>
        </p:nvSpPr>
        <p:spPr/>
        <p:txBody>
          <a:bodyPr/>
          <a:lstStyle/>
          <a:p>
            <a:fld id="{F4E7B8A6-0EAE-4B29-AA92-195B1F2944AC}" type="datetimeFigureOut">
              <a:rPr lang="en-US" smtClean="0"/>
              <a:t>7/14/20</a:t>
            </a:fld>
            <a:endParaRPr lang="en-US"/>
          </a:p>
        </p:txBody>
      </p:sp>
      <p:sp>
        <p:nvSpPr>
          <p:cNvPr id="5" name="Footer Placeholder 4">
            <a:extLst>
              <a:ext uri="{FF2B5EF4-FFF2-40B4-BE49-F238E27FC236}">
                <a16:creationId xmlns:a16="http://schemas.microsoft.com/office/drawing/2014/main" id="{37752AD5-AE31-4DE7-9ADE-72D223141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047908-693E-4397-928C-22E884283D58}"/>
              </a:ext>
            </a:extLst>
          </p:cNvPr>
          <p:cNvSpPr>
            <a:spLocks noGrp="1"/>
          </p:cNvSpPr>
          <p:nvPr>
            <p:ph type="sldNum" sz="quarter" idx="12"/>
          </p:nvPr>
        </p:nvSpPr>
        <p:spPr/>
        <p:txBody>
          <a:bodyPr/>
          <a:lstStyle/>
          <a:p>
            <a:fld id="{64A7F65D-59E9-4ACF-B79D-E2278E685932}" type="slidenum">
              <a:rPr lang="en-US" smtClean="0"/>
              <a:t>‹#›</a:t>
            </a:fld>
            <a:endParaRPr lang="en-US"/>
          </a:p>
        </p:txBody>
      </p:sp>
    </p:spTree>
    <p:extLst>
      <p:ext uri="{BB962C8B-B14F-4D97-AF65-F5344CB8AC3E}">
        <p14:creationId xmlns:p14="http://schemas.microsoft.com/office/powerpoint/2010/main" val="1182759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F6C7-972C-4849-9448-9DFA3BBDCB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B4D838-C70E-4CEE-BB49-24979DBAC91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0A44D-C01B-4AEF-B948-A52B605746A7}"/>
              </a:ext>
            </a:extLst>
          </p:cNvPr>
          <p:cNvSpPr>
            <a:spLocks noGrp="1"/>
          </p:cNvSpPr>
          <p:nvPr>
            <p:ph type="dt" sz="half" idx="10"/>
          </p:nvPr>
        </p:nvSpPr>
        <p:spPr/>
        <p:txBody>
          <a:bodyPr/>
          <a:lstStyle/>
          <a:p>
            <a:fld id="{F4E7B8A6-0EAE-4B29-AA92-195B1F2944AC}" type="datetimeFigureOut">
              <a:rPr lang="en-US" smtClean="0"/>
              <a:t>7/14/20</a:t>
            </a:fld>
            <a:endParaRPr lang="en-US"/>
          </a:p>
        </p:txBody>
      </p:sp>
      <p:sp>
        <p:nvSpPr>
          <p:cNvPr id="5" name="Footer Placeholder 4">
            <a:extLst>
              <a:ext uri="{FF2B5EF4-FFF2-40B4-BE49-F238E27FC236}">
                <a16:creationId xmlns:a16="http://schemas.microsoft.com/office/drawing/2014/main" id="{D9015803-8E43-4432-B3DC-547359B39F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3279A-1A1A-4C03-AAEF-83FFB6A9585C}"/>
              </a:ext>
            </a:extLst>
          </p:cNvPr>
          <p:cNvSpPr>
            <a:spLocks noGrp="1"/>
          </p:cNvSpPr>
          <p:nvPr>
            <p:ph type="sldNum" sz="quarter" idx="12"/>
          </p:nvPr>
        </p:nvSpPr>
        <p:spPr/>
        <p:txBody>
          <a:bodyPr/>
          <a:lstStyle/>
          <a:p>
            <a:fld id="{64A7F65D-59E9-4ACF-B79D-E2278E685932}" type="slidenum">
              <a:rPr lang="en-US" smtClean="0"/>
              <a:t>‹#›</a:t>
            </a:fld>
            <a:endParaRPr lang="en-US"/>
          </a:p>
        </p:txBody>
      </p:sp>
    </p:spTree>
    <p:extLst>
      <p:ext uri="{BB962C8B-B14F-4D97-AF65-F5344CB8AC3E}">
        <p14:creationId xmlns:p14="http://schemas.microsoft.com/office/powerpoint/2010/main" val="2140514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5270-EA01-4305-A041-9E77BB418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A8F796-FAF4-4AB6-BA43-798552808F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917FECD-FC19-4EC1-94A3-06CB82B22830}"/>
              </a:ext>
            </a:extLst>
          </p:cNvPr>
          <p:cNvSpPr>
            <a:spLocks noGrp="1"/>
          </p:cNvSpPr>
          <p:nvPr>
            <p:ph type="dt" sz="half" idx="10"/>
          </p:nvPr>
        </p:nvSpPr>
        <p:spPr/>
        <p:txBody>
          <a:bodyPr/>
          <a:lstStyle/>
          <a:p>
            <a:fld id="{F4E7B8A6-0EAE-4B29-AA92-195B1F2944AC}" type="datetimeFigureOut">
              <a:rPr lang="en-US" smtClean="0"/>
              <a:t>7/14/20</a:t>
            </a:fld>
            <a:endParaRPr lang="en-US"/>
          </a:p>
        </p:txBody>
      </p:sp>
      <p:sp>
        <p:nvSpPr>
          <p:cNvPr id="5" name="Footer Placeholder 4">
            <a:extLst>
              <a:ext uri="{FF2B5EF4-FFF2-40B4-BE49-F238E27FC236}">
                <a16:creationId xmlns:a16="http://schemas.microsoft.com/office/drawing/2014/main" id="{A26A9C9A-51B2-4FE5-8D3A-17132822E0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9F276-485E-4498-9864-274B5C8D2976}"/>
              </a:ext>
            </a:extLst>
          </p:cNvPr>
          <p:cNvSpPr>
            <a:spLocks noGrp="1"/>
          </p:cNvSpPr>
          <p:nvPr>
            <p:ph type="sldNum" sz="quarter" idx="12"/>
          </p:nvPr>
        </p:nvSpPr>
        <p:spPr/>
        <p:txBody>
          <a:bodyPr/>
          <a:lstStyle/>
          <a:p>
            <a:fld id="{64A7F65D-59E9-4ACF-B79D-E2278E685932}" type="slidenum">
              <a:rPr lang="en-US" smtClean="0"/>
              <a:t>‹#›</a:t>
            </a:fld>
            <a:endParaRPr lang="en-US"/>
          </a:p>
        </p:txBody>
      </p:sp>
    </p:spTree>
    <p:extLst>
      <p:ext uri="{BB962C8B-B14F-4D97-AF65-F5344CB8AC3E}">
        <p14:creationId xmlns:p14="http://schemas.microsoft.com/office/powerpoint/2010/main" val="1455124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143A3-9FE0-45FA-8B2E-96B361303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830C05-CDBE-417D-B558-29C1E712AB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A6ABD7-DF15-4C92-B10F-5E032AA6BB1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4A9BD9-DF0A-4CE7-A3B3-4A95AF0791CC}"/>
              </a:ext>
            </a:extLst>
          </p:cNvPr>
          <p:cNvSpPr>
            <a:spLocks noGrp="1"/>
          </p:cNvSpPr>
          <p:nvPr>
            <p:ph type="dt" sz="half" idx="10"/>
          </p:nvPr>
        </p:nvSpPr>
        <p:spPr/>
        <p:txBody>
          <a:bodyPr/>
          <a:lstStyle/>
          <a:p>
            <a:fld id="{F4E7B8A6-0EAE-4B29-AA92-195B1F2944AC}" type="datetimeFigureOut">
              <a:rPr lang="en-US" smtClean="0"/>
              <a:t>7/14/20</a:t>
            </a:fld>
            <a:endParaRPr lang="en-US"/>
          </a:p>
        </p:txBody>
      </p:sp>
      <p:sp>
        <p:nvSpPr>
          <p:cNvPr id="6" name="Footer Placeholder 5">
            <a:extLst>
              <a:ext uri="{FF2B5EF4-FFF2-40B4-BE49-F238E27FC236}">
                <a16:creationId xmlns:a16="http://schemas.microsoft.com/office/drawing/2014/main" id="{D0363259-5CBC-4537-8877-4DA22F21AF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333429-6AF3-4D43-A20A-9520FFC40A99}"/>
              </a:ext>
            </a:extLst>
          </p:cNvPr>
          <p:cNvSpPr>
            <a:spLocks noGrp="1"/>
          </p:cNvSpPr>
          <p:nvPr>
            <p:ph type="sldNum" sz="quarter" idx="12"/>
          </p:nvPr>
        </p:nvSpPr>
        <p:spPr/>
        <p:txBody>
          <a:bodyPr/>
          <a:lstStyle/>
          <a:p>
            <a:fld id="{64A7F65D-59E9-4ACF-B79D-E2278E685932}" type="slidenum">
              <a:rPr lang="en-US" smtClean="0"/>
              <a:t>‹#›</a:t>
            </a:fld>
            <a:endParaRPr lang="en-US"/>
          </a:p>
        </p:txBody>
      </p:sp>
    </p:spTree>
    <p:extLst>
      <p:ext uri="{BB962C8B-B14F-4D97-AF65-F5344CB8AC3E}">
        <p14:creationId xmlns:p14="http://schemas.microsoft.com/office/powerpoint/2010/main" val="408856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86A91-9275-4943-927F-F3BB63834A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D10EAB-6074-4628-B7A4-5ED6A69C0C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5745F76-F8A9-4BA9-BAA3-3519145C5E2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DB2B1F-6564-4260-AC79-F2B324B54D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4D6BD55-5B5F-4F66-AA18-21C3F306920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7EBD1B-4F45-4A19-A93F-B7D4F0685120}"/>
              </a:ext>
            </a:extLst>
          </p:cNvPr>
          <p:cNvSpPr>
            <a:spLocks noGrp="1"/>
          </p:cNvSpPr>
          <p:nvPr>
            <p:ph type="dt" sz="half" idx="10"/>
          </p:nvPr>
        </p:nvSpPr>
        <p:spPr/>
        <p:txBody>
          <a:bodyPr/>
          <a:lstStyle/>
          <a:p>
            <a:fld id="{F4E7B8A6-0EAE-4B29-AA92-195B1F2944AC}" type="datetimeFigureOut">
              <a:rPr lang="en-US" smtClean="0"/>
              <a:t>7/14/20</a:t>
            </a:fld>
            <a:endParaRPr lang="en-US"/>
          </a:p>
        </p:txBody>
      </p:sp>
      <p:sp>
        <p:nvSpPr>
          <p:cNvPr id="8" name="Footer Placeholder 7">
            <a:extLst>
              <a:ext uri="{FF2B5EF4-FFF2-40B4-BE49-F238E27FC236}">
                <a16:creationId xmlns:a16="http://schemas.microsoft.com/office/drawing/2014/main" id="{BEEA83D4-62EB-4777-A810-B12478FD34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C7A66C-8D60-4D9A-9021-DEB206F2832C}"/>
              </a:ext>
            </a:extLst>
          </p:cNvPr>
          <p:cNvSpPr>
            <a:spLocks noGrp="1"/>
          </p:cNvSpPr>
          <p:nvPr>
            <p:ph type="sldNum" sz="quarter" idx="12"/>
          </p:nvPr>
        </p:nvSpPr>
        <p:spPr/>
        <p:txBody>
          <a:bodyPr/>
          <a:lstStyle/>
          <a:p>
            <a:fld id="{64A7F65D-59E9-4ACF-B79D-E2278E685932}" type="slidenum">
              <a:rPr lang="en-US" smtClean="0"/>
              <a:t>‹#›</a:t>
            </a:fld>
            <a:endParaRPr lang="en-US"/>
          </a:p>
        </p:txBody>
      </p:sp>
    </p:spTree>
    <p:extLst>
      <p:ext uri="{BB962C8B-B14F-4D97-AF65-F5344CB8AC3E}">
        <p14:creationId xmlns:p14="http://schemas.microsoft.com/office/powerpoint/2010/main" val="3872790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CDA80-C14F-49F4-A0FA-890185E7EB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402847-BE3C-43A1-BE57-5122A2E61862}"/>
              </a:ext>
            </a:extLst>
          </p:cNvPr>
          <p:cNvSpPr>
            <a:spLocks noGrp="1"/>
          </p:cNvSpPr>
          <p:nvPr>
            <p:ph type="dt" sz="half" idx="10"/>
          </p:nvPr>
        </p:nvSpPr>
        <p:spPr/>
        <p:txBody>
          <a:bodyPr/>
          <a:lstStyle/>
          <a:p>
            <a:fld id="{F4E7B8A6-0EAE-4B29-AA92-195B1F2944AC}" type="datetimeFigureOut">
              <a:rPr lang="en-US" smtClean="0"/>
              <a:t>7/14/20</a:t>
            </a:fld>
            <a:endParaRPr lang="en-US"/>
          </a:p>
        </p:txBody>
      </p:sp>
      <p:sp>
        <p:nvSpPr>
          <p:cNvPr id="4" name="Footer Placeholder 3">
            <a:extLst>
              <a:ext uri="{FF2B5EF4-FFF2-40B4-BE49-F238E27FC236}">
                <a16:creationId xmlns:a16="http://schemas.microsoft.com/office/drawing/2014/main" id="{721C36ED-EB73-44E4-831A-5101AD50E6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0C6FB2-DFBF-4CBC-9075-20E0D9E327FB}"/>
              </a:ext>
            </a:extLst>
          </p:cNvPr>
          <p:cNvSpPr>
            <a:spLocks noGrp="1"/>
          </p:cNvSpPr>
          <p:nvPr>
            <p:ph type="sldNum" sz="quarter" idx="12"/>
          </p:nvPr>
        </p:nvSpPr>
        <p:spPr/>
        <p:txBody>
          <a:bodyPr/>
          <a:lstStyle/>
          <a:p>
            <a:fld id="{64A7F65D-59E9-4ACF-B79D-E2278E685932}" type="slidenum">
              <a:rPr lang="en-US" smtClean="0"/>
              <a:t>‹#›</a:t>
            </a:fld>
            <a:endParaRPr lang="en-US"/>
          </a:p>
        </p:txBody>
      </p:sp>
    </p:spTree>
    <p:extLst>
      <p:ext uri="{BB962C8B-B14F-4D97-AF65-F5344CB8AC3E}">
        <p14:creationId xmlns:p14="http://schemas.microsoft.com/office/powerpoint/2010/main" val="1637868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552D2E-7FD9-477E-9763-10248A735636}"/>
              </a:ext>
            </a:extLst>
          </p:cNvPr>
          <p:cNvSpPr>
            <a:spLocks noGrp="1"/>
          </p:cNvSpPr>
          <p:nvPr>
            <p:ph type="dt" sz="half" idx="10"/>
          </p:nvPr>
        </p:nvSpPr>
        <p:spPr/>
        <p:txBody>
          <a:bodyPr/>
          <a:lstStyle/>
          <a:p>
            <a:fld id="{F4E7B8A6-0EAE-4B29-AA92-195B1F2944AC}" type="datetimeFigureOut">
              <a:rPr lang="en-US" smtClean="0"/>
              <a:t>7/14/20</a:t>
            </a:fld>
            <a:endParaRPr lang="en-US"/>
          </a:p>
        </p:txBody>
      </p:sp>
      <p:sp>
        <p:nvSpPr>
          <p:cNvPr id="3" name="Footer Placeholder 2">
            <a:extLst>
              <a:ext uri="{FF2B5EF4-FFF2-40B4-BE49-F238E27FC236}">
                <a16:creationId xmlns:a16="http://schemas.microsoft.com/office/drawing/2014/main" id="{3981F167-F5B1-4BC4-94DB-1A22644481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304298-C408-4063-AC6C-7075B5DF0944}"/>
              </a:ext>
            </a:extLst>
          </p:cNvPr>
          <p:cNvSpPr>
            <a:spLocks noGrp="1"/>
          </p:cNvSpPr>
          <p:nvPr>
            <p:ph type="sldNum" sz="quarter" idx="12"/>
          </p:nvPr>
        </p:nvSpPr>
        <p:spPr/>
        <p:txBody>
          <a:bodyPr/>
          <a:lstStyle/>
          <a:p>
            <a:fld id="{64A7F65D-59E9-4ACF-B79D-E2278E685932}" type="slidenum">
              <a:rPr lang="en-US" smtClean="0"/>
              <a:t>‹#›</a:t>
            </a:fld>
            <a:endParaRPr lang="en-US"/>
          </a:p>
        </p:txBody>
      </p:sp>
    </p:spTree>
    <p:extLst>
      <p:ext uri="{BB962C8B-B14F-4D97-AF65-F5344CB8AC3E}">
        <p14:creationId xmlns:p14="http://schemas.microsoft.com/office/powerpoint/2010/main" val="268983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E094-1734-4993-935B-4654DC6BE0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279472-6D53-475A-A995-E8DF06A1AC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98A99B-05AF-4475-AE7D-E4AF8C693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2EE3C4-0AA7-4B15-9845-54838E13F43C}"/>
              </a:ext>
            </a:extLst>
          </p:cNvPr>
          <p:cNvSpPr>
            <a:spLocks noGrp="1"/>
          </p:cNvSpPr>
          <p:nvPr>
            <p:ph type="dt" sz="half" idx="10"/>
          </p:nvPr>
        </p:nvSpPr>
        <p:spPr/>
        <p:txBody>
          <a:bodyPr/>
          <a:lstStyle/>
          <a:p>
            <a:fld id="{F4E7B8A6-0EAE-4B29-AA92-195B1F2944AC}" type="datetimeFigureOut">
              <a:rPr lang="en-US" smtClean="0"/>
              <a:t>7/14/20</a:t>
            </a:fld>
            <a:endParaRPr lang="en-US"/>
          </a:p>
        </p:txBody>
      </p:sp>
      <p:sp>
        <p:nvSpPr>
          <p:cNvPr id="6" name="Footer Placeholder 5">
            <a:extLst>
              <a:ext uri="{FF2B5EF4-FFF2-40B4-BE49-F238E27FC236}">
                <a16:creationId xmlns:a16="http://schemas.microsoft.com/office/drawing/2014/main" id="{F26ED119-7CF8-4189-9C42-8B50573B7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5D742F-A1BD-4714-8E94-931FEC2C1E2E}"/>
              </a:ext>
            </a:extLst>
          </p:cNvPr>
          <p:cNvSpPr>
            <a:spLocks noGrp="1"/>
          </p:cNvSpPr>
          <p:nvPr>
            <p:ph type="sldNum" sz="quarter" idx="12"/>
          </p:nvPr>
        </p:nvSpPr>
        <p:spPr/>
        <p:txBody>
          <a:bodyPr/>
          <a:lstStyle/>
          <a:p>
            <a:fld id="{64A7F65D-59E9-4ACF-B79D-E2278E685932}" type="slidenum">
              <a:rPr lang="en-US" smtClean="0"/>
              <a:t>‹#›</a:t>
            </a:fld>
            <a:endParaRPr lang="en-US"/>
          </a:p>
        </p:txBody>
      </p:sp>
    </p:spTree>
    <p:extLst>
      <p:ext uri="{BB962C8B-B14F-4D97-AF65-F5344CB8AC3E}">
        <p14:creationId xmlns:p14="http://schemas.microsoft.com/office/powerpoint/2010/main" val="185681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AC057-61D0-40A4-B319-57A85A1EF6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16CCAE-9143-4932-9003-3591E26DEA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F5BA9C-788F-4A2A-BA30-CAD05FD9EC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6AEFD2-F65B-4176-8025-E9DCA6A80D27}"/>
              </a:ext>
            </a:extLst>
          </p:cNvPr>
          <p:cNvSpPr>
            <a:spLocks noGrp="1"/>
          </p:cNvSpPr>
          <p:nvPr>
            <p:ph type="dt" sz="half" idx="10"/>
          </p:nvPr>
        </p:nvSpPr>
        <p:spPr/>
        <p:txBody>
          <a:bodyPr/>
          <a:lstStyle/>
          <a:p>
            <a:fld id="{F4E7B8A6-0EAE-4B29-AA92-195B1F2944AC}" type="datetimeFigureOut">
              <a:rPr lang="en-US" smtClean="0"/>
              <a:t>7/14/20</a:t>
            </a:fld>
            <a:endParaRPr lang="en-US"/>
          </a:p>
        </p:txBody>
      </p:sp>
      <p:sp>
        <p:nvSpPr>
          <p:cNvPr id="6" name="Footer Placeholder 5">
            <a:extLst>
              <a:ext uri="{FF2B5EF4-FFF2-40B4-BE49-F238E27FC236}">
                <a16:creationId xmlns:a16="http://schemas.microsoft.com/office/drawing/2014/main" id="{60E78FC7-733A-467F-ADCA-B4BBD1A588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E7165F-FD3B-45FC-B611-30E656B9CFD4}"/>
              </a:ext>
            </a:extLst>
          </p:cNvPr>
          <p:cNvSpPr>
            <a:spLocks noGrp="1"/>
          </p:cNvSpPr>
          <p:nvPr>
            <p:ph type="sldNum" sz="quarter" idx="12"/>
          </p:nvPr>
        </p:nvSpPr>
        <p:spPr/>
        <p:txBody>
          <a:bodyPr/>
          <a:lstStyle/>
          <a:p>
            <a:fld id="{64A7F65D-59E9-4ACF-B79D-E2278E685932}" type="slidenum">
              <a:rPr lang="en-US" smtClean="0"/>
              <a:t>‹#›</a:t>
            </a:fld>
            <a:endParaRPr lang="en-US"/>
          </a:p>
        </p:txBody>
      </p:sp>
    </p:spTree>
    <p:extLst>
      <p:ext uri="{BB962C8B-B14F-4D97-AF65-F5344CB8AC3E}">
        <p14:creationId xmlns:p14="http://schemas.microsoft.com/office/powerpoint/2010/main" val="1461906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FBE96E-D9C1-43FD-BFD6-2A4494A507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577CF3-B7DF-42F1-85C7-BCA71B941A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21B0B9-D53A-4F68-9B69-C25DFF6B76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7B8A6-0EAE-4B29-AA92-195B1F2944AC}" type="datetimeFigureOut">
              <a:rPr lang="en-US" smtClean="0"/>
              <a:t>7/14/20</a:t>
            </a:fld>
            <a:endParaRPr lang="en-US"/>
          </a:p>
        </p:txBody>
      </p:sp>
      <p:sp>
        <p:nvSpPr>
          <p:cNvPr id="5" name="Footer Placeholder 4">
            <a:extLst>
              <a:ext uri="{FF2B5EF4-FFF2-40B4-BE49-F238E27FC236}">
                <a16:creationId xmlns:a16="http://schemas.microsoft.com/office/drawing/2014/main" id="{8CA60BD6-4372-4BD2-80A2-37DC9B1C7A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B43E1B-8C1C-428C-8FEF-9F5D556B10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A7F65D-59E9-4ACF-B79D-E2278E685932}" type="slidenum">
              <a:rPr lang="en-US" smtClean="0"/>
              <a:t>‹#›</a:t>
            </a:fld>
            <a:endParaRPr lang="en-US"/>
          </a:p>
        </p:txBody>
      </p:sp>
    </p:spTree>
    <p:extLst>
      <p:ext uri="{BB962C8B-B14F-4D97-AF65-F5344CB8AC3E}">
        <p14:creationId xmlns:p14="http://schemas.microsoft.com/office/powerpoint/2010/main" val="2496189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ACBE1851-2230-47A9-B000-CE9046EA61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1">
            <a:extLst>
              <a:ext uri="{FF2B5EF4-FFF2-40B4-BE49-F238E27FC236}">
                <a16:creationId xmlns:a16="http://schemas.microsoft.com/office/drawing/2014/main" id="{23B93832-6514-44F4-849B-5EE2C8A2337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social media post&#10;&#10;Description generated with very high confidence">
            <a:extLst>
              <a:ext uri="{FF2B5EF4-FFF2-40B4-BE49-F238E27FC236}">
                <a16:creationId xmlns:a16="http://schemas.microsoft.com/office/drawing/2014/main" id="{36B1C41A-C0AE-413F-8F9C-A069818CA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07390"/>
            <a:ext cx="5459470" cy="3644196"/>
          </a:xfrm>
          <a:prstGeom prst="rect">
            <a:avLst/>
          </a:prstGeom>
        </p:spPr>
      </p:pic>
      <p:sp>
        <p:nvSpPr>
          <p:cNvPr id="2" name="Title 1">
            <a:extLst>
              <a:ext uri="{FF2B5EF4-FFF2-40B4-BE49-F238E27FC236}">
                <a16:creationId xmlns:a16="http://schemas.microsoft.com/office/drawing/2014/main" id="{BC3059ED-F9F6-41BA-8A09-635C79749EED}"/>
              </a:ext>
            </a:extLst>
          </p:cNvPr>
          <p:cNvSpPr>
            <a:spLocks noGrp="1"/>
          </p:cNvSpPr>
          <p:nvPr>
            <p:ph type="ctrTitle"/>
          </p:nvPr>
        </p:nvSpPr>
        <p:spPr>
          <a:xfrm>
            <a:off x="634276" y="803705"/>
            <a:ext cx="4208656" cy="3034857"/>
          </a:xfrm>
        </p:spPr>
        <p:txBody>
          <a:bodyPr anchor="b">
            <a:normAutofit/>
          </a:bodyPr>
          <a:lstStyle/>
          <a:p>
            <a:pPr algn="r"/>
            <a:r>
              <a:rPr lang="en-US" sz="5400">
                <a:solidFill>
                  <a:srgbClr val="FFFFFF"/>
                </a:solidFill>
              </a:rPr>
              <a:t>Logistic Regression</a:t>
            </a:r>
          </a:p>
        </p:txBody>
      </p:sp>
      <p:pic>
        <p:nvPicPr>
          <p:cNvPr id="7" name="Picture 6">
            <a:extLst>
              <a:ext uri="{FF2B5EF4-FFF2-40B4-BE49-F238E27FC236}">
                <a16:creationId xmlns:a16="http://schemas.microsoft.com/office/drawing/2014/main" id="{BDD8D836-451E-4356-B275-2BF33102C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3385" y="121774"/>
            <a:ext cx="4762500" cy="666750"/>
          </a:xfrm>
          <a:prstGeom prst="rect">
            <a:avLst/>
          </a:prstGeom>
        </p:spPr>
      </p:pic>
    </p:spTree>
    <p:extLst>
      <p:ext uri="{BB962C8B-B14F-4D97-AF65-F5344CB8AC3E}">
        <p14:creationId xmlns:p14="http://schemas.microsoft.com/office/powerpoint/2010/main" val="719090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very high confidence">
            <a:extLst>
              <a:ext uri="{FF2B5EF4-FFF2-40B4-BE49-F238E27FC236}">
                <a16:creationId xmlns:a16="http://schemas.microsoft.com/office/drawing/2014/main" id="{1A90809F-1836-4C64-9288-F0217D112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8906" y="542177"/>
            <a:ext cx="8219677" cy="3087862"/>
          </a:xfrm>
          <a:prstGeom prst="rect">
            <a:avLst/>
          </a:prstGeom>
        </p:spPr>
      </p:pic>
      <p:pic>
        <p:nvPicPr>
          <p:cNvPr id="5" name="Picture 4" descr="A screenshot of a cell phone&#10;&#10;Description generated with very high confidence">
            <a:extLst>
              <a:ext uri="{FF2B5EF4-FFF2-40B4-BE49-F238E27FC236}">
                <a16:creationId xmlns:a16="http://schemas.microsoft.com/office/drawing/2014/main" id="{5AB6F874-7851-4C65-A907-ABEFD6BCBA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5711" y="3913570"/>
            <a:ext cx="4726065" cy="2623486"/>
          </a:xfrm>
          <a:prstGeom prst="rect">
            <a:avLst/>
          </a:prstGeom>
        </p:spPr>
      </p:pic>
    </p:spTree>
    <p:extLst>
      <p:ext uri="{BB962C8B-B14F-4D97-AF65-F5344CB8AC3E}">
        <p14:creationId xmlns:p14="http://schemas.microsoft.com/office/powerpoint/2010/main" val="163164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3E744-F67E-4FDD-8DB5-243F19E82DB0}"/>
              </a:ext>
            </a:extLst>
          </p:cNvPr>
          <p:cNvSpPr>
            <a:spLocks noGrp="1"/>
          </p:cNvSpPr>
          <p:nvPr>
            <p:ph type="title"/>
          </p:nvPr>
        </p:nvSpPr>
        <p:spPr/>
        <p:txBody>
          <a:bodyPr/>
          <a:lstStyle/>
          <a:p>
            <a:pPr algn="ctr"/>
            <a:r>
              <a:rPr lang="en-US" dirty="0"/>
              <a:t>Logistic Regression Equation</a:t>
            </a:r>
          </a:p>
        </p:txBody>
      </p:sp>
      <p:sp>
        <p:nvSpPr>
          <p:cNvPr id="3" name="Content Placeholder 2">
            <a:extLst>
              <a:ext uri="{FF2B5EF4-FFF2-40B4-BE49-F238E27FC236}">
                <a16:creationId xmlns:a16="http://schemas.microsoft.com/office/drawing/2014/main" id="{63B68891-237B-4EB5-B93E-5F01F23DED91}"/>
              </a:ext>
            </a:extLst>
          </p:cNvPr>
          <p:cNvSpPr>
            <a:spLocks noGrp="1"/>
          </p:cNvSpPr>
          <p:nvPr>
            <p:ph idx="1"/>
          </p:nvPr>
        </p:nvSpPr>
        <p:spPr/>
        <p:txBody>
          <a:bodyPr>
            <a:normAutofit/>
          </a:bodyPr>
          <a:lstStyle/>
          <a:p>
            <a:pPr marL="0" indent="0">
              <a:buNone/>
            </a:pPr>
            <a:r>
              <a:rPr lang="en-US" sz="3200" dirty="0"/>
              <a:t>		</a:t>
            </a:r>
            <a:r>
              <a:rPr lang="en-US" sz="3200" dirty="0">
                <a:solidFill>
                  <a:srgbClr val="FF0000"/>
                </a:solidFill>
              </a:rPr>
              <a:t>y^ = e^(b0 + b1*x) / (1 + e^(b0 + b1*x))</a:t>
            </a:r>
          </a:p>
          <a:p>
            <a:pPr marL="0" indent="0" fontAlgn="base">
              <a:buNone/>
            </a:pPr>
            <a:r>
              <a:rPr lang="en-US" sz="3200" dirty="0"/>
              <a:t>This can be simplified as:</a:t>
            </a:r>
          </a:p>
          <a:p>
            <a:pPr marL="0" indent="0" fontAlgn="base">
              <a:buNone/>
            </a:pPr>
            <a:r>
              <a:rPr lang="de-DE" sz="3200" dirty="0"/>
              <a:t>		</a:t>
            </a:r>
            <a:r>
              <a:rPr lang="de-DE" sz="3200" dirty="0">
                <a:solidFill>
                  <a:srgbClr val="FF0000"/>
                </a:solidFill>
              </a:rPr>
              <a:t>y^ = 1.0 / (1.0 + e^(-(b0 + b1 * x1)))</a:t>
            </a:r>
            <a:endParaRPr lang="en-US" sz="3200" dirty="0">
              <a:solidFill>
                <a:srgbClr val="FF0000"/>
              </a:solidFill>
            </a:endParaRPr>
          </a:p>
          <a:p>
            <a:pPr marL="0" indent="0">
              <a:buNone/>
            </a:pPr>
            <a:endParaRPr lang="en-US" sz="3200" dirty="0"/>
          </a:p>
          <a:p>
            <a:pPr marL="0" indent="0">
              <a:buNone/>
            </a:pPr>
            <a:r>
              <a:rPr lang="en-US" dirty="0"/>
              <a:t>Where y is the predicted output, b0 is the bias or intercept term and b1 is the coefficient for the single input value (x). Each column in your input data has an associated b coefficient (a constant real value) that must be learned from your training data</a:t>
            </a:r>
            <a:endParaRPr lang="en-US" sz="3200" dirty="0"/>
          </a:p>
        </p:txBody>
      </p:sp>
    </p:spTree>
    <p:extLst>
      <p:ext uri="{BB962C8B-B14F-4D97-AF65-F5344CB8AC3E}">
        <p14:creationId xmlns:p14="http://schemas.microsoft.com/office/powerpoint/2010/main" val="906493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6B99-51F4-4FC0-8214-110ACF82C02F}"/>
              </a:ext>
            </a:extLst>
          </p:cNvPr>
          <p:cNvSpPr>
            <a:spLocks noGrp="1"/>
          </p:cNvSpPr>
          <p:nvPr>
            <p:ph type="title"/>
          </p:nvPr>
        </p:nvSpPr>
        <p:spPr/>
        <p:txBody>
          <a:bodyPr/>
          <a:lstStyle/>
          <a:p>
            <a:pPr algn="ctr"/>
            <a:r>
              <a:rPr lang="en-US" dirty="0"/>
              <a:t>Logistic Regression Implementation</a:t>
            </a:r>
          </a:p>
        </p:txBody>
      </p:sp>
      <p:sp>
        <p:nvSpPr>
          <p:cNvPr id="3" name="Content Placeholder 2">
            <a:extLst>
              <a:ext uri="{FF2B5EF4-FFF2-40B4-BE49-F238E27FC236}">
                <a16:creationId xmlns:a16="http://schemas.microsoft.com/office/drawing/2014/main" id="{4BF978E7-8E9A-4A73-B05F-2F3D5D090878}"/>
              </a:ext>
            </a:extLst>
          </p:cNvPr>
          <p:cNvSpPr>
            <a:spLocks noGrp="1"/>
          </p:cNvSpPr>
          <p:nvPr>
            <p:ph idx="1"/>
          </p:nvPr>
        </p:nvSpPr>
        <p:spPr/>
        <p:txBody>
          <a:bodyPr>
            <a:normAutofit/>
          </a:bodyPr>
          <a:lstStyle/>
          <a:p>
            <a:pPr fontAlgn="base"/>
            <a:r>
              <a:rPr lang="en-US" dirty="0"/>
              <a:t>Logistic regression uses an equation as the representation, very much like linear regression. Input values (</a:t>
            </a:r>
            <a:r>
              <a:rPr lang="en-US" b="1" dirty="0"/>
              <a:t>X</a:t>
            </a:r>
            <a:r>
              <a:rPr lang="en-US" dirty="0"/>
              <a:t>) are combined linearly using weights or coefficient values to predict an output value (</a:t>
            </a:r>
            <a:r>
              <a:rPr lang="en-US" b="1" dirty="0"/>
              <a:t>y</a:t>
            </a:r>
            <a:r>
              <a:rPr lang="en-US" dirty="0"/>
              <a:t>).</a:t>
            </a:r>
          </a:p>
          <a:p>
            <a:pPr fontAlgn="base"/>
            <a:r>
              <a:rPr lang="en-US" dirty="0"/>
              <a:t>A key difference from linear regression is that the output value being modeled is a binary value (0 or 1) rather than a numeric value.</a:t>
            </a:r>
          </a:p>
          <a:p>
            <a:pPr marL="0" indent="0" fontAlgn="base">
              <a:buNone/>
            </a:pPr>
            <a:endParaRPr lang="en-US" dirty="0"/>
          </a:p>
          <a:p>
            <a:pPr marL="0" indent="0" fontAlgn="base">
              <a:buNone/>
            </a:pPr>
            <a:r>
              <a:rPr lang="en-US" dirty="0"/>
              <a:t>	</a:t>
            </a:r>
            <a:r>
              <a:rPr lang="en-US" dirty="0" err="1">
                <a:solidFill>
                  <a:srgbClr val="FF0000"/>
                </a:solidFill>
              </a:rPr>
              <a:t>yhat</a:t>
            </a:r>
            <a:r>
              <a:rPr lang="en-US" dirty="0">
                <a:solidFill>
                  <a:srgbClr val="FF0000"/>
                </a:solidFill>
              </a:rPr>
              <a:t> = e^(b0 + b1 * x1) / (1 + e^(b0 + b1 * x1))</a:t>
            </a:r>
          </a:p>
          <a:p>
            <a:pPr marL="0" indent="0" fontAlgn="base">
              <a:buNone/>
            </a:pPr>
            <a:r>
              <a:rPr lang="en-US" dirty="0"/>
              <a:t>This can be simplified as:</a:t>
            </a:r>
          </a:p>
          <a:p>
            <a:pPr marL="0" indent="0" fontAlgn="base">
              <a:buNone/>
            </a:pPr>
            <a:r>
              <a:rPr lang="de-DE" dirty="0"/>
              <a:t>	</a:t>
            </a:r>
            <a:r>
              <a:rPr lang="de-DE" dirty="0">
                <a:solidFill>
                  <a:srgbClr val="FF0000"/>
                </a:solidFill>
              </a:rPr>
              <a:t>yhat = 1.0 / (1.0 + e^(-(b0 + b1 * x1)))</a:t>
            </a: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1474151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2350D-F03D-4F1B-A585-F4B64E74F174}"/>
              </a:ext>
            </a:extLst>
          </p:cNvPr>
          <p:cNvSpPr>
            <a:spLocks noGrp="1"/>
          </p:cNvSpPr>
          <p:nvPr>
            <p:ph type="title"/>
          </p:nvPr>
        </p:nvSpPr>
        <p:spPr/>
        <p:txBody>
          <a:bodyPr/>
          <a:lstStyle/>
          <a:p>
            <a:pPr algn="ctr"/>
            <a:r>
              <a:rPr lang="en-US" dirty="0"/>
              <a:t>Logistic Regression Implementation</a:t>
            </a:r>
          </a:p>
        </p:txBody>
      </p:sp>
      <p:sp>
        <p:nvSpPr>
          <p:cNvPr id="3" name="Content Placeholder 2">
            <a:extLst>
              <a:ext uri="{FF2B5EF4-FFF2-40B4-BE49-F238E27FC236}">
                <a16:creationId xmlns:a16="http://schemas.microsoft.com/office/drawing/2014/main" id="{B8D9056D-C773-44A5-BE41-BE1C4D90AAF0}"/>
              </a:ext>
            </a:extLst>
          </p:cNvPr>
          <p:cNvSpPr>
            <a:spLocks noGrp="1"/>
          </p:cNvSpPr>
          <p:nvPr>
            <p:ph idx="1"/>
          </p:nvPr>
        </p:nvSpPr>
        <p:spPr/>
        <p:txBody>
          <a:bodyPr>
            <a:normAutofit fontScale="92500" lnSpcReduction="20000"/>
          </a:bodyPr>
          <a:lstStyle/>
          <a:p>
            <a:pPr marL="0" indent="0">
              <a:buNone/>
            </a:pPr>
            <a:r>
              <a:rPr lang="en-US" dirty="0"/>
              <a:t>Where </a:t>
            </a:r>
            <a:r>
              <a:rPr lang="en-US" b="1" dirty="0"/>
              <a:t>e</a:t>
            </a:r>
            <a:r>
              <a:rPr lang="en-US" dirty="0"/>
              <a:t> is the base of the natural logarithms (Euler’s number), </a:t>
            </a:r>
            <a:r>
              <a:rPr lang="en-US" b="1" dirty="0" err="1"/>
              <a:t>yhat</a:t>
            </a:r>
            <a:r>
              <a:rPr lang="en-US" dirty="0"/>
              <a:t> is the predicted output, </a:t>
            </a:r>
            <a:r>
              <a:rPr lang="en-US" b="1" dirty="0"/>
              <a:t>b0</a:t>
            </a:r>
            <a:r>
              <a:rPr lang="en-US" dirty="0"/>
              <a:t> is the bias or intercept term and </a:t>
            </a:r>
            <a:r>
              <a:rPr lang="en-US" b="1" dirty="0"/>
              <a:t>b1</a:t>
            </a:r>
            <a:r>
              <a:rPr lang="en-US" dirty="0"/>
              <a:t> is the coefficient for the single input value (</a:t>
            </a:r>
            <a:r>
              <a:rPr lang="en-US" b="1" dirty="0"/>
              <a:t>x1</a:t>
            </a:r>
            <a:r>
              <a:rPr lang="en-US" dirty="0"/>
              <a:t>).</a:t>
            </a:r>
          </a:p>
          <a:p>
            <a:pPr marL="0" indent="0">
              <a:buNone/>
            </a:pPr>
            <a:endParaRPr lang="en-US" dirty="0"/>
          </a:p>
          <a:p>
            <a:pPr fontAlgn="base"/>
            <a:r>
              <a:rPr lang="en-US" dirty="0"/>
              <a:t>The y^ prediction is a real value between 0 and 1, that needs to be rounded to an integer value and mapped to a predicted class value.</a:t>
            </a:r>
          </a:p>
          <a:p>
            <a:pPr fontAlgn="base"/>
            <a:r>
              <a:rPr lang="en-US" dirty="0"/>
              <a:t>Each column in your input data has an associated b coefficient (a constant real value) that must be learned from your training data. The actual representation of the model that you would store in memory or in a file are the coefficients in the equation (the beta value or b’s).</a:t>
            </a:r>
          </a:p>
          <a:p>
            <a:pPr fontAlgn="base"/>
            <a:r>
              <a:rPr lang="en-US" dirty="0"/>
              <a:t>The coefficients of the logistic regression algorithm must be estimated from your training data</a:t>
            </a:r>
          </a:p>
        </p:txBody>
      </p:sp>
    </p:spTree>
    <p:extLst>
      <p:ext uri="{BB962C8B-B14F-4D97-AF65-F5344CB8AC3E}">
        <p14:creationId xmlns:p14="http://schemas.microsoft.com/office/powerpoint/2010/main" val="3889004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79AE2-4113-46CB-A7CC-457E72805312}"/>
              </a:ext>
            </a:extLst>
          </p:cNvPr>
          <p:cNvSpPr>
            <a:spLocks noGrp="1"/>
          </p:cNvSpPr>
          <p:nvPr>
            <p:ph type="title"/>
          </p:nvPr>
        </p:nvSpPr>
        <p:spPr/>
        <p:txBody>
          <a:bodyPr/>
          <a:lstStyle/>
          <a:p>
            <a:pPr algn="ctr"/>
            <a:r>
              <a:rPr lang="en-US" dirty="0"/>
              <a:t>Stochastic Gradient Descent</a:t>
            </a:r>
          </a:p>
        </p:txBody>
      </p:sp>
      <p:sp>
        <p:nvSpPr>
          <p:cNvPr id="3" name="Content Placeholder 2">
            <a:extLst>
              <a:ext uri="{FF2B5EF4-FFF2-40B4-BE49-F238E27FC236}">
                <a16:creationId xmlns:a16="http://schemas.microsoft.com/office/drawing/2014/main" id="{A8321557-C29E-466F-A92C-5434429C3A59}"/>
              </a:ext>
            </a:extLst>
          </p:cNvPr>
          <p:cNvSpPr>
            <a:spLocks noGrp="1"/>
          </p:cNvSpPr>
          <p:nvPr>
            <p:ph idx="1"/>
          </p:nvPr>
        </p:nvSpPr>
        <p:spPr/>
        <p:txBody>
          <a:bodyPr>
            <a:normAutofit lnSpcReduction="10000"/>
          </a:bodyPr>
          <a:lstStyle/>
          <a:p>
            <a:pPr marL="0" indent="0">
              <a:buNone/>
            </a:pPr>
            <a:r>
              <a:rPr lang="en-US" dirty="0"/>
              <a:t>The word ‘</a:t>
            </a:r>
            <a:r>
              <a:rPr lang="en-US" i="1" dirty="0"/>
              <a:t>stochastic</a:t>
            </a:r>
            <a:r>
              <a:rPr lang="en-US" dirty="0"/>
              <a:t>‘ means a system or a process that is linked with a random probability. Hence, in Stochastic Gradient Descent, a few samples are selected randomly instead of the whole data set for each iteration.</a:t>
            </a:r>
          </a:p>
          <a:p>
            <a:pPr marL="0" indent="0">
              <a:buNone/>
            </a:pPr>
            <a:r>
              <a:rPr lang="en-US" dirty="0"/>
              <a:t>In Gradient Descent, there is a term called “batch” which denotes the total number of samples from a dataset that is used for calculating the gradient for each iteration. In typical Gradient Descent optimization, like Batch Gradient Descent, the batch is taken to be the whole dataset.</a:t>
            </a:r>
          </a:p>
          <a:p>
            <a:pPr marL="0" indent="0">
              <a:buNone/>
            </a:pPr>
            <a:r>
              <a:rPr lang="en-US" dirty="0"/>
              <a:t>Although, using the whole dataset is really useful for getting to the minima in a less noisy or less random manner, but the problem arises when our datasets get really huge.</a:t>
            </a:r>
          </a:p>
        </p:txBody>
      </p:sp>
    </p:spTree>
    <p:extLst>
      <p:ext uri="{BB962C8B-B14F-4D97-AF65-F5344CB8AC3E}">
        <p14:creationId xmlns:p14="http://schemas.microsoft.com/office/powerpoint/2010/main" val="830916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79AE2-4113-46CB-A7CC-457E72805312}"/>
              </a:ext>
            </a:extLst>
          </p:cNvPr>
          <p:cNvSpPr>
            <a:spLocks noGrp="1"/>
          </p:cNvSpPr>
          <p:nvPr>
            <p:ph type="title"/>
          </p:nvPr>
        </p:nvSpPr>
        <p:spPr/>
        <p:txBody>
          <a:bodyPr/>
          <a:lstStyle/>
          <a:p>
            <a:pPr algn="ctr"/>
            <a:r>
              <a:rPr lang="en-US" dirty="0"/>
              <a:t>Stochastic Gradient Descent</a:t>
            </a:r>
          </a:p>
        </p:txBody>
      </p:sp>
      <p:sp>
        <p:nvSpPr>
          <p:cNvPr id="3" name="Content Placeholder 2">
            <a:extLst>
              <a:ext uri="{FF2B5EF4-FFF2-40B4-BE49-F238E27FC236}">
                <a16:creationId xmlns:a16="http://schemas.microsoft.com/office/drawing/2014/main" id="{A8321557-C29E-466F-A92C-5434429C3A59}"/>
              </a:ext>
            </a:extLst>
          </p:cNvPr>
          <p:cNvSpPr>
            <a:spLocks noGrp="1"/>
          </p:cNvSpPr>
          <p:nvPr>
            <p:ph idx="1"/>
          </p:nvPr>
        </p:nvSpPr>
        <p:spPr/>
        <p:txBody>
          <a:bodyPr>
            <a:normAutofit/>
          </a:bodyPr>
          <a:lstStyle/>
          <a:p>
            <a:pPr fontAlgn="base"/>
            <a:r>
              <a:rPr lang="en-US" dirty="0"/>
              <a:t>Suppose, you have a million samples in your dataset, so if you use a typical Gradient Descent optimization technique, you will have to use all of the one million samples for completing one iteration while performing the Gradient Descent, and it has to be done for every iteration until the minima is reached. Hence, it becomes computationally very expensive to perform.</a:t>
            </a:r>
          </a:p>
          <a:p>
            <a:pPr fontAlgn="base"/>
            <a:r>
              <a:rPr lang="en-US" dirty="0"/>
              <a:t>This problem is solved by Stochastic Gradient Descent. In SGD, it uses only a single sample, i.e., a batch size of one, to perform each iteration. The sample is randomly shuffled and selected for performing the iteration.</a:t>
            </a:r>
          </a:p>
        </p:txBody>
      </p:sp>
    </p:spTree>
    <p:extLst>
      <p:ext uri="{BB962C8B-B14F-4D97-AF65-F5344CB8AC3E}">
        <p14:creationId xmlns:p14="http://schemas.microsoft.com/office/powerpoint/2010/main" val="2822637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3C73A-79B8-4FF8-AA90-0DFCA1686CF5}"/>
              </a:ext>
            </a:extLst>
          </p:cNvPr>
          <p:cNvSpPr>
            <a:spLocks noGrp="1"/>
          </p:cNvSpPr>
          <p:nvPr>
            <p:ph type="title"/>
          </p:nvPr>
        </p:nvSpPr>
        <p:spPr/>
        <p:txBody>
          <a:bodyPr/>
          <a:lstStyle/>
          <a:p>
            <a:pPr algn="ctr"/>
            <a:r>
              <a:rPr lang="en-US" dirty="0"/>
              <a:t>Stochastic Gradient Descent</a:t>
            </a:r>
          </a:p>
        </p:txBody>
      </p:sp>
      <p:sp>
        <p:nvSpPr>
          <p:cNvPr id="3" name="Content Placeholder 2">
            <a:extLst>
              <a:ext uri="{FF2B5EF4-FFF2-40B4-BE49-F238E27FC236}">
                <a16:creationId xmlns:a16="http://schemas.microsoft.com/office/drawing/2014/main" id="{665607C6-1E5F-41E0-B17A-57DF640D7E49}"/>
              </a:ext>
            </a:extLst>
          </p:cNvPr>
          <p:cNvSpPr>
            <a:spLocks noGrp="1"/>
          </p:cNvSpPr>
          <p:nvPr>
            <p:ph idx="1"/>
          </p:nvPr>
        </p:nvSpPr>
        <p:spPr/>
        <p:txBody>
          <a:bodyPr>
            <a:normAutofit fontScale="92500" lnSpcReduction="10000"/>
          </a:bodyPr>
          <a:lstStyle/>
          <a:p>
            <a:pPr fontAlgn="base"/>
            <a:r>
              <a:rPr lang="en-US" dirty="0"/>
              <a:t>Gradient Descent is the process of minimizing a function by following the gradients of the cost function.</a:t>
            </a:r>
          </a:p>
          <a:p>
            <a:pPr fontAlgn="base"/>
            <a:r>
              <a:rPr lang="en-US" dirty="0"/>
              <a:t>This involves knowing the form of the cost as well as the derivative so that from a given point you know the gradient and can move in that direction, e.g. downhill towards the minimum value.</a:t>
            </a:r>
          </a:p>
          <a:p>
            <a:pPr fontAlgn="base"/>
            <a:r>
              <a:rPr lang="en-US" dirty="0"/>
              <a:t>In machine learning, we can use a technique that evaluates and updates the coefficients every iteration called stochastic gradient descent to minimize the error of a model on our training data.</a:t>
            </a:r>
          </a:p>
          <a:p>
            <a:pPr fontAlgn="base"/>
            <a:r>
              <a:rPr lang="en-US" dirty="0"/>
              <a:t>The way this optimization algorithm works is that each training instance is shown to the model one at a time. The model makes a prediction for a training instance, the error is calculated and the model is updated in order to reduce the error for the next prediction.</a:t>
            </a:r>
          </a:p>
          <a:p>
            <a:endParaRPr lang="en-US" dirty="0"/>
          </a:p>
        </p:txBody>
      </p:sp>
    </p:spTree>
    <p:extLst>
      <p:ext uri="{BB962C8B-B14F-4D97-AF65-F5344CB8AC3E}">
        <p14:creationId xmlns:p14="http://schemas.microsoft.com/office/powerpoint/2010/main" val="883041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52CA-F7F5-4F3D-BB8F-ECF3953A538C}"/>
              </a:ext>
            </a:extLst>
          </p:cNvPr>
          <p:cNvSpPr>
            <a:spLocks noGrp="1"/>
          </p:cNvSpPr>
          <p:nvPr>
            <p:ph type="title"/>
          </p:nvPr>
        </p:nvSpPr>
        <p:spPr/>
        <p:txBody>
          <a:bodyPr/>
          <a:lstStyle/>
          <a:p>
            <a:pPr algn="ctr"/>
            <a:r>
              <a:rPr lang="en-US" dirty="0"/>
              <a:t>Stochastic Gradient Descent</a:t>
            </a:r>
          </a:p>
        </p:txBody>
      </p:sp>
      <p:sp>
        <p:nvSpPr>
          <p:cNvPr id="3" name="Content Placeholder 2">
            <a:extLst>
              <a:ext uri="{FF2B5EF4-FFF2-40B4-BE49-F238E27FC236}">
                <a16:creationId xmlns:a16="http://schemas.microsoft.com/office/drawing/2014/main" id="{9965F8A3-1B6E-4BCB-A99B-2A47956ADF39}"/>
              </a:ext>
            </a:extLst>
          </p:cNvPr>
          <p:cNvSpPr>
            <a:spLocks noGrp="1"/>
          </p:cNvSpPr>
          <p:nvPr>
            <p:ph idx="1"/>
          </p:nvPr>
        </p:nvSpPr>
        <p:spPr/>
        <p:txBody>
          <a:bodyPr/>
          <a:lstStyle/>
          <a:p>
            <a:r>
              <a:rPr lang="en-US" dirty="0"/>
              <a:t>This procedure can be used to find the set of coefficients in a model that result in the smallest error for the model on the training data. Each iteration, the coefficients (b) in machine learning language are updated using the equation:</a:t>
            </a:r>
          </a:p>
          <a:p>
            <a:pPr marL="0" indent="0">
              <a:buNone/>
            </a:pPr>
            <a:r>
              <a:rPr lang="en-US" dirty="0">
                <a:solidFill>
                  <a:srgbClr val="FF0000"/>
                </a:solidFill>
              </a:rPr>
              <a:t>	b = b - </a:t>
            </a:r>
            <a:r>
              <a:rPr lang="en-US" dirty="0" err="1">
                <a:solidFill>
                  <a:srgbClr val="FF0000"/>
                </a:solidFill>
              </a:rPr>
              <a:t>learning_rate</a:t>
            </a:r>
            <a:r>
              <a:rPr lang="en-US" dirty="0">
                <a:solidFill>
                  <a:srgbClr val="FF0000"/>
                </a:solidFill>
              </a:rPr>
              <a:t> * (</a:t>
            </a:r>
            <a:r>
              <a:rPr lang="en-US" dirty="0" err="1">
                <a:solidFill>
                  <a:srgbClr val="FF0000"/>
                </a:solidFill>
              </a:rPr>
              <a:t>yhat</a:t>
            </a:r>
            <a:r>
              <a:rPr lang="en-US" dirty="0">
                <a:solidFill>
                  <a:srgbClr val="FF0000"/>
                </a:solidFill>
              </a:rPr>
              <a:t> </a:t>
            </a:r>
            <a:r>
              <a:rPr lang="en-US">
                <a:solidFill>
                  <a:srgbClr val="FF0000"/>
                </a:solidFill>
              </a:rPr>
              <a:t>- y) </a:t>
            </a:r>
            <a:r>
              <a:rPr lang="en-US" dirty="0">
                <a:solidFill>
                  <a:srgbClr val="FF0000"/>
                </a:solidFill>
              </a:rPr>
              <a:t>* x</a:t>
            </a:r>
          </a:p>
          <a:p>
            <a:pPr marL="0" indent="0">
              <a:buNone/>
            </a:pPr>
            <a:r>
              <a:rPr lang="en-US" dirty="0"/>
              <a:t>Where </a:t>
            </a:r>
            <a:r>
              <a:rPr lang="en-US" b="1" dirty="0"/>
              <a:t>b</a:t>
            </a:r>
            <a:r>
              <a:rPr lang="en-US" dirty="0"/>
              <a:t> is the coefficient or weight being optimized, </a:t>
            </a:r>
            <a:r>
              <a:rPr lang="en-US" b="1" dirty="0" err="1"/>
              <a:t>learning_rate</a:t>
            </a:r>
            <a:r>
              <a:rPr lang="en-US" dirty="0"/>
              <a:t> is a learning rate that you must configure (e.g. 0.01), </a:t>
            </a:r>
            <a:r>
              <a:rPr lang="en-US" b="1" dirty="0"/>
              <a:t>(y – </a:t>
            </a:r>
            <a:r>
              <a:rPr lang="en-US" b="1" dirty="0" err="1"/>
              <a:t>yhat</a:t>
            </a:r>
            <a:r>
              <a:rPr lang="en-US" b="1" dirty="0"/>
              <a:t>)</a:t>
            </a:r>
            <a:r>
              <a:rPr lang="en-US" dirty="0"/>
              <a:t> is the prediction error for the model on the training data attributed to the weight, </a:t>
            </a:r>
            <a:r>
              <a:rPr lang="en-US" b="1" dirty="0" err="1"/>
              <a:t>yhat</a:t>
            </a:r>
            <a:r>
              <a:rPr lang="en-US" dirty="0"/>
              <a:t> is the prediction made by the coefficients and </a:t>
            </a:r>
            <a:r>
              <a:rPr lang="en-US" b="1" dirty="0"/>
              <a:t>x</a:t>
            </a:r>
            <a:r>
              <a:rPr lang="en-US" dirty="0"/>
              <a:t> is the input value.</a:t>
            </a:r>
            <a:endParaRPr lang="en-US" dirty="0">
              <a:solidFill>
                <a:srgbClr val="FF0000"/>
              </a:solidFill>
            </a:endParaRPr>
          </a:p>
          <a:p>
            <a:endParaRPr lang="en-US" dirty="0"/>
          </a:p>
        </p:txBody>
      </p:sp>
    </p:spTree>
    <p:extLst>
      <p:ext uri="{BB962C8B-B14F-4D97-AF65-F5344CB8AC3E}">
        <p14:creationId xmlns:p14="http://schemas.microsoft.com/office/powerpoint/2010/main" val="1760125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32826-1359-4795-98A0-509FA88CB2AF}"/>
              </a:ext>
            </a:extLst>
          </p:cNvPr>
          <p:cNvSpPr>
            <a:spLocks noGrp="1"/>
          </p:cNvSpPr>
          <p:nvPr>
            <p:ph type="title"/>
          </p:nvPr>
        </p:nvSpPr>
        <p:spPr/>
        <p:txBody>
          <a:bodyPr/>
          <a:lstStyle/>
          <a:p>
            <a:pPr algn="ctr"/>
            <a:r>
              <a:rPr lang="en-US" dirty="0"/>
              <a:t>Logistic Regression</a:t>
            </a:r>
          </a:p>
        </p:txBody>
      </p:sp>
      <p:sp>
        <p:nvSpPr>
          <p:cNvPr id="3" name="Content Placeholder 2">
            <a:extLst>
              <a:ext uri="{FF2B5EF4-FFF2-40B4-BE49-F238E27FC236}">
                <a16:creationId xmlns:a16="http://schemas.microsoft.com/office/drawing/2014/main" id="{A2FD0E4A-A1DE-49DD-87B9-EAAF21F2E786}"/>
              </a:ext>
            </a:extLst>
          </p:cNvPr>
          <p:cNvSpPr>
            <a:spLocks noGrp="1"/>
          </p:cNvSpPr>
          <p:nvPr>
            <p:ph idx="1"/>
          </p:nvPr>
        </p:nvSpPr>
        <p:spPr/>
        <p:txBody>
          <a:bodyPr/>
          <a:lstStyle/>
          <a:p>
            <a:pPr marL="0" indent="0">
              <a:buNone/>
            </a:pPr>
            <a:r>
              <a:rPr lang="en-US" sz="3200" dirty="0"/>
              <a:t>   Let us take few real world examples to understand </a:t>
            </a:r>
          </a:p>
          <a:p>
            <a:pPr marL="0" indent="0">
              <a:buNone/>
            </a:pPr>
            <a:r>
              <a:rPr lang="en-US" sz="3200" dirty="0"/>
              <a:t>   			Logistic Regression</a:t>
            </a:r>
          </a:p>
          <a:p>
            <a:endParaRPr lang="en-US" dirty="0"/>
          </a:p>
          <a:p>
            <a:r>
              <a:rPr lang="en-US" dirty="0"/>
              <a:t>Will it rain today?</a:t>
            </a:r>
          </a:p>
          <a:p>
            <a:r>
              <a:rPr lang="en-US" dirty="0"/>
              <a:t>Will I reach office on time today?</a:t>
            </a:r>
          </a:p>
          <a:p>
            <a:r>
              <a:rPr lang="en-US" dirty="0"/>
              <a:t>Would I wear blue, black, red outfit today?</a:t>
            </a:r>
          </a:p>
          <a:p>
            <a:r>
              <a:rPr lang="en-US" dirty="0"/>
              <a:t>What grade a student would get in an exam?</a:t>
            </a:r>
          </a:p>
        </p:txBody>
      </p:sp>
      <p:pic>
        <p:nvPicPr>
          <p:cNvPr id="5" name="Picture 4">
            <a:extLst>
              <a:ext uri="{FF2B5EF4-FFF2-40B4-BE49-F238E27FC236}">
                <a16:creationId xmlns:a16="http://schemas.microsoft.com/office/drawing/2014/main" id="{E8DCCCB4-99F2-4FF3-B3FE-9DB5EC106B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0167" y="3027238"/>
            <a:ext cx="2865120" cy="2865120"/>
          </a:xfrm>
          <a:prstGeom prst="rect">
            <a:avLst/>
          </a:prstGeom>
        </p:spPr>
      </p:pic>
    </p:spTree>
    <p:extLst>
      <p:ext uri="{BB962C8B-B14F-4D97-AF65-F5344CB8AC3E}">
        <p14:creationId xmlns:p14="http://schemas.microsoft.com/office/powerpoint/2010/main" val="3046911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10E70-8710-443D-B230-4EE1B3BBB1A7}"/>
              </a:ext>
            </a:extLst>
          </p:cNvPr>
          <p:cNvSpPr>
            <a:spLocks noGrp="1"/>
          </p:cNvSpPr>
          <p:nvPr>
            <p:ph type="title"/>
          </p:nvPr>
        </p:nvSpPr>
        <p:spPr/>
        <p:txBody>
          <a:bodyPr/>
          <a:lstStyle/>
          <a:p>
            <a:pPr algn="ctr"/>
            <a:r>
              <a:rPr lang="en-US" dirty="0"/>
              <a:t>Logistic Regression</a:t>
            </a:r>
          </a:p>
        </p:txBody>
      </p:sp>
      <p:sp>
        <p:nvSpPr>
          <p:cNvPr id="3" name="Content Placeholder 2">
            <a:extLst>
              <a:ext uri="{FF2B5EF4-FFF2-40B4-BE49-F238E27FC236}">
                <a16:creationId xmlns:a16="http://schemas.microsoft.com/office/drawing/2014/main" id="{3397933A-272F-4212-9893-E2BD583844EC}"/>
              </a:ext>
            </a:extLst>
          </p:cNvPr>
          <p:cNvSpPr>
            <a:spLocks noGrp="1"/>
          </p:cNvSpPr>
          <p:nvPr>
            <p:ph idx="1"/>
          </p:nvPr>
        </p:nvSpPr>
        <p:spPr/>
        <p:txBody>
          <a:bodyPr/>
          <a:lstStyle/>
          <a:p>
            <a:r>
              <a:rPr lang="en-US" dirty="0"/>
              <a:t>In statistics, </a:t>
            </a:r>
            <a:r>
              <a:rPr lang="en-US" b="1" dirty="0"/>
              <a:t>logistic regression</a:t>
            </a:r>
            <a:r>
              <a:rPr lang="en-US" dirty="0"/>
              <a:t>, or </a:t>
            </a:r>
            <a:r>
              <a:rPr lang="en-US" b="1" dirty="0"/>
              <a:t>logit regression</a:t>
            </a:r>
            <a:r>
              <a:rPr lang="en-US" dirty="0"/>
              <a:t>, or </a:t>
            </a:r>
            <a:r>
              <a:rPr lang="en-US" b="1" dirty="0"/>
              <a:t>logit model</a:t>
            </a:r>
            <a:r>
              <a:rPr lang="en-US" dirty="0"/>
              <a:t> is a regression model where the dependent variable (DV) is categorical. That is, where the output can take only two values, "0" and "1", which represent outcomes such as pass/fail, win/lose, alive/dead or healthy/sick.</a:t>
            </a:r>
          </a:p>
          <a:p>
            <a:r>
              <a:rPr lang="en-US" dirty="0"/>
              <a:t>It is mainly a classification technique.</a:t>
            </a:r>
          </a:p>
        </p:txBody>
      </p:sp>
    </p:spTree>
    <p:extLst>
      <p:ext uri="{BB962C8B-B14F-4D97-AF65-F5344CB8AC3E}">
        <p14:creationId xmlns:p14="http://schemas.microsoft.com/office/powerpoint/2010/main" val="623561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84872-803E-4668-989F-8C09E8AEE3DA}"/>
              </a:ext>
            </a:extLst>
          </p:cNvPr>
          <p:cNvSpPr>
            <a:spLocks noGrp="1"/>
          </p:cNvSpPr>
          <p:nvPr>
            <p:ph type="title"/>
          </p:nvPr>
        </p:nvSpPr>
        <p:spPr/>
        <p:txBody>
          <a:bodyPr/>
          <a:lstStyle/>
          <a:p>
            <a:pPr algn="ctr"/>
            <a:r>
              <a:rPr lang="en-US" dirty="0"/>
              <a:t>Why Logistic Regression ?</a:t>
            </a:r>
          </a:p>
        </p:txBody>
      </p:sp>
      <p:sp>
        <p:nvSpPr>
          <p:cNvPr id="3" name="Content Placeholder 2">
            <a:extLst>
              <a:ext uri="{FF2B5EF4-FFF2-40B4-BE49-F238E27FC236}">
                <a16:creationId xmlns:a16="http://schemas.microsoft.com/office/drawing/2014/main" id="{A7D07FEE-21E8-4872-A472-B65598EC0C34}"/>
              </a:ext>
            </a:extLst>
          </p:cNvPr>
          <p:cNvSpPr>
            <a:spLocks noGrp="1"/>
          </p:cNvSpPr>
          <p:nvPr>
            <p:ph idx="1"/>
          </p:nvPr>
        </p:nvSpPr>
        <p:spPr/>
        <p:txBody>
          <a:bodyPr/>
          <a:lstStyle/>
          <a:p>
            <a:r>
              <a:rPr lang="en-US" dirty="0"/>
              <a:t>In case of Linear Regression Model, the predicted outcome of the dependent variable will always be a real value which could range from –ꝏ to +ꝏ.</a:t>
            </a:r>
          </a:p>
          <a:p>
            <a:r>
              <a:rPr lang="en-US" dirty="0"/>
              <a:t>Unlike Regression problems, in Classification problems, the outcome value is either 0 or 1 or any other discrete value.</a:t>
            </a:r>
          </a:p>
        </p:txBody>
      </p:sp>
    </p:spTree>
    <p:extLst>
      <p:ext uri="{BB962C8B-B14F-4D97-AF65-F5344CB8AC3E}">
        <p14:creationId xmlns:p14="http://schemas.microsoft.com/office/powerpoint/2010/main" val="2981212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social media post&#10;&#10;Description generated with very high confidence">
            <a:extLst>
              <a:ext uri="{FF2B5EF4-FFF2-40B4-BE49-F238E27FC236}">
                <a16:creationId xmlns:a16="http://schemas.microsoft.com/office/drawing/2014/main" id="{E351F937-A9B6-49E1-B455-C3D94763E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9551" y="3174268"/>
            <a:ext cx="4042410" cy="2698308"/>
          </a:xfrm>
          <a:prstGeom prst="rect">
            <a:avLst/>
          </a:prstGeom>
        </p:spPr>
      </p:pic>
      <p:pic>
        <p:nvPicPr>
          <p:cNvPr id="9" name="Picture 8" descr="A close up of a clock&#10;&#10;Description generated with high confidence">
            <a:extLst>
              <a:ext uri="{FF2B5EF4-FFF2-40B4-BE49-F238E27FC236}">
                <a16:creationId xmlns:a16="http://schemas.microsoft.com/office/drawing/2014/main" id="{A93588D1-3B15-4010-9F6E-CF0282CB9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1617" y="1013792"/>
            <a:ext cx="2933508" cy="1338413"/>
          </a:xfrm>
          <a:prstGeom prst="rect">
            <a:avLst/>
          </a:prstGeom>
        </p:spPr>
      </p:pic>
      <p:sp>
        <p:nvSpPr>
          <p:cNvPr id="2" name="Title 1">
            <a:extLst>
              <a:ext uri="{FF2B5EF4-FFF2-40B4-BE49-F238E27FC236}">
                <a16:creationId xmlns:a16="http://schemas.microsoft.com/office/drawing/2014/main" id="{D312C7D9-6FE6-43F2-9642-65EA51C61A56}"/>
              </a:ext>
            </a:extLst>
          </p:cNvPr>
          <p:cNvSpPr>
            <a:spLocks noGrp="1"/>
          </p:cNvSpPr>
          <p:nvPr>
            <p:ph type="title"/>
          </p:nvPr>
        </p:nvSpPr>
        <p:spPr>
          <a:xfrm>
            <a:off x="821516" y="640263"/>
            <a:ext cx="6204984" cy="1344975"/>
          </a:xfrm>
        </p:spPr>
        <p:txBody>
          <a:bodyPr>
            <a:normAutofit/>
          </a:bodyPr>
          <a:lstStyle/>
          <a:p>
            <a:r>
              <a:rPr lang="en-US" sz="4000"/>
              <a:t>Logistic Function</a:t>
            </a:r>
          </a:p>
        </p:txBody>
      </p:sp>
      <p:sp>
        <p:nvSpPr>
          <p:cNvPr id="3" name="Content Placeholder 2">
            <a:extLst>
              <a:ext uri="{FF2B5EF4-FFF2-40B4-BE49-F238E27FC236}">
                <a16:creationId xmlns:a16="http://schemas.microsoft.com/office/drawing/2014/main" id="{F543E19D-56EE-491D-B7B8-447D695E4648}"/>
              </a:ext>
            </a:extLst>
          </p:cNvPr>
          <p:cNvSpPr>
            <a:spLocks noGrp="1"/>
          </p:cNvSpPr>
          <p:nvPr>
            <p:ph idx="1"/>
          </p:nvPr>
        </p:nvSpPr>
        <p:spPr>
          <a:xfrm>
            <a:off x="821515" y="2121762"/>
            <a:ext cx="6204984" cy="3626917"/>
          </a:xfrm>
        </p:spPr>
        <p:txBody>
          <a:bodyPr>
            <a:normAutofit/>
          </a:bodyPr>
          <a:lstStyle/>
          <a:p>
            <a:r>
              <a:rPr lang="en-US" sz="2400"/>
              <a:t>Also known as </a:t>
            </a:r>
            <a:r>
              <a:rPr lang="en-US" sz="2400" b="1"/>
              <a:t>Sigmoid Function</a:t>
            </a:r>
          </a:p>
          <a:p>
            <a:r>
              <a:rPr lang="en-US" sz="2400"/>
              <a:t>It will take any value as input and those input values may be categorical dummy variables or they may be continuous.</a:t>
            </a:r>
          </a:p>
          <a:p>
            <a:r>
              <a:rPr lang="en-US" sz="2400"/>
              <a:t>It creates a S-shaped curve that can take any real-valued number and map it into a value between 0 and 1.</a:t>
            </a:r>
          </a:p>
        </p:txBody>
      </p:sp>
    </p:spTree>
    <p:extLst>
      <p:ext uri="{BB962C8B-B14F-4D97-AF65-F5344CB8AC3E}">
        <p14:creationId xmlns:p14="http://schemas.microsoft.com/office/powerpoint/2010/main" val="4287361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0B2D6-B8F7-4928-A6D7-FC8407B6200D}"/>
              </a:ext>
            </a:extLst>
          </p:cNvPr>
          <p:cNvSpPr>
            <a:spLocks noGrp="1"/>
          </p:cNvSpPr>
          <p:nvPr>
            <p:ph type="title"/>
          </p:nvPr>
        </p:nvSpPr>
        <p:spPr/>
        <p:txBody>
          <a:bodyPr/>
          <a:lstStyle/>
          <a:p>
            <a:pPr algn="ctr"/>
            <a:r>
              <a:rPr lang="en-US" dirty="0"/>
              <a:t>Logistic Regression Example</a:t>
            </a:r>
          </a:p>
        </p:txBody>
      </p:sp>
      <p:sp>
        <p:nvSpPr>
          <p:cNvPr id="3" name="Content Placeholder 2">
            <a:extLst>
              <a:ext uri="{FF2B5EF4-FFF2-40B4-BE49-F238E27FC236}">
                <a16:creationId xmlns:a16="http://schemas.microsoft.com/office/drawing/2014/main" id="{AA6F8552-E3B8-49DF-9EA1-E7C73DB7D681}"/>
              </a:ext>
            </a:extLst>
          </p:cNvPr>
          <p:cNvSpPr>
            <a:spLocks noGrp="1"/>
          </p:cNvSpPr>
          <p:nvPr>
            <p:ph idx="1"/>
          </p:nvPr>
        </p:nvSpPr>
        <p:spPr/>
        <p:txBody>
          <a:bodyPr/>
          <a:lstStyle/>
          <a:p>
            <a:pPr marL="0" indent="0">
              <a:buNone/>
            </a:pPr>
            <a:r>
              <a:rPr lang="en-US" b="1" dirty="0"/>
              <a:t>Example: Probability of passing an exam versus hours of study</a:t>
            </a:r>
            <a:endParaRPr lang="en-US" dirty="0"/>
          </a:p>
          <a:p>
            <a:pPr marL="0" indent="0">
              <a:buNone/>
            </a:pPr>
            <a:r>
              <a:rPr lang="en-US" dirty="0"/>
              <a:t>	A group of 20 students spend between 0 and 6 hours studying for an exam. How does the number of hours spent studying affect the probability that the student will pass the exam?</a:t>
            </a:r>
          </a:p>
          <a:p>
            <a:pPr marL="0" indent="0">
              <a:buNone/>
            </a:pPr>
            <a:endParaRPr lang="en-US" dirty="0"/>
          </a:p>
          <a:p>
            <a:pPr marL="0" indent="0">
              <a:buNone/>
            </a:pPr>
            <a:r>
              <a:rPr lang="en-US" dirty="0"/>
              <a:t>	</a:t>
            </a:r>
            <a:r>
              <a:rPr lang="en-US" sz="2400" dirty="0"/>
              <a:t>The reason for using logistic regression for this problem is that the dependent variable pass/fail represented by “1” and “0”. If the problem was changed so that pass/fail was replaced with the grade 0–100 (cardinal numbers), then simple regression analysis could be used.</a:t>
            </a:r>
          </a:p>
        </p:txBody>
      </p:sp>
    </p:spTree>
    <p:extLst>
      <p:ext uri="{BB962C8B-B14F-4D97-AF65-F5344CB8AC3E}">
        <p14:creationId xmlns:p14="http://schemas.microsoft.com/office/powerpoint/2010/main" val="626919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A5CFFD-770A-4B9A-B09E-291823197B97}"/>
              </a:ext>
            </a:extLst>
          </p:cNvPr>
          <p:cNvSpPr>
            <a:spLocks noGrp="1"/>
          </p:cNvSpPr>
          <p:nvPr>
            <p:ph idx="1"/>
          </p:nvPr>
        </p:nvSpPr>
        <p:spPr>
          <a:xfrm>
            <a:off x="838200" y="950982"/>
            <a:ext cx="10515600" cy="1096479"/>
          </a:xfrm>
        </p:spPr>
        <p:txBody>
          <a:bodyPr/>
          <a:lstStyle/>
          <a:p>
            <a:pPr marL="0" indent="0">
              <a:buNone/>
            </a:pPr>
            <a:r>
              <a:rPr lang="en-US" dirty="0"/>
              <a:t>The table shows the number of hours each student spent studying, and whether they passed (1) or failed (0).</a:t>
            </a:r>
          </a:p>
        </p:txBody>
      </p:sp>
      <p:pic>
        <p:nvPicPr>
          <p:cNvPr id="5" name="Picture 4" descr="A screenshot of a social media post&#10;&#10;Description generated with very high confidence">
            <a:extLst>
              <a:ext uri="{FF2B5EF4-FFF2-40B4-BE49-F238E27FC236}">
                <a16:creationId xmlns:a16="http://schemas.microsoft.com/office/drawing/2014/main" id="{359C4268-ED3B-46A6-B545-B4BA3226E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05" y="2541781"/>
            <a:ext cx="11867321" cy="1105882"/>
          </a:xfrm>
          <a:prstGeom prst="rect">
            <a:avLst/>
          </a:prstGeom>
        </p:spPr>
      </p:pic>
    </p:spTree>
    <p:extLst>
      <p:ext uri="{BB962C8B-B14F-4D97-AF65-F5344CB8AC3E}">
        <p14:creationId xmlns:p14="http://schemas.microsoft.com/office/powerpoint/2010/main" val="3550336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ost&#10;&#10;Description generated with very high confidence">
            <a:extLst>
              <a:ext uri="{FF2B5EF4-FFF2-40B4-BE49-F238E27FC236}">
                <a16:creationId xmlns:a16="http://schemas.microsoft.com/office/drawing/2014/main" id="{359C4268-ED3B-46A6-B545-B4BA3226E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05" y="335298"/>
            <a:ext cx="11867321" cy="1105882"/>
          </a:xfrm>
          <a:prstGeom prst="rect">
            <a:avLst/>
          </a:prstGeom>
        </p:spPr>
      </p:pic>
      <p:pic>
        <p:nvPicPr>
          <p:cNvPr id="6" name="Picture 5">
            <a:extLst>
              <a:ext uri="{FF2B5EF4-FFF2-40B4-BE49-F238E27FC236}">
                <a16:creationId xmlns:a16="http://schemas.microsoft.com/office/drawing/2014/main" id="{5895B4A9-1EEE-4C14-A854-0508BEC8EF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689" y="1838738"/>
            <a:ext cx="6238205" cy="4522433"/>
          </a:xfrm>
          <a:prstGeom prst="rect">
            <a:avLst/>
          </a:prstGeom>
        </p:spPr>
      </p:pic>
      <p:sp>
        <p:nvSpPr>
          <p:cNvPr id="7" name="TextBox 6">
            <a:extLst>
              <a:ext uri="{FF2B5EF4-FFF2-40B4-BE49-F238E27FC236}">
                <a16:creationId xmlns:a16="http://schemas.microsoft.com/office/drawing/2014/main" id="{D55F4D03-FE4C-4517-B5BE-EDB320691730}"/>
              </a:ext>
            </a:extLst>
          </p:cNvPr>
          <p:cNvSpPr txBox="1"/>
          <p:nvPr/>
        </p:nvSpPr>
        <p:spPr>
          <a:xfrm>
            <a:off x="308114" y="2445025"/>
            <a:ext cx="4742662" cy="1323439"/>
          </a:xfrm>
          <a:prstGeom prst="rect">
            <a:avLst/>
          </a:prstGeom>
          <a:noFill/>
        </p:spPr>
        <p:txBody>
          <a:bodyPr wrap="square" rtlCol="0">
            <a:spAutoFit/>
          </a:bodyPr>
          <a:lstStyle/>
          <a:p>
            <a:r>
              <a:rPr lang="en-US" sz="2000" dirty="0"/>
              <a:t>The graph shows the probability of passing the exam versus the number of hours studying, with the logistic regression curve fitted to the data.</a:t>
            </a:r>
          </a:p>
        </p:txBody>
      </p:sp>
    </p:spTree>
    <p:extLst>
      <p:ext uri="{BB962C8B-B14F-4D97-AF65-F5344CB8AC3E}">
        <p14:creationId xmlns:p14="http://schemas.microsoft.com/office/powerpoint/2010/main" val="1640178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F7571537-91F6-4100-AD4E-2F53CB691B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5029" y="1304350"/>
            <a:ext cx="5562257" cy="1751792"/>
          </a:xfrm>
          <a:prstGeom prst="rect">
            <a:avLst/>
          </a:prstGeom>
        </p:spPr>
      </p:pic>
      <p:sp>
        <p:nvSpPr>
          <p:cNvPr id="6" name="TextBox 5">
            <a:extLst>
              <a:ext uri="{FF2B5EF4-FFF2-40B4-BE49-F238E27FC236}">
                <a16:creationId xmlns:a16="http://schemas.microsoft.com/office/drawing/2014/main" id="{9966EF01-0355-4EE4-A699-253550EBC24B}"/>
              </a:ext>
            </a:extLst>
          </p:cNvPr>
          <p:cNvSpPr txBox="1"/>
          <p:nvPr/>
        </p:nvSpPr>
        <p:spPr>
          <a:xfrm>
            <a:off x="1590261" y="506897"/>
            <a:ext cx="8875643" cy="523220"/>
          </a:xfrm>
          <a:prstGeom prst="rect">
            <a:avLst/>
          </a:prstGeom>
          <a:noFill/>
        </p:spPr>
        <p:txBody>
          <a:bodyPr wrap="square" rtlCol="0">
            <a:spAutoFit/>
          </a:bodyPr>
          <a:lstStyle/>
          <a:p>
            <a:r>
              <a:rPr lang="en-US" sz="2800" dirty="0"/>
              <a:t>The logistic regression analysis gives the following output.</a:t>
            </a:r>
          </a:p>
        </p:txBody>
      </p:sp>
      <p:sp>
        <p:nvSpPr>
          <p:cNvPr id="14" name="TextBox 13">
            <a:extLst>
              <a:ext uri="{FF2B5EF4-FFF2-40B4-BE49-F238E27FC236}">
                <a16:creationId xmlns:a16="http://schemas.microsoft.com/office/drawing/2014/main" id="{7AA2C673-FBC2-44C3-83BF-AABAE12E982B}"/>
              </a:ext>
            </a:extLst>
          </p:cNvPr>
          <p:cNvSpPr txBox="1"/>
          <p:nvPr/>
        </p:nvSpPr>
        <p:spPr>
          <a:xfrm>
            <a:off x="755374" y="3796750"/>
            <a:ext cx="10525539" cy="1569660"/>
          </a:xfrm>
          <a:prstGeom prst="rect">
            <a:avLst/>
          </a:prstGeom>
          <a:noFill/>
        </p:spPr>
        <p:txBody>
          <a:bodyPr wrap="square" rtlCol="0">
            <a:spAutoFit/>
          </a:bodyPr>
          <a:lstStyle/>
          <a:p>
            <a:r>
              <a:rPr lang="en-US" sz="2400" dirty="0"/>
              <a:t>The output provides the coefficients for </a:t>
            </a:r>
            <a:r>
              <a:rPr lang="en-US" sz="2400" b="1" dirty="0"/>
              <a:t>Hours = 1.5046 </a:t>
            </a:r>
            <a:r>
              <a:rPr lang="en-US" sz="2400" dirty="0"/>
              <a:t>and </a:t>
            </a:r>
            <a:r>
              <a:rPr lang="en-US" sz="2400" b="1" dirty="0"/>
              <a:t>Intercept = -4.0777</a:t>
            </a:r>
          </a:p>
          <a:p>
            <a:endParaRPr lang="en-US" sz="2400" b="1" dirty="0"/>
          </a:p>
          <a:p>
            <a:r>
              <a:rPr lang="en-US" sz="2400" dirty="0"/>
              <a:t>These coefficients are entered in the logistic regression equation to estimate the probability of passing the exam</a:t>
            </a:r>
            <a:endParaRPr lang="en-US" sz="2400" b="1" dirty="0"/>
          </a:p>
        </p:txBody>
      </p:sp>
    </p:spTree>
    <p:extLst>
      <p:ext uri="{BB962C8B-B14F-4D97-AF65-F5344CB8AC3E}">
        <p14:creationId xmlns:p14="http://schemas.microsoft.com/office/powerpoint/2010/main" val="1271294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1387</TotalTime>
  <Words>711</Words>
  <Application>Microsoft Macintosh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Logistic Regression</vt:lpstr>
      <vt:lpstr>Logistic Regression</vt:lpstr>
      <vt:lpstr>Logistic Regression</vt:lpstr>
      <vt:lpstr>Why Logistic Regression ?</vt:lpstr>
      <vt:lpstr>Logistic Function</vt:lpstr>
      <vt:lpstr>Logistic Regression Example</vt:lpstr>
      <vt:lpstr>PowerPoint Presentation</vt:lpstr>
      <vt:lpstr>PowerPoint Presentation</vt:lpstr>
      <vt:lpstr>PowerPoint Presentation</vt:lpstr>
      <vt:lpstr>PowerPoint Presentation</vt:lpstr>
      <vt:lpstr>Logistic Regression Equation</vt:lpstr>
      <vt:lpstr>Logistic Regression Implementation</vt:lpstr>
      <vt:lpstr>Logistic Regression Implementation</vt:lpstr>
      <vt:lpstr>Stochastic Gradient Descent</vt:lpstr>
      <vt:lpstr>Stochastic Gradient Descent</vt:lpstr>
      <vt:lpstr>Stochastic Gradient Descent</vt:lpstr>
      <vt:lpstr>Stochastic Gradient Descent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coolrtyagi@gmail.com</dc:creator>
  <cp:lastModifiedBy>Anmol Arora</cp:lastModifiedBy>
  <cp:revision>22</cp:revision>
  <dcterms:created xsi:type="dcterms:W3CDTF">2017-10-18T18:12:48Z</dcterms:created>
  <dcterms:modified xsi:type="dcterms:W3CDTF">2020-07-14T13:37:42Z</dcterms:modified>
</cp:coreProperties>
</file>