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2" r:id="rId5"/>
    <p:sldId id="268" r:id="rId6"/>
    <p:sldId id="269" r:id="rId7"/>
    <p:sldId id="259" r:id="rId8"/>
    <p:sldId id="270" r:id="rId9"/>
    <p:sldId id="260" r:id="rId10"/>
    <p:sldId id="261" r:id="rId11"/>
    <p:sldId id="262" r:id="rId12"/>
    <p:sldId id="263" r:id="rId13"/>
    <p:sldId id="278" r:id="rId14"/>
    <p:sldId id="280" r:id="rId15"/>
    <p:sldId id="281" r:id="rId16"/>
    <p:sldId id="279" r:id="rId17"/>
    <p:sldId id="271" r:id="rId18"/>
    <p:sldId id="272" r:id="rId19"/>
    <p:sldId id="273" r:id="rId20"/>
    <p:sldId id="274" r:id="rId21"/>
    <p:sldId id="275" r:id="rId22"/>
    <p:sldId id="276" r:id="rId23"/>
    <p:sldId id="277" r:id="rId24"/>
    <p:sldId id="265" r:id="rId25"/>
    <p:sldId id="266" r:id="rId26"/>
    <p:sldId id="267" r:id="rId27"/>
    <p:sldId id="26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2" d="100"/>
          <a:sy n="112" d="100"/>
        </p:scale>
        <p:origin x="6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AAFC45-BFB5-494E-BAF3-32BD48A8A8E1}" type="doc">
      <dgm:prSet loTypeId="urn:microsoft.com/office/officeart/2008/layout/LinedList" loCatId="Inbox" qsTypeId="urn:microsoft.com/office/officeart/2005/8/quickstyle/simple1" qsCatId="simple" csTypeId="urn:microsoft.com/office/officeart/2005/8/colors/ColorSchemeForSuggestions" csCatId="other"/>
      <dgm:spPr/>
      <dgm:t>
        <a:bodyPr/>
        <a:lstStyle/>
        <a:p>
          <a:endParaRPr lang="en-US"/>
        </a:p>
      </dgm:t>
    </dgm:pt>
    <dgm:pt modelId="{49DE0CB6-B0BE-428B-81BB-654EFA5C1968}">
      <dgm:prSet/>
      <dgm:spPr/>
      <dgm:t>
        <a:bodyPr/>
        <a:lstStyle/>
        <a:p>
          <a:r>
            <a:rPr lang="en-US" b="1"/>
            <a:t>Support Vectors</a:t>
          </a:r>
          <a:endParaRPr lang="en-US"/>
        </a:p>
      </dgm:t>
    </dgm:pt>
    <dgm:pt modelId="{B5996363-950B-483E-B282-8613FA45365D}" type="parTrans" cxnId="{0E1C46CF-77DB-4D31-A2F1-0E7DFF3B9723}">
      <dgm:prSet/>
      <dgm:spPr/>
      <dgm:t>
        <a:bodyPr/>
        <a:lstStyle/>
        <a:p>
          <a:endParaRPr lang="en-US"/>
        </a:p>
      </dgm:t>
    </dgm:pt>
    <dgm:pt modelId="{5E85C181-7A3E-4674-8234-7276D9F9077B}" type="sibTrans" cxnId="{0E1C46CF-77DB-4D31-A2F1-0E7DFF3B9723}">
      <dgm:prSet/>
      <dgm:spPr/>
      <dgm:t>
        <a:bodyPr/>
        <a:lstStyle/>
        <a:p>
          <a:endParaRPr lang="en-US"/>
        </a:p>
      </dgm:t>
    </dgm:pt>
    <dgm:pt modelId="{CD0CCC0B-8206-498D-BB77-5F9436105ACC}">
      <dgm:prSet/>
      <dgm:spPr/>
      <dgm:t>
        <a:bodyPr/>
        <a:lstStyle/>
        <a:p>
          <a:r>
            <a:rPr lang="en-US"/>
            <a:t>Support vectors are the data points nearest to the hyperplane, the points of a data set that, if removed, would alter the position of the dividing hyperplane. Because of this, they can be considered the critical elements of a data set. </a:t>
          </a:r>
        </a:p>
      </dgm:t>
    </dgm:pt>
    <dgm:pt modelId="{63C87483-D8AD-4DA0-8FC1-C397FC55B263}" type="parTrans" cxnId="{BC9F4C09-DD68-45F7-89FC-659E60857190}">
      <dgm:prSet/>
      <dgm:spPr/>
      <dgm:t>
        <a:bodyPr/>
        <a:lstStyle/>
        <a:p>
          <a:endParaRPr lang="en-US"/>
        </a:p>
      </dgm:t>
    </dgm:pt>
    <dgm:pt modelId="{AD23131E-CCDA-4D1C-B0BA-F9BA9AB26786}" type="sibTrans" cxnId="{BC9F4C09-DD68-45F7-89FC-659E60857190}">
      <dgm:prSet/>
      <dgm:spPr/>
      <dgm:t>
        <a:bodyPr/>
        <a:lstStyle/>
        <a:p>
          <a:endParaRPr lang="en-US"/>
        </a:p>
      </dgm:t>
    </dgm:pt>
    <dgm:pt modelId="{B58DF62F-CF4B-4184-9319-82C5FAA5DA0E}">
      <dgm:prSet/>
      <dgm:spPr/>
      <dgm:t>
        <a:bodyPr/>
        <a:lstStyle/>
        <a:p>
          <a:r>
            <a:rPr lang="en-US" b="1"/>
            <a:t>What is a hyperplane?</a:t>
          </a:r>
          <a:endParaRPr lang="en-US"/>
        </a:p>
      </dgm:t>
    </dgm:pt>
    <dgm:pt modelId="{4A49C247-6893-4188-A30E-91E9673135C4}" type="parTrans" cxnId="{82C684AA-5568-483A-9E51-0DEEC556242B}">
      <dgm:prSet/>
      <dgm:spPr/>
      <dgm:t>
        <a:bodyPr/>
        <a:lstStyle/>
        <a:p>
          <a:endParaRPr lang="en-US"/>
        </a:p>
      </dgm:t>
    </dgm:pt>
    <dgm:pt modelId="{40D549C4-BDF7-4216-A799-D35B563DE988}" type="sibTrans" cxnId="{82C684AA-5568-483A-9E51-0DEEC556242B}">
      <dgm:prSet/>
      <dgm:spPr/>
      <dgm:t>
        <a:bodyPr/>
        <a:lstStyle/>
        <a:p>
          <a:endParaRPr lang="en-US"/>
        </a:p>
      </dgm:t>
    </dgm:pt>
    <dgm:pt modelId="{33B7C67C-3C82-4174-84CD-2E141FA79CE0}">
      <dgm:prSet/>
      <dgm:spPr/>
      <dgm:t>
        <a:bodyPr/>
        <a:lstStyle/>
        <a:p>
          <a:r>
            <a:rPr lang="en-US"/>
            <a:t>For a classification task with only two features you can think of a hyperplane as a line that linearly separates and classifies a set of data.</a:t>
          </a:r>
        </a:p>
      </dgm:t>
    </dgm:pt>
    <dgm:pt modelId="{BA4A069B-FA0E-41F4-9240-A8EE120378B9}" type="parTrans" cxnId="{43050752-B717-43F7-9E82-AC3757322F0B}">
      <dgm:prSet/>
      <dgm:spPr/>
      <dgm:t>
        <a:bodyPr/>
        <a:lstStyle/>
        <a:p>
          <a:endParaRPr lang="en-US"/>
        </a:p>
      </dgm:t>
    </dgm:pt>
    <dgm:pt modelId="{E365AEEF-2804-444B-AB3C-CC6C33C0E0A6}" type="sibTrans" cxnId="{43050752-B717-43F7-9E82-AC3757322F0B}">
      <dgm:prSet/>
      <dgm:spPr/>
      <dgm:t>
        <a:bodyPr/>
        <a:lstStyle/>
        <a:p>
          <a:endParaRPr lang="en-US"/>
        </a:p>
      </dgm:t>
    </dgm:pt>
    <dgm:pt modelId="{1C9C4BE3-6348-436B-84AE-78516BDF6D37}">
      <dgm:prSet/>
      <dgm:spPr/>
      <dgm:t>
        <a:bodyPr/>
        <a:lstStyle/>
        <a:p>
          <a:r>
            <a:rPr lang="en-US"/>
            <a:t>The further from the hyperplane our data points lie, the more confident we are that they have been correctly classified. We want our data points to be as far away from the hyperplane as possible.</a:t>
          </a:r>
        </a:p>
      </dgm:t>
    </dgm:pt>
    <dgm:pt modelId="{8222C0EF-CADA-444D-94EA-85463CBB31EC}" type="parTrans" cxnId="{5D84F4E4-D46C-4B6A-AF1B-58DB6800DC70}">
      <dgm:prSet/>
      <dgm:spPr/>
      <dgm:t>
        <a:bodyPr/>
        <a:lstStyle/>
        <a:p>
          <a:endParaRPr lang="en-US"/>
        </a:p>
      </dgm:t>
    </dgm:pt>
    <dgm:pt modelId="{019BA36F-E075-4DEF-A328-501509FC3E99}" type="sibTrans" cxnId="{5D84F4E4-D46C-4B6A-AF1B-58DB6800DC70}">
      <dgm:prSet/>
      <dgm:spPr/>
      <dgm:t>
        <a:bodyPr/>
        <a:lstStyle/>
        <a:p>
          <a:endParaRPr lang="en-US"/>
        </a:p>
      </dgm:t>
    </dgm:pt>
    <dgm:pt modelId="{42E0658D-2093-4A52-B142-92598376CF98}" type="pres">
      <dgm:prSet presAssocID="{30AAFC45-BFB5-494E-BAF3-32BD48A8A8E1}" presName="vert0" presStyleCnt="0">
        <dgm:presLayoutVars>
          <dgm:dir/>
          <dgm:animOne val="branch"/>
          <dgm:animLvl val="lvl"/>
        </dgm:presLayoutVars>
      </dgm:prSet>
      <dgm:spPr/>
    </dgm:pt>
    <dgm:pt modelId="{14C082BB-14AD-4886-A3C5-A163B6D422EA}" type="pres">
      <dgm:prSet presAssocID="{49DE0CB6-B0BE-428B-81BB-654EFA5C1968}" presName="thickLine" presStyleLbl="alignNode1" presStyleIdx="0" presStyleCnt="2"/>
      <dgm:spPr/>
    </dgm:pt>
    <dgm:pt modelId="{96447024-5C39-4A52-9B5D-149CABF56B4B}" type="pres">
      <dgm:prSet presAssocID="{49DE0CB6-B0BE-428B-81BB-654EFA5C1968}" presName="horz1" presStyleCnt="0"/>
      <dgm:spPr/>
    </dgm:pt>
    <dgm:pt modelId="{4AA90A99-E9BA-4678-8077-A782D8693E5A}" type="pres">
      <dgm:prSet presAssocID="{49DE0CB6-B0BE-428B-81BB-654EFA5C1968}" presName="tx1" presStyleLbl="revTx" presStyleIdx="0" presStyleCnt="5"/>
      <dgm:spPr/>
    </dgm:pt>
    <dgm:pt modelId="{B86D067E-44D1-4714-8034-AD57DF0FB883}" type="pres">
      <dgm:prSet presAssocID="{49DE0CB6-B0BE-428B-81BB-654EFA5C1968}" presName="vert1" presStyleCnt="0"/>
      <dgm:spPr/>
    </dgm:pt>
    <dgm:pt modelId="{DE58FC3B-8AE0-44A4-869C-E0277DC2D943}" type="pres">
      <dgm:prSet presAssocID="{CD0CCC0B-8206-498D-BB77-5F9436105ACC}" presName="vertSpace2a" presStyleCnt="0"/>
      <dgm:spPr/>
    </dgm:pt>
    <dgm:pt modelId="{A02C9355-FCB6-4336-A9E0-FD3DFBAB87F7}" type="pres">
      <dgm:prSet presAssocID="{CD0CCC0B-8206-498D-BB77-5F9436105ACC}" presName="horz2" presStyleCnt="0"/>
      <dgm:spPr/>
    </dgm:pt>
    <dgm:pt modelId="{6318CFC7-AC49-48B0-B688-77AAA65DD513}" type="pres">
      <dgm:prSet presAssocID="{CD0CCC0B-8206-498D-BB77-5F9436105ACC}" presName="horzSpace2" presStyleCnt="0"/>
      <dgm:spPr/>
    </dgm:pt>
    <dgm:pt modelId="{C084A479-149B-4275-BE15-6B0D17B4A414}" type="pres">
      <dgm:prSet presAssocID="{CD0CCC0B-8206-498D-BB77-5F9436105ACC}" presName="tx2" presStyleLbl="revTx" presStyleIdx="1" presStyleCnt="5"/>
      <dgm:spPr/>
    </dgm:pt>
    <dgm:pt modelId="{E3CA5C94-6F98-4EAD-B75E-D69541AFAD9D}" type="pres">
      <dgm:prSet presAssocID="{CD0CCC0B-8206-498D-BB77-5F9436105ACC}" presName="vert2" presStyleCnt="0"/>
      <dgm:spPr/>
    </dgm:pt>
    <dgm:pt modelId="{C04F4E64-A0E2-41E3-A3A7-BA971F504780}" type="pres">
      <dgm:prSet presAssocID="{CD0CCC0B-8206-498D-BB77-5F9436105ACC}" presName="thinLine2b" presStyleLbl="callout" presStyleIdx="0" presStyleCnt="3"/>
      <dgm:spPr/>
    </dgm:pt>
    <dgm:pt modelId="{DC4DAD28-8345-4420-8795-02BCB1941BDC}" type="pres">
      <dgm:prSet presAssocID="{CD0CCC0B-8206-498D-BB77-5F9436105ACC}" presName="vertSpace2b" presStyleCnt="0"/>
      <dgm:spPr/>
    </dgm:pt>
    <dgm:pt modelId="{49D49438-946A-4DAC-A9B6-716C73AA3409}" type="pres">
      <dgm:prSet presAssocID="{B58DF62F-CF4B-4184-9319-82C5FAA5DA0E}" presName="thickLine" presStyleLbl="alignNode1" presStyleIdx="1" presStyleCnt="2"/>
      <dgm:spPr/>
    </dgm:pt>
    <dgm:pt modelId="{8918BCAC-04A7-404D-A529-6EA386B9AA13}" type="pres">
      <dgm:prSet presAssocID="{B58DF62F-CF4B-4184-9319-82C5FAA5DA0E}" presName="horz1" presStyleCnt="0"/>
      <dgm:spPr/>
    </dgm:pt>
    <dgm:pt modelId="{573B8D1E-D7A2-4AAC-BBBC-551823227852}" type="pres">
      <dgm:prSet presAssocID="{B58DF62F-CF4B-4184-9319-82C5FAA5DA0E}" presName="tx1" presStyleLbl="revTx" presStyleIdx="2" presStyleCnt="5"/>
      <dgm:spPr/>
    </dgm:pt>
    <dgm:pt modelId="{E0573220-B9CA-49CD-AF33-92C3AFAF6DA9}" type="pres">
      <dgm:prSet presAssocID="{B58DF62F-CF4B-4184-9319-82C5FAA5DA0E}" presName="vert1" presStyleCnt="0"/>
      <dgm:spPr/>
    </dgm:pt>
    <dgm:pt modelId="{066D2CBC-FA82-46D1-A4BF-562AF39C9E5C}" type="pres">
      <dgm:prSet presAssocID="{33B7C67C-3C82-4174-84CD-2E141FA79CE0}" presName="vertSpace2a" presStyleCnt="0"/>
      <dgm:spPr/>
    </dgm:pt>
    <dgm:pt modelId="{25B727CE-AD1E-4438-9F00-8356FA598E2A}" type="pres">
      <dgm:prSet presAssocID="{33B7C67C-3C82-4174-84CD-2E141FA79CE0}" presName="horz2" presStyleCnt="0"/>
      <dgm:spPr/>
    </dgm:pt>
    <dgm:pt modelId="{B0B99BA0-B837-4770-892E-B24E1E1DE09D}" type="pres">
      <dgm:prSet presAssocID="{33B7C67C-3C82-4174-84CD-2E141FA79CE0}" presName="horzSpace2" presStyleCnt="0"/>
      <dgm:spPr/>
    </dgm:pt>
    <dgm:pt modelId="{B87F9BF5-59B0-4E0E-9184-7D6FA0A78981}" type="pres">
      <dgm:prSet presAssocID="{33B7C67C-3C82-4174-84CD-2E141FA79CE0}" presName="tx2" presStyleLbl="revTx" presStyleIdx="3" presStyleCnt="5"/>
      <dgm:spPr/>
    </dgm:pt>
    <dgm:pt modelId="{0AECD0F3-0AB2-4CE9-8F9C-AE741F4C0E48}" type="pres">
      <dgm:prSet presAssocID="{33B7C67C-3C82-4174-84CD-2E141FA79CE0}" presName="vert2" presStyleCnt="0"/>
      <dgm:spPr/>
    </dgm:pt>
    <dgm:pt modelId="{A8A8CBED-C5C6-434F-AC54-B3FA242A0EEA}" type="pres">
      <dgm:prSet presAssocID="{33B7C67C-3C82-4174-84CD-2E141FA79CE0}" presName="thinLine2b" presStyleLbl="callout" presStyleIdx="1" presStyleCnt="3"/>
      <dgm:spPr/>
    </dgm:pt>
    <dgm:pt modelId="{50657176-BF85-4B13-AED3-64C98D62C6CB}" type="pres">
      <dgm:prSet presAssocID="{33B7C67C-3C82-4174-84CD-2E141FA79CE0}" presName="vertSpace2b" presStyleCnt="0"/>
      <dgm:spPr/>
    </dgm:pt>
    <dgm:pt modelId="{B8EB38E7-A53A-4AC1-84DA-EEA8C6E45C48}" type="pres">
      <dgm:prSet presAssocID="{1C9C4BE3-6348-436B-84AE-78516BDF6D37}" presName="horz2" presStyleCnt="0"/>
      <dgm:spPr/>
    </dgm:pt>
    <dgm:pt modelId="{463E4ABB-D332-4FB7-B48D-D7F41ABB84B1}" type="pres">
      <dgm:prSet presAssocID="{1C9C4BE3-6348-436B-84AE-78516BDF6D37}" presName="horzSpace2" presStyleCnt="0"/>
      <dgm:spPr/>
    </dgm:pt>
    <dgm:pt modelId="{07172F09-BADD-439A-9704-C512A99924DE}" type="pres">
      <dgm:prSet presAssocID="{1C9C4BE3-6348-436B-84AE-78516BDF6D37}" presName="tx2" presStyleLbl="revTx" presStyleIdx="4" presStyleCnt="5"/>
      <dgm:spPr/>
    </dgm:pt>
    <dgm:pt modelId="{4CDCB4BA-62D7-4FE5-8355-E69CAC82D1F8}" type="pres">
      <dgm:prSet presAssocID="{1C9C4BE3-6348-436B-84AE-78516BDF6D37}" presName="vert2" presStyleCnt="0"/>
      <dgm:spPr/>
    </dgm:pt>
    <dgm:pt modelId="{D77A8784-B894-4E10-8A65-E77AB021C364}" type="pres">
      <dgm:prSet presAssocID="{1C9C4BE3-6348-436B-84AE-78516BDF6D37}" presName="thinLine2b" presStyleLbl="callout" presStyleIdx="2" presStyleCnt="3"/>
      <dgm:spPr/>
    </dgm:pt>
    <dgm:pt modelId="{754DD9C6-2B51-448E-98D4-44438A74703A}" type="pres">
      <dgm:prSet presAssocID="{1C9C4BE3-6348-436B-84AE-78516BDF6D37}" presName="vertSpace2b" presStyleCnt="0"/>
      <dgm:spPr/>
    </dgm:pt>
  </dgm:ptLst>
  <dgm:cxnLst>
    <dgm:cxn modelId="{BC9F4C09-DD68-45F7-89FC-659E60857190}" srcId="{49DE0CB6-B0BE-428B-81BB-654EFA5C1968}" destId="{CD0CCC0B-8206-498D-BB77-5F9436105ACC}" srcOrd="0" destOrd="0" parTransId="{63C87483-D8AD-4DA0-8FC1-C397FC55B263}" sibTransId="{AD23131E-CCDA-4D1C-B0BA-F9BA9AB26786}"/>
    <dgm:cxn modelId="{483CE83F-964D-4566-8112-68FDC1408164}" type="presOf" srcId="{B58DF62F-CF4B-4184-9319-82C5FAA5DA0E}" destId="{573B8D1E-D7A2-4AAC-BBBC-551823227852}" srcOrd="0" destOrd="0" presId="urn:microsoft.com/office/officeart/2008/layout/LinedList"/>
    <dgm:cxn modelId="{43050752-B717-43F7-9E82-AC3757322F0B}" srcId="{B58DF62F-CF4B-4184-9319-82C5FAA5DA0E}" destId="{33B7C67C-3C82-4174-84CD-2E141FA79CE0}" srcOrd="0" destOrd="0" parTransId="{BA4A069B-FA0E-41F4-9240-A8EE120378B9}" sibTransId="{E365AEEF-2804-444B-AB3C-CC6C33C0E0A6}"/>
    <dgm:cxn modelId="{BFF1E985-3D7C-47E1-81B1-AD69A48CDE93}" type="presOf" srcId="{33B7C67C-3C82-4174-84CD-2E141FA79CE0}" destId="{B87F9BF5-59B0-4E0E-9184-7D6FA0A78981}" srcOrd="0" destOrd="0" presId="urn:microsoft.com/office/officeart/2008/layout/LinedList"/>
    <dgm:cxn modelId="{26E9EB9F-B51F-42C6-A5C9-107A7191AC17}" type="presOf" srcId="{1C9C4BE3-6348-436B-84AE-78516BDF6D37}" destId="{07172F09-BADD-439A-9704-C512A99924DE}" srcOrd="0" destOrd="0" presId="urn:microsoft.com/office/officeart/2008/layout/LinedList"/>
    <dgm:cxn modelId="{CD656DA8-1A7D-497D-B52E-3F3799C954FB}" type="presOf" srcId="{CD0CCC0B-8206-498D-BB77-5F9436105ACC}" destId="{C084A479-149B-4275-BE15-6B0D17B4A414}" srcOrd="0" destOrd="0" presId="urn:microsoft.com/office/officeart/2008/layout/LinedList"/>
    <dgm:cxn modelId="{82C684AA-5568-483A-9E51-0DEEC556242B}" srcId="{30AAFC45-BFB5-494E-BAF3-32BD48A8A8E1}" destId="{B58DF62F-CF4B-4184-9319-82C5FAA5DA0E}" srcOrd="1" destOrd="0" parTransId="{4A49C247-6893-4188-A30E-91E9673135C4}" sibTransId="{40D549C4-BDF7-4216-A799-D35B563DE988}"/>
    <dgm:cxn modelId="{BB0501AF-1350-4C47-8B06-691722A6A163}" type="presOf" srcId="{30AAFC45-BFB5-494E-BAF3-32BD48A8A8E1}" destId="{42E0658D-2093-4A52-B142-92598376CF98}" srcOrd="0" destOrd="0" presId="urn:microsoft.com/office/officeart/2008/layout/LinedList"/>
    <dgm:cxn modelId="{672C67B8-2833-4F6F-98FF-0DB7361B6E62}" type="presOf" srcId="{49DE0CB6-B0BE-428B-81BB-654EFA5C1968}" destId="{4AA90A99-E9BA-4678-8077-A782D8693E5A}" srcOrd="0" destOrd="0" presId="urn:microsoft.com/office/officeart/2008/layout/LinedList"/>
    <dgm:cxn modelId="{0E1C46CF-77DB-4D31-A2F1-0E7DFF3B9723}" srcId="{30AAFC45-BFB5-494E-BAF3-32BD48A8A8E1}" destId="{49DE0CB6-B0BE-428B-81BB-654EFA5C1968}" srcOrd="0" destOrd="0" parTransId="{B5996363-950B-483E-B282-8613FA45365D}" sibTransId="{5E85C181-7A3E-4674-8234-7276D9F9077B}"/>
    <dgm:cxn modelId="{5D84F4E4-D46C-4B6A-AF1B-58DB6800DC70}" srcId="{B58DF62F-CF4B-4184-9319-82C5FAA5DA0E}" destId="{1C9C4BE3-6348-436B-84AE-78516BDF6D37}" srcOrd="1" destOrd="0" parTransId="{8222C0EF-CADA-444D-94EA-85463CBB31EC}" sibTransId="{019BA36F-E075-4DEF-A328-501509FC3E99}"/>
    <dgm:cxn modelId="{28F2661B-3F34-4BE9-87E7-5FC2863665F0}" type="presParOf" srcId="{42E0658D-2093-4A52-B142-92598376CF98}" destId="{14C082BB-14AD-4886-A3C5-A163B6D422EA}" srcOrd="0" destOrd="0" presId="urn:microsoft.com/office/officeart/2008/layout/LinedList"/>
    <dgm:cxn modelId="{3D53F268-DDFF-4191-B9E6-8150D73345C4}" type="presParOf" srcId="{42E0658D-2093-4A52-B142-92598376CF98}" destId="{96447024-5C39-4A52-9B5D-149CABF56B4B}" srcOrd="1" destOrd="0" presId="urn:microsoft.com/office/officeart/2008/layout/LinedList"/>
    <dgm:cxn modelId="{94AD802A-8216-49EE-9E7C-A8617195C654}" type="presParOf" srcId="{96447024-5C39-4A52-9B5D-149CABF56B4B}" destId="{4AA90A99-E9BA-4678-8077-A782D8693E5A}" srcOrd="0" destOrd="0" presId="urn:microsoft.com/office/officeart/2008/layout/LinedList"/>
    <dgm:cxn modelId="{6E2AED31-7C43-4E9E-92EA-2B6D77878C2E}" type="presParOf" srcId="{96447024-5C39-4A52-9B5D-149CABF56B4B}" destId="{B86D067E-44D1-4714-8034-AD57DF0FB883}" srcOrd="1" destOrd="0" presId="urn:microsoft.com/office/officeart/2008/layout/LinedList"/>
    <dgm:cxn modelId="{CF283DE8-C814-407A-A8B0-D8E969791A5F}" type="presParOf" srcId="{B86D067E-44D1-4714-8034-AD57DF0FB883}" destId="{DE58FC3B-8AE0-44A4-869C-E0277DC2D943}" srcOrd="0" destOrd="0" presId="urn:microsoft.com/office/officeart/2008/layout/LinedList"/>
    <dgm:cxn modelId="{8A030F0E-343F-4ADF-B19D-136553CB2406}" type="presParOf" srcId="{B86D067E-44D1-4714-8034-AD57DF0FB883}" destId="{A02C9355-FCB6-4336-A9E0-FD3DFBAB87F7}" srcOrd="1" destOrd="0" presId="urn:microsoft.com/office/officeart/2008/layout/LinedList"/>
    <dgm:cxn modelId="{9A2E5F7E-2D91-4EEF-BF8A-0A6F3AD28DEB}" type="presParOf" srcId="{A02C9355-FCB6-4336-A9E0-FD3DFBAB87F7}" destId="{6318CFC7-AC49-48B0-B688-77AAA65DD513}" srcOrd="0" destOrd="0" presId="urn:microsoft.com/office/officeart/2008/layout/LinedList"/>
    <dgm:cxn modelId="{1F74663D-CB4C-4500-B9CB-FA2394C6C416}" type="presParOf" srcId="{A02C9355-FCB6-4336-A9E0-FD3DFBAB87F7}" destId="{C084A479-149B-4275-BE15-6B0D17B4A414}" srcOrd="1" destOrd="0" presId="urn:microsoft.com/office/officeart/2008/layout/LinedList"/>
    <dgm:cxn modelId="{EB82D3B2-E743-4C8F-9B92-0DE430CC23A2}" type="presParOf" srcId="{A02C9355-FCB6-4336-A9E0-FD3DFBAB87F7}" destId="{E3CA5C94-6F98-4EAD-B75E-D69541AFAD9D}" srcOrd="2" destOrd="0" presId="urn:microsoft.com/office/officeart/2008/layout/LinedList"/>
    <dgm:cxn modelId="{AE25549D-AD5A-49DD-951E-93A8DC612C96}" type="presParOf" srcId="{B86D067E-44D1-4714-8034-AD57DF0FB883}" destId="{C04F4E64-A0E2-41E3-A3A7-BA971F504780}" srcOrd="2" destOrd="0" presId="urn:microsoft.com/office/officeart/2008/layout/LinedList"/>
    <dgm:cxn modelId="{D7A9BE91-0C59-45D1-B0EF-2E3DCD6D9014}" type="presParOf" srcId="{B86D067E-44D1-4714-8034-AD57DF0FB883}" destId="{DC4DAD28-8345-4420-8795-02BCB1941BDC}" srcOrd="3" destOrd="0" presId="urn:microsoft.com/office/officeart/2008/layout/LinedList"/>
    <dgm:cxn modelId="{3B24F91A-BF9A-41A9-8600-29DFE03BF081}" type="presParOf" srcId="{42E0658D-2093-4A52-B142-92598376CF98}" destId="{49D49438-946A-4DAC-A9B6-716C73AA3409}" srcOrd="2" destOrd="0" presId="urn:microsoft.com/office/officeart/2008/layout/LinedList"/>
    <dgm:cxn modelId="{1B258341-97A4-4530-A567-6C9D81F55921}" type="presParOf" srcId="{42E0658D-2093-4A52-B142-92598376CF98}" destId="{8918BCAC-04A7-404D-A529-6EA386B9AA13}" srcOrd="3" destOrd="0" presId="urn:microsoft.com/office/officeart/2008/layout/LinedList"/>
    <dgm:cxn modelId="{E0445ED6-876A-4FBA-876E-70783F3B74AB}" type="presParOf" srcId="{8918BCAC-04A7-404D-A529-6EA386B9AA13}" destId="{573B8D1E-D7A2-4AAC-BBBC-551823227852}" srcOrd="0" destOrd="0" presId="urn:microsoft.com/office/officeart/2008/layout/LinedList"/>
    <dgm:cxn modelId="{601DA65C-1D83-4E5D-903A-390D82ED96A3}" type="presParOf" srcId="{8918BCAC-04A7-404D-A529-6EA386B9AA13}" destId="{E0573220-B9CA-49CD-AF33-92C3AFAF6DA9}" srcOrd="1" destOrd="0" presId="urn:microsoft.com/office/officeart/2008/layout/LinedList"/>
    <dgm:cxn modelId="{3EEF903F-F80C-45E6-B6E8-E754D4E7D48A}" type="presParOf" srcId="{E0573220-B9CA-49CD-AF33-92C3AFAF6DA9}" destId="{066D2CBC-FA82-46D1-A4BF-562AF39C9E5C}" srcOrd="0" destOrd="0" presId="urn:microsoft.com/office/officeart/2008/layout/LinedList"/>
    <dgm:cxn modelId="{3E853F5E-B908-41F4-9721-311FEED8357E}" type="presParOf" srcId="{E0573220-B9CA-49CD-AF33-92C3AFAF6DA9}" destId="{25B727CE-AD1E-4438-9F00-8356FA598E2A}" srcOrd="1" destOrd="0" presId="urn:microsoft.com/office/officeart/2008/layout/LinedList"/>
    <dgm:cxn modelId="{87F659F5-8A00-4785-B57E-554ABB961F46}" type="presParOf" srcId="{25B727CE-AD1E-4438-9F00-8356FA598E2A}" destId="{B0B99BA0-B837-4770-892E-B24E1E1DE09D}" srcOrd="0" destOrd="0" presId="urn:microsoft.com/office/officeart/2008/layout/LinedList"/>
    <dgm:cxn modelId="{1474771F-3A0F-42FC-903D-F7C6E7257326}" type="presParOf" srcId="{25B727CE-AD1E-4438-9F00-8356FA598E2A}" destId="{B87F9BF5-59B0-4E0E-9184-7D6FA0A78981}" srcOrd="1" destOrd="0" presId="urn:microsoft.com/office/officeart/2008/layout/LinedList"/>
    <dgm:cxn modelId="{0152A797-DC9C-4558-AFB6-BBBAD5B5D5C1}" type="presParOf" srcId="{25B727CE-AD1E-4438-9F00-8356FA598E2A}" destId="{0AECD0F3-0AB2-4CE9-8F9C-AE741F4C0E48}" srcOrd="2" destOrd="0" presId="urn:microsoft.com/office/officeart/2008/layout/LinedList"/>
    <dgm:cxn modelId="{BDA5ED4C-7D65-4308-A81D-86007EDCCD8A}" type="presParOf" srcId="{E0573220-B9CA-49CD-AF33-92C3AFAF6DA9}" destId="{A8A8CBED-C5C6-434F-AC54-B3FA242A0EEA}" srcOrd="2" destOrd="0" presId="urn:microsoft.com/office/officeart/2008/layout/LinedList"/>
    <dgm:cxn modelId="{8903E461-4247-42A9-9581-C63FC3C23C74}" type="presParOf" srcId="{E0573220-B9CA-49CD-AF33-92C3AFAF6DA9}" destId="{50657176-BF85-4B13-AED3-64C98D62C6CB}" srcOrd="3" destOrd="0" presId="urn:microsoft.com/office/officeart/2008/layout/LinedList"/>
    <dgm:cxn modelId="{8DB2E21F-D7BF-452F-91E7-99409CA4B097}" type="presParOf" srcId="{E0573220-B9CA-49CD-AF33-92C3AFAF6DA9}" destId="{B8EB38E7-A53A-4AC1-84DA-EEA8C6E45C48}" srcOrd="4" destOrd="0" presId="urn:microsoft.com/office/officeart/2008/layout/LinedList"/>
    <dgm:cxn modelId="{BD345A0B-224F-4CF5-81B0-534FC671764E}" type="presParOf" srcId="{B8EB38E7-A53A-4AC1-84DA-EEA8C6E45C48}" destId="{463E4ABB-D332-4FB7-B48D-D7F41ABB84B1}" srcOrd="0" destOrd="0" presId="urn:microsoft.com/office/officeart/2008/layout/LinedList"/>
    <dgm:cxn modelId="{392BD986-14A3-4E6D-9A54-59F200F7A10A}" type="presParOf" srcId="{B8EB38E7-A53A-4AC1-84DA-EEA8C6E45C48}" destId="{07172F09-BADD-439A-9704-C512A99924DE}" srcOrd="1" destOrd="0" presId="urn:microsoft.com/office/officeart/2008/layout/LinedList"/>
    <dgm:cxn modelId="{640032F8-2DF1-449E-9E50-8A03C94265C2}" type="presParOf" srcId="{B8EB38E7-A53A-4AC1-84DA-EEA8C6E45C48}" destId="{4CDCB4BA-62D7-4FE5-8355-E69CAC82D1F8}" srcOrd="2" destOrd="0" presId="urn:microsoft.com/office/officeart/2008/layout/LinedList"/>
    <dgm:cxn modelId="{D412FD84-102A-490F-B247-85C79381A5A1}" type="presParOf" srcId="{E0573220-B9CA-49CD-AF33-92C3AFAF6DA9}" destId="{D77A8784-B894-4E10-8A65-E77AB021C364}" srcOrd="5" destOrd="0" presId="urn:microsoft.com/office/officeart/2008/layout/LinedList"/>
    <dgm:cxn modelId="{9FFE855A-2B58-49DB-AC66-125472B7FD53}" type="presParOf" srcId="{E0573220-B9CA-49CD-AF33-92C3AFAF6DA9}" destId="{754DD9C6-2B51-448E-98D4-44438A74703A}"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C082BB-14AD-4886-A3C5-A163B6D422EA}">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A90A99-E9BA-4678-8077-A782D8693E5A}">
      <dsp:nvSpPr>
        <dsp:cNvPr id="0" name=""/>
        <dsp:cNvSpPr/>
      </dsp:nvSpPr>
      <dsp:spPr>
        <a:xfrm>
          <a:off x="0" y="0"/>
          <a:ext cx="210312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a:t>Support Vectors</a:t>
          </a:r>
          <a:endParaRPr lang="en-US" sz="2800" kern="1200"/>
        </a:p>
      </dsp:txBody>
      <dsp:txXfrm>
        <a:off x="0" y="0"/>
        <a:ext cx="2103120" cy="2175669"/>
      </dsp:txXfrm>
    </dsp:sp>
    <dsp:sp modelId="{C084A479-149B-4275-BE15-6B0D17B4A414}">
      <dsp:nvSpPr>
        <dsp:cNvPr id="0" name=""/>
        <dsp:cNvSpPr/>
      </dsp:nvSpPr>
      <dsp:spPr>
        <a:xfrm>
          <a:off x="2260854" y="98797"/>
          <a:ext cx="8254746" cy="1975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Support vectors are the data points nearest to the hyperplane, the points of a data set that, if removed, would alter the position of the dividing hyperplane. Because of this, they can be considered the critical elements of a data set. </a:t>
          </a:r>
        </a:p>
      </dsp:txBody>
      <dsp:txXfrm>
        <a:off x="2260854" y="98797"/>
        <a:ext cx="8254746" cy="1975949"/>
      </dsp:txXfrm>
    </dsp:sp>
    <dsp:sp modelId="{C04F4E64-A0E2-41E3-A3A7-BA971F504780}">
      <dsp:nvSpPr>
        <dsp:cNvPr id="0" name=""/>
        <dsp:cNvSpPr/>
      </dsp:nvSpPr>
      <dsp:spPr>
        <a:xfrm>
          <a:off x="2103120" y="2074746"/>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D49438-946A-4DAC-A9B6-716C73AA3409}">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3B8D1E-D7A2-4AAC-BBBC-551823227852}">
      <dsp:nvSpPr>
        <dsp:cNvPr id="0" name=""/>
        <dsp:cNvSpPr/>
      </dsp:nvSpPr>
      <dsp:spPr>
        <a:xfrm>
          <a:off x="0" y="2175669"/>
          <a:ext cx="210312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a:t>What is a hyperplane?</a:t>
          </a:r>
          <a:endParaRPr lang="en-US" sz="2800" kern="1200"/>
        </a:p>
      </dsp:txBody>
      <dsp:txXfrm>
        <a:off x="0" y="2175669"/>
        <a:ext cx="2103120" cy="2175669"/>
      </dsp:txXfrm>
    </dsp:sp>
    <dsp:sp modelId="{B87F9BF5-59B0-4E0E-9184-7D6FA0A78981}">
      <dsp:nvSpPr>
        <dsp:cNvPr id="0" name=""/>
        <dsp:cNvSpPr/>
      </dsp:nvSpPr>
      <dsp:spPr>
        <a:xfrm>
          <a:off x="2260854" y="2226236"/>
          <a:ext cx="8254746" cy="1011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For a classification task with only two features you can think of a hyperplane as a line that linearly separates and classifies a set of data.</a:t>
          </a:r>
        </a:p>
      </dsp:txBody>
      <dsp:txXfrm>
        <a:off x="2260854" y="2226236"/>
        <a:ext cx="8254746" cy="1011346"/>
      </dsp:txXfrm>
    </dsp:sp>
    <dsp:sp modelId="{A8A8CBED-C5C6-434F-AC54-B3FA242A0EEA}">
      <dsp:nvSpPr>
        <dsp:cNvPr id="0" name=""/>
        <dsp:cNvSpPr/>
      </dsp:nvSpPr>
      <dsp:spPr>
        <a:xfrm>
          <a:off x="2103120" y="3237582"/>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172F09-BADD-439A-9704-C512A99924DE}">
      <dsp:nvSpPr>
        <dsp:cNvPr id="0" name=""/>
        <dsp:cNvSpPr/>
      </dsp:nvSpPr>
      <dsp:spPr>
        <a:xfrm>
          <a:off x="2260854" y="3288149"/>
          <a:ext cx="8254746" cy="1011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The further from the hyperplane our data points lie, the more confident we are that they have been correctly classified. We want our data points to be as far away from the hyperplane as possible.</a:t>
          </a:r>
        </a:p>
      </dsp:txBody>
      <dsp:txXfrm>
        <a:off x="2260854" y="3288149"/>
        <a:ext cx="8254746" cy="1011346"/>
      </dsp:txXfrm>
    </dsp:sp>
    <dsp:sp modelId="{D77A8784-B894-4E10-8A65-E77AB021C364}">
      <dsp:nvSpPr>
        <dsp:cNvPr id="0" name=""/>
        <dsp:cNvSpPr/>
      </dsp:nvSpPr>
      <dsp:spPr>
        <a:xfrm>
          <a:off x="2103120" y="4299495"/>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37E57-33F5-4200-A12D-9C5BC87526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EEBE95-182C-472B-9904-BE3C625475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C5CD27-2072-407E-ABA5-C19A07E1047E}"/>
              </a:ext>
            </a:extLst>
          </p:cNvPr>
          <p:cNvSpPr>
            <a:spLocks noGrp="1"/>
          </p:cNvSpPr>
          <p:nvPr>
            <p:ph type="dt" sz="half" idx="10"/>
          </p:nvPr>
        </p:nvSpPr>
        <p:spPr/>
        <p:txBody>
          <a:bodyPr/>
          <a:lstStyle/>
          <a:p>
            <a:fld id="{A3D36F48-29AB-4383-B770-6DA66B279A8F}" type="datetimeFigureOut">
              <a:rPr lang="en-US" smtClean="0"/>
              <a:t>7/25/20</a:t>
            </a:fld>
            <a:endParaRPr lang="en-US"/>
          </a:p>
        </p:txBody>
      </p:sp>
      <p:sp>
        <p:nvSpPr>
          <p:cNvPr id="5" name="Footer Placeholder 4">
            <a:extLst>
              <a:ext uri="{FF2B5EF4-FFF2-40B4-BE49-F238E27FC236}">
                <a16:creationId xmlns:a16="http://schemas.microsoft.com/office/drawing/2014/main" id="{FCA6481C-5854-4DFF-BE80-6DF719D81D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A35B0-50A4-473C-929F-4D3784D1FA20}"/>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3195307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CB2CA-715C-4DBE-9A21-4E63D863BE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485417-05FB-47B3-904C-6655DE7AE71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27AE0B-5635-4926-8452-D9CC39705A69}"/>
              </a:ext>
            </a:extLst>
          </p:cNvPr>
          <p:cNvSpPr>
            <a:spLocks noGrp="1"/>
          </p:cNvSpPr>
          <p:nvPr>
            <p:ph type="dt" sz="half" idx="10"/>
          </p:nvPr>
        </p:nvSpPr>
        <p:spPr/>
        <p:txBody>
          <a:bodyPr/>
          <a:lstStyle/>
          <a:p>
            <a:fld id="{A3D36F48-29AB-4383-B770-6DA66B279A8F}" type="datetimeFigureOut">
              <a:rPr lang="en-US" smtClean="0"/>
              <a:t>7/25/20</a:t>
            </a:fld>
            <a:endParaRPr lang="en-US"/>
          </a:p>
        </p:txBody>
      </p:sp>
      <p:sp>
        <p:nvSpPr>
          <p:cNvPr id="5" name="Footer Placeholder 4">
            <a:extLst>
              <a:ext uri="{FF2B5EF4-FFF2-40B4-BE49-F238E27FC236}">
                <a16:creationId xmlns:a16="http://schemas.microsoft.com/office/drawing/2014/main" id="{4BDD58C3-6D58-48D1-A829-62993ACD15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214CBE-7FBB-487C-826F-ADEDA652B779}"/>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3194384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D49BE4-1E81-424F-97A6-89B3FEDA37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2EA3BE-00AD-4A4C-9F2B-046316D579B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06348C-96E3-4D2E-9703-7C02F956BA8B}"/>
              </a:ext>
            </a:extLst>
          </p:cNvPr>
          <p:cNvSpPr>
            <a:spLocks noGrp="1"/>
          </p:cNvSpPr>
          <p:nvPr>
            <p:ph type="dt" sz="half" idx="10"/>
          </p:nvPr>
        </p:nvSpPr>
        <p:spPr/>
        <p:txBody>
          <a:bodyPr/>
          <a:lstStyle/>
          <a:p>
            <a:fld id="{A3D36F48-29AB-4383-B770-6DA66B279A8F}" type="datetimeFigureOut">
              <a:rPr lang="en-US" smtClean="0"/>
              <a:t>7/25/20</a:t>
            </a:fld>
            <a:endParaRPr lang="en-US"/>
          </a:p>
        </p:txBody>
      </p:sp>
      <p:sp>
        <p:nvSpPr>
          <p:cNvPr id="5" name="Footer Placeholder 4">
            <a:extLst>
              <a:ext uri="{FF2B5EF4-FFF2-40B4-BE49-F238E27FC236}">
                <a16:creationId xmlns:a16="http://schemas.microsoft.com/office/drawing/2014/main" id="{BC896EE3-291E-4675-9CAD-39FD8F2DC1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2C7FF4-8A0E-4AE7-98EB-A0A66B87D12B}"/>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2297416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9DCCC-FEF9-4BBA-8AAE-F56260E92C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EBCC41-F2AB-4AAE-9037-373F4FB1BA7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6A13BD-9DDA-4554-950D-807C7DE3AA5C}"/>
              </a:ext>
            </a:extLst>
          </p:cNvPr>
          <p:cNvSpPr>
            <a:spLocks noGrp="1"/>
          </p:cNvSpPr>
          <p:nvPr>
            <p:ph type="dt" sz="half" idx="10"/>
          </p:nvPr>
        </p:nvSpPr>
        <p:spPr/>
        <p:txBody>
          <a:bodyPr/>
          <a:lstStyle/>
          <a:p>
            <a:fld id="{A3D36F48-29AB-4383-B770-6DA66B279A8F}" type="datetimeFigureOut">
              <a:rPr lang="en-US" smtClean="0"/>
              <a:t>7/25/20</a:t>
            </a:fld>
            <a:endParaRPr lang="en-US"/>
          </a:p>
        </p:txBody>
      </p:sp>
      <p:sp>
        <p:nvSpPr>
          <p:cNvPr id="5" name="Footer Placeholder 4">
            <a:extLst>
              <a:ext uri="{FF2B5EF4-FFF2-40B4-BE49-F238E27FC236}">
                <a16:creationId xmlns:a16="http://schemas.microsoft.com/office/drawing/2014/main" id="{68DFB207-4D14-4748-9CCD-10C615A0F2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6D09A-3B79-476F-86B4-2339D44337D5}"/>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3492093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EDAC5-2A48-4028-93F3-3703741AB7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5BF6EB-C0B4-41C5-B89E-6E681A585A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5AD7759-B101-46DF-AF2C-829E82D048B1}"/>
              </a:ext>
            </a:extLst>
          </p:cNvPr>
          <p:cNvSpPr>
            <a:spLocks noGrp="1"/>
          </p:cNvSpPr>
          <p:nvPr>
            <p:ph type="dt" sz="half" idx="10"/>
          </p:nvPr>
        </p:nvSpPr>
        <p:spPr/>
        <p:txBody>
          <a:bodyPr/>
          <a:lstStyle/>
          <a:p>
            <a:fld id="{A3D36F48-29AB-4383-B770-6DA66B279A8F}" type="datetimeFigureOut">
              <a:rPr lang="en-US" smtClean="0"/>
              <a:t>7/25/20</a:t>
            </a:fld>
            <a:endParaRPr lang="en-US"/>
          </a:p>
        </p:txBody>
      </p:sp>
      <p:sp>
        <p:nvSpPr>
          <p:cNvPr id="5" name="Footer Placeholder 4">
            <a:extLst>
              <a:ext uri="{FF2B5EF4-FFF2-40B4-BE49-F238E27FC236}">
                <a16:creationId xmlns:a16="http://schemas.microsoft.com/office/drawing/2014/main" id="{27168C3B-22DC-461B-903D-55D154716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02A84-537D-4CBA-95E6-50CAA0C25731}"/>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1437380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F5E53-46A5-40D6-8DCE-4470DD0DDC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DA67AA-CC19-4358-9C0B-138154B8441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618F73-A573-4CE5-8E12-E49747C730F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A57C75-4CDE-4493-A309-E494CA8552F3}"/>
              </a:ext>
            </a:extLst>
          </p:cNvPr>
          <p:cNvSpPr>
            <a:spLocks noGrp="1"/>
          </p:cNvSpPr>
          <p:nvPr>
            <p:ph type="dt" sz="half" idx="10"/>
          </p:nvPr>
        </p:nvSpPr>
        <p:spPr/>
        <p:txBody>
          <a:bodyPr/>
          <a:lstStyle/>
          <a:p>
            <a:fld id="{A3D36F48-29AB-4383-B770-6DA66B279A8F}" type="datetimeFigureOut">
              <a:rPr lang="en-US" smtClean="0"/>
              <a:t>7/25/20</a:t>
            </a:fld>
            <a:endParaRPr lang="en-US"/>
          </a:p>
        </p:txBody>
      </p:sp>
      <p:sp>
        <p:nvSpPr>
          <p:cNvPr id="6" name="Footer Placeholder 5">
            <a:extLst>
              <a:ext uri="{FF2B5EF4-FFF2-40B4-BE49-F238E27FC236}">
                <a16:creationId xmlns:a16="http://schemas.microsoft.com/office/drawing/2014/main" id="{69E9C87D-B33B-4734-8DE9-99D3E4A162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01FDA4-9ACB-42CE-B288-8A6ACE69B460}"/>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1128198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940DB-CA43-4310-B4C8-6276E9A1FF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39FBD8-C706-4BD9-B7DD-61526F0F23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B337980-A72F-43D0-9A85-873FA5D0300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D57CBB-3EB2-46AF-8646-C1CB032545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E21805C-B06E-4B7A-AFB1-E35EEBEDE3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A2EAA8-18DC-4269-A10A-BD6CE558AD09}"/>
              </a:ext>
            </a:extLst>
          </p:cNvPr>
          <p:cNvSpPr>
            <a:spLocks noGrp="1"/>
          </p:cNvSpPr>
          <p:nvPr>
            <p:ph type="dt" sz="half" idx="10"/>
          </p:nvPr>
        </p:nvSpPr>
        <p:spPr/>
        <p:txBody>
          <a:bodyPr/>
          <a:lstStyle/>
          <a:p>
            <a:fld id="{A3D36F48-29AB-4383-B770-6DA66B279A8F}" type="datetimeFigureOut">
              <a:rPr lang="en-US" smtClean="0"/>
              <a:t>7/25/20</a:t>
            </a:fld>
            <a:endParaRPr lang="en-US"/>
          </a:p>
        </p:txBody>
      </p:sp>
      <p:sp>
        <p:nvSpPr>
          <p:cNvPr id="8" name="Footer Placeholder 7">
            <a:extLst>
              <a:ext uri="{FF2B5EF4-FFF2-40B4-BE49-F238E27FC236}">
                <a16:creationId xmlns:a16="http://schemas.microsoft.com/office/drawing/2014/main" id="{4854CFC6-7A71-484D-A964-176B96AA68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6B0D62-63A0-4E4E-9B13-4504DBF13C72}"/>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2416120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7E05D-3DF3-4AB2-B354-A669C1368C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EFFDFD-59CE-4F95-8FB8-7F17F2567214}"/>
              </a:ext>
            </a:extLst>
          </p:cNvPr>
          <p:cNvSpPr>
            <a:spLocks noGrp="1"/>
          </p:cNvSpPr>
          <p:nvPr>
            <p:ph type="dt" sz="half" idx="10"/>
          </p:nvPr>
        </p:nvSpPr>
        <p:spPr/>
        <p:txBody>
          <a:bodyPr/>
          <a:lstStyle/>
          <a:p>
            <a:fld id="{A3D36F48-29AB-4383-B770-6DA66B279A8F}" type="datetimeFigureOut">
              <a:rPr lang="en-US" smtClean="0"/>
              <a:t>7/25/20</a:t>
            </a:fld>
            <a:endParaRPr lang="en-US"/>
          </a:p>
        </p:txBody>
      </p:sp>
      <p:sp>
        <p:nvSpPr>
          <p:cNvPr id="4" name="Footer Placeholder 3">
            <a:extLst>
              <a:ext uri="{FF2B5EF4-FFF2-40B4-BE49-F238E27FC236}">
                <a16:creationId xmlns:a16="http://schemas.microsoft.com/office/drawing/2014/main" id="{00A0C418-E8C0-4EED-8933-946BD4631A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39034F-8290-4643-9836-36A9015A5CA8}"/>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1702483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1C4A49-0970-4521-95BD-C967F03B90A7}"/>
              </a:ext>
            </a:extLst>
          </p:cNvPr>
          <p:cNvSpPr>
            <a:spLocks noGrp="1"/>
          </p:cNvSpPr>
          <p:nvPr>
            <p:ph type="dt" sz="half" idx="10"/>
          </p:nvPr>
        </p:nvSpPr>
        <p:spPr/>
        <p:txBody>
          <a:bodyPr/>
          <a:lstStyle/>
          <a:p>
            <a:fld id="{A3D36F48-29AB-4383-B770-6DA66B279A8F}" type="datetimeFigureOut">
              <a:rPr lang="en-US" smtClean="0"/>
              <a:t>7/25/20</a:t>
            </a:fld>
            <a:endParaRPr lang="en-US"/>
          </a:p>
        </p:txBody>
      </p:sp>
      <p:sp>
        <p:nvSpPr>
          <p:cNvPr id="3" name="Footer Placeholder 2">
            <a:extLst>
              <a:ext uri="{FF2B5EF4-FFF2-40B4-BE49-F238E27FC236}">
                <a16:creationId xmlns:a16="http://schemas.microsoft.com/office/drawing/2014/main" id="{62F045AA-2F9E-4ED4-8C29-8FCFA0CE4E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3C1BFE-DB29-430B-B867-2E773C75A96F}"/>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1711788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45519-874E-4FC5-9A91-6A2C96E7ED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044DD6-4610-44D3-969B-69DBA0413C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730834-605E-4966-92B4-F1D66F9132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BD26CBE-B97B-4BCF-9551-48BE05FDA149}"/>
              </a:ext>
            </a:extLst>
          </p:cNvPr>
          <p:cNvSpPr>
            <a:spLocks noGrp="1"/>
          </p:cNvSpPr>
          <p:nvPr>
            <p:ph type="dt" sz="half" idx="10"/>
          </p:nvPr>
        </p:nvSpPr>
        <p:spPr/>
        <p:txBody>
          <a:bodyPr/>
          <a:lstStyle/>
          <a:p>
            <a:fld id="{A3D36F48-29AB-4383-B770-6DA66B279A8F}" type="datetimeFigureOut">
              <a:rPr lang="en-US" smtClean="0"/>
              <a:t>7/25/20</a:t>
            </a:fld>
            <a:endParaRPr lang="en-US"/>
          </a:p>
        </p:txBody>
      </p:sp>
      <p:sp>
        <p:nvSpPr>
          <p:cNvPr id="6" name="Footer Placeholder 5">
            <a:extLst>
              <a:ext uri="{FF2B5EF4-FFF2-40B4-BE49-F238E27FC236}">
                <a16:creationId xmlns:a16="http://schemas.microsoft.com/office/drawing/2014/main" id="{7CD5FF65-6503-4C9B-A45B-3F05E02385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2A7AD3-CCAF-4B78-BE6D-464A3FD77DE3}"/>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1513107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6B266-4EAB-4558-ACC1-36E486C03F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17968F-3E1E-45FD-9ECE-128F39D449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34A4D2-D195-4731-8D7D-1C8AC56E8A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44E125-A4DF-4EB2-A4DD-6A10379DB120}"/>
              </a:ext>
            </a:extLst>
          </p:cNvPr>
          <p:cNvSpPr>
            <a:spLocks noGrp="1"/>
          </p:cNvSpPr>
          <p:nvPr>
            <p:ph type="dt" sz="half" idx="10"/>
          </p:nvPr>
        </p:nvSpPr>
        <p:spPr/>
        <p:txBody>
          <a:bodyPr/>
          <a:lstStyle/>
          <a:p>
            <a:fld id="{A3D36F48-29AB-4383-B770-6DA66B279A8F}" type="datetimeFigureOut">
              <a:rPr lang="en-US" smtClean="0"/>
              <a:t>7/25/20</a:t>
            </a:fld>
            <a:endParaRPr lang="en-US"/>
          </a:p>
        </p:txBody>
      </p:sp>
      <p:sp>
        <p:nvSpPr>
          <p:cNvPr id="6" name="Footer Placeholder 5">
            <a:extLst>
              <a:ext uri="{FF2B5EF4-FFF2-40B4-BE49-F238E27FC236}">
                <a16:creationId xmlns:a16="http://schemas.microsoft.com/office/drawing/2014/main" id="{A6BB2BDF-502D-41B7-A619-A8D3D6F0D4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40CF0B-F76C-47FE-A0F5-C4BF7E301AFD}"/>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2222509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331D53-5D30-42F7-8633-15444402FE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99E5B7-121D-4353-91E1-29CE438D9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1B0FE7-A10A-483E-8E17-DFE23F32E6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D36F48-29AB-4383-B770-6DA66B279A8F}" type="datetimeFigureOut">
              <a:rPr lang="en-US" smtClean="0"/>
              <a:t>7/25/20</a:t>
            </a:fld>
            <a:endParaRPr lang="en-US"/>
          </a:p>
        </p:txBody>
      </p:sp>
      <p:sp>
        <p:nvSpPr>
          <p:cNvPr id="5" name="Footer Placeholder 4">
            <a:extLst>
              <a:ext uri="{FF2B5EF4-FFF2-40B4-BE49-F238E27FC236}">
                <a16:creationId xmlns:a16="http://schemas.microsoft.com/office/drawing/2014/main" id="{BE337C9D-EADB-4FA3-8D23-9DE407C3DE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668E4B-C79A-483E-85ED-31B5CFC240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2434C1-2DC2-4F8C-91E4-9398B25B571B}" type="slidenum">
              <a:rPr lang="en-US" smtClean="0"/>
              <a:t>‹#›</a:t>
            </a:fld>
            <a:endParaRPr lang="en-US"/>
          </a:p>
        </p:txBody>
      </p:sp>
    </p:spTree>
    <p:extLst>
      <p:ext uri="{BB962C8B-B14F-4D97-AF65-F5344CB8AC3E}">
        <p14:creationId xmlns:p14="http://schemas.microsoft.com/office/powerpoint/2010/main" val="3186544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CBE1851-2230-47A9-B000-CE9046EA61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23B93832-6514-44F4-849B-5EE2C8A2337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map&#10;&#10;Description generated with very high confidence">
            <a:extLst>
              <a:ext uri="{FF2B5EF4-FFF2-40B4-BE49-F238E27FC236}">
                <a16:creationId xmlns:a16="http://schemas.microsoft.com/office/drawing/2014/main" id="{3FF9AE8A-DCAD-4E08-A20B-212E3D3494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994564"/>
            <a:ext cx="5459470" cy="5386677"/>
          </a:xfrm>
          <a:prstGeom prst="rect">
            <a:avLst/>
          </a:prstGeom>
        </p:spPr>
      </p:pic>
      <p:sp>
        <p:nvSpPr>
          <p:cNvPr id="2" name="Title 1">
            <a:extLst>
              <a:ext uri="{FF2B5EF4-FFF2-40B4-BE49-F238E27FC236}">
                <a16:creationId xmlns:a16="http://schemas.microsoft.com/office/drawing/2014/main" id="{6AD53450-4347-4F99-8550-F34FB8BFCCAF}"/>
              </a:ext>
            </a:extLst>
          </p:cNvPr>
          <p:cNvSpPr>
            <a:spLocks noGrp="1"/>
          </p:cNvSpPr>
          <p:nvPr>
            <p:ph type="ctrTitle"/>
          </p:nvPr>
        </p:nvSpPr>
        <p:spPr>
          <a:xfrm>
            <a:off x="634276" y="803705"/>
            <a:ext cx="4208656" cy="3034857"/>
          </a:xfrm>
        </p:spPr>
        <p:txBody>
          <a:bodyPr anchor="b">
            <a:normAutofit/>
          </a:bodyPr>
          <a:lstStyle/>
          <a:p>
            <a:pPr algn="r"/>
            <a:r>
              <a:rPr lang="en-US" sz="5400">
                <a:solidFill>
                  <a:srgbClr val="FFFFFF"/>
                </a:solidFill>
              </a:rPr>
              <a:t>Support Vector Machines</a:t>
            </a:r>
          </a:p>
        </p:txBody>
      </p:sp>
      <p:pic>
        <p:nvPicPr>
          <p:cNvPr id="6" name="Picture 5" descr="A picture containing object, clock&#10;&#10;Description generated with very high confidence">
            <a:extLst>
              <a:ext uri="{FF2B5EF4-FFF2-40B4-BE49-F238E27FC236}">
                <a16:creationId xmlns:a16="http://schemas.microsoft.com/office/drawing/2014/main" id="{8D689DE6-97BA-428B-B9C8-F350F5751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9622" y="19704"/>
            <a:ext cx="4762500" cy="666750"/>
          </a:xfrm>
          <a:prstGeom prst="rect">
            <a:avLst/>
          </a:prstGeom>
        </p:spPr>
      </p:pic>
    </p:spTree>
    <p:extLst>
      <p:ext uri="{BB962C8B-B14F-4D97-AF65-F5344CB8AC3E}">
        <p14:creationId xmlns:p14="http://schemas.microsoft.com/office/powerpoint/2010/main" val="3646121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EB41C5C-0F34-4DDA-9D7C-5E717F35F60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134677" y="303591"/>
            <a:ext cx="573559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athletic game, sport&#10;&#10;Description generated with very high confidence">
            <a:extLst>
              <a:ext uri="{FF2B5EF4-FFF2-40B4-BE49-F238E27FC236}">
                <a16:creationId xmlns:a16="http://schemas.microsoft.com/office/drawing/2014/main" id="{3C47EF78-E362-42A6-AD83-EECACC9D7C2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84632" y="2069591"/>
            <a:ext cx="5126736" cy="2563368"/>
          </a:xfrm>
          <a:prstGeom prst="rect">
            <a:avLst/>
          </a:prstGeom>
        </p:spPr>
      </p:pic>
      <p:sp>
        <p:nvSpPr>
          <p:cNvPr id="2" name="Title 1">
            <a:extLst>
              <a:ext uri="{FF2B5EF4-FFF2-40B4-BE49-F238E27FC236}">
                <a16:creationId xmlns:a16="http://schemas.microsoft.com/office/drawing/2014/main" id="{FEAF44F3-EFD2-4A83-8929-7E7F0E4B22E9}"/>
              </a:ext>
            </a:extLst>
          </p:cNvPr>
          <p:cNvSpPr>
            <a:spLocks noGrp="1"/>
          </p:cNvSpPr>
          <p:nvPr>
            <p:ph type="title"/>
          </p:nvPr>
        </p:nvSpPr>
        <p:spPr>
          <a:xfrm>
            <a:off x="6392598" y="640263"/>
            <a:ext cx="5221266" cy="1344975"/>
          </a:xfrm>
        </p:spPr>
        <p:txBody>
          <a:bodyPr>
            <a:normAutofit/>
          </a:bodyPr>
          <a:lstStyle/>
          <a:p>
            <a:pPr algn="ctr"/>
            <a:r>
              <a:rPr lang="en-US" sz="4000"/>
              <a:t>Support Vector Machines</a:t>
            </a:r>
          </a:p>
        </p:txBody>
      </p:sp>
      <p:sp>
        <p:nvSpPr>
          <p:cNvPr id="3" name="Content Placeholder 2">
            <a:extLst>
              <a:ext uri="{FF2B5EF4-FFF2-40B4-BE49-F238E27FC236}">
                <a16:creationId xmlns:a16="http://schemas.microsoft.com/office/drawing/2014/main" id="{5714FED8-5290-46BE-8841-BB60F72C282C}"/>
              </a:ext>
            </a:extLst>
          </p:cNvPr>
          <p:cNvSpPr>
            <a:spLocks noGrp="1"/>
          </p:cNvSpPr>
          <p:nvPr>
            <p:ph idx="1"/>
          </p:nvPr>
        </p:nvSpPr>
        <p:spPr>
          <a:xfrm>
            <a:off x="6391903" y="2121763"/>
            <a:ext cx="5235490" cy="3773010"/>
          </a:xfrm>
        </p:spPr>
        <p:txBody>
          <a:bodyPr>
            <a:normAutofit/>
          </a:bodyPr>
          <a:lstStyle/>
          <a:p>
            <a:r>
              <a:rPr lang="en-US" sz="2000"/>
              <a:t>In order to classify a dataset like the previous one it’s necessary to move away from a 2d view of the data to a 3d view. Explaining this is easiest with another simplified example. Imagine that our two sets of colored balls above are sitting on a sheet and this sheet is lifted suddenly, launching the balls into the air. While the balls are up in the air, you use the sheet to separate them. This ‘lifting’ of the balls represents the mapping of data into a higher dimension. This is known as kernelling</a:t>
            </a:r>
          </a:p>
        </p:txBody>
      </p:sp>
    </p:spTree>
    <p:extLst>
      <p:ext uri="{BB962C8B-B14F-4D97-AF65-F5344CB8AC3E}">
        <p14:creationId xmlns:p14="http://schemas.microsoft.com/office/powerpoint/2010/main" val="3719974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0403-943C-44D0-85C7-CD55273BB27D}"/>
              </a:ext>
            </a:extLst>
          </p:cNvPr>
          <p:cNvSpPr>
            <a:spLocks noGrp="1"/>
          </p:cNvSpPr>
          <p:nvPr>
            <p:ph type="title"/>
          </p:nvPr>
        </p:nvSpPr>
        <p:spPr>
          <a:xfrm>
            <a:off x="838200" y="365125"/>
            <a:ext cx="10515600" cy="1325563"/>
          </a:xfrm>
        </p:spPr>
        <p:txBody>
          <a:bodyPr/>
          <a:lstStyle/>
          <a:p>
            <a:pPr algn="ctr"/>
            <a:r>
              <a:rPr lang="en-US"/>
              <a:t>Kernel Trick</a:t>
            </a:r>
            <a:endParaRPr lang="en-US" dirty="0"/>
          </a:p>
        </p:txBody>
      </p:sp>
      <p:sp>
        <p:nvSpPr>
          <p:cNvPr id="3" name="Content Placeholder 2">
            <a:extLst>
              <a:ext uri="{FF2B5EF4-FFF2-40B4-BE49-F238E27FC236}">
                <a16:creationId xmlns:a16="http://schemas.microsoft.com/office/drawing/2014/main" id="{ED0D0DA5-A378-451B-8758-D96958A3F96C}"/>
              </a:ext>
            </a:extLst>
          </p:cNvPr>
          <p:cNvSpPr>
            <a:spLocks noGrp="1"/>
          </p:cNvSpPr>
          <p:nvPr>
            <p:ph idx="1"/>
          </p:nvPr>
        </p:nvSpPr>
        <p:spPr>
          <a:xfrm>
            <a:off x="838200" y="1825625"/>
            <a:ext cx="10515600" cy="4351338"/>
          </a:xfrm>
        </p:spPr>
        <p:txBody>
          <a:bodyPr>
            <a:normAutofit/>
          </a:bodyPr>
          <a:lstStyle/>
          <a:p>
            <a:pPr marL="0" indent="0">
              <a:buNone/>
            </a:pPr>
            <a:r>
              <a:rPr lang="en-US" dirty="0"/>
              <a:t>The SVM algorithm is implemented in practice using a kernel.</a:t>
            </a:r>
          </a:p>
          <a:p>
            <a:pPr marL="0" indent="0">
              <a:buNone/>
            </a:pPr>
            <a:endParaRPr lang="en-US" dirty="0"/>
          </a:p>
          <a:p>
            <a:pPr marL="0" indent="0">
              <a:buNone/>
            </a:pPr>
            <a:r>
              <a:rPr lang="en-US" dirty="0"/>
              <a:t>So what is the kernel trick?</a:t>
            </a:r>
          </a:p>
          <a:p>
            <a:r>
              <a:rPr lang="en-US" dirty="0"/>
              <a:t>The kernel trick takes the data </a:t>
            </a:r>
            <a:br>
              <a:rPr lang="en-US" dirty="0"/>
            </a:br>
            <a:r>
              <a:rPr lang="en-US" dirty="0"/>
              <a:t>you give it and transforms it. </a:t>
            </a:r>
            <a:br>
              <a:rPr lang="en-US" dirty="0"/>
            </a:br>
            <a:r>
              <a:rPr lang="en-US" dirty="0"/>
              <a:t>In goes some great features </a:t>
            </a:r>
            <a:br>
              <a:rPr lang="en-US" dirty="0"/>
            </a:br>
            <a:r>
              <a:rPr lang="en-US" dirty="0"/>
              <a:t>which you think are going to </a:t>
            </a:r>
            <a:br>
              <a:rPr lang="en-US" dirty="0"/>
            </a:br>
            <a:r>
              <a:rPr lang="en-US" dirty="0"/>
              <a:t>make a great classifier, and out</a:t>
            </a:r>
            <a:br>
              <a:rPr lang="en-US" dirty="0"/>
            </a:br>
            <a:r>
              <a:rPr lang="en-US" dirty="0"/>
              <a:t> comes some data that you </a:t>
            </a:r>
            <a:br>
              <a:rPr lang="en-US" dirty="0"/>
            </a:br>
            <a:r>
              <a:rPr lang="en-US" dirty="0"/>
              <a:t>don't recognize anymore. </a:t>
            </a:r>
          </a:p>
          <a:p>
            <a:pPr marL="0" indent="0">
              <a:buNone/>
            </a:pPr>
            <a:endParaRPr lang="en-US" dirty="0"/>
          </a:p>
        </p:txBody>
      </p:sp>
      <p:pic>
        <p:nvPicPr>
          <p:cNvPr id="7" name="Picture 6" descr="A close up of a map&#10;&#10;Description generated with very high confidence">
            <a:extLst>
              <a:ext uri="{FF2B5EF4-FFF2-40B4-BE49-F238E27FC236}">
                <a16:creationId xmlns:a16="http://schemas.microsoft.com/office/drawing/2014/main" id="{9E1497F2-87F2-483B-84A4-ED88713CB9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3823" y="2519680"/>
            <a:ext cx="5622113" cy="3146320"/>
          </a:xfrm>
          <a:prstGeom prst="rect">
            <a:avLst/>
          </a:prstGeom>
        </p:spPr>
      </p:pic>
    </p:spTree>
    <p:extLst>
      <p:ext uri="{BB962C8B-B14F-4D97-AF65-F5344CB8AC3E}">
        <p14:creationId xmlns:p14="http://schemas.microsoft.com/office/powerpoint/2010/main" val="3055689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generated with high confidence">
            <a:extLst>
              <a:ext uri="{FF2B5EF4-FFF2-40B4-BE49-F238E27FC236}">
                <a16:creationId xmlns:a16="http://schemas.microsoft.com/office/drawing/2014/main" id="{E3B9B23C-BDC2-4BA2-85F4-0EB76BDCD3FF}"/>
              </a:ext>
            </a:extLst>
          </p:cNvPr>
          <p:cNvPicPr>
            <a:picLocks noChangeAspect="1"/>
          </p:cNvPicPr>
          <p:nvPr/>
        </p:nvPicPr>
        <p:blipFill rotWithShape="1">
          <a:blip r:embed="rId2">
            <a:extLst>
              <a:ext uri="{28A0092B-C50C-407E-A947-70E740481C1C}">
                <a14:useLocalDpi xmlns:a14="http://schemas.microsoft.com/office/drawing/2010/main" val="0"/>
              </a:ext>
            </a:extLst>
          </a:blip>
          <a:srcRect l="374" r="1666" b="-2"/>
          <a:stretch/>
        </p:blipFill>
        <p:spPr>
          <a:xfrm>
            <a:off x="4636008" y="640082"/>
            <a:ext cx="6916329" cy="5577837"/>
          </a:xfrm>
          <a:prstGeom prst="rect">
            <a:avLst/>
          </a:prstGeom>
          <a:effectLst/>
        </p:spPr>
      </p:pic>
      <p:sp>
        <p:nvSpPr>
          <p:cNvPr id="2" name="Title 1">
            <a:extLst>
              <a:ext uri="{FF2B5EF4-FFF2-40B4-BE49-F238E27FC236}">
                <a16:creationId xmlns:a16="http://schemas.microsoft.com/office/drawing/2014/main" id="{7747D44C-C2C9-49A5-BC88-B5DDEA798065}"/>
              </a:ext>
            </a:extLst>
          </p:cNvPr>
          <p:cNvSpPr>
            <a:spLocks noGrp="1"/>
          </p:cNvSpPr>
          <p:nvPr>
            <p:ph type="title"/>
          </p:nvPr>
        </p:nvSpPr>
        <p:spPr>
          <a:xfrm>
            <a:off x="648929" y="629266"/>
            <a:ext cx="3667039" cy="1676603"/>
          </a:xfrm>
        </p:spPr>
        <p:txBody>
          <a:bodyPr>
            <a:normAutofit/>
          </a:bodyPr>
          <a:lstStyle/>
          <a:p>
            <a:r>
              <a:rPr lang="en-US"/>
              <a:t>Kernel Trick</a:t>
            </a:r>
          </a:p>
        </p:txBody>
      </p:sp>
      <p:sp>
        <p:nvSpPr>
          <p:cNvPr id="3" name="Content Placeholder 2">
            <a:extLst>
              <a:ext uri="{FF2B5EF4-FFF2-40B4-BE49-F238E27FC236}">
                <a16:creationId xmlns:a16="http://schemas.microsoft.com/office/drawing/2014/main" id="{5532BF15-3B90-4473-86F6-AC3D47798E83}"/>
              </a:ext>
            </a:extLst>
          </p:cNvPr>
          <p:cNvSpPr>
            <a:spLocks noGrp="1"/>
          </p:cNvSpPr>
          <p:nvPr>
            <p:ph idx="1"/>
          </p:nvPr>
        </p:nvSpPr>
        <p:spPr>
          <a:xfrm>
            <a:off x="648930" y="2438400"/>
            <a:ext cx="3667037" cy="3785419"/>
          </a:xfrm>
        </p:spPr>
        <p:txBody>
          <a:bodyPr>
            <a:normAutofit/>
          </a:bodyPr>
          <a:lstStyle/>
          <a:p>
            <a:r>
              <a:rPr lang="en-US" sz="2400" dirty="0"/>
              <a:t>Linear Kernel SVM</a:t>
            </a:r>
          </a:p>
          <a:p>
            <a:r>
              <a:rPr lang="en-US" sz="2400" dirty="0"/>
              <a:t>Polynomial Kernel SVM</a:t>
            </a:r>
          </a:p>
          <a:p>
            <a:r>
              <a:rPr lang="en-US" sz="2400" dirty="0"/>
              <a:t>Radial Kernel SVM</a:t>
            </a:r>
          </a:p>
        </p:txBody>
      </p:sp>
    </p:spTree>
    <p:extLst>
      <p:ext uri="{BB962C8B-B14F-4D97-AF65-F5344CB8AC3E}">
        <p14:creationId xmlns:p14="http://schemas.microsoft.com/office/powerpoint/2010/main" val="1689243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DDD20-3F3A-4547-B9D6-061799FC367D}"/>
              </a:ext>
            </a:extLst>
          </p:cNvPr>
          <p:cNvSpPr>
            <a:spLocks noGrp="1"/>
          </p:cNvSpPr>
          <p:nvPr>
            <p:ph type="title"/>
          </p:nvPr>
        </p:nvSpPr>
        <p:spPr>
          <a:xfrm>
            <a:off x="838200" y="365125"/>
            <a:ext cx="10515600" cy="1325563"/>
          </a:xfrm>
        </p:spPr>
        <p:txBody>
          <a:bodyPr/>
          <a:lstStyle/>
          <a:p>
            <a:pPr algn="ctr"/>
            <a:r>
              <a:rPr lang="en-US" dirty="0"/>
              <a:t>Gaussian RBF Kernel</a:t>
            </a:r>
          </a:p>
        </p:txBody>
      </p:sp>
      <p:sp>
        <p:nvSpPr>
          <p:cNvPr id="3" name="Content Placeholder 2">
            <a:extLst>
              <a:ext uri="{FF2B5EF4-FFF2-40B4-BE49-F238E27FC236}">
                <a16:creationId xmlns:a16="http://schemas.microsoft.com/office/drawing/2014/main" id="{19305058-ED92-4554-87E6-933C8A6E9F14}"/>
              </a:ext>
            </a:extLst>
          </p:cNvPr>
          <p:cNvSpPr>
            <a:spLocks noGrp="1"/>
          </p:cNvSpPr>
          <p:nvPr>
            <p:ph idx="1"/>
          </p:nvPr>
        </p:nvSpPr>
        <p:spPr>
          <a:xfrm>
            <a:off x="838200" y="1825625"/>
            <a:ext cx="10515600" cy="4351338"/>
          </a:xfrm>
        </p:spPr>
        <p:txBody>
          <a:bodyPr>
            <a:normAutofit/>
          </a:bodyPr>
          <a:lstStyle/>
          <a:p>
            <a:pPr marL="0" indent="0">
              <a:buNone/>
            </a:pPr>
            <a:r>
              <a:rPr lang="en-US" dirty="0"/>
              <a:t>Gaussian RBF(Radial Basis Function) is another popular Kernel method used in SVM models. Gaussian Kernel is of the following format :</a:t>
            </a:r>
          </a:p>
          <a:p>
            <a:pPr marL="0" indent="0">
              <a:buNone/>
            </a:pPr>
            <a:endParaRPr lang="en-US" dirty="0"/>
          </a:p>
          <a:p>
            <a:pPr marL="0" indent="0">
              <a:buNone/>
            </a:pPr>
            <a:endParaRPr lang="en-US" dirty="0"/>
          </a:p>
          <a:p>
            <a:pPr marL="0" indent="0">
              <a:buNone/>
            </a:pPr>
            <a:endParaRPr lang="en-US" dirty="0"/>
          </a:p>
          <a:p>
            <a:pPr marL="0" indent="0">
              <a:buNone/>
            </a:pPr>
            <a:r>
              <a:rPr lang="en-US" dirty="0"/>
              <a:t>where ||x−x′||2||x−x′||2 is the squared Euclidean distance between two data points xx and </a:t>
            </a:r>
            <a:r>
              <a:rPr lang="en-US" dirty="0" err="1"/>
              <a:t>x′x</a:t>
            </a:r>
            <a:r>
              <a:rPr lang="en-US" dirty="0"/>
              <a:t>′. </a:t>
            </a:r>
          </a:p>
          <a:p>
            <a:pPr marL="0" indent="0">
              <a:buNone/>
            </a:pPr>
            <a:endParaRPr lang="en-US" dirty="0"/>
          </a:p>
        </p:txBody>
      </p:sp>
      <p:pic>
        <p:nvPicPr>
          <p:cNvPr id="8" name="Picture 7" descr="A picture containing object&#10;&#10;Description generated with very high confidence">
            <a:extLst>
              <a:ext uri="{FF2B5EF4-FFF2-40B4-BE49-F238E27FC236}">
                <a16:creationId xmlns:a16="http://schemas.microsoft.com/office/drawing/2014/main" id="{A1B6972E-8571-465D-9E77-B1C0C3F73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600" y="2580586"/>
            <a:ext cx="5652516" cy="1582705"/>
          </a:xfrm>
          <a:prstGeom prst="rect">
            <a:avLst/>
          </a:prstGeom>
        </p:spPr>
      </p:pic>
    </p:spTree>
    <p:extLst>
      <p:ext uri="{BB962C8B-B14F-4D97-AF65-F5344CB8AC3E}">
        <p14:creationId xmlns:p14="http://schemas.microsoft.com/office/powerpoint/2010/main" val="1966783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5E57-181A-4EF3-9EE1-FBEA9AE4D0AA}"/>
              </a:ext>
            </a:extLst>
          </p:cNvPr>
          <p:cNvSpPr>
            <a:spLocks noGrp="1"/>
          </p:cNvSpPr>
          <p:nvPr>
            <p:ph type="title"/>
          </p:nvPr>
        </p:nvSpPr>
        <p:spPr/>
        <p:txBody>
          <a:bodyPr/>
          <a:lstStyle/>
          <a:p>
            <a:pPr algn="ctr"/>
            <a:r>
              <a:rPr lang="en-US" dirty="0"/>
              <a:t>Gaussian RBF Kernel</a:t>
            </a:r>
          </a:p>
        </p:txBody>
      </p:sp>
      <p:sp>
        <p:nvSpPr>
          <p:cNvPr id="3" name="Content Placeholder 2">
            <a:extLst>
              <a:ext uri="{FF2B5EF4-FFF2-40B4-BE49-F238E27FC236}">
                <a16:creationId xmlns:a16="http://schemas.microsoft.com/office/drawing/2014/main" id="{B83D2593-2AA1-4654-B0B4-FA6CD63A9E3E}"/>
              </a:ext>
            </a:extLst>
          </p:cNvPr>
          <p:cNvSpPr>
            <a:spLocks noGrp="1"/>
          </p:cNvSpPr>
          <p:nvPr>
            <p:ph idx="1"/>
          </p:nvPr>
        </p:nvSpPr>
        <p:spPr/>
        <p:txBody>
          <a:bodyPr>
            <a:normAutofit fontScale="92500" lnSpcReduction="10000"/>
          </a:bodyPr>
          <a:lstStyle/>
          <a:p>
            <a:pPr marL="0" indent="0">
              <a:buNone/>
            </a:pPr>
            <a:r>
              <a:rPr lang="en-US" dirty="0"/>
              <a:t>There are 2 important hyperparameters in an SVM model :</a:t>
            </a:r>
          </a:p>
          <a:p>
            <a:pPr marL="0" indent="0">
              <a:buNone/>
            </a:pPr>
            <a:r>
              <a:rPr lang="en-US" b="1" dirty="0"/>
              <a:t>C Parameter</a:t>
            </a:r>
          </a:p>
          <a:p>
            <a:pPr marL="0" indent="0">
              <a:buNone/>
            </a:pPr>
            <a:r>
              <a:rPr lang="en-US" dirty="0"/>
              <a:t>C is a parameter of the SVC learner and is the penalty for misclassifying a data point.</a:t>
            </a:r>
            <a:endParaRPr lang="en-US" b="1" dirty="0"/>
          </a:p>
          <a:p>
            <a:pPr marL="0" indent="0">
              <a:buNone/>
            </a:pPr>
            <a:r>
              <a:rPr lang="en-US" dirty="0"/>
              <a:t>The C parameter decides the margin width of the SVM classifier. For large values of C, the model will choose a smaller-margin hyperplane if that hyperplane does a better job of getting all the training points classified correctly. Conversely, a very small value of C will cause the model to look for a larger-margin separating hyperplane, even if that hyperplane misclassifies more points. For very tiny values of C, you should get misclassified examples, often even if your training data is linearly separable.</a:t>
            </a:r>
          </a:p>
        </p:txBody>
      </p:sp>
    </p:spTree>
    <p:extLst>
      <p:ext uri="{BB962C8B-B14F-4D97-AF65-F5344CB8AC3E}">
        <p14:creationId xmlns:p14="http://schemas.microsoft.com/office/powerpoint/2010/main" val="3907182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4B8CD-AF84-4A56-94DE-7567437874E5}"/>
              </a:ext>
            </a:extLst>
          </p:cNvPr>
          <p:cNvSpPr>
            <a:spLocks noGrp="1"/>
          </p:cNvSpPr>
          <p:nvPr>
            <p:ph type="title"/>
          </p:nvPr>
        </p:nvSpPr>
        <p:spPr/>
        <p:txBody>
          <a:bodyPr/>
          <a:lstStyle/>
          <a:p>
            <a:pPr algn="ctr"/>
            <a:r>
              <a:rPr lang="en-US" dirty="0"/>
              <a:t>Gaussian RBF Kernel</a:t>
            </a:r>
          </a:p>
        </p:txBody>
      </p:sp>
      <p:sp>
        <p:nvSpPr>
          <p:cNvPr id="3" name="Content Placeholder 2">
            <a:extLst>
              <a:ext uri="{FF2B5EF4-FFF2-40B4-BE49-F238E27FC236}">
                <a16:creationId xmlns:a16="http://schemas.microsoft.com/office/drawing/2014/main" id="{79C05174-6E78-4B83-AA1F-879C23BB4F81}"/>
              </a:ext>
            </a:extLst>
          </p:cNvPr>
          <p:cNvSpPr>
            <a:spLocks noGrp="1"/>
          </p:cNvSpPr>
          <p:nvPr>
            <p:ph idx="1"/>
          </p:nvPr>
        </p:nvSpPr>
        <p:spPr/>
        <p:txBody>
          <a:bodyPr/>
          <a:lstStyle/>
          <a:p>
            <a:pPr marL="0" indent="0">
              <a:buNone/>
            </a:pPr>
            <a:r>
              <a:rPr lang="en-US" b="1" dirty="0"/>
              <a:t>Gamma</a:t>
            </a:r>
          </a:p>
          <a:p>
            <a:pPr marL="0" indent="0">
              <a:buNone/>
            </a:pPr>
            <a:r>
              <a:rPr lang="en-US" dirty="0"/>
              <a:t>Gamma is a parameter of the RBF kernel and can be thought of as the spread of the kernel and therefore the decision region. When Gamma is low the ‘curve’ of the decision boundary is very low and thus the decision region is very broad. </a:t>
            </a:r>
          </a:p>
          <a:p>
            <a:pPr marL="0" indent="0">
              <a:buNone/>
            </a:pPr>
            <a:r>
              <a:rPr lang="en-US" dirty="0"/>
              <a:t>When Gamma is high, the ‘curve’ of the decision boundary is high, which creates islands of decision-boundaries around data points. We will see this very clearly below.</a:t>
            </a:r>
          </a:p>
        </p:txBody>
      </p:sp>
    </p:spTree>
    <p:extLst>
      <p:ext uri="{BB962C8B-B14F-4D97-AF65-F5344CB8AC3E}">
        <p14:creationId xmlns:p14="http://schemas.microsoft.com/office/powerpoint/2010/main" val="2582926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49B0F-6798-4C36-BFCB-0BB2A1F0F8D4}"/>
              </a:ext>
            </a:extLst>
          </p:cNvPr>
          <p:cNvSpPr>
            <a:spLocks noGrp="1"/>
          </p:cNvSpPr>
          <p:nvPr>
            <p:ph type="title"/>
          </p:nvPr>
        </p:nvSpPr>
        <p:spPr/>
        <p:txBody>
          <a:bodyPr/>
          <a:lstStyle/>
          <a:p>
            <a:pPr algn="ctr"/>
            <a:r>
              <a:rPr lang="en-US" dirty="0"/>
              <a:t>Polynomial Kernel</a:t>
            </a:r>
          </a:p>
        </p:txBody>
      </p:sp>
      <p:sp>
        <p:nvSpPr>
          <p:cNvPr id="3" name="Content Placeholder 2">
            <a:extLst>
              <a:ext uri="{FF2B5EF4-FFF2-40B4-BE49-F238E27FC236}">
                <a16:creationId xmlns:a16="http://schemas.microsoft.com/office/drawing/2014/main" id="{6C808DD3-9450-4688-B886-D97875F273D6}"/>
              </a:ext>
            </a:extLst>
          </p:cNvPr>
          <p:cNvSpPr>
            <a:spLocks noGrp="1"/>
          </p:cNvSpPr>
          <p:nvPr>
            <p:ph idx="1"/>
          </p:nvPr>
        </p:nvSpPr>
        <p:spPr/>
        <p:txBody>
          <a:bodyPr/>
          <a:lstStyle/>
          <a:p>
            <a:pPr marL="0" indent="0">
              <a:buNone/>
            </a:pPr>
            <a:r>
              <a:rPr lang="en-US" dirty="0"/>
              <a:t>Adding polynomial features is very simple to implement. But a low polynomial degree cannot deal with complex datasets, and with high polynomial degree it will create huge number of features, making the model too slow. In these situations we can use a polynomial kernel to avoid this problem. Polynomial kernel is of the following format : </a:t>
            </a:r>
          </a:p>
          <a:p>
            <a:pPr marL="0" indent="0">
              <a:buNone/>
            </a:pPr>
            <a:endParaRPr lang="en-US" dirty="0"/>
          </a:p>
          <a:p>
            <a:pPr marL="0" indent="0">
              <a:buNone/>
            </a:pPr>
            <a:endParaRPr lang="en-US" dirty="0"/>
          </a:p>
          <a:p>
            <a:pPr marL="0" indent="0">
              <a:buNone/>
            </a:pPr>
            <a:r>
              <a:rPr lang="en-US" dirty="0"/>
              <a:t>Where d is the degree of polynomial</a:t>
            </a:r>
          </a:p>
        </p:txBody>
      </p:sp>
      <p:pic>
        <p:nvPicPr>
          <p:cNvPr id="5" name="Picture 4">
            <a:extLst>
              <a:ext uri="{FF2B5EF4-FFF2-40B4-BE49-F238E27FC236}">
                <a16:creationId xmlns:a16="http://schemas.microsoft.com/office/drawing/2014/main" id="{0B269B63-8F33-4CD3-91D4-F27143929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146" y="3917121"/>
            <a:ext cx="3770170" cy="827599"/>
          </a:xfrm>
          <a:prstGeom prst="rect">
            <a:avLst/>
          </a:prstGeom>
        </p:spPr>
      </p:pic>
    </p:spTree>
    <p:extLst>
      <p:ext uri="{BB962C8B-B14F-4D97-AF65-F5344CB8AC3E}">
        <p14:creationId xmlns:p14="http://schemas.microsoft.com/office/powerpoint/2010/main" val="3199729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6947F-3406-4ACD-9D33-4FCC4A700C2A}"/>
              </a:ext>
            </a:extLst>
          </p:cNvPr>
          <p:cNvSpPr>
            <a:spLocks noGrp="1"/>
          </p:cNvSpPr>
          <p:nvPr>
            <p:ph type="title"/>
          </p:nvPr>
        </p:nvSpPr>
        <p:spPr/>
        <p:txBody>
          <a:bodyPr/>
          <a:lstStyle/>
          <a:p>
            <a:pPr algn="ctr"/>
            <a:r>
              <a:rPr lang="en-US" dirty="0"/>
              <a:t>Math of SVM</a:t>
            </a:r>
          </a:p>
        </p:txBody>
      </p:sp>
      <p:sp>
        <p:nvSpPr>
          <p:cNvPr id="3" name="Content Placeholder 2">
            <a:extLst>
              <a:ext uri="{FF2B5EF4-FFF2-40B4-BE49-F238E27FC236}">
                <a16:creationId xmlns:a16="http://schemas.microsoft.com/office/drawing/2014/main" id="{E2AD2636-E1D6-48BA-83B2-DEA72974F5AA}"/>
              </a:ext>
            </a:extLst>
          </p:cNvPr>
          <p:cNvSpPr>
            <a:spLocks noGrp="1"/>
          </p:cNvSpPr>
          <p:nvPr>
            <p:ph idx="1"/>
          </p:nvPr>
        </p:nvSpPr>
        <p:spPr/>
        <p:txBody>
          <a:bodyPr>
            <a:normAutofit fontScale="92500" lnSpcReduction="10000"/>
          </a:bodyPr>
          <a:lstStyle/>
          <a:p>
            <a:pPr marL="0" indent="0">
              <a:buNone/>
            </a:pPr>
            <a:r>
              <a:rPr lang="en-US" b="1" dirty="0"/>
              <a:t>Let's define our loss function (what to minimize) and our objective function (what to optimize)</a:t>
            </a:r>
          </a:p>
          <a:p>
            <a:pPr marL="0" indent="0">
              <a:buNone/>
            </a:pPr>
            <a:r>
              <a:rPr lang="en-US" b="1" dirty="0"/>
              <a:t>Loss function</a:t>
            </a:r>
          </a:p>
          <a:p>
            <a:r>
              <a:rPr lang="en-US" dirty="0"/>
              <a:t>We'll use the Hinge loss. This is a loss function used for training classifiers. The hinge loss is used for "maximum-margin" classification, most notably for support vector machines (SVMs).</a:t>
            </a:r>
          </a:p>
          <a:p>
            <a:endParaRPr lang="en-US" dirty="0"/>
          </a:p>
          <a:p>
            <a:endParaRPr lang="en-US" dirty="0"/>
          </a:p>
          <a:p>
            <a:pPr marL="0" indent="0">
              <a:buNone/>
            </a:pPr>
            <a:endParaRPr lang="en-US" dirty="0"/>
          </a:p>
          <a:p>
            <a:pPr marL="0" indent="0">
              <a:buNone/>
            </a:pPr>
            <a:r>
              <a:rPr lang="en-US" dirty="0"/>
              <a:t>c is the loss function, x the sample, y is the true label, f(x) the predicted label.</a:t>
            </a:r>
          </a:p>
          <a:p>
            <a:pPr marL="0" indent="0">
              <a:buNone/>
            </a:pPr>
            <a:endParaRPr lang="en-US" b="1" dirty="0"/>
          </a:p>
        </p:txBody>
      </p:sp>
      <p:pic>
        <p:nvPicPr>
          <p:cNvPr id="5" name="Picture 4" descr="A picture containing object&#10;&#10;Description generated with high confidence">
            <a:extLst>
              <a:ext uri="{FF2B5EF4-FFF2-40B4-BE49-F238E27FC236}">
                <a16:creationId xmlns:a16="http://schemas.microsoft.com/office/drawing/2014/main" id="{74C8F7F7-CE7E-448E-A5A6-03EC7914F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3075" y="4001294"/>
            <a:ext cx="6165850" cy="1354828"/>
          </a:xfrm>
          <a:prstGeom prst="rect">
            <a:avLst/>
          </a:prstGeom>
        </p:spPr>
      </p:pic>
    </p:spTree>
    <p:extLst>
      <p:ext uri="{BB962C8B-B14F-4D97-AF65-F5344CB8AC3E}">
        <p14:creationId xmlns:p14="http://schemas.microsoft.com/office/powerpoint/2010/main" val="3280095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2905E-8131-49B2-8EA1-375946B38458}"/>
              </a:ext>
            </a:extLst>
          </p:cNvPr>
          <p:cNvSpPr>
            <a:spLocks noGrp="1"/>
          </p:cNvSpPr>
          <p:nvPr>
            <p:ph type="title"/>
          </p:nvPr>
        </p:nvSpPr>
        <p:spPr/>
        <p:txBody>
          <a:bodyPr/>
          <a:lstStyle/>
          <a:p>
            <a:pPr algn="ctr"/>
            <a:r>
              <a:rPr lang="en-US" dirty="0"/>
              <a:t>Math of SVM</a:t>
            </a:r>
          </a:p>
        </p:txBody>
      </p:sp>
      <p:pic>
        <p:nvPicPr>
          <p:cNvPr id="5" name="Content Placeholder 4" descr="A close up of a clock&#10;&#10;Description generated with high confidence">
            <a:extLst>
              <a:ext uri="{FF2B5EF4-FFF2-40B4-BE49-F238E27FC236}">
                <a16:creationId xmlns:a16="http://schemas.microsoft.com/office/drawing/2014/main" id="{C9D9A067-EA45-4EC4-8A7B-E6F19F1CE8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89113"/>
            <a:ext cx="10515600" cy="1385911"/>
          </a:xfrm>
        </p:spPr>
      </p:pic>
      <p:pic>
        <p:nvPicPr>
          <p:cNvPr id="9" name="Picture 8" descr="A close up of a logo&#10;&#10;Description generated with very high confidence">
            <a:extLst>
              <a:ext uri="{FF2B5EF4-FFF2-40B4-BE49-F238E27FC236}">
                <a16:creationId xmlns:a16="http://schemas.microsoft.com/office/drawing/2014/main" id="{C13AD210-EFE6-488B-9AC2-E43A3B310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741749"/>
            <a:ext cx="9773648" cy="2079296"/>
          </a:xfrm>
          <a:prstGeom prst="rect">
            <a:avLst/>
          </a:prstGeom>
        </p:spPr>
      </p:pic>
    </p:spTree>
    <p:extLst>
      <p:ext uri="{BB962C8B-B14F-4D97-AF65-F5344CB8AC3E}">
        <p14:creationId xmlns:p14="http://schemas.microsoft.com/office/powerpoint/2010/main" val="4141921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0AF99-E731-48BB-BEA5-CF3104D3F37B}"/>
              </a:ext>
            </a:extLst>
          </p:cNvPr>
          <p:cNvSpPr>
            <a:spLocks noGrp="1"/>
          </p:cNvSpPr>
          <p:nvPr>
            <p:ph type="title"/>
          </p:nvPr>
        </p:nvSpPr>
        <p:spPr/>
        <p:txBody>
          <a:bodyPr/>
          <a:lstStyle/>
          <a:p>
            <a:pPr algn="ctr"/>
            <a:r>
              <a:rPr lang="en-US" dirty="0"/>
              <a:t>Math of SVM</a:t>
            </a:r>
          </a:p>
        </p:txBody>
      </p:sp>
      <p:sp>
        <p:nvSpPr>
          <p:cNvPr id="3" name="Content Placeholder 2">
            <a:extLst>
              <a:ext uri="{FF2B5EF4-FFF2-40B4-BE49-F238E27FC236}">
                <a16:creationId xmlns:a16="http://schemas.microsoft.com/office/drawing/2014/main" id="{2D2F669B-203A-4F89-A607-AD3AB1EE0A28}"/>
              </a:ext>
            </a:extLst>
          </p:cNvPr>
          <p:cNvSpPr>
            <a:spLocks noGrp="1"/>
          </p:cNvSpPr>
          <p:nvPr>
            <p:ph idx="1"/>
          </p:nvPr>
        </p:nvSpPr>
        <p:spPr/>
        <p:txBody>
          <a:bodyPr/>
          <a:lstStyle/>
          <a:p>
            <a:r>
              <a:rPr lang="en-US" dirty="0"/>
              <a:t>Our objective of a SVM consists of two terms. The first term is a </a:t>
            </a:r>
            <a:r>
              <a:rPr lang="en-US" dirty="0" err="1"/>
              <a:t>regularizer</a:t>
            </a:r>
            <a:r>
              <a:rPr lang="en-US" dirty="0"/>
              <a:t>, the heart of the SVM, the second term the loss. The </a:t>
            </a:r>
            <a:r>
              <a:rPr lang="en-US" dirty="0" err="1"/>
              <a:t>regularizer</a:t>
            </a:r>
            <a:r>
              <a:rPr lang="en-US" dirty="0"/>
              <a:t> balances between margin maximization and loss. We want to find the decision surface that is maximally far away from any data points.</a:t>
            </a:r>
          </a:p>
          <a:p>
            <a:pPr marL="0" indent="0">
              <a:buNone/>
            </a:pPr>
            <a:r>
              <a:rPr lang="en-US" dirty="0"/>
              <a:t>How do we minimize our loss/optimize for our objective (</a:t>
            </a:r>
            <a:r>
              <a:rPr lang="en-US" dirty="0" err="1"/>
              <a:t>i.e</a:t>
            </a:r>
            <a:r>
              <a:rPr lang="en-US" dirty="0"/>
              <a:t> learn)?</a:t>
            </a:r>
          </a:p>
          <a:p>
            <a:r>
              <a:rPr lang="en-US" dirty="0"/>
              <a:t>We have to derive our objective function to get the gradients! Gradient descent : As we have two terms, we will derive them </a:t>
            </a:r>
            <a:r>
              <a:rPr lang="en-US" dirty="0" err="1"/>
              <a:t>seperately</a:t>
            </a:r>
            <a:r>
              <a:rPr lang="en-US" dirty="0"/>
              <a:t> using the sum rule in differentiation.</a:t>
            </a:r>
          </a:p>
          <a:p>
            <a:pPr marL="0" indent="0">
              <a:buNone/>
            </a:pPr>
            <a:endParaRPr lang="en-US" dirty="0"/>
          </a:p>
        </p:txBody>
      </p:sp>
    </p:spTree>
    <p:extLst>
      <p:ext uri="{BB962C8B-B14F-4D97-AF65-F5344CB8AC3E}">
        <p14:creationId xmlns:p14="http://schemas.microsoft.com/office/powerpoint/2010/main" val="2251163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9FD3A-4D9E-49A6-85F7-D3622A554206}"/>
              </a:ext>
            </a:extLst>
          </p:cNvPr>
          <p:cNvSpPr>
            <a:spLocks noGrp="1"/>
          </p:cNvSpPr>
          <p:nvPr>
            <p:ph type="title"/>
          </p:nvPr>
        </p:nvSpPr>
        <p:spPr/>
        <p:txBody>
          <a:bodyPr/>
          <a:lstStyle/>
          <a:p>
            <a:pPr algn="ctr"/>
            <a:r>
              <a:rPr lang="en-US" dirty="0"/>
              <a:t>Support Vector Machines</a:t>
            </a:r>
          </a:p>
        </p:txBody>
      </p:sp>
      <p:sp>
        <p:nvSpPr>
          <p:cNvPr id="3" name="Content Placeholder 2">
            <a:extLst>
              <a:ext uri="{FF2B5EF4-FFF2-40B4-BE49-F238E27FC236}">
                <a16:creationId xmlns:a16="http://schemas.microsoft.com/office/drawing/2014/main" id="{DAC7F007-0535-4533-9948-019AF382A5C1}"/>
              </a:ext>
            </a:extLst>
          </p:cNvPr>
          <p:cNvSpPr>
            <a:spLocks noGrp="1"/>
          </p:cNvSpPr>
          <p:nvPr>
            <p:ph idx="1"/>
          </p:nvPr>
        </p:nvSpPr>
        <p:spPr/>
        <p:txBody>
          <a:bodyPr/>
          <a:lstStyle/>
          <a:p>
            <a:r>
              <a:rPr lang="en-US" dirty="0"/>
              <a:t>A Support Vector Machine (SVM) is a supervised machine learning algorithm that can be employed for both classification and regression purposes. SVMs are more commonly used in classification problems.</a:t>
            </a:r>
          </a:p>
          <a:p>
            <a:r>
              <a:rPr lang="en-US" dirty="0"/>
              <a:t>In this algorithm, we plot each data item as a point in n-dimensional space (where n is number of features you have) with the value of each feature being the value of a particular coordinate.</a:t>
            </a:r>
          </a:p>
          <a:p>
            <a:r>
              <a:rPr lang="en-US" dirty="0"/>
              <a:t>Then, we perform classification by finding the hyper-plane that differentiate the two classes very well.</a:t>
            </a:r>
          </a:p>
          <a:p>
            <a:r>
              <a:rPr lang="en-US" dirty="0"/>
              <a:t>Works well for classifying higher dimensional data (lots of features).</a:t>
            </a:r>
          </a:p>
        </p:txBody>
      </p:sp>
    </p:spTree>
    <p:extLst>
      <p:ext uri="{BB962C8B-B14F-4D97-AF65-F5344CB8AC3E}">
        <p14:creationId xmlns:p14="http://schemas.microsoft.com/office/powerpoint/2010/main" val="704910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90961-DC1F-4A5C-9627-9EAF1AC86C7E}"/>
              </a:ext>
            </a:extLst>
          </p:cNvPr>
          <p:cNvSpPr>
            <a:spLocks noGrp="1"/>
          </p:cNvSpPr>
          <p:nvPr>
            <p:ph type="title"/>
          </p:nvPr>
        </p:nvSpPr>
        <p:spPr>
          <a:xfrm>
            <a:off x="838200" y="365125"/>
            <a:ext cx="10515600" cy="1325563"/>
          </a:xfrm>
        </p:spPr>
        <p:txBody>
          <a:bodyPr/>
          <a:lstStyle/>
          <a:p>
            <a:pPr algn="ctr"/>
            <a:r>
              <a:rPr lang="en-US"/>
              <a:t>Math of SVM</a:t>
            </a:r>
            <a:endParaRPr lang="en-US" dirty="0"/>
          </a:p>
        </p:txBody>
      </p:sp>
      <p:sp>
        <p:nvSpPr>
          <p:cNvPr id="7" name="Content Placeholder 6">
            <a:extLst>
              <a:ext uri="{FF2B5EF4-FFF2-40B4-BE49-F238E27FC236}">
                <a16:creationId xmlns:a16="http://schemas.microsoft.com/office/drawing/2014/main" id="{3E908F72-3991-43FD-8108-454ED0A7A91F}"/>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This means, if we have a misclassified sample, we update the weight vector w using the gradients of both terms, else if classified correctly, we just update w by the gradient of the </a:t>
            </a:r>
            <a:r>
              <a:rPr lang="en-US" dirty="0" err="1"/>
              <a:t>regularizer</a:t>
            </a:r>
            <a:r>
              <a:rPr lang="en-US" dirty="0"/>
              <a:t>.</a:t>
            </a:r>
          </a:p>
        </p:txBody>
      </p:sp>
      <p:pic>
        <p:nvPicPr>
          <p:cNvPr id="9" name="Picture 8" descr="A picture containing object&#10;&#10;Description generated with high confidence">
            <a:extLst>
              <a:ext uri="{FF2B5EF4-FFF2-40B4-BE49-F238E27FC236}">
                <a16:creationId xmlns:a16="http://schemas.microsoft.com/office/drawing/2014/main" id="{40C049E8-7823-45E3-B791-9C85B6CFA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06" y="1690687"/>
            <a:ext cx="10338476" cy="2785059"/>
          </a:xfrm>
          <a:prstGeom prst="rect">
            <a:avLst/>
          </a:prstGeom>
        </p:spPr>
      </p:pic>
    </p:spTree>
    <p:extLst>
      <p:ext uri="{BB962C8B-B14F-4D97-AF65-F5344CB8AC3E}">
        <p14:creationId xmlns:p14="http://schemas.microsoft.com/office/powerpoint/2010/main" val="2900206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57059-E209-4DBC-88E4-EDDF60257A9A}"/>
              </a:ext>
            </a:extLst>
          </p:cNvPr>
          <p:cNvSpPr>
            <a:spLocks noGrp="1"/>
          </p:cNvSpPr>
          <p:nvPr>
            <p:ph type="title"/>
          </p:nvPr>
        </p:nvSpPr>
        <p:spPr/>
        <p:txBody>
          <a:bodyPr/>
          <a:lstStyle/>
          <a:p>
            <a:pPr algn="ctr"/>
            <a:r>
              <a:rPr lang="en-US" dirty="0"/>
              <a:t>Math of SVM</a:t>
            </a:r>
          </a:p>
        </p:txBody>
      </p:sp>
      <p:sp>
        <p:nvSpPr>
          <p:cNvPr id="3" name="Content Placeholder 2">
            <a:extLst>
              <a:ext uri="{FF2B5EF4-FFF2-40B4-BE49-F238E27FC236}">
                <a16:creationId xmlns:a16="http://schemas.microsoft.com/office/drawing/2014/main" id="{1C86871C-1F7A-40A4-96A9-C6B21ACD09B3}"/>
              </a:ext>
            </a:extLst>
          </p:cNvPr>
          <p:cNvSpPr>
            <a:spLocks noGrp="1"/>
          </p:cNvSpPr>
          <p:nvPr>
            <p:ph idx="1"/>
          </p:nvPr>
        </p:nvSpPr>
        <p:spPr/>
        <p:txBody>
          <a:bodyPr>
            <a:normAutofit fontScale="92500" lnSpcReduction="10000"/>
          </a:bodyPr>
          <a:lstStyle/>
          <a:p>
            <a:r>
              <a:rPr lang="en-US" dirty="0"/>
              <a:t>Misclassification condition</a:t>
            </a:r>
          </a:p>
          <a:p>
            <a:pPr marL="0" indent="0">
              <a:buNone/>
            </a:pPr>
            <a:endParaRPr lang="en-US" dirty="0"/>
          </a:p>
          <a:p>
            <a:endParaRPr lang="en-US" dirty="0"/>
          </a:p>
          <a:p>
            <a:r>
              <a:rPr lang="en-US" dirty="0"/>
              <a:t>Update rule for our weights (misclassified)</a:t>
            </a:r>
          </a:p>
          <a:p>
            <a:endParaRPr lang="en-US" dirty="0"/>
          </a:p>
          <a:p>
            <a:endParaRPr lang="en-US" dirty="0"/>
          </a:p>
          <a:p>
            <a:endParaRPr lang="en-US" dirty="0"/>
          </a:p>
          <a:p>
            <a:pPr marL="0" indent="0">
              <a:buNone/>
            </a:pPr>
            <a:r>
              <a:rPr lang="en-US" dirty="0"/>
              <a:t>including the learning rate η and the </a:t>
            </a:r>
            <a:r>
              <a:rPr lang="en-US" dirty="0" err="1"/>
              <a:t>regularizer</a:t>
            </a:r>
            <a:r>
              <a:rPr lang="en-US" dirty="0"/>
              <a:t> λ The learning rate is the length of the steps the algorithm makes down the gradient on the error curve.</a:t>
            </a:r>
          </a:p>
        </p:txBody>
      </p:sp>
      <p:pic>
        <p:nvPicPr>
          <p:cNvPr id="5" name="Picture 4" descr="A close up of a logo&#10;&#10;Description generated with very high confidence">
            <a:extLst>
              <a:ext uri="{FF2B5EF4-FFF2-40B4-BE49-F238E27FC236}">
                <a16:creationId xmlns:a16="http://schemas.microsoft.com/office/drawing/2014/main" id="{DE959709-E6F0-406F-8D35-AF6C0A419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5035" y="1925054"/>
            <a:ext cx="3381074" cy="1163892"/>
          </a:xfrm>
          <a:prstGeom prst="rect">
            <a:avLst/>
          </a:prstGeom>
        </p:spPr>
      </p:pic>
      <p:pic>
        <p:nvPicPr>
          <p:cNvPr id="7" name="Picture 6" descr="A picture containing object&#10;&#10;Description generated with very high confidence">
            <a:extLst>
              <a:ext uri="{FF2B5EF4-FFF2-40B4-BE49-F238E27FC236}">
                <a16:creationId xmlns:a16="http://schemas.microsoft.com/office/drawing/2014/main" id="{924D3FBE-CCA7-45C8-A4E7-F5454AECD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7099" y="3735809"/>
            <a:ext cx="5657649" cy="973359"/>
          </a:xfrm>
          <a:prstGeom prst="rect">
            <a:avLst/>
          </a:prstGeom>
        </p:spPr>
      </p:pic>
    </p:spTree>
    <p:extLst>
      <p:ext uri="{BB962C8B-B14F-4D97-AF65-F5344CB8AC3E}">
        <p14:creationId xmlns:p14="http://schemas.microsoft.com/office/powerpoint/2010/main" val="3134163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CB06D-27D8-443B-A57B-864DCB32EB83}"/>
              </a:ext>
            </a:extLst>
          </p:cNvPr>
          <p:cNvSpPr>
            <a:spLocks noGrp="1"/>
          </p:cNvSpPr>
          <p:nvPr>
            <p:ph type="title"/>
          </p:nvPr>
        </p:nvSpPr>
        <p:spPr/>
        <p:txBody>
          <a:bodyPr/>
          <a:lstStyle/>
          <a:p>
            <a:pPr algn="ctr"/>
            <a:r>
              <a:rPr lang="en-US" dirty="0"/>
              <a:t>Math of SVM</a:t>
            </a:r>
          </a:p>
        </p:txBody>
      </p:sp>
      <p:sp>
        <p:nvSpPr>
          <p:cNvPr id="3" name="Content Placeholder 2">
            <a:extLst>
              <a:ext uri="{FF2B5EF4-FFF2-40B4-BE49-F238E27FC236}">
                <a16:creationId xmlns:a16="http://schemas.microsoft.com/office/drawing/2014/main" id="{46376DD8-A1A5-49F5-9643-5D23BDF64CFE}"/>
              </a:ext>
            </a:extLst>
          </p:cNvPr>
          <p:cNvSpPr>
            <a:spLocks noGrp="1"/>
          </p:cNvSpPr>
          <p:nvPr>
            <p:ph idx="1"/>
          </p:nvPr>
        </p:nvSpPr>
        <p:spPr/>
        <p:txBody>
          <a:bodyPr>
            <a:normAutofit fontScale="92500"/>
          </a:bodyPr>
          <a:lstStyle/>
          <a:p>
            <a:r>
              <a:rPr lang="en-US" dirty="0"/>
              <a:t>Learning rate too high? The algorithm might overshoot the optimal point.</a:t>
            </a:r>
          </a:p>
          <a:p>
            <a:r>
              <a:rPr lang="en-US" dirty="0"/>
              <a:t>Learning rate too low? Could take too long to converge. Or never converge.</a:t>
            </a:r>
          </a:p>
          <a:p>
            <a:r>
              <a:rPr lang="en-US" dirty="0"/>
              <a:t>The </a:t>
            </a:r>
            <a:r>
              <a:rPr lang="en-US" dirty="0" err="1"/>
              <a:t>regularizer</a:t>
            </a:r>
            <a:r>
              <a:rPr lang="en-US" dirty="0"/>
              <a:t> controls the trade off between the achieving a low training error and a low testing error that is the ability to generalize your classifier to unseen data. As a regularizing parameter we choose 1/epoch, so this parameter will decrease, as the number of epoch increases.</a:t>
            </a:r>
          </a:p>
          <a:p>
            <a:r>
              <a:rPr lang="en-US" dirty="0" err="1"/>
              <a:t>Regularizer</a:t>
            </a:r>
            <a:r>
              <a:rPr lang="en-US" dirty="0"/>
              <a:t> too high? overfit (large testing error)</a:t>
            </a:r>
          </a:p>
          <a:p>
            <a:r>
              <a:rPr lang="en-US" dirty="0" err="1"/>
              <a:t>Regularizer</a:t>
            </a:r>
            <a:r>
              <a:rPr lang="en-US" dirty="0"/>
              <a:t> too low? underfit (large training error)</a:t>
            </a:r>
          </a:p>
          <a:p>
            <a:endParaRPr lang="en-US" dirty="0"/>
          </a:p>
        </p:txBody>
      </p:sp>
    </p:spTree>
    <p:extLst>
      <p:ext uri="{BB962C8B-B14F-4D97-AF65-F5344CB8AC3E}">
        <p14:creationId xmlns:p14="http://schemas.microsoft.com/office/powerpoint/2010/main" val="2934009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AE8A2-B477-46CF-8E05-B8773A852E14}"/>
              </a:ext>
            </a:extLst>
          </p:cNvPr>
          <p:cNvSpPr>
            <a:spLocks noGrp="1"/>
          </p:cNvSpPr>
          <p:nvPr>
            <p:ph type="title"/>
          </p:nvPr>
        </p:nvSpPr>
        <p:spPr/>
        <p:txBody>
          <a:bodyPr/>
          <a:lstStyle/>
          <a:p>
            <a:pPr algn="ctr"/>
            <a:r>
              <a:rPr lang="en-US" dirty="0"/>
              <a:t>Math of SVM</a:t>
            </a:r>
          </a:p>
        </p:txBody>
      </p:sp>
      <p:sp>
        <p:nvSpPr>
          <p:cNvPr id="7" name="Content Placeholder 6">
            <a:extLst>
              <a:ext uri="{FF2B5EF4-FFF2-40B4-BE49-F238E27FC236}">
                <a16:creationId xmlns:a16="http://schemas.microsoft.com/office/drawing/2014/main" id="{56C24AF4-7100-4B8A-9320-A20954594F17}"/>
              </a:ext>
            </a:extLst>
          </p:cNvPr>
          <p:cNvSpPr>
            <a:spLocks noGrp="1"/>
          </p:cNvSpPr>
          <p:nvPr>
            <p:ph idx="1"/>
          </p:nvPr>
        </p:nvSpPr>
        <p:spPr/>
        <p:txBody>
          <a:bodyPr/>
          <a:lstStyle/>
          <a:p>
            <a:r>
              <a:rPr lang="en-US" dirty="0"/>
              <a:t>Update rule for our weights (correctly classified) :</a:t>
            </a:r>
          </a:p>
        </p:txBody>
      </p:sp>
      <p:pic>
        <p:nvPicPr>
          <p:cNvPr id="9" name="Picture 8" descr="A close up of a stool&#10;&#10;Description generated with high confidence">
            <a:extLst>
              <a:ext uri="{FF2B5EF4-FFF2-40B4-BE49-F238E27FC236}">
                <a16:creationId xmlns:a16="http://schemas.microsoft.com/office/drawing/2014/main" id="{57521900-C24F-41C2-8BA2-AF02466F42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228" y="2702593"/>
            <a:ext cx="4439154" cy="726407"/>
          </a:xfrm>
          <a:prstGeom prst="rect">
            <a:avLst/>
          </a:prstGeom>
        </p:spPr>
      </p:pic>
    </p:spTree>
    <p:extLst>
      <p:ext uri="{BB962C8B-B14F-4D97-AF65-F5344CB8AC3E}">
        <p14:creationId xmlns:p14="http://schemas.microsoft.com/office/powerpoint/2010/main" val="1261834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7B3F-3048-4FFF-8364-7305D232979E}"/>
              </a:ext>
            </a:extLst>
          </p:cNvPr>
          <p:cNvSpPr>
            <a:spLocks noGrp="1"/>
          </p:cNvSpPr>
          <p:nvPr>
            <p:ph type="title"/>
          </p:nvPr>
        </p:nvSpPr>
        <p:spPr/>
        <p:txBody>
          <a:bodyPr/>
          <a:lstStyle/>
          <a:p>
            <a:pPr algn="ctr"/>
            <a:r>
              <a:rPr lang="en-US" dirty="0"/>
              <a:t>SVM Formulation</a:t>
            </a:r>
          </a:p>
        </p:txBody>
      </p:sp>
      <p:sp>
        <p:nvSpPr>
          <p:cNvPr id="3" name="Content Placeholder 2">
            <a:extLst>
              <a:ext uri="{FF2B5EF4-FFF2-40B4-BE49-F238E27FC236}">
                <a16:creationId xmlns:a16="http://schemas.microsoft.com/office/drawing/2014/main" id="{89513235-9D64-4504-BBC6-91BE9B536873}"/>
              </a:ext>
            </a:extLst>
          </p:cNvPr>
          <p:cNvSpPr>
            <a:spLocks noGrp="1"/>
          </p:cNvSpPr>
          <p:nvPr>
            <p:ph idx="1"/>
          </p:nvPr>
        </p:nvSpPr>
        <p:spPr/>
        <p:txBody>
          <a:bodyPr/>
          <a:lstStyle/>
          <a:p>
            <a:pPr marL="0" indent="0" fontAlgn="base">
              <a:buNone/>
            </a:pPr>
            <a:r>
              <a:rPr lang="en-US" b="1" dirty="0"/>
              <a:t>Linear Kernel SVM</a:t>
            </a:r>
          </a:p>
          <a:p>
            <a:pPr fontAlgn="base"/>
            <a:r>
              <a:rPr lang="en-US" dirty="0"/>
              <a:t>The dot-product is called the kernel and can be re-written as:</a:t>
            </a:r>
          </a:p>
          <a:p>
            <a:pPr marL="0" indent="0" fontAlgn="base">
              <a:buNone/>
            </a:pPr>
            <a:r>
              <a:rPr lang="en-US" dirty="0"/>
              <a:t>				</a:t>
            </a:r>
            <a:r>
              <a:rPr lang="en-US" dirty="0">
                <a:solidFill>
                  <a:srgbClr val="FF0000"/>
                </a:solidFill>
              </a:rPr>
              <a:t>K(x, xi) = sum(x * xi)</a:t>
            </a:r>
          </a:p>
          <a:p>
            <a:pPr fontAlgn="base"/>
            <a:r>
              <a:rPr lang="en-US" dirty="0"/>
              <a:t>The kernel defines the similarity or a distance measure between new data and the support vectors. The dot product is the similarity measure used for linear SVM or a linear kernel because the distance is a linear combination of the inputs.</a:t>
            </a:r>
          </a:p>
          <a:p>
            <a:endParaRPr lang="en-US" dirty="0"/>
          </a:p>
        </p:txBody>
      </p:sp>
    </p:spTree>
    <p:extLst>
      <p:ext uri="{BB962C8B-B14F-4D97-AF65-F5344CB8AC3E}">
        <p14:creationId xmlns:p14="http://schemas.microsoft.com/office/powerpoint/2010/main" val="2306690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04828-8DFD-424D-9166-A94CA302C0A5}"/>
              </a:ext>
            </a:extLst>
          </p:cNvPr>
          <p:cNvSpPr>
            <a:spLocks noGrp="1"/>
          </p:cNvSpPr>
          <p:nvPr>
            <p:ph type="title"/>
          </p:nvPr>
        </p:nvSpPr>
        <p:spPr/>
        <p:txBody>
          <a:bodyPr/>
          <a:lstStyle/>
          <a:p>
            <a:pPr algn="ctr"/>
            <a:r>
              <a:rPr lang="en-US" dirty="0"/>
              <a:t>SVM Formulation</a:t>
            </a:r>
          </a:p>
        </p:txBody>
      </p:sp>
      <p:sp>
        <p:nvSpPr>
          <p:cNvPr id="3" name="Content Placeholder 2">
            <a:extLst>
              <a:ext uri="{FF2B5EF4-FFF2-40B4-BE49-F238E27FC236}">
                <a16:creationId xmlns:a16="http://schemas.microsoft.com/office/drawing/2014/main" id="{8D93B986-2BF4-403C-A08E-DEBEE0A6E967}"/>
              </a:ext>
            </a:extLst>
          </p:cNvPr>
          <p:cNvSpPr>
            <a:spLocks noGrp="1"/>
          </p:cNvSpPr>
          <p:nvPr>
            <p:ph idx="1"/>
          </p:nvPr>
        </p:nvSpPr>
        <p:spPr/>
        <p:txBody>
          <a:bodyPr/>
          <a:lstStyle/>
          <a:p>
            <a:pPr marL="0" indent="0" fontAlgn="base">
              <a:buNone/>
            </a:pPr>
            <a:r>
              <a:rPr lang="en-US" b="1" dirty="0"/>
              <a:t>Polynomial Kernel SVM</a:t>
            </a:r>
          </a:p>
          <a:p>
            <a:pPr fontAlgn="base"/>
            <a:r>
              <a:rPr lang="en-US" dirty="0"/>
              <a:t>Instead of the dot-product, we can use a polynomial kernel, for example:</a:t>
            </a:r>
          </a:p>
          <a:p>
            <a:pPr marL="0" indent="0" fontAlgn="base">
              <a:buNone/>
            </a:pPr>
            <a:r>
              <a:rPr lang="en-US" dirty="0"/>
              <a:t>				</a:t>
            </a:r>
            <a:r>
              <a:rPr lang="en-US" dirty="0">
                <a:solidFill>
                  <a:srgbClr val="FF0000"/>
                </a:solidFill>
              </a:rPr>
              <a:t>K(x, xi) = 1 + sum(x * xi)^d</a:t>
            </a:r>
          </a:p>
          <a:p>
            <a:pPr fontAlgn="base"/>
            <a:r>
              <a:rPr lang="en-US" dirty="0"/>
              <a:t>Where the degree of the polynomial must be specified by hand to the learning algorithm. When d=1 this is the same as the linear kernel. The polynomial kernel allows for curved lines in the input space.</a:t>
            </a:r>
          </a:p>
          <a:p>
            <a:endParaRPr lang="en-US" dirty="0"/>
          </a:p>
        </p:txBody>
      </p:sp>
    </p:spTree>
    <p:extLst>
      <p:ext uri="{BB962C8B-B14F-4D97-AF65-F5344CB8AC3E}">
        <p14:creationId xmlns:p14="http://schemas.microsoft.com/office/powerpoint/2010/main" val="2353982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2207A-68A1-4150-8648-195CDDA25973}"/>
              </a:ext>
            </a:extLst>
          </p:cNvPr>
          <p:cNvSpPr>
            <a:spLocks noGrp="1"/>
          </p:cNvSpPr>
          <p:nvPr>
            <p:ph type="title"/>
          </p:nvPr>
        </p:nvSpPr>
        <p:spPr/>
        <p:txBody>
          <a:bodyPr/>
          <a:lstStyle/>
          <a:p>
            <a:pPr algn="ctr"/>
            <a:r>
              <a:rPr lang="en-US" dirty="0"/>
              <a:t>SVM Formulation</a:t>
            </a:r>
          </a:p>
        </p:txBody>
      </p:sp>
      <p:sp>
        <p:nvSpPr>
          <p:cNvPr id="3" name="Content Placeholder 2">
            <a:extLst>
              <a:ext uri="{FF2B5EF4-FFF2-40B4-BE49-F238E27FC236}">
                <a16:creationId xmlns:a16="http://schemas.microsoft.com/office/drawing/2014/main" id="{AE4EC383-A99B-4F1F-8206-E1BECAA0FBC0}"/>
              </a:ext>
            </a:extLst>
          </p:cNvPr>
          <p:cNvSpPr>
            <a:spLocks noGrp="1"/>
          </p:cNvSpPr>
          <p:nvPr>
            <p:ph idx="1"/>
          </p:nvPr>
        </p:nvSpPr>
        <p:spPr/>
        <p:txBody>
          <a:bodyPr/>
          <a:lstStyle/>
          <a:p>
            <a:pPr marL="0" indent="0" fontAlgn="base">
              <a:buNone/>
            </a:pPr>
            <a:r>
              <a:rPr lang="en-US" b="1" dirty="0"/>
              <a:t>Radial Kernel SVM</a:t>
            </a:r>
          </a:p>
          <a:p>
            <a:pPr fontAlgn="base"/>
            <a:r>
              <a:rPr lang="en-US" dirty="0"/>
              <a:t>Finally, we can also have a more complex radial kernel. For example:</a:t>
            </a:r>
          </a:p>
          <a:p>
            <a:pPr marL="0" indent="0" fontAlgn="base">
              <a:buNone/>
            </a:pPr>
            <a:r>
              <a:rPr lang="en-US" dirty="0"/>
              <a:t>		</a:t>
            </a:r>
            <a:r>
              <a:rPr lang="en-US" dirty="0">
                <a:solidFill>
                  <a:srgbClr val="FF0000"/>
                </a:solidFill>
              </a:rPr>
              <a:t>K(</a:t>
            </a:r>
            <a:r>
              <a:rPr lang="en-US" dirty="0" err="1">
                <a:solidFill>
                  <a:srgbClr val="FF0000"/>
                </a:solidFill>
              </a:rPr>
              <a:t>x,xi</a:t>
            </a:r>
            <a:r>
              <a:rPr lang="en-US" dirty="0">
                <a:solidFill>
                  <a:srgbClr val="FF0000"/>
                </a:solidFill>
              </a:rPr>
              <a:t>) = </a:t>
            </a:r>
            <a:r>
              <a:rPr lang="en-US" dirty="0" err="1">
                <a:solidFill>
                  <a:srgbClr val="FF0000"/>
                </a:solidFill>
              </a:rPr>
              <a:t>exp</a:t>
            </a:r>
            <a:r>
              <a:rPr lang="en-US" dirty="0">
                <a:solidFill>
                  <a:srgbClr val="FF0000"/>
                </a:solidFill>
              </a:rPr>
              <a:t>(-gamma * sum((x – xi^2))</a:t>
            </a:r>
          </a:p>
          <a:p>
            <a:pPr fontAlgn="base"/>
            <a:r>
              <a:rPr lang="en-US" dirty="0"/>
              <a:t>Where gamma is a parameter that must be specified to the learning algorithm. A good default value for gamma is 0.1, where gamma is often 0 &lt; gamma &lt; 1. The radial kernel is very local and can create complex regions within the feature space, like closed polygons in two-dimensional space.</a:t>
            </a:r>
          </a:p>
          <a:p>
            <a:endParaRPr lang="en-US" dirty="0"/>
          </a:p>
        </p:txBody>
      </p:sp>
    </p:spTree>
    <p:extLst>
      <p:ext uri="{BB962C8B-B14F-4D97-AF65-F5344CB8AC3E}">
        <p14:creationId xmlns:p14="http://schemas.microsoft.com/office/powerpoint/2010/main" val="654505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10973-0D17-44E4-9A6C-D22AE54BFEC2}"/>
              </a:ext>
            </a:extLst>
          </p:cNvPr>
          <p:cNvSpPr>
            <a:spLocks noGrp="1"/>
          </p:cNvSpPr>
          <p:nvPr>
            <p:ph type="title"/>
          </p:nvPr>
        </p:nvSpPr>
        <p:spPr/>
        <p:txBody>
          <a:bodyPr/>
          <a:lstStyle/>
          <a:p>
            <a:pPr algn="ctr"/>
            <a:r>
              <a:rPr lang="en-US" dirty="0"/>
              <a:t>SVM Applications</a:t>
            </a:r>
          </a:p>
        </p:txBody>
      </p:sp>
      <p:sp>
        <p:nvSpPr>
          <p:cNvPr id="3" name="Content Placeholder 2">
            <a:extLst>
              <a:ext uri="{FF2B5EF4-FFF2-40B4-BE49-F238E27FC236}">
                <a16:creationId xmlns:a16="http://schemas.microsoft.com/office/drawing/2014/main" id="{091A6996-F6E3-438F-A2B6-91653C1D1223}"/>
              </a:ext>
            </a:extLst>
          </p:cNvPr>
          <p:cNvSpPr>
            <a:spLocks noGrp="1"/>
          </p:cNvSpPr>
          <p:nvPr>
            <p:ph idx="1"/>
          </p:nvPr>
        </p:nvSpPr>
        <p:spPr/>
        <p:txBody>
          <a:bodyPr/>
          <a:lstStyle/>
          <a:p>
            <a:pPr marL="0" indent="0">
              <a:buNone/>
            </a:pPr>
            <a:r>
              <a:rPr lang="en-US" b="1" dirty="0"/>
              <a:t>SVM Uses</a:t>
            </a:r>
          </a:p>
          <a:p>
            <a:pPr marL="0" indent="0">
              <a:buNone/>
            </a:pPr>
            <a:r>
              <a:rPr lang="en-US" dirty="0"/>
              <a:t>SVM is used for text classification tasks such as category assignment, detecting spam and sentiment analysis. It is also commonly used for image recognition challenges, performing particularly well in aspect-based recognition and color-based classification. SVM also plays a vital role in many areas of handwritten digit recognition, such as postal automation services.</a:t>
            </a:r>
          </a:p>
          <a:p>
            <a:endParaRPr lang="en-US" dirty="0"/>
          </a:p>
        </p:txBody>
      </p:sp>
    </p:spTree>
    <p:extLst>
      <p:ext uri="{BB962C8B-B14F-4D97-AF65-F5344CB8AC3E}">
        <p14:creationId xmlns:p14="http://schemas.microsoft.com/office/powerpoint/2010/main" val="3403317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ED8A8-36C7-482B-9013-E2A9069CD906}"/>
              </a:ext>
            </a:extLst>
          </p:cNvPr>
          <p:cNvSpPr>
            <a:spLocks noGrp="1"/>
          </p:cNvSpPr>
          <p:nvPr>
            <p:ph type="title"/>
          </p:nvPr>
        </p:nvSpPr>
        <p:spPr>
          <a:xfrm>
            <a:off x="838200" y="365125"/>
            <a:ext cx="10515600" cy="1325563"/>
          </a:xfrm>
        </p:spPr>
        <p:txBody>
          <a:bodyPr>
            <a:normAutofit/>
          </a:bodyPr>
          <a:lstStyle/>
          <a:p>
            <a:r>
              <a:rPr lang="en-US" dirty="0"/>
              <a:t>Support Vector Machines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2078984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9020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6A4B7-49DF-45E7-9FFA-2457CDCBC363}"/>
              </a:ext>
            </a:extLst>
          </p:cNvPr>
          <p:cNvSpPr>
            <a:spLocks noGrp="1"/>
          </p:cNvSpPr>
          <p:nvPr>
            <p:ph type="title"/>
          </p:nvPr>
        </p:nvSpPr>
        <p:spPr/>
        <p:txBody>
          <a:bodyPr/>
          <a:lstStyle/>
          <a:p>
            <a:r>
              <a:rPr lang="en-US" dirty="0"/>
              <a:t>Support Vector Machines</a:t>
            </a:r>
          </a:p>
        </p:txBody>
      </p:sp>
      <p:sp>
        <p:nvSpPr>
          <p:cNvPr id="3" name="Content Placeholder 2">
            <a:extLst>
              <a:ext uri="{FF2B5EF4-FFF2-40B4-BE49-F238E27FC236}">
                <a16:creationId xmlns:a16="http://schemas.microsoft.com/office/drawing/2014/main" id="{9EC5431E-23BA-48B1-B211-A0DCCBF0DF4E}"/>
              </a:ext>
            </a:extLst>
          </p:cNvPr>
          <p:cNvSpPr>
            <a:spLocks noGrp="1"/>
          </p:cNvSpPr>
          <p:nvPr>
            <p:ph idx="1"/>
          </p:nvPr>
        </p:nvSpPr>
        <p:spPr/>
        <p:txBody>
          <a:bodyPr/>
          <a:lstStyle/>
          <a:p>
            <a:pPr marL="0" indent="0" fontAlgn="base">
              <a:buNone/>
            </a:pPr>
            <a:r>
              <a:rPr lang="en-US" b="1" dirty="0"/>
              <a:t>An hyperplane is a generalization of a plane</a:t>
            </a:r>
            <a:r>
              <a:rPr lang="en-US" dirty="0"/>
              <a:t>.</a:t>
            </a:r>
          </a:p>
          <a:p>
            <a:pPr fontAlgn="base"/>
            <a:r>
              <a:rPr lang="en-US" dirty="0"/>
              <a:t>in one dimension, an hyperplane is called a point</a:t>
            </a:r>
          </a:p>
          <a:p>
            <a:pPr fontAlgn="base"/>
            <a:r>
              <a:rPr lang="en-US" dirty="0"/>
              <a:t>in two dimensions, it is a line</a:t>
            </a:r>
          </a:p>
          <a:p>
            <a:pPr fontAlgn="base"/>
            <a:r>
              <a:rPr lang="en-US" dirty="0"/>
              <a:t>in three dimensions, it is a plane</a:t>
            </a:r>
          </a:p>
          <a:p>
            <a:pPr fontAlgn="base"/>
            <a:r>
              <a:rPr lang="en-US" dirty="0"/>
              <a:t>in more dimensions you can call it an hyperplane</a:t>
            </a:r>
          </a:p>
          <a:p>
            <a:endParaRPr lang="en-US" dirty="0"/>
          </a:p>
        </p:txBody>
      </p:sp>
    </p:spTree>
    <p:extLst>
      <p:ext uri="{BB962C8B-B14F-4D97-AF65-F5344CB8AC3E}">
        <p14:creationId xmlns:p14="http://schemas.microsoft.com/office/powerpoint/2010/main" val="1702783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7D52F-E872-4663-8A78-0C4C673EA11E}"/>
              </a:ext>
            </a:extLst>
          </p:cNvPr>
          <p:cNvSpPr>
            <a:spLocks noGrp="1"/>
          </p:cNvSpPr>
          <p:nvPr>
            <p:ph type="title"/>
          </p:nvPr>
        </p:nvSpPr>
        <p:spPr/>
        <p:txBody>
          <a:bodyPr/>
          <a:lstStyle/>
          <a:p>
            <a:r>
              <a:rPr lang="en-US" dirty="0"/>
              <a:t>Support Vector Machines</a:t>
            </a:r>
          </a:p>
        </p:txBody>
      </p:sp>
      <p:pic>
        <p:nvPicPr>
          <p:cNvPr id="5" name="Content Placeholder 4" descr="A close up of a map&#10;&#10;Description generated with very high confidence">
            <a:extLst>
              <a:ext uri="{FF2B5EF4-FFF2-40B4-BE49-F238E27FC236}">
                <a16:creationId xmlns:a16="http://schemas.microsoft.com/office/drawing/2014/main" id="{6F483BAF-4B52-4DB5-8A32-B5A883D0D4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1137" y="1690687"/>
            <a:ext cx="9615488" cy="4966941"/>
          </a:xfrm>
        </p:spPr>
      </p:pic>
    </p:spTree>
    <p:extLst>
      <p:ext uri="{BB962C8B-B14F-4D97-AF65-F5344CB8AC3E}">
        <p14:creationId xmlns:p14="http://schemas.microsoft.com/office/powerpoint/2010/main" val="2629324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map&#10;&#10;Description generated with very high confidence">
            <a:extLst>
              <a:ext uri="{FF2B5EF4-FFF2-40B4-BE49-F238E27FC236}">
                <a16:creationId xmlns:a16="http://schemas.microsoft.com/office/drawing/2014/main" id="{35B8FF0A-3EFF-4255-9363-2628AB7947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7093" y="288925"/>
            <a:ext cx="8218028" cy="6163521"/>
          </a:xfrm>
          <a:prstGeom prst="rect">
            <a:avLst/>
          </a:prstGeom>
        </p:spPr>
      </p:pic>
      <p:sp>
        <p:nvSpPr>
          <p:cNvPr id="2" name="Title 1">
            <a:extLst>
              <a:ext uri="{FF2B5EF4-FFF2-40B4-BE49-F238E27FC236}">
                <a16:creationId xmlns:a16="http://schemas.microsoft.com/office/drawing/2014/main" id="{72169540-893D-4144-BFBB-5D694DD851EC}"/>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What is hyperplane ?</a:t>
            </a:r>
          </a:p>
        </p:txBody>
      </p:sp>
    </p:spTree>
    <p:extLst>
      <p:ext uri="{BB962C8B-B14F-4D97-AF65-F5344CB8AC3E}">
        <p14:creationId xmlns:p14="http://schemas.microsoft.com/office/powerpoint/2010/main" val="2641000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02F3C71-C981-4614-98EA-D6C494F809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sky, person, man&#10;&#10;Description generated with high confidence">
            <a:extLst>
              <a:ext uri="{FF2B5EF4-FFF2-40B4-BE49-F238E27FC236}">
                <a16:creationId xmlns:a16="http://schemas.microsoft.com/office/drawing/2014/main" id="{4088E42B-B214-47F5-AEB6-43DB7A764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9551" y="3079704"/>
            <a:ext cx="4042410" cy="2887435"/>
          </a:xfrm>
          <a:prstGeom prst="rect">
            <a:avLst/>
          </a:prstGeom>
        </p:spPr>
      </p:pic>
      <p:pic>
        <p:nvPicPr>
          <p:cNvPr id="5" name="Picture 4" descr="A picture containing sky, map, text&#10;&#10;Description generated with very high confidence">
            <a:extLst>
              <a:ext uri="{FF2B5EF4-FFF2-40B4-BE49-F238E27FC236}">
                <a16:creationId xmlns:a16="http://schemas.microsoft.com/office/drawing/2014/main" id="{3E1DF15C-E981-459C-A018-09E7A523C5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5762" y="321176"/>
            <a:ext cx="3851788" cy="2720771"/>
          </a:xfrm>
          <a:prstGeom prst="rect">
            <a:avLst/>
          </a:prstGeom>
        </p:spPr>
      </p:pic>
      <p:sp>
        <p:nvSpPr>
          <p:cNvPr id="2" name="Title 1">
            <a:extLst>
              <a:ext uri="{FF2B5EF4-FFF2-40B4-BE49-F238E27FC236}">
                <a16:creationId xmlns:a16="http://schemas.microsoft.com/office/drawing/2014/main" id="{6145C965-0444-472C-8B58-8B465C6865B6}"/>
              </a:ext>
            </a:extLst>
          </p:cNvPr>
          <p:cNvSpPr>
            <a:spLocks noGrp="1"/>
          </p:cNvSpPr>
          <p:nvPr>
            <p:ph type="title"/>
          </p:nvPr>
        </p:nvSpPr>
        <p:spPr>
          <a:xfrm>
            <a:off x="821516" y="640263"/>
            <a:ext cx="6204984" cy="1344975"/>
          </a:xfrm>
        </p:spPr>
        <p:txBody>
          <a:bodyPr>
            <a:normAutofit/>
          </a:bodyPr>
          <a:lstStyle/>
          <a:p>
            <a:r>
              <a:rPr lang="en-US" sz="4000"/>
              <a:t>Support Vector Machines</a:t>
            </a:r>
          </a:p>
        </p:txBody>
      </p:sp>
      <p:sp>
        <p:nvSpPr>
          <p:cNvPr id="3" name="Content Placeholder 2">
            <a:extLst>
              <a:ext uri="{FF2B5EF4-FFF2-40B4-BE49-F238E27FC236}">
                <a16:creationId xmlns:a16="http://schemas.microsoft.com/office/drawing/2014/main" id="{B3A548CC-83B1-432B-B739-B05A0955494F}"/>
              </a:ext>
            </a:extLst>
          </p:cNvPr>
          <p:cNvSpPr>
            <a:spLocks noGrp="1"/>
          </p:cNvSpPr>
          <p:nvPr>
            <p:ph idx="1"/>
          </p:nvPr>
        </p:nvSpPr>
        <p:spPr>
          <a:xfrm>
            <a:off x="821515" y="2121762"/>
            <a:ext cx="6204984" cy="3626917"/>
          </a:xfrm>
        </p:spPr>
        <p:txBody>
          <a:bodyPr>
            <a:normAutofit/>
          </a:bodyPr>
          <a:lstStyle/>
          <a:p>
            <a:pPr marL="0" indent="0">
              <a:buNone/>
            </a:pPr>
            <a:r>
              <a:rPr lang="en-US" sz="2400"/>
              <a:t>How do we find right hyperplane ?</a:t>
            </a:r>
          </a:p>
          <a:p>
            <a:r>
              <a:rPr lang="en-US" sz="2400"/>
              <a:t>The distance between the hyperplane and the nearest data point from either set is known as the margin. The goal is to choose a hyperplane with the greatest possible margin between the hyperplane and any point within the training set, giving a greater chance of new data being classified correctly.</a:t>
            </a:r>
          </a:p>
        </p:txBody>
      </p:sp>
    </p:spTree>
    <p:extLst>
      <p:ext uri="{BB962C8B-B14F-4D97-AF65-F5344CB8AC3E}">
        <p14:creationId xmlns:p14="http://schemas.microsoft.com/office/powerpoint/2010/main" val="1050531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D2693-395C-4D4F-8E45-6D4F3F8A8C48}"/>
              </a:ext>
            </a:extLst>
          </p:cNvPr>
          <p:cNvSpPr>
            <a:spLocks noGrp="1"/>
          </p:cNvSpPr>
          <p:nvPr>
            <p:ph type="title"/>
          </p:nvPr>
        </p:nvSpPr>
        <p:spPr/>
        <p:txBody>
          <a:bodyPr/>
          <a:lstStyle/>
          <a:p>
            <a:r>
              <a:rPr lang="en-US" b="1" dirty="0"/>
              <a:t>Linear vs nonlinear classification?</a:t>
            </a:r>
            <a:endParaRPr lang="en-US" dirty="0"/>
          </a:p>
        </p:txBody>
      </p:sp>
      <p:sp>
        <p:nvSpPr>
          <p:cNvPr id="3" name="Content Placeholder 2">
            <a:extLst>
              <a:ext uri="{FF2B5EF4-FFF2-40B4-BE49-F238E27FC236}">
                <a16:creationId xmlns:a16="http://schemas.microsoft.com/office/drawing/2014/main" id="{89B54DE7-E601-4F76-8AFD-10AB4A8AD5A3}"/>
              </a:ext>
            </a:extLst>
          </p:cNvPr>
          <p:cNvSpPr>
            <a:spLocks noGrp="1"/>
          </p:cNvSpPr>
          <p:nvPr>
            <p:ph idx="1"/>
          </p:nvPr>
        </p:nvSpPr>
        <p:spPr/>
        <p:txBody>
          <a:bodyPr/>
          <a:lstStyle/>
          <a:p>
            <a:r>
              <a:rPr lang="en-US" dirty="0"/>
              <a:t>Sometimes our data is linearly </a:t>
            </a:r>
            <a:r>
              <a:rPr lang="en-US" dirty="0" err="1"/>
              <a:t>seperable</a:t>
            </a:r>
            <a:r>
              <a:rPr lang="en-US" dirty="0"/>
              <a:t>. That means for N classes with M features, we can learn a mapping that is a linear combination. (like y = mx + b). Or even a multidimensional hyperplane (y = x + z + b + q). No matter how many dimensions/features a set of classes have, we can represent the mapping using a linear function.</a:t>
            </a:r>
          </a:p>
          <a:p>
            <a:r>
              <a:rPr lang="en-US" dirty="0"/>
              <a:t>But sometimes its not. Like if there was a quadratic mapping. Luckily for us SVMs can efficiently perform a non-linear classification using what is called the kernel trick.</a:t>
            </a:r>
          </a:p>
        </p:txBody>
      </p:sp>
    </p:spTree>
    <p:extLst>
      <p:ext uri="{BB962C8B-B14F-4D97-AF65-F5344CB8AC3E}">
        <p14:creationId xmlns:p14="http://schemas.microsoft.com/office/powerpoint/2010/main" val="972893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B8F24-4529-4AFB-945F-D3D1CFD99D18}"/>
              </a:ext>
            </a:extLst>
          </p:cNvPr>
          <p:cNvSpPr>
            <a:spLocks noGrp="1"/>
          </p:cNvSpPr>
          <p:nvPr>
            <p:ph type="title"/>
          </p:nvPr>
        </p:nvSpPr>
        <p:spPr/>
        <p:txBody>
          <a:bodyPr/>
          <a:lstStyle/>
          <a:p>
            <a:pPr algn="ctr"/>
            <a:r>
              <a:rPr lang="en-US" b="1" dirty="0"/>
              <a:t>Linear vs nonlinear classification</a:t>
            </a:r>
            <a:endParaRPr lang="en-US" dirty="0"/>
          </a:p>
        </p:txBody>
      </p:sp>
      <p:sp>
        <p:nvSpPr>
          <p:cNvPr id="3" name="Content Placeholder 2">
            <a:extLst>
              <a:ext uri="{FF2B5EF4-FFF2-40B4-BE49-F238E27FC236}">
                <a16:creationId xmlns:a16="http://schemas.microsoft.com/office/drawing/2014/main" id="{F63A6BAB-B8CF-49F2-B497-032AD806E73B}"/>
              </a:ext>
            </a:extLst>
          </p:cNvPr>
          <p:cNvSpPr>
            <a:spLocks noGrp="1"/>
          </p:cNvSpPr>
          <p:nvPr>
            <p:ph idx="1"/>
          </p:nvPr>
        </p:nvSpPr>
        <p:spPr>
          <a:xfrm>
            <a:off x="838200" y="1892300"/>
            <a:ext cx="10515600" cy="4351338"/>
          </a:xfrm>
        </p:spPr>
        <p:txBody>
          <a:bodyPr/>
          <a:lstStyle/>
          <a:p>
            <a:pPr marL="0" indent="0">
              <a:buNone/>
            </a:pPr>
            <a:r>
              <a:rPr lang="en-US" b="1" dirty="0"/>
              <a:t>But what happens when there is no clear hyperplane?</a:t>
            </a:r>
          </a:p>
          <a:p>
            <a:endParaRPr lang="en-US" dirty="0"/>
          </a:p>
        </p:txBody>
      </p:sp>
      <p:pic>
        <p:nvPicPr>
          <p:cNvPr id="5" name="Picture 4">
            <a:extLst>
              <a:ext uri="{FF2B5EF4-FFF2-40B4-BE49-F238E27FC236}">
                <a16:creationId xmlns:a16="http://schemas.microsoft.com/office/drawing/2014/main" id="{DB8F4E71-1E94-4AFC-89BF-3BC1E34F4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720" y="2908438"/>
            <a:ext cx="5143500" cy="2571750"/>
          </a:xfrm>
          <a:prstGeom prst="rect">
            <a:avLst/>
          </a:prstGeom>
        </p:spPr>
      </p:pic>
    </p:spTree>
    <p:extLst>
      <p:ext uri="{BB962C8B-B14F-4D97-AF65-F5344CB8AC3E}">
        <p14:creationId xmlns:p14="http://schemas.microsoft.com/office/powerpoint/2010/main" val="1170944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1336</Words>
  <Application>Microsoft Macintosh PowerPoint</Application>
  <PresentationFormat>Widescreen</PresentationFormat>
  <Paragraphs>115</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Support Vector Machines</vt:lpstr>
      <vt:lpstr>Support Vector Machines</vt:lpstr>
      <vt:lpstr>Support Vector Machines</vt:lpstr>
      <vt:lpstr>Support Vector Machines</vt:lpstr>
      <vt:lpstr>Support Vector Machines</vt:lpstr>
      <vt:lpstr>What is hyperplane ?</vt:lpstr>
      <vt:lpstr>Support Vector Machines</vt:lpstr>
      <vt:lpstr>Linear vs nonlinear classification?</vt:lpstr>
      <vt:lpstr>Linear vs nonlinear classification</vt:lpstr>
      <vt:lpstr>Support Vector Machines</vt:lpstr>
      <vt:lpstr>Kernel Trick</vt:lpstr>
      <vt:lpstr>Kernel Trick</vt:lpstr>
      <vt:lpstr>Gaussian RBF Kernel</vt:lpstr>
      <vt:lpstr>Gaussian RBF Kernel</vt:lpstr>
      <vt:lpstr>Gaussian RBF Kernel</vt:lpstr>
      <vt:lpstr>Polynomial Kernel</vt:lpstr>
      <vt:lpstr>Math of SVM</vt:lpstr>
      <vt:lpstr>Math of SVM</vt:lpstr>
      <vt:lpstr>Math of SVM</vt:lpstr>
      <vt:lpstr>Math of SVM</vt:lpstr>
      <vt:lpstr>Math of SVM</vt:lpstr>
      <vt:lpstr>Math of SVM</vt:lpstr>
      <vt:lpstr>Math of SVM</vt:lpstr>
      <vt:lpstr>SVM Formulation</vt:lpstr>
      <vt:lpstr>SVM Formulation</vt:lpstr>
      <vt:lpstr>SVM Formulation</vt:lpstr>
      <vt:lpstr>SVM 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Machines</dc:title>
  <dc:creator>coolrtyagi@gmail.com</dc:creator>
  <cp:lastModifiedBy>Anmol Arora</cp:lastModifiedBy>
  <cp:revision>23</cp:revision>
  <dcterms:created xsi:type="dcterms:W3CDTF">2017-10-19T08:49:34Z</dcterms:created>
  <dcterms:modified xsi:type="dcterms:W3CDTF">2020-07-25T12:56:29Z</dcterms:modified>
</cp:coreProperties>
</file>