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418" r:id="rId2"/>
    <p:sldId id="258" r:id="rId3"/>
    <p:sldId id="259" r:id="rId4"/>
    <p:sldId id="261" r:id="rId5"/>
    <p:sldId id="262" r:id="rId6"/>
    <p:sldId id="260" r:id="rId7"/>
    <p:sldId id="263" r:id="rId8"/>
    <p:sldId id="264" r:id="rId9"/>
    <p:sldId id="266" r:id="rId10"/>
    <p:sldId id="268" r:id="rId11"/>
    <p:sldId id="419" r:id="rId12"/>
    <p:sldId id="420" r:id="rId13"/>
    <p:sldId id="271" r:id="rId14"/>
    <p:sldId id="273" r:id="rId15"/>
    <p:sldId id="313" r:id="rId16"/>
    <p:sldId id="314" r:id="rId17"/>
    <p:sldId id="315" r:id="rId18"/>
    <p:sldId id="316" r:id="rId19"/>
    <p:sldId id="317" r:id="rId20"/>
    <p:sldId id="318" r:id="rId21"/>
    <p:sldId id="319" r:id="rId22"/>
    <p:sldId id="320" r:id="rId23"/>
    <p:sldId id="321" r:id="rId24"/>
    <p:sldId id="322" r:id="rId25"/>
    <p:sldId id="421" r:id="rId26"/>
    <p:sldId id="274" r:id="rId27"/>
    <p:sldId id="275" r:id="rId28"/>
    <p:sldId id="278" r:id="rId29"/>
    <p:sldId id="283" r:id="rId30"/>
    <p:sldId id="279" r:id="rId31"/>
    <p:sldId id="280" r:id="rId32"/>
    <p:sldId id="281" r:id="rId33"/>
    <p:sldId id="282"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47"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48" r:id="rId65"/>
    <p:sldId id="349"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7" r:id="rId79"/>
    <p:sldId id="336" r:id="rId80"/>
    <p:sldId id="338" r:id="rId81"/>
    <p:sldId id="339" r:id="rId82"/>
    <p:sldId id="323" r:id="rId83"/>
    <p:sldId id="340" r:id="rId84"/>
    <p:sldId id="341" r:id="rId85"/>
    <p:sldId id="342" r:id="rId86"/>
    <p:sldId id="343" r:id="rId87"/>
    <p:sldId id="344" r:id="rId88"/>
    <p:sldId id="345" r:id="rId89"/>
    <p:sldId id="346" r:id="rId90"/>
    <p:sldId id="386" r:id="rId91"/>
    <p:sldId id="387" r:id="rId92"/>
    <p:sldId id="388" r:id="rId93"/>
    <p:sldId id="389" r:id="rId94"/>
    <p:sldId id="390" r:id="rId95"/>
    <p:sldId id="391" r:id="rId96"/>
    <p:sldId id="393" r:id="rId97"/>
    <p:sldId id="399" r:id="rId98"/>
    <p:sldId id="400" r:id="rId99"/>
    <p:sldId id="401" r:id="rId100"/>
    <p:sldId id="403" r:id="rId101"/>
    <p:sldId id="404" r:id="rId102"/>
    <p:sldId id="405" r:id="rId103"/>
    <p:sldId id="406" r:id="rId104"/>
    <p:sldId id="407" r:id="rId105"/>
    <p:sldId id="408" r:id="rId106"/>
    <p:sldId id="394" r:id="rId107"/>
    <p:sldId id="395" r:id="rId108"/>
    <p:sldId id="396" r:id="rId109"/>
    <p:sldId id="397" r:id="rId110"/>
    <p:sldId id="398" r:id="rId111"/>
    <p:sldId id="409" r:id="rId112"/>
    <p:sldId id="410" r:id="rId113"/>
    <p:sldId id="411" r:id="rId114"/>
    <p:sldId id="412"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p:restoredTop sz="93066"/>
  </p:normalViewPr>
  <p:slideViewPr>
    <p:cSldViewPr snapToGrid="0" snapToObjects="1">
      <p:cViewPr varScale="1">
        <p:scale>
          <a:sx n="104" d="100"/>
          <a:sy n="104" d="100"/>
        </p:scale>
        <p:origin x="12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B5BD-F29F-2642-9F18-DE536501E7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ECD865-09CC-D44C-AE41-644273E35D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BA8620-F116-174A-A290-72FA63B28990}"/>
              </a:ext>
            </a:extLst>
          </p:cNvPr>
          <p:cNvSpPr>
            <a:spLocks noGrp="1"/>
          </p:cNvSpPr>
          <p:nvPr>
            <p:ph type="dt" sz="half" idx="10"/>
          </p:nvPr>
        </p:nvSpPr>
        <p:spPr/>
        <p:txBody>
          <a:bodyPr/>
          <a:lstStyle/>
          <a:p>
            <a:fld id="{4EE3CA9F-034A-2944-9326-97FC0E6FFB84}" type="datetimeFigureOut">
              <a:rPr lang="en-US" smtClean="0"/>
              <a:t>8/13/20</a:t>
            </a:fld>
            <a:endParaRPr lang="en-US"/>
          </a:p>
        </p:txBody>
      </p:sp>
      <p:sp>
        <p:nvSpPr>
          <p:cNvPr id="5" name="Footer Placeholder 4">
            <a:extLst>
              <a:ext uri="{FF2B5EF4-FFF2-40B4-BE49-F238E27FC236}">
                <a16:creationId xmlns:a16="http://schemas.microsoft.com/office/drawing/2014/main" id="{082F275F-2972-384B-926A-BB9C1FBD7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8D7F8-0411-8643-9491-78A2B83DA76C}"/>
              </a:ext>
            </a:extLst>
          </p:cNvPr>
          <p:cNvSpPr>
            <a:spLocks noGrp="1"/>
          </p:cNvSpPr>
          <p:nvPr>
            <p:ph type="sldNum" sz="quarter" idx="12"/>
          </p:nvPr>
        </p:nvSpPr>
        <p:spPr/>
        <p:txBody>
          <a:bodyPr/>
          <a:lstStyle/>
          <a:p>
            <a:fld id="{C5907273-911B-074F-A1C2-10C3EA13DAC7}" type="slidenum">
              <a:rPr lang="en-US" smtClean="0"/>
              <a:t>‹#›</a:t>
            </a:fld>
            <a:endParaRPr lang="en-US"/>
          </a:p>
        </p:txBody>
      </p:sp>
    </p:spTree>
    <p:extLst>
      <p:ext uri="{BB962C8B-B14F-4D97-AF65-F5344CB8AC3E}">
        <p14:creationId xmlns:p14="http://schemas.microsoft.com/office/powerpoint/2010/main" val="350222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6E43-2F06-4C47-94B4-2D031FD0E9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2F03B7-DD5E-014B-91CA-3D0BE2DE4B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CC3B9-B7CB-7D4C-BDDA-13909ECE591E}"/>
              </a:ext>
            </a:extLst>
          </p:cNvPr>
          <p:cNvSpPr>
            <a:spLocks noGrp="1"/>
          </p:cNvSpPr>
          <p:nvPr>
            <p:ph type="dt" sz="half" idx="10"/>
          </p:nvPr>
        </p:nvSpPr>
        <p:spPr/>
        <p:txBody>
          <a:bodyPr/>
          <a:lstStyle/>
          <a:p>
            <a:fld id="{4EE3CA9F-034A-2944-9326-97FC0E6FFB84}" type="datetimeFigureOut">
              <a:rPr lang="en-US" smtClean="0"/>
              <a:t>8/13/20</a:t>
            </a:fld>
            <a:endParaRPr lang="en-US"/>
          </a:p>
        </p:txBody>
      </p:sp>
      <p:sp>
        <p:nvSpPr>
          <p:cNvPr id="5" name="Footer Placeholder 4">
            <a:extLst>
              <a:ext uri="{FF2B5EF4-FFF2-40B4-BE49-F238E27FC236}">
                <a16:creationId xmlns:a16="http://schemas.microsoft.com/office/drawing/2014/main" id="{78CF1F27-97BB-2C46-8C34-F6BBEC21B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BF081-23E1-E547-B169-19B16F43B522}"/>
              </a:ext>
            </a:extLst>
          </p:cNvPr>
          <p:cNvSpPr>
            <a:spLocks noGrp="1"/>
          </p:cNvSpPr>
          <p:nvPr>
            <p:ph type="sldNum" sz="quarter" idx="12"/>
          </p:nvPr>
        </p:nvSpPr>
        <p:spPr/>
        <p:txBody>
          <a:bodyPr/>
          <a:lstStyle/>
          <a:p>
            <a:fld id="{C5907273-911B-074F-A1C2-10C3EA13DAC7}" type="slidenum">
              <a:rPr lang="en-US" smtClean="0"/>
              <a:t>‹#›</a:t>
            </a:fld>
            <a:endParaRPr lang="en-US"/>
          </a:p>
        </p:txBody>
      </p:sp>
    </p:spTree>
    <p:extLst>
      <p:ext uri="{BB962C8B-B14F-4D97-AF65-F5344CB8AC3E}">
        <p14:creationId xmlns:p14="http://schemas.microsoft.com/office/powerpoint/2010/main" val="15216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4E4079-DA54-D847-A186-2F817737CF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5DE123-8BE5-284A-B92A-EF67AB1999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CFAE1-C03E-0746-8B87-5C3B37171CAD}"/>
              </a:ext>
            </a:extLst>
          </p:cNvPr>
          <p:cNvSpPr>
            <a:spLocks noGrp="1"/>
          </p:cNvSpPr>
          <p:nvPr>
            <p:ph type="dt" sz="half" idx="10"/>
          </p:nvPr>
        </p:nvSpPr>
        <p:spPr/>
        <p:txBody>
          <a:bodyPr/>
          <a:lstStyle/>
          <a:p>
            <a:fld id="{4EE3CA9F-034A-2944-9326-97FC0E6FFB84}" type="datetimeFigureOut">
              <a:rPr lang="en-US" smtClean="0"/>
              <a:t>8/13/20</a:t>
            </a:fld>
            <a:endParaRPr lang="en-US"/>
          </a:p>
        </p:txBody>
      </p:sp>
      <p:sp>
        <p:nvSpPr>
          <p:cNvPr id="5" name="Footer Placeholder 4">
            <a:extLst>
              <a:ext uri="{FF2B5EF4-FFF2-40B4-BE49-F238E27FC236}">
                <a16:creationId xmlns:a16="http://schemas.microsoft.com/office/drawing/2014/main" id="{E45714C9-12E3-1A49-B5AD-9056D9BD3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BE0C6-C563-F644-A6DD-EBC2A31938B4}"/>
              </a:ext>
            </a:extLst>
          </p:cNvPr>
          <p:cNvSpPr>
            <a:spLocks noGrp="1"/>
          </p:cNvSpPr>
          <p:nvPr>
            <p:ph type="sldNum" sz="quarter" idx="12"/>
          </p:nvPr>
        </p:nvSpPr>
        <p:spPr/>
        <p:txBody>
          <a:bodyPr/>
          <a:lstStyle/>
          <a:p>
            <a:fld id="{C5907273-911B-074F-A1C2-10C3EA13DAC7}" type="slidenum">
              <a:rPr lang="en-US" smtClean="0"/>
              <a:t>‹#›</a:t>
            </a:fld>
            <a:endParaRPr lang="en-US"/>
          </a:p>
        </p:txBody>
      </p:sp>
    </p:spTree>
    <p:extLst>
      <p:ext uri="{BB962C8B-B14F-4D97-AF65-F5344CB8AC3E}">
        <p14:creationId xmlns:p14="http://schemas.microsoft.com/office/powerpoint/2010/main" val="326110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BEF8-31B0-574A-90A2-89121734D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A3944E-D192-3D49-AF00-FC6AE41207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B04CF-8962-2045-9303-C1E946D558FF}"/>
              </a:ext>
            </a:extLst>
          </p:cNvPr>
          <p:cNvSpPr>
            <a:spLocks noGrp="1"/>
          </p:cNvSpPr>
          <p:nvPr>
            <p:ph type="dt" sz="half" idx="10"/>
          </p:nvPr>
        </p:nvSpPr>
        <p:spPr/>
        <p:txBody>
          <a:bodyPr/>
          <a:lstStyle/>
          <a:p>
            <a:fld id="{4EE3CA9F-034A-2944-9326-97FC0E6FFB84}" type="datetimeFigureOut">
              <a:rPr lang="en-US" smtClean="0"/>
              <a:t>8/13/20</a:t>
            </a:fld>
            <a:endParaRPr lang="en-US"/>
          </a:p>
        </p:txBody>
      </p:sp>
      <p:sp>
        <p:nvSpPr>
          <p:cNvPr id="5" name="Footer Placeholder 4">
            <a:extLst>
              <a:ext uri="{FF2B5EF4-FFF2-40B4-BE49-F238E27FC236}">
                <a16:creationId xmlns:a16="http://schemas.microsoft.com/office/drawing/2014/main" id="{808CCB43-B2C4-664A-B312-0FA9AE9A4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EE792-A8E2-E24E-92D2-786F2101B43B}"/>
              </a:ext>
            </a:extLst>
          </p:cNvPr>
          <p:cNvSpPr>
            <a:spLocks noGrp="1"/>
          </p:cNvSpPr>
          <p:nvPr>
            <p:ph type="sldNum" sz="quarter" idx="12"/>
          </p:nvPr>
        </p:nvSpPr>
        <p:spPr/>
        <p:txBody>
          <a:bodyPr/>
          <a:lstStyle/>
          <a:p>
            <a:fld id="{C5907273-911B-074F-A1C2-10C3EA13DAC7}" type="slidenum">
              <a:rPr lang="en-US" smtClean="0"/>
              <a:t>‹#›</a:t>
            </a:fld>
            <a:endParaRPr lang="en-US"/>
          </a:p>
        </p:txBody>
      </p:sp>
    </p:spTree>
    <p:extLst>
      <p:ext uri="{BB962C8B-B14F-4D97-AF65-F5344CB8AC3E}">
        <p14:creationId xmlns:p14="http://schemas.microsoft.com/office/powerpoint/2010/main" val="227267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0CD3-755E-E848-9CA7-C20952EB1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0A8E4B-F0B5-464A-BAD5-F359F4249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01FDB2-3425-C641-B75F-33F6EE4F2AFC}"/>
              </a:ext>
            </a:extLst>
          </p:cNvPr>
          <p:cNvSpPr>
            <a:spLocks noGrp="1"/>
          </p:cNvSpPr>
          <p:nvPr>
            <p:ph type="dt" sz="half" idx="10"/>
          </p:nvPr>
        </p:nvSpPr>
        <p:spPr/>
        <p:txBody>
          <a:bodyPr/>
          <a:lstStyle/>
          <a:p>
            <a:fld id="{4EE3CA9F-034A-2944-9326-97FC0E6FFB84}" type="datetimeFigureOut">
              <a:rPr lang="en-US" smtClean="0"/>
              <a:t>8/13/20</a:t>
            </a:fld>
            <a:endParaRPr lang="en-US"/>
          </a:p>
        </p:txBody>
      </p:sp>
      <p:sp>
        <p:nvSpPr>
          <p:cNvPr id="5" name="Footer Placeholder 4">
            <a:extLst>
              <a:ext uri="{FF2B5EF4-FFF2-40B4-BE49-F238E27FC236}">
                <a16:creationId xmlns:a16="http://schemas.microsoft.com/office/drawing/2014/main" id="{76AF2388-0061-E744-B1B5-0EBB22976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3938D-61BC-1941-9430-F893504E0769}"/>
              </a:ext>
            </a:extLst>
          </p:cNvPr>
          <p:cNvSpPr>
            <a:spLocks noGrp="1"/>
          </p:cNvSpPr>
          <p:nvPr>
            <p:ph type="sldNum" sz="quarter" idx="12"/>
          </p:nvPr>
        </p:nvSpPr>
        <p:spPr/>
        <p:txBody>
          <a:bodyPr/>
          <a:lstStyle/>
          <a:p>
            <a:fld id="{C5907273-911B-074F-A1C2-10C3EA13DAC7}" type="slidenum">
              <a:rPr lang="en-US" smtClean="0"/>
              <a:t>‹#›</a:t>
            </a:fld>
            <a:endParaRPr lang="en-US"/>
          </a:p>
        </p:txBody>
      </p:sp>
    </p:spTree>
    <p:extLst>
      <p:ext uri="{BB962C8B-B14F-4D97-AF65-F5344CB8AC3E}">
        <p14:creationId xmlns:p14="http://schemas.microsoft.com/office/powerpoint/2010/main" val="203123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C264-A294-9E43-948C-B02114E5A9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978744-DA42-664A-9ECA-E49C1DFCB2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2CCFF3-0D06-F543-94C5-CF1DCA38A9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BA08A1-E442-044A-91EA-DDBA1E70A158}"/>
              </a:ext>
            </a:extLst>
          </p:cNvPr>
          <p:cNvSpPr>
            <a:spLocks noGrp="1"/>
          </p:cNvSpPr>
          <p:nvPr>
            <p:ph type="dt" sz="half" idx="10"/>
          </p:nvPr>
        </p:nvSpPr>
        <p:spPr/>
        <p:txBody>
          <a:bodyPr/>
          <a:lstStyle/>
          <a:p>
            <a:fld id="{4EE3CA9F-034A-2944-9326-97FC0E6FFB84}" type="datetimeFigureOut">
              <a:rPr lang="en-US" smtClean="0"/>
              <a:t>8/13/20</a:t>
            </a:fld>
            <a:endParaRPr lang="en-US"/>
          </a:p>
        </p:txBody>
      </p:sp>
      <p:sp>
        <p:nvSpPr>
          <p:cNvPr id="6" name="Footer Placeholder 5">
            <a:extLst>
              <a:ext uri="{FF2B5EF4-FFF2-40B4-BE49-F238E27FC236}">
                <a16:creationId xmlns:a16="http://schemas.microsoft.com/office/drawing/2014/main" id="{9774B8A3-053C-D148-B839-3CECDD56E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88483-411A-F54E-9775-497C6072AA71}"/>
              </a:ext>
            </a:extLst>
          </p:cNvPr>
          <p:cNvSpPr>
            <a:spLocks noGrp="1"/>
          </p:cNvSpPr>
          <p:nvPr>
            <p:ph type="sldNum" sz="quarter" idx="12"/>
          </p:nvPr>
        </p:nvSpPr>
        <p:spPr/>
        <p:txBody>
          <a:bodyPr/>
          <a:lstStyle/>
          <a:p>
            <a:fld id="{C5907273-911B-074F-A1C2-10C3EA13DAC7}" type="slidenum">
              <a:rPr lang="en-US" smtClean="0"/>
              <a:t>‹#›</a:t>
            </a:fld>
            <a:endParaRPr lang="en-US"/>
          </a:p>
        </p:txBody>
      </p:sp>
    </p:spTree>
    <p:extLst>
      <p:ext uri="{BB962C8B-B14F-4D97-AF65-F5344CB8AC3E}">
        <p14:creationId xmlns:p14="http://schemas.microsoft.com/office/powerpoint/2010/main" val="226549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1EED-C4E8-3D45-AA6E-A8CDE9DC8D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F67B0F-2B8F-594C-B953-49FD7075BD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0D3C11-97EB-4B46-A98F-A8DA9E383C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BB5641-E217-114F-AB6C-22D2827F28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BB1C28-10F0-814A-9232-76FC43FA6C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F02C0D-AD61-D24B-818D-4F389D71949D}"/>
              </a:ext>
            </a:extLst>
          </p:cNvPr>
          <p:cNvSpPr>
            <a:spLocks noGrp="1"/>
          </p:cNvSpPr>
          <p:nvPr>
            <p:ph type="dt" sz="half" idx="10"/>
          </p:nvPr>
        </p:nvSpPr>
        <p:spPr/>
        <p:txBody>
          <a:bodyPr/>
          <a:lstStyle/>
          <a:p>
            <a:fld id="{4EE3CA9F-034A-2944-9326-97FC0E6FFB84}" type="datetimeFigureOut">
              <a:rPr lang="en-US" smtClean="0"/>
              <a:t>8/13/20</a:t>
            </a:fld>
            <a:endParaRPr lang="en-US"/>
          </a:p>
        </p:txBody>
      </p:sp>
      <p:sp>
        <p:nvSpPr>
          <p:cNvPr id="8" name="Footer Placeholder 7">
            <a:extLst>
              <a:ext uri="{FF2B5EF4-FFF2-40B4-BE49-F238E27FC236}">
                <a16:creationId xmlns:a16="http://schemas.microsoft.com/office/drawing/2014/main" id="{FE3CEA96-B44F-9E42-8CA0-F364D27DB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AAC7DB-AF58-AA4A-A6F6-F6BB35A24818}"/>
              </a:ext>
            </a:extLst>
          </p:cNvPr>
          <p:cNvSpPr>
            <a:spLocks noGrp="1"/>
          </p:cNvSpPr>
          <p:nvPr>
            <p:ph type="sldNum" sz="quarter" idx="12"/>
          </p:nvPr>
        </p:nvSpPr>
        <p:spPr/>
        <p:txBody>
          <a:bodyPr/>
          <a:lstStyle/>
          <a:p>
            <a:fld id="{C5907273-911B-074F-A1C2-10C3EA13DAC7}" type="slidenum">
              <a:rPr lang="en-US" smtClean="0"/>
              <a:t>‹#›</a:t>
            </a:fld>
            <a:endParaRPr lang="en-US"/>
          </a:p>
        </p:txBody>
      </p:sp>
    </p:spTree>
    <p:extLst>
      <p:ext uri="{BB962C8B-B14F-4D97-AF65-F5344CB8AC3E}">
        <p14:creationId xmlns:p14="http://schemas.microsoft.com/office/powerpoint/2010/main" val="11861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6F09-AA42-BD47-83BB-17F5D63C60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EACCDF-99E1-5741-AA10-8FA1B1911F03}"/>
              </a:ext>
            </a:extLst>
          </p:cNvPr>
          <p:cNvSpPr>
            <a:spLocks noGrp="1"/>
          </p:cNvSpPr>
          <p:nvPr>
            <p:ph type="dt" sz="half" idx="10"/>
          </p:nvPr>
        </p:nvSpPr>
        <p:spPr/>
        <p:txBody>
          <a:bodyPr/>
          <a:lstStyle/>
          <a:p>
            <a:fld id="{4EE3CA9F-034A-2944-9326-97FC0E6FFB84}" type="datetimeFigureOut">
              <a:rPr lang="en-US" smtClean="0"/>
              <a:t>8/13/20</a:t>
            </a:fld>
            <a:endParaRPr lang="en-US"/>
          </a:p>
        </p:txBody>
      </p:sp>
      <p:sp>
        <p:nvSpPr>
          <p:cNvPr id="4" name="Footer Placeholder 3">
            <a:extLst>
              <a:ext uri="{FF2B5EF4-FFF2-40B4-BE49-F238E27FC236}">
                <a16:creationId xmlns:a16="http://schemas.microsoft.com/office/drawing/2014/main" id="{6AADFD00-CEBF-D447-9688-CA5AA9A5BE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118406-001F-E343-9AA8-72834C6C1D80}"/>
              </a:ext>
            </a:extLst>
          </p:cNvPr>
          <p:cNvSpPr>
            <a:spLocks noGrp="1"/>
          </p:cNvSpPr>
          <p:nvPr>
            <p:ph type="sldNum" sz="quarter" idx="12"/>
          </p:nvPr>
        </p:nvSpPr>
        <p:spPr/>
        <p:txBody>
          <a:bodyPr/>
          <a:lstStyle/>
          <a:p>
            <a:fld id="{C5907273-911B-074F-A1C2-10C3EA13DAC7}" type="slidenum">
              <a:rPr lang="en-US" smtClean="0"/>
              <a:t>‹#›</a:t>
            </a:fld>
            <a:endParaRPr lang="en-US"/>
          </a:p>
        </p:txBody>
      </p:sp>
    </p:spTree>
    <p:extLst>
      <p:ext uri="{BB962C8B-B14F-4D97-AF65-F5344CB8AC3E}">
        <p14:creationId xmlns:p14="http://schemas.microsoft.com/office/powerpoint/2010/main" val="125714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4A9C3-CA06-6143-93F1-FBFC984294CB}"/>
              </a:ext>
            </a:extLst>
          </p:cNvPr>
          <p:cNvSpPr>
            <a:spLocks noGrp="1"/>
          </p:cNvSpPr>
          <p:nvPr>
            <p:ph type="dt" sz="half" idx="10"/>
          </p:nvPr>
        </p:nvSpPr>
        <p:spPr/>
        <p:txBody>
          <a:bodyPr/>
          <a:lstStyle/>
          <a:p>
            <a:fld id="{4EE3CA9F-034A-2944-9326-97FC0E6FFB84}" type="datetimeFigureOut">
              <a:rPr lang="en-US" smtClean="0"/>
              <a:t>8/13/20</a:t>
            </a:fld>
            <a:endParaRPr lang="en-US"/>
          </a:p>
        </p:txBody>
      </p:sp>
      <p:sp>
        <p:nvSpPr>
          <p:cNvPr id="3" name="Footer Placeholder 2">
            <a:extLst>
              <a:ext uri="{FF2B5EF4-FFF2-40B4-BE49-F238E27FC236}">
                <a16:creationId xmlns:a16="http://schemas.microsoft.com/office/drawing/2014/main" id="{2DFDE54B-CADD-DE45-B9C9-9E25E960F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4E8C3-8A8F-3645-85A2-93E9025D81D7}"/>
              </a:ext>
            </a:extLst>
          </p:cNvPr>
          <p:cNvSpPr>
            <a:spLocks noGrp="1"/>
          </p:cNvSpPr>
          <p:nvPr>
            <p:ph type="sldNum" sz="quarter" idx="12"/>
          </p:nvPr>
        </p:nvSpPr>
        <p:spPr/>
        <p:txBody>
          <a:bodyPr/>
          <a:lstStyle/>
          <a:p>
            <a:fld id="{C5907273-911B-074F-A1C2-10C3EA13DAC7}" type="slidenum">
              <a:rPr lang="en-US" smtClean="0"/>
              <a:t>‹#›</a:t>
            </a:fld>
            <a:endParaRPr lang="en-US"/>
          </a:p>
        </p:txBody>
      </p:sp>
    </p:spTree>
    <p:extLst>
      <p:ext uri="{BB962C8B-B14F-4D97-AF65-F5344CB8AC3E}">
        <p14:creationId xmlns:p14="http://schemas.microsoft.com/office/powerpoint/2010/main" val="286578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CE55-6653-5244-A770-1F4AE49A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6123C9-F5C4-EF43-9E50-F85CDC431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D931D1-9781-6C41-81E6-CE7996851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FD4AB4-D245-3148-B00B-DA57F7AF070C}"/>
              </a:ext>
            </a:extLst>
          </p:cNvPr>
          <p:cNvSpPr>
            <a:spLocks noGrp="1"/>
          </p:cNvSpPr>
          <p:nvPr>
            <p:ph type="dt" sz="half" idx="10"/>
          </p:nvPr>
        </p:nvSpPr>
        <p:spPr/>
        <p:txBody>
          <a:bodyPr/>
          <a:lstStyle/>
          <a:p>
            <a:fld id="{4EE3CA9F-034A-2944-9326-97FC0E6FFB84}" type="datetimeFigureOut">
              <a:rPr lang="en-US" smtClean="0"/>
              <a:t>8/13/20</a:t>
            </a:fld>
            <a:endParaRPr lang="en-US"/>
          </a:p>
        </p:txBody>
      </p:sp>
      <p:sp>
        <p:nvSpPr>
          <p:cNvPr id="6" name="Footer Placeholder 5">
            <a:extLst>
              <a:ext uri="{FF2B5EF4-FFF2-40B4-BE49-F238E27FC236}">
                <a16:creationId xmlns:a16="http://schemas.microsoft.com/office/drawing/2014/main" id="{AF2D89E8-1BA9-ED45-9767-E29B03C5F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582E0-10FC-264E-8DBE-2DC258D02946}"/>
              </a:ext>
            </a:extLst>
          </p:cNvPr>
          <p:cNvSpPr>
            <a:spLocks noGrp="1"/>
          </p:cNvSpPr>
          <p:nvPr>
            <p:ph type="sldNum" sz="quarter" idx="12"/>
          </p:nvPr>
        </p:nvSpPr>
        <p:spPr/>
        <p:txBody>
          <a:bodyPr/>
          <a:lstStyle/>
          <a:p>
            <a:fld id="{C5907273-911B-074F-A1C2-10C3EA13DAC7}" type="slidenum">
              <a:rPr lang="en-US" smtClean="0"/>
              <a:t>‹#›</a:t>
            </a:fld>
            <a:endParaRPr lang="en-US"/>
          </a:p>
        </p:txBody>
      </p:sp>
    </p:spTree>
    <p:extLst>
      <p:ext uri="{BB962C8B-B14F-4D97-AF65-F5344CB8AC3E}">
        <p14:creationId xmlns:p14="http://schemas.microsoft.com/office/powerpoint/2010/main" val="83348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0426-4A55-1B45-9C4F-E044BB44C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FD9361-3778-6949-9DBB-BF7074E1A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F11CC6-F0B8-9F48-A45A-E3EDCA618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C4603B-0112-5642-9F1C-6A249EFEC5CC}"/>
              </a:ext>
            </a:extLst>
          </p:cNvPr>
          <p:cNvSpPr>
            <a:spLocks noGrp="1"/>
          </p:cNvSpPr>
          <p:nvPr>
            <p:ph type="dt" sz="half" idx="10"/>
          </p:nvPr>
        </p:nvSpPr>
        <p:spPr/>
        <p:txBody>
          <a:bodyPr/>
          <a:lstStyle/>
          <a:p>
            <a:fld id="{4EE3CA9F-034A-2944-9326-97FC0E6FFB84}" type="datetimeFigureOut">
              <a:rPr lang="en-US" smtClean="0"/>
              <a:t>8/13/20</a:t>
            </a:fld>
            <a:endParaRPr lang="en-US"/>
          </a:p>
        </p:txBody>
      </p:sp>
      <p:sp>
        <p:nvSpPr>
          <p:cNvPr id="6" name="Footer Placeholder 5">
            <a:extLst>
              <a:ext uri="{FF2B5EF4-FFF2-40B4-BE49-F238E27FC236}">
                <a16:creationId xmlns:a16="http://schemas.microsoft.com/office/drawing/2014/main" id="{F10DB7AE-3A3F-0D46-BFC1-264FA5AE3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7DB06-6DF0-0F4E-B5C5-BF1FADA86D80}"/>
              </a:ext>
            </a:extLst>
          </p:cNvPr>
          <p:cNvSpPr>
            <a:spLocks noGrp="1"/>
          </p:cNvSpPr>
          <p:nvPr>
            <p:ph type="sldNum" sz="quarter" idx="12"/>
          </p:nvPr>
        </p:nvSpPr>
        <p:spPr/>
        <p:txBody>
          <a:bodyPr/>
          <a:lstStyle/>
          <a:p>
            <a:fld id="{C5907273-911B-074F-A1C2-10C3EA13DAC7}" type="slidenum">
              <a:rPr lang="en-US" smtClean="0"/>
              <a:t>‹#›</a:t>
            </a:fld>
            <a:endParaRPr lang="en-US"/>
          </a:p>
        </p:txBody>
      </p:sp>
    </p:spTree>
    <p:extLst>
      <p:ext uri="{BB962C8B-B14F-4D97-AF65-F5344CB8AC3E}">
        <p14:creationId xmlns:p14="http://schemas.microsoft.com/office/powerpoint/2010/main" val="42712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7853C3-09B4-AE47-9A94-C5EC56A60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980F73-8CA4-7E44-9245-C37B6960F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A10F8-1B12-B947-8B5A-6930A73705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3CA9F-034A-2944-9326-97FC0E6FFB84}" type="datetimeFigureOut">
              <a:rPr lang="en-US" smtClean="0"/>
              <a:t>8/13/20</a:t>
            </a:fld>
            <a:endParaRPr lang="en-US"/>
          </a:p>
        </p:txBody>
      </p:sp>
      <p:sp>
        <p:nvSpPr>
          <p:cNvPr id="5" name="Footer Placeholder 4">
            <a:extLst>
              <a:ext uri="{FF2B5EF4-FFF2-40B4-BE49-F238E27FC236}">
                <a16:creationId xmlns:a16="http://schemas.microsoft.com/office/drawing/2014/main" id="{8672983F-BC6F-FC41-BA6A-22F102D22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554F8-3674-FE42-93E5-1C6DC8025F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07273-911B-074F-A1C2-10C3EA13DAC7}" type="slidenum">
              <a:rPr lang="en-US" smtClean="0"/>
              <a:t>‹#›</a:t>
            </a:fld>
            <a:endParaRPr lang="en-US"/>
          </a:p>
        </p:txBody>
      </p:sp>
    </p:spTree>
    <p:extLst>
      <p:ext uri="{BB962C8B-B14F-4D97-AF65-F5344CB8AC3E}">
        <p14:creationId xmlns:p14="http://schemas.microsoft.com/office/powerpoint/2010/main" val="62473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9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9D6E-5A98-9846-8E41-CF4055EE055E}"/>
              </a:ext>
            </a:extLst>
          </p:cNvPr>
          <p:cNvSpPr>
            <a:spLocks noGrp="1"/>
          </p:cNvSpPr>
          <p:nvPr>
            <p:ph type="ctrTitle"/>
          </p:nvPr>
        </p:nvSpPr>
        <p:spPr/>
        <p:txBody>
          <a:bodyPr/>
          <a:lstStyle/>
          <a:p>
            <a:r>
              <a:rPr lang="en-US" dirty="0"/>
              <a:t>Data Munging</a:t>
            </a:r>
          </a:p>
        </p:txBody>
      </p:sp>
      <p:sp>
        <p:nvSpPr>
          <p:cNvPr id="3" name="Subtitle 2">
            <a:extLst>
              <a:ext uri="{FF2B5EF4-FFF2-40B4-BE49-F238E27FC236}">
                <a16:creationId xmlns:a16="http://schemas.microsoft.com/office/drawing/2014/main" id="{BA707970-54B3-2545-B8FC-814C2B50F3A2}"/>
              </a:ext>
            </a:extLst>
          </p:cNvPr>
          <p:cNvSpPr>
            <a:spLocks noGrp="1"/>
          </p:cNvSpPr>
          <p:nvPr>
            <p:ph type="subTitle" idx="1"/>
          </p:nvPr>
        </p:nvSpPr>
        <p:spPr/>
        <p:txBody>
          <a:bodyPr>
            <a:normAutofit lnSpcReduction="10000"/>
          </a:bodyPr>
          <a:lstStyle/>
          <a:p>
            <a:r>
              <a:rPr lang="en-US" dirty="0"/>
              <a:t>Also known as ‘Data Wrangling’</a:t>
            </a:r>
          </a:p>
          <a:p>
            <a:endParaRPr lang="en-US" dirty="0"/>
          </a:p>
          <a:p>
            <a:r>
              <a:rPr lang="en-US" dirty="0"/>
              <a:t>Before understanding what is data munging, we’ll take example of a dummy dataset.</a:t>
            </a:r>
          </a:p>
        </p:txBody>
      </p:sp>
    </p:spTree>
    <p:extLst>
      <p:ext uri="{BB962C8B-B14F-4D97-AF65-F5344CB8AC3E}">
        <p14:creationId xmlns:p14="http://schemas.microsoft.com/office/powerpoint/2010/main" val="1594329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6471-F953-8D4A-83D7-27E28F93031B}"/>
              </a:ext>
            </a:extLst>
          </p:cNvPr>
          <p:cNvSpPr>
            <a:spLocks noGrp="1"/>
          </p:cNvSpPr>
          <p:nvPr>
            <p:ph type="title"/>
          </p:nvPr>
        </p:nvSpPr>
        <p:spPr/>
        <p:txBody>
          <a:bodyPr>
            <a:normAutofit/>
          </a:bodyPr>
          <a:lstStyle/>
          <a:p>
            <a:r>
              <a:rPr lang="en-IN" b="1" dirty="0"/>
              <a:t>Treat extreme values in </a:t>
            </a:r>
            <a:r>
              <a:rPr lang="en-IN" b="1" dirty="0" err="1"/>
              <a:t>LoanAmount</a:t>
            </a:r>
            <a:endParaRPr lang="en-US" dirty="0"/>
          </a:p>
        </p:txBody>
      </p:sp>
      <p:pic>
        <p:nvPicPr>
          <p:cNvPr id="5" name="Content Placeholder 4">
            <a:extLst>
              <a:ext uri="{FF2B5EF4-FFF2-40B4-BE49-F238E27FC236}">
                <a16:creationId xmlns:a16="http://schemas.microsoft.com/office/drawing/2014/main" id="{ACC24D9C-B40E-5541-8713-7A67757E05C6}"/>
              </a:ext>
            </a:extLst>
          </p:cNvPr>
          <p:cNvPicPr>
            <a:picLocks noGrp="1" noChangeAspect="1"/>
          </p:cNvPicPr>
          <p:nvPr>
            <p:ph idx="1"/>
          </p:nvPr>
        </p:nvPicPr>
        <p:blipFill>
          <a:blip r:embed="rId2"/>
          <a:stretch>
            <a:fillRect/>
          </a:stretch>
        </p:blipFill>
        <p:spPr>
          <a:xfrm>
            <a:off x="3287519" y="1825625"/>
            <a:ext cx="5616962" cy="4351338"/>
          </a:xfrm>
        </p:spPr>
      </p:pic>
    </p:spTree>
    <p:extLst>
      <p:ext uri="{BB962C8B-B14F-4D97-AF65-F5344CB8AC3E}">
        <p14:creationId xmlns:p14="http://schemas.microsoft.com/office/powerpoint/2010/main" val="9615066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5B09-C008-0A4E-92DF-FA1982F31274}"/>
              </a:ext>
            </a:extLst>
          </p:cNvPr>
          <p:cNvSpPr>
            <a:spLocks noGrp="1"/>
          </p:cNvSpPr>
          <p:nvPr>
            <p:ph type="title"/>
          </p:nvPr>
        </p:nvSpPr>
        <p:spPr/>
        <p:txBody>
          <a:bodyPr/>
          <a:lstStyle/>
          <a:p>
            <a:r>
              <a:rPr lang="en-IN" b="1" dirty="0"/>
              <a:t>Types of clustering algorithms</a:t>
            </a:r>
            <a:endParaRPr lang="en-US" dirty="0"/>
          </a:p>
        </p:txBody>
      </p:sp>
      <p:sp>
        <p:nvSpPr>
          <p:cNvPr id="3" name="Content Placeholder 2">
            <a:extLst>
              <a:ext uri="{FF2B5EF4-FFF2-40B4-BE49-F238E27FC236}">
                <a16:creationId xmlns:a16="http://schemas.microsoft.com/office/drawing/2014/main" id="{429E740C-F20A-2E40-BC55-4BFA2F051662}"/>
              </a:ext>
            </a:extLst>
          </p:cNvPr>
          <p:cNvSpPr>
            <a:spLocks noGrp="1"/>
          </p:cNvSpPr>
          <p:nvPr>
            <p:ph idx="1"/>
          </p:nvPr>
        </p:nvSpPr>
        <p:spPr>
          <a:xfrm>
            <a:off x="838200" y="1825624"/>
            <a:ext cx="10515600" cy="5032375"/>
          </a:xfrm>
        </p:spPr>
        <p:txBody>
          <a:bodyPr>
            <a:normAutofit/>
          </a:bodyPr>
          <a:lstStyle/>
          <a:p>
            <a:endParaRPr lang="en-IN" b="1" dirty="0"/>
          </a:p>
          <a:p>
            <a:r>
              <a:rPr lang="en-IN" b="1" dirty="0"/>
              <a:t>Density Models: </a:t>
            </a:r>
            <a:r>
              <a:rPr lang="en-IN" dirty="0"/>
              <a:t>These models search the data space for areas of varied density of data points in the data space. </a:t>
            </a:r>
          </a:p>
          <a:p>
            <a:r>
              <a:rPr lang="en-IN" dirty="0"/>
              <a:t>It isolates various different density regions and assign the data points within these regions in the same cluster. </a:t>
            </a:r>
          </a:p>
          <a:p>
            <a:r>
              <a:rPr lang="en-IN" dirty="0"/>
              <a:t>Popular examples of density models are DBSCAN and OPTICS.</a:t>
            </a:r>
          </a:p>
        </p:txBody>
      </p:sp>
    </p:spTree>
    <p:extLst>
      <p:ext uri="{BB962C8B-B14F-4D97-AF65-F5344CB8AC3E}">
        <p14:creationId xmlns:p14="http://schemas.microsoft.com/office/powerpoint/2010/main" val="42074396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B382-F20A-CD4C-9B17-26ACA845BB25}"/>
              </a:ext>
            </a:extLst>
          </p:cNvPr>
          <p:cNvSpPr>
            <a:spLocks noGrp="1"/>
          </p:cNvSpPr>
          <p:nvPr>
            <p:ph type="title"/>
          </p:nvPr>
        </p:nvSpPr>
        <p:spPr/>
        <p:txBody>
          <a:bodyPr/>
          <a:lstStyle/>
          <a:p>
            <a:r>
              <a:rPr lang="en-IN" b="1" dirty="0"/>
              <a:t>K Means Clustering</a:t>
            </a:r>
            <a:endParaRPr lang="en-US" dirty="0"/>
          </a:p>
        </p:txBody>
      </p:sp>
      <p:sp>
        <p:nvSpPr>
          <p:cNvPr id="3" name="Content Placeholder 2">
            <a:extLst>
              <a:ext uri="{FF2B5EF4-FFF2-40B4-BE49-F238E27FC236}">
                <a16:creationId xmlns:a16="http://schemas.microsoft.com/office/drawing/2014/main" id="{46258828-6A61-6E4B-AE3F-CFC74CBD277A}"/>
              </a:ext>
            </a:extLst>
          </p:cNvPr>
          <p:cNvSpPr>
            <a:spLocks noGrp="1"/>
          </p:cNvSpPr>
          <p:nvPr>
            <p:ph idx="1"/>
          </p:nvPr>
        </p:nvSpPr>
        <p:spPr>
          <a:xfrm>
            <a:off x="838200" y="1825625"/>
            <a:ext cx="7556500" cy="4351338"/>
          </a:xfrm>
        </p:spPr>
        <p:txBody>
          <a:bodyPr/>
          <a:lstStyle/>
          <a:p>
            <a:r>
              <a:rPr lang="en-IN" dirty="0"/>
              <a:t>K means is an iterative clustering algorithm that aims to find local maxima in each iteration.</a:t>
            </a:r>
          </a:p>
          <a:p>
            <a:r>
              <a:rPr lang="en-IN" dirty="0"/>
              <a:t>This algorithm works in these 5 steps :</a:t>
            </a:r>
          </a:p>
          <a:p>
            <a:pPr marL="514350" indent="-514350">
              <a:buFont typeface="+mj-lt"/>
              <a:buAutoNum type="arabicPeriod"/>
            </a:pPr>
            <a:r>
              <a:rPr lang="en-IN" dirty="0"/>
              <a:t>Specify the desired number of clusters K : Let us choose k=2 for these 5 data points in 2-D space.</a:t>
            </a:r>
          </a:p>
          <a:p>
            <a:pPr marL="514350" indent="-514350">
              <a:buFont typeface="+mj-lt"/>
              <a:buAutoNum type="arabicPeriod"/>
            </a:pPr>
            <a:r>
              <a:rPr lang="en-IN" dirty="0"/>
              <a:t>Randomly assign each data point to a cluster : Let’s assign three points in cluster 1 shown using red </a:t>
            </a:r>
            <a:r>
              <a:rPr lang="en-IN" dirty="0" err="1"/>
              <a:t>color</a:t>
            </a:r>
            <a:r>
              <a:rPr lang="en-IN" dirty="0"/>
              <a:t> and two points in cluster 2 shown using grey </a:t>
            </a:r>
            <a:r>
              <a:rPr lang="en-IN" dirty="0" err="1"/>
              <a:t>color</a:t>
            </a:r>
            <a:r>
              <a:rPr lang="en-IN" dirty="0"/>
              <a:t>.</a:t>
            </a:r>
          </a:p>
          <a:p>
            <a:endParaRPr lang="en-US" dirty="0"/>
          </a:p>
        </p:txBody>
      </p:sp>
      <p:pic>
        <p:nvPicPr>
          <p:cNvPr id="5" name="Picture 4">
            <a:extLst>
              <a:ext uri="{FF2B5EF4-FFF2-40B4-BE49-F238E27FC236}">
                <a16:creationId xmlns:a16="http://schemas.microsoft.com/office/drawing/2014/main" id="{EFFDFB27-BA7E-C64C-9E76-DAC25F8E449A}"/>
              </a:ext>
            </a:extLst>
          </p:cNvPr>
          <p:cNvPicPr>
            <a:picLocks noChangeAspect="1"/>
          </p:cNvPicPr>
          <p:nvPr/>
        </p:nvPicPr>
        <p:blipFill>
          <a:blip r:embed="rId2"/>
          <a:stretch>
            <a:fillRect/>
          </a:stretch>
        </p:blipFill>
        <p:spPr>
          <a:xfrm>
            <a:off x="8394700" y="3086100"/>
            <a:ext cx="3797300" cy="3771900"/>
          </a:xfrm>
          <a:prstGeom prst="rect">
            <a:avLst/>
          </a:prstGeom>
        </p:spPr>
      </p:pic>
    </p:spTree>
    <p:extLst>
      <p:ext uri="{BB962C8B-B14F-4D97-AF65-F5344CB8AC3E}">
        <p14:creationId xmlns:p14="http://schemas.microsoft.com/office/powerpoint/2010/main" val="653238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B382-F20A-CD4C-9B17-26ACA845BB25}"/>
              </a:ext>
            </a:extLst>
          </p:cNvPr>
          <p:cNvSpPr>
            <a:spLocks noGrp="1"/>
          </p:cNvSpPr>
          <p:nvPr>
            <p:ph type="title"/>
          </p:nvPr>
        </p:nvSpPr>
        <p:spPr/>
        <p:txBody>
          <a:bodyPr/>
          <a:lstStyle/>
          <a:p>
            <a:r>
              <a:rPr lang="en-IN" b="1" dirty="0"/>
              <a:t>K Means Clustering</a:t>
            </a:r>
            <a:endParaRPr lang="en-US" dirty="0"/>
          </a:p>
        </p:txBody>
      </p:sp>
      <p:sp>
        <p:nvSpPr>
          <p:cNvPr id="3" name="Content Placeholder 2">
            <a:extLst>
              <a:ext uri="{FF2B5EF4-FFF2-40B4-BE49-F238E27FC236}">
                <a16:creationId xmlns:a16="http://schemas.microsoft.com/office/drawing/2014/main" id="{46258828-6A61-6E4B-AE3F-CFC74CBD277A}"/>
              </a:ext>
            </a:extLst>
          </p:cNvPr>
          <p:cNvSpPr>
            <a:spLocks noGrp="1"/>
          </p:cNvSpPr>
          <p:nvPr>
            <p:ph idx="1"/>
          </p:nvPr>
        </p:nvSpPr>
        <p:spPr>
          <a:xfrm>
            <a:off x="838200" y="1825625"/>
            <a:ext cx="10805160" cy="4351338"/>
          </a:xfrm>
        </p:spPr>
        <p:txBody>
          <a:bodyPr/>
          <a:lstStyle/>
          <a:p>
            <a:pPr marL="0" indent="0">
              <a:buNone/>
            </a:pPr>
            <a:r>
              <a:rPr lang="en-IN" dirty="0"/>
              <a:t>3. Compute cluster centroids : The centroid of data points in the red cluster is shown using red cross and those in grey cluster using grey cross.</a:t>
            </a:r>
          </a:p>
          <a:p>
            <a:endParaRPr lang="en-US" dirty="0"/>
          </a:p>
        </p:txBody>
      </p:sp>
      <p:pic>
        <p:nvPicPr>
          <p:cNvPr id="8" name="Picture 7">
            <a:extLst>
              <a:ext uri="{FF2B5EF4-FFF2-40B4-BE49-F238E27FC236}">
                <a16:creationId xmlns:a16="http://schemas.microsoft.com/office/drawing/2014/main" id="{544B2B78-D72C-F840-93C8-115B994D97BC}"/>
              </a:ext>
            </a:extLst>
          </p:cNvPr>
          <p:cNvPicPr>
            <a:picLocks noChangeAspect="1"/>
          </p:cNvPicPr>
          <p:nvPr/>
        </p:nvPicPr>
        <p:blipFill>
          <a:blip r:embed="rId2"/>
          <a:stretch>
            <a:fillRect/>
          </a:stretch>
        </p:blipFill>
        <p:spPr>
          <a:xfrm>
            <a:off x="4197350" y="2633472"/>
            <a:ext cx="3797300" cy="4224528"/>
          </a:xfrm>
          <a:prstGeom prst="rect">
            <a:avLst/>
          </a:prstGeom>
        </p:spPr>
      </p:pic>
    </p:spTree>
    <p:extLst>
      <p:ext uri="{BB962C8B-B14F-4D97-AF65-F5344CB8AC3E}">
        <p14:creationId xmlns:p14="http://schemas.microsoft.com/office/powerpoint/2010/main" val="26384752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B382-F20A-CD4C-9B17-26ACA845BB25}"/>
              </a:ext>
            </a:extLst>
          </p:cNvPr>
          <p:cNvSpPr>
            <a:spLocks noGrp="1"/>
          </p:cNvSpPr>
          <p:nvPr>
            <p:ph type="title"/>
          </p:nvPr>
        </p:nvSpPr>
        <p:spPr/>
        <p:txBody>
          <a:bodyPr/>
          <a:lstStyle/>
          <a:p>
            <a:r>
              <a:rPr lang="en-IN" b="1" dirty="0"/>
              <a:t>K Means Clustering</a:t>
            </a:r>
            <a:endParaRPr lang="en-US" dirty="0"/>
          </a:p>
        </p:txBody>
      </p:sp>
      <p:sp>
        <p:nvSpPr>
          <p:cNvPr id="3" name="Content Placeholder 2">
            <a:extLst>
              <a:ext uri="{FF2B5EF4-FFF2-40B4-BE49-F238E27FC236}">
                <a16:creationId xmlns:a16="http://schemas.microsoft.com/office/drawing/2014/main" id="{46258828-6A61-6E4B-AE3F-CFC74CBD277A}"/>
              </a:ext>
            </a:extLst>
          </p:cNvPr>
          <p:cNvSpPr>
            <a:spLocks noGrp="1"/>
          </p:cNvSpPr>
          <p:nvPr>
            <p:ph idx="1"/>
          </p:nvPr>
        </p:nvSpPr>
        <p:spPr>
          <a:xfrm>
            <a:off x="838200" y="1825625"/>
            <a:ext cx="10805160" cy="4351338"/>
          </a:xfrm>
        </p:spPr>
        <p:txBody>
          <a:bodyPr/>
          <a:lstStyle/>
          <a:p>
            <a:pPr marL="0" indent="0">
              <a:buNone/>
            </a:pPr>
            <a:r>
              <a:rPr lang="en-IN" dirty="0"/>
              <a:t>4. Re-assign each point to the closest cluster</a:t>
            </a:r>
          </a:p>
        </p:txBody>
      </p:sp>
      <p:pic>
        <p:nvPicPr>
          <p:cNvPr id="5" name="Picture 4">
            <a:extLst>
              <a:ext uri="{FF2B5EF4-FFF2-40B4-BE49-F238E27FC236}">
                <a16:creationId xmlns:a16="http://schemas.microsoft.com/office/drawing/2014/main" id="{03E8FFD8-9473-1347-BFFD-F54CF305F477}"/>
              </a:ext>
            </a:extLst>
          </p:cNvPr>
          <p:cNvPicPr>
            <a:picLocks noChangeAspect="1"/>
          </p:cNvPicPr>
          <p:nvPr/>
        </p:nvPicPr>
        <p:blipFill>
          <a:blip r:embed="rId2"/>
          <a:stretch>
            <a:fillRect/>
          </a:stretch>
        </p:blipFill>
        <p:spPr>
          <a:xfrm>
            <a:off x="4197350" y="2501900"/>
            <a:ext cx="3797300" cy="4356100"/>
          </a:xfrm>
          <a:prstGeom prst="rect">
            <a:avLst/>
          </a:prstGeom>
        </p:spPr>
      </p:pic>
    </p:spTree>
    <p:extLst>
      <p:ext uri="{BB962C8B-B14F-4D97-AF65-F5344CB8AC3E}">
        <p14:creationId xmlns:p14="http://schemas.microsoft.com/office/powerpoint/2010/main" val="28987128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B382-F20A-CD4C-9B17-26ACA845BB25}"/>
              </a:ext>
            </a:extLst>
          </p:cNvPr>
          <p:cNvSpPr>
            <a:spLocks noGrp="1"/>
          </p:cNvSpPr>
          <p:nvPr>
            <p:ph type="title"/>
          </p:nvPr>
        </p:nvSpPr>
        <p:spPr/>
        <p:txBody>
          <a:bodyPr/>
          <a:lstStyle/>
          <a:p>
            <a:r>
              <a:rPr lang="en-IN" b="1" dirty="0"/>
              <a:t>K Means Clustering</a:t>
            </a:r>
            <a:endParaRPr lang="en-US" dirty="0"/>
          </a:p>
        </p:txBody>
      </p:sp>
      <p:sp>
        <p:nvSpPr>
          <p:cNvPr id="3" name="Content Placeholder 2">
            <a:extLst>
              <a:ext uri="{FF2B5EF4-FFF2-40B4-BE49-F238E27FC236}">
                <a16:creationId xmlns:a16="http://schemas.microsoft.com/office/drawing/2014/main" id="{46258828-6A61-6E4B-AE3F-CFC74CBD277A}"/>
              </a:ext>
            </a:extLst>
          </p:cNvPr>
          <p:cNvSpPr>
            <a:spLocks noGrp="1"/>
          </p:cNvSpPr>
          <p:nvPr>
            <p:ph idx="1"/>
          </p:nvPr>
        </p:nvSpPr>
        <p:spPr>
          <a:xfrm>
            <a:off x="838200" y="1825624"/>
            <a:ext cx="7556500" cy="5032375"/>
          </a:xfrm>
        </p:spPr>
        <p:txBody>
          <a:bodyPr/>
          <a:lstStyle/>
          <a:p>
            <a:pPr marL="0" indent="0">
              <a:buNone/>
            </a:pPr>
            <a:r>
              <a:rPr lang="en-IN" dirty="0"/>
              <a:t>5. Re-compute cluster centroids</a:t>
            </a:r>
          </a:p>
          <a:p>
            <a:pPr marL="0" indent="0">
              <a:buNone/>
            </a:pPr>
            <a:endParaRPr lang="en-IN" dirty="0"/>
          </a:p>
          <a:p>
            <a:r>
              <a:rPr lang="en-IN" dirty="0"/>
              <a:t>Repeat steps 4 and 5 until no improvements are possible. </a:t>
            </a:r>
          </a:p>
          <a:p>
            <a:r>
              <a:rPr lang="en-IN" dirty="0"/>
              <a:t>When there will be no further switching of data points between two clusters for two successive repeats, it will mark the termination of the algorithm.</a:t>
            </a:r>
          </a:p>
        </p:txBody>
      </p:sp>
      <p:pic>
        <p:nvPicPr>
          <p:cNvPr id="5" name="Picture 4">
            <a:extLst>
              <a:ext uri="{FF2B5EF4-FFF2-40B4-BE49-F238E27FC236}">
                <a16:creationId xmlns:a16="http://schemas.microsoft.com/office/drawing/2014/main" id="{5B3555B1-6BF6-0049-B6B7-9E8C9B27D410}"/>
              </a:ext>
            </a:extLst>
          </p:cNvPr>
          <p:cNvPicPr>
            <a:picLocks noChangeAspect="1"/>
          </p:cNvPicPr>
          <p:nvPr/>
        </p:nvPicPr>
        <p:blipFill>
          <a:blip r:embed="rId2"/>
          <a:stretch>
            <a:fillRect/>
          </a:stretch>
        </p:blipFill>
        <p:spPr>
          <a:xfrm>
            <a:off x="8394700" y="2501900"/>
            <a:ext cx="3797300" cy="4356100"/>
          </a:xfrm>
          <a:prstGeom prst="rect">
            <a:avLst/>
          </a:prstGeom>
        </p:spPr>
      </p:pic>
    </p:spTree>
    <p:extLst>
      <p:ext uri="{BB962C8B-B14F-4D97-AF65-F5344CB8AC3E}">
        <p14:creationId xmlns:p14="http://schemas.microsoft.com/office/powerpoint/2010/main" val="32684841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B382-F20A-CD4C-9B17-26ACA845BB25}"/>
              </a:ext>
            </a:extLst>
          </p:cNvPr>
          <p:cNvSpPr>
            <a:spLocks noGrp="1"/>
          </p:cNvSpPr>
          <p:nvPr>
            <p:ph type="title"/>
          </p:nvPr>
        </p:nvSpPr>
        <p:spPr/>
        <p:txBody>
          <a:bodyPr/>
          <a:lstStyle/>
          <a:p>
            <a:r>
              <a:rPr lang="en-IN" b="1" dirty="0"/>
              <a:t>K Means Clustering</a:t>
            </a:r>
            <a:endParaRPr lang="en-US" dirty="0"/>
          </a:p>
        </p:txBody>
      </p:sp>
      <p:sp>
        <p:nvSpPr>
          <p:cNvPr id="3" name="Content Placeholder 2">
            <a:extLst>
              <a:ext uri="{FF2B5EF4-FFF2-40B4-BE49-F238E27FC236}">
                <a16:creationId xmlns:a16="http://schemas.microsoft.com/office/drawing/2014/main" id="{46258828-6A61-6E4B-AE3F-CFC74CBD277A}"/>
              </a:ext>
            </a:extLst>
          </p:cNvPr>
          <p:cNvSpPr>
            <a:spLocks noGrp="1"/>
          </p:cNvSpPr>
          <p:nvPr>
            <p:ph idx="1"/>
          </p:nvPr>
        </p:nvSpPr>
        <p:spPr>
          <a:xfrm>
            <a:off x="838200" y="1825625"/>
            <a:ext cx="10805160" cy="4351338"/>
          </a:xfrm>
        </p:spPr>
        <p:txBody>
          <a:bodyPr/>
          <a:lstStyle/>
          <a:p>
            <a:pPr marL="0" indent="0">
              <a:buNone/>
            </a:pPr>
            <a:r>
              <a:rPr lang="en-IN" dirty="0"/>
              <a:t>6. Repeat steps 4 and 5 until no improvements are possible : Similarly, we’ll repeat the 4</a:t>
            </a:r>
            <a:r>
              <a:rPr lang="en-IN" baseline="30000" dirty="0"/>
              <a:t>th</a:t>
            </a:r>
            <a:r>
              <a:rPr lang="en-IN" dirty="0"/>
              <a:t> and 5</a:t>
            </a:r>
            <a:r>
              <a:rPr lang="en-IN" baseline="30000" dirty="0"/>
              <a:t>th</a:t>
            </a:r>
            <a:r>
              <a:rPr lang="en-IN" dirty="0"/>
              <a:t> steps until we’ll reach global optima. When there will be no further switching of data points between two clusters for two successive repeats. It will mark the termination of the algorithm if not explicitly mentioned.</a:t>
            </a:r>
          </a:p>
          <a:p>
            <a:pPr marL="0" indent="0">
              <a:buNone/>
            </a:pPr>
            <a:endParaRPr lang="en-US" dirty="0"/>
          </a:p>
        </p:txBody>
      </p:sp>
    </p:spTree>
    <p:extLst>
      <p:ext uri="{BB962C8B-B14F-4D97-AF65-F5344CB8AC3E}">
        <p14:creationId xmlns:p14="http://schemas.microsoft.com/office/powerpoint/2010/main" val="36366821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5A6C-53E9-884A-9A07-83AE7DFD97E9}"/>
              </a:ext>
            </a:extLst>
          </p:cNvPr>
          <p:cNvSpPr>
            <a:spLocks noGrp="1"/>
          </p:cNvSpPr>
          <p:nvPr>
            <p:ph type="title"/>
          </p:nvPr>
        </p:nvSpPr>
        <p:spPr/>
        <p:txBody>
          <a:bodyPr/>
          <a:lstStyle/>
          <a:p>
            <a:r>
              <a:rPr lang="en-IN" dirty="0"/>
              <a:t>Ways of deciding K in clustering</a:t>
            </a:r>
            <a:endParaRPr lang="en-US" dirty="0"/>
          </a:p>
        </p:txBody>
      </p:sp>
      <p:sp>
        <p:nvSpPr>
          <p:cNvPr id="3" name="Content Placeholder 2">
            <a:extLst>
              <a:ext uri="{FF2B5EF4-FFF2-40B4-BE49-F238E27FC236}">
                <a16:creationId xmlns:a16="http://schemas.microsoft.com/office/drawing/2014/main" id="{EC327B1B-6770-3E4A-B087-71E33C5B1A8D}"/>
              </a:ext>
            </a:extLst>
          </p:cNvPr>
          <p:cNvSpPr>
            <a:spLocks noGrp="1"/>
          </p:cNvSpPr>
          <p:nvPr>
            <p:ph idx="1"/>
          </p:nvPr>
        </p:nvSpPr>
        <p:spPr>
          <a:xfrm>
            <a:off x="838200" y="1825624"/>
            <a:ext cx="10515600" cy="5032375"/>
          </a:xfrm>
        </p:spPr>
        <p:txBody>
          <a:bodyPr>
            <a:normAutofit/>
          </a:bodyPr>
          <a:lstStyle/>
          <a:p>
            <a:r>
              <a:rPr lang="en-IN" dirty="0"/>
              <a:t>Direct methods: consists of optimizing a criterion, such as the within cluster sums of squares or the average silhouette. The corresponding methods are named </a:t>
            </a:r>
            <a:r>
              <a:rPr lang="en-IN" i="1" dirty="0"/>
              <a:t>elbow</a:t>
            </a:r>
            <a:r>
              <a:rPr lang="en-IN" dirty="0"/>
              <a:t> and </a:t>
            </a:r>
            <a:r>
              <a:rPr lang="en-IN" i="1" dirty="0"/>
              <a:t>silhouette</a:t>
            </a:r>
            <a:r>
              <a:rPr lang="en-IN" dirty="0"/>
              <a:t> methods, respectively.</a:t>
            </a:r>
          </a:p>
          <a:p>
            <a:endParaRPr lang="en-US" dirty="0"/>
          </a:p>
          <a:p>
            <a:r>
              <a:rPr lang="en-IN" dirty="0"/>
              <a:t>Statistical testing methods: consists of comparing evidence against null hypothesis. An example is the </a:t>
            </a:r>
            <a:r>
              <a:rPr lang="en-IN" i="1" dirty="0"/>
              <a:t>gap statistic</a:t>
            </a:r>
            <a:r>
              <a:rPr lang="en-IN" dirty="0"/>
              <a:t>.</a:t>
            </a:r>
          </a:p>
          <a:p>
            <a:endParaRPr lang="en-IN" dirty="0"/>
          </a:p>
          <a:p>
            <a:r>
              <a:rPr lang="en-IN" dirty="0"/>
              <a:t>Another popular solution consists of inspecting the dendrogram produced using hierarchical clustering to see if it suggests a particular number of clusters.</a:t>
            </a:r>
          </a:p>
          <a:p>
            <a:endParaRPr lang="en-US" dirty="0"/>
          </a:p>
        </p:txBody>
      </p:sp>
    </p:spTree>
    <p:extLst>
      <p:ext uri="{BB962C8B-B14F-4D97-AF65-F5344CB8AC3E}">
        <p14:creationId xmlns:p14="http://schemas.microsoft.com/office/powerpoint/2010/main" val="16692083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DEF9-65F2-7741-8EBC-A7A3E67953F1}"/>
              </a:ext>
            </a:extLst>
          </p:cNvPr>
          <p:cNvSpPr>
            <a:spLocks noGrp="1"/>
          </p:cNvSpPr>
          <p:nvPr>
            <p:ph type="title"/>
          </p:nvPr>
        </p:nvSpPr>
        <p:spPr/>
        <p:txBody>
          <a:bodyPr/>
          <a:lstStyle/>
          <a:p>
            <a:r>
              <a:rPr lang="en-US" dirty="0"/>
              <a:t>Elbow method</a:t>
            </a:r>
          </a:p>
        </p:txBody>
      </p:sp>
      <p:sp>
        <p:nvSpPr>
          <p:cNvPr id="3" name="Content Placeholder 2">
            <a:extLst>
              <a:ext uri="{FF2B5EF4-FFF2-40B4-BE49-F238E27FC236}">
                <a16:creationId xmlns:a16="http://schemas.microsoft.com/office/drawing/2014/main" id="{6587C27E-3C50-6F4C-A3E9-6863E8049344}"/>
              </a:ext>
            </a:extLst>
          </p:cNvPr>
          <p:cNvSpPr>
            <a:spLocks noGrp="1"/>
          </p:cNvSpPr>
          <p:nvPr>
            <p:ph idx="1"/>
          </p:nvPr>
        </p:nvSpPr>
        <p:spPr/>
        <p:txBody>
          <a:bodyPr/>
          <a:lstStyle/>
          <a:p>
            <a:r>
              <a:rPr lang="en-IN" dirty="0"/>
              <a:t>The basic idea behind partitioning methods, such as k-means clustering, is to define clusters such that the total intra-cluster variation [or total within-cluster sum of square (WSS)] is minimized.</a:t>
            </a:r>
          </a:p>
          <a:p>
            <a:endParaRPr lang="en-IN" dirty="0"/>
          </a:p>
          <a:p>
            <a:r>
              <a:rPr lang="en-IN" dirty="0"/>
              <a:t>The Elbow method looks at the total WSS as a function of the number of clusters: One should choose a number of clusters so that adding another cluster doesn’t improve much better the total WSS.</a:t>
            </a:r>
            <a:endParaRPr lang="en-US" dirty="0"/>
          </a:p>
        </p:txBody>
      </p:sp>
    </p:spTree>
    <p:extLst>
      <p:ext uri="{BB962C8B-B14F-4D97-AF65-F5344CB8AC3E}">
        <p14:creationId xmlns:p14="http://schemas.microsoft.com/office/powerpoint/2010/main" val="25256970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DEF9-65F2-7741-8EBC-A7A3E67953F1}"/>
              </a:ext>
            </a:extLst>
          </p:cNvPr>
          <p:cNvSpPr>
            <a:spLocks noGrp="1"/>
          </p:cNvSpPr>
          <p:nvPr>
            <p:ph type="title"/>
          </p:nvPr>
        </p:nvSpPr>
        <p:spPr/>
        <p:txBody>
          <a:bodyPr/>
          <a:lstStyle/>
          <a:p>
            <a:r>
              <a:rPr lang="en-US" dirty="0"/>
              <a:t>Elbow method</a:t>
            </a:r>
          </a:p>
        </p:txBody>
      </p:sp>
      <p:sp>
        <p:nvSpPr>
          <p:cNvPr id="3" name="Content Placeholder 2">
            <a:extLst>
              <a:ext uri="{FF2B5EF4-FFF2-40B4-BE49-F238E27FC236}">
                <a16:creationId xmlns:a16="http://schemas.microsoft.com/office/drawing/2014/main" id="{6587C27E-3C50-6F4C-A3E9-6863E8049344}"/>
              </a:ext>
            </a:extLst>
          </p:cNvPr>
          <p:cNvSpPr>
            <a:spLocks noGrp="1"/>
          </p:cNvSpPr>
          <p:nvPr>
            <p:ph idx="1"/>
          </p:nvPr>
        </p:nvSpPr>
        <p:spPr>
          <a:xfrm>
            <a:off x="838200" y="1825624"/>
            <a:ext cx="7556500" cy="5032375"/>
          </a:xfrm>
        </p:spPr>
        <p:txBody>
          <a:bodyPr/>
          <a:lstStyle/>
          <a:p>
            <a:pPr fontAlgn="base"/>
            <a:r>
              <a:rPr lang="en-IN" dirty="0"/>
              <a:t>Compute k-means clustering for different values of k. For instance, by varying k from 1 to 10 clusters.</a:t>
            </a:r>
          </a:p>
          <a:p>
            <a:pPr fontAlgn="base"/>
            <a:r>
              <a:rPr lang="en-IN" dirty="0"/>
              <a:t>For each k, calculate the total within-cluster sum of square (</a:t>
            </a:r>
            <a:r>
              <a:rPr lang="en-IN" dirty="0" err="1"/>
              <a:t>wss</a:t>
            </a:r>
            <a:r>
              <a:rPr lang="en-IN" dirty="0"/>
              <a:t>).</a:t>
            </a:r>
          </a:p>
          <a:p>
            <a:pPr fontAlgn="base"/>
            <a:r>
              <a:rPr lang="en-IN" dirty="0"/>
              <a:t>Plot the curve of </a:t>
            </a:r>
            <a:r>
              <a:rPr lang="en-IN" dirty="0" err="1"/>
              <a:t>wss</a:t>
            </a:r>
            <a:r>
              <a:rPr lang="en-IN" dirty="0"/>
              <a:t> according to the number of clusters k.</a:t>
            </a:r>
          </a:p>
          <a:p>
            <a:pPr fontAlgn="base"/>
            <a:r>
              <a:rPr lang="en-IN" dirty="0"/>
              <a:t>The location of a bend (knee) in the plot is considered as an indicator of the appropriate number of clusters.</a:t>
            </a:r>
          </a:p>
          <a:p>
            <a:pPr fontAlgn="base"/>
            <a:r>
              <a:rPr lang="en-IN" dirty="0"/>
              <a:t>Elbow method: 4 clusters solution suggested</a:t>
            </a:r>
          </a:p>
        </p:txBody>
      </p:sp>
      <p:pic>
        <p:nvPicPr>
          <p:cNvPr id="5" name="Picture 4">
            <a:extLst>
              <a:ext uri="{FF2B5EF4-FFF2-40B4-BE49-F238E27FC236}">
                <a16:creationId xmlns:a16="http://schemas.microsoft.com/office/drawing/2014/main" id="{5C8DF274-D60F-4F41-826B-176BB27F17FB}"/>
              </a:ext>
            </a:extLst>
          </p:cNvPr>
          <p:cNvPicPr>
            <a:picLocks noChangeAspect="1"/>
          </p:cNvPicPr>
          <p:nvPr/>
        </p:nvPicPr>
        <p:blipFill>
          <a:blip r:embed="rId2"/>
          <a:stretch>
            <a:fillRect/>
          </a:stretch>
        </p:blipFill>
        <p:spPr>
          <a:xfrm>
            <a:off x="8394700" y="2115344"/>
            <a:ext cx="3797300" cy="3771900"/>
          </a:xfrm>
          <a:prstGeom prst="rect">
            <a:avLst/>
          </a:prstGeom>
        </p:spPr>
      </p:pic>
    </p:spTree>
    <p:extLst>
      <p:ext uri="{BB962C8B-B14F-4D97-AF65-F5344CB8AC3E}">
        <p14:creationId xmlns:p14="http://schemas.microsoft.com/office/powerpoint/2010/main" val="15469597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48B5-821E-5F46-A145-11AEF4B10279}"/>
              </a:ext>
            </a:extLst>
          </p:cNvPr>
          <p:cNvSpPr>
            <a:spLocks noGrp="1"/>
          </p:cNvSpPr>
          <p:nvPr>
            <p:ph type="title"/>
          </p:nvPr>
        </p:nvSpPr>
        <p:spPr/>
        <p:txBody>
          <a:bodyPr/>
          <a:lstStyle/>
          <a:p>
            <a:r>
              <a:rPr lang="en-IN" b="1" dirty="0"/>
              <a:t>Average silhouette method</a:t>
            </a:r>
            <a:endParaRPr lang="en-US" dirty="0"/>
          </a:p>
        </p:txBody>
      </p:sp>
      <p:sp>
        <p:nvSpPr>
          <p:cNvPr id="3" name="Content Placeholder 2">
            <a:extLst>
              <a:ext uri="{FF2B5EF4-FFF2-40B4-BE49-F238E27FC236}">
                <a16:creationId xmlns:a16="http://schemas.microsoft.com/office/drawing/2014/main" id="{C2F84C1E-902A-5743-AEDE-8C11537E93DB}"/>
              </a:ext>
            </a:extLst>
          </p:cNvPr>
          <p:cNvSpPr>
            <a:spLocks noGrp="1"/>
          </p:cNvSpPr>
          <p:nvPr>
            <p:ph idx="1"/>
          </p:nvPr>
        </p:nvSpPr>
        <p:spPr/>
        <p:txBody>
          <a:bodyPr/>
          <a:lstStyle/>
          <a:p>
            <a:pPr fontAlgn="base"/>
            <a:r>
              <a:rPr lang="en-IN" dirty="0"/>
              <a:t>It measures the quality of a clustering. That is, it determines how well each object lies within its cluster.</a:t>
            </a:r>
          </a:p>
          <a:p>
            <a:pPr fontAlgn="base"/>
            <a:endParaRPr lang="en-IN" dirty="0"/>
          </a:p>
          <a:p>
            <a:pPr fontAlgn="base"/>
            <a:r>
              <a:rPr lang="en-IN" dirty="0"/>
              <a:t>Average silhouette method computes the average silhouette of observations for different values of k. The optimal number of clusters k is the one that maximize the average silhouette over a range of possible values for k.</a:t>
            </a:r>
          </a:p>
          <a:p>
            <a:endParaRPr lang="en-US" dirty="0"/>
          </a:p>
        </p:txBody>
      </p:sp>
    </p:spTree>
    <p:extLst>
      <p:ext uri="{BB962C8B-B14F-4D97-AF65-F5344CB8AC3E}">
        <p14:creationId xmlns:p14="http://schemas.microsoft.com/office/powerpoint/2010/main" val="115204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77EF-0AA2-184D-8958-E2E7F6C17757}"/>
              </a:ext>
            </a:extLst>
          </p:cNvPr>
          <p:cNvSpPr>
            <a:spLocks noGrp="1"/>
          </p:cNvSpPr>
          <p:nvPr>
            <p:ph type="title"/>
          </p:nvPr>
        </p:nvSpPr>
        <p:spPr/>
        <p:txBody>
          <a:bodyPr/>
          <a:lstStyle/>
          <a:p>
            <a:r>
              <a:rPr lang="en-IN" b="1" dirty="0"/>
              <a:t>Data Pre-processing vs Data Wrangling</a:t>
            </a:r>
            <a:endParaRPr lang="en-US" dirty="0"/>
          </a:p>
        </p:txBody>
      </p:sp>
      <p:sp>
        <p:nvSpPr>
          <p:cNvPr id="3" name="Content Placeholder 2">
            <a:extLst>
              <a:ext uri="{FF2B5EF4-FFF2-40B4-BE49-F238E27FC236}">
                <a16:creationId xmlns:a16="http://schemas.microsoft.com/office/drawing/2014/main" id="{A435C306-136E-6D4D-8D53-B13CF4FF08B7}"/>
              </a:ext>
            </a:extLst>
          </p:cNvPr>
          <p:cNvSpPr>
            <a:spLocks noGrp="1"/>
          </p:cNvSpPr>
          <p:nvPr>
            <p:ph idx="1"/>
          </p:nvPr>
        </p:nvSpPr>
        <p:spPr/>
        <p:txBody>
          <a:bodyPr/>
          <a:lstStyle/>
          <a:p>
            <a:r>
              <a:rPr lang="en-IN" dirty="0"/>
              <a:t>Data Pre-processing is performed before Data Wrangling. Data is prepared after receiving it from the data source. </a:t>
            </a:r>
            <a:r>
              <a:rPr lang="en-IN" b="1" dirty="0"/>
              <a:t>Data Cleaning</a:t>
            </a:r>
            <a:r>
              <a:rPr lang="en-IN" dirty="0"/>
              <a:t> or any aggregation of data is performed. It is executed once.</a:t>
            </a:r>
          </a:p>
          <a:p>
            <a:endParaRPr lang="en-IN" dirty="0"/>
          </a:p>
          <a:p>
            <a:r>
              <a:rPr lang="en-IN" dirty="0"/>
              <a:t>For example, we have data where one attribute has three variables, and we have to convert them into three attributes and delete the special characters from them. It is the concept that is performed before applying any iterative model and will be executed once in the project.</a:t>
            </a:r>
            <a:endParaRPr lang="en-US" dirty="0"/>
          </a:p>
        </p:txBody>
      </p:sp>
    </p:spTree>
    <p:extLst>
      <p:ext uri="{BB962C8B-B14F-4D97-AF65-F5344CB8AC3E}">
        <p14:creationId xmlns:p14="http://schemas.microsoft.com/office/powerpoint/2010/main" val="32609805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DEF9-65F2-7741-8EBC-A7A3E67953F1}"/>
              </a:ext>
            </a:extLst>
          </p:cNvPr>
          <p:cNvSpPr>
            <a:spLocks noGrp="1"/>
          </p:cNvSpPr>
          <p:nvPr>
            <p:ph type="title"/>
          </p:nvPr>
        </p:nvSpPr>
        <p:spPr/>
        <p:txBody>
          <a:bodyPr/>
          <a:lstStyle/>
          <a:p>
            <a:r>
              <a:rPr lang="en-IN" b="1" dirty="0"/>
              <a:t>Average silhouette method</a:t>
            </a:r>
            <a:endParaRPr lang="en-US" dirty="0"/>
          </a:p>
        </p:txBody>
      </p:sp>
      <p:sp>
        <p:nvSpPr>
          <p:cNvPr id="3" name="Content Placeholder 2">
            <a:extLst>
              <a:ext uri="{FF2B5EF4-FFF2-40B4-BE49-F238E27FC236}">
                <a16:creationId xmlns:a16="http://schemas.microsoft.com/office/drawing/2014/main" id="{6587C27E-3C50-6F4C-A3E9-6863E8049344}"/>
              </a:ext>
            </a:extLst>
          </p:cNvPr>
          <p:cNvSpPr>
            <a:spLocks noGrp="1"/>
          </p:cNvSpPr>
          <p:nvPr>
            <p:ph idx="1"/>
          </p:nvPr>
        </p:nvSpPr>
        <p:spPr>
          <a:xfrm>
            <a:off x="838200" y="1825624"/>
            <a:ext cx="7556500" cy="5032375"/>
          </a:xfrm>
        </p:spPr>
        <p:txBody>
          <a:bodyPr/>
          <a:lstStyle/>
          <a:p>
            <a:pPr fontAlgn="base"/>
            <a:r>
              <a:rPr lang="en-IN" dirty="0"/>
              <a:t>Compute k-means clustering for different values of k. For instance, by varying k from 1 to 10 clusters.</a:t>
            </a:r>
          </a:p>
          <a:p>
            <a:pPr fontAlgn="base"/>
            <a:r>
              <a:rPr lang="en-IN" dirty="0"/>
              <a:t>For each k, calculate the average silhouette of observations (</a:t>
            </a:r>
            <a:r>
              <a:rPr lang="en-IN" i="1" dirty="0" err="1"/>
              <a:t>avg</a:t>
            </a:r>
            <a:r>
              <a:rPr lang="en-IN" dirty="0" err="1"/>
              <a:t>.</a:t>
            </a:r>
            <a:r>
              <a:rPr lang="en-IN" i="1" dirty="0" err="1"/>
              <a:t>sil</a:t>
            </a:r>
            <a:r>
              <a:rPr lang="en-IN" dirty="0"/>
              <a:t>).</a:t>
            </a:r>
          </a:p>
          <a:p>
            <a:pPr fontAlgn="base"/>
            <a:r>
              <a:rPr lang="en-IN" dirty="0"/>
              <a:t>Plot the curve of </a:t>
            </a:r>
            <a:r>
              <a:rPr lang="en-IN" i="1" dirty="0" err="1"/>
              <a:t>avg</a:t>
            </a:r>
            <a:r>
              <a:rPr lang="en-IN" dirty="0" err="1"/>
              <a:t>.</a:t>
            </a:r>
            <a:r>
              <a:rPr lang="en-IN" i="1" dirty="0" err="1"/>
              <a:t>sil</a:t>
            </a:r>
            <a:r>
              <a:rPr lang="en-IN" dirty="0"/>
              <a:t> according to the number of clusters k.</a:t>
            </a:r>
          </a:p>
          <a:p>
            <a:pPr fontAlgn="base"/>
            <a:r>
              <a:rPr lang="en-IN" dirty="0"/>
              <a:t>The location of the maximum </a:t>
            </a:r>
            <a:r>
              <a:rPr lang="en-IN" dirty="0" err="1"/>
              <a:t>avg.sil</a:t>
            </a:r>
            <a:r>
              <a:rPr lang="en-IN" dirty="0"/>
              <a:t> is considered as the appropriate number of clusters.</a:t>
            </a:r>
          </a:p>
          <a:p>
            <a:pPr fontAlgn="base"/>
            <a:r>
              <a:rPr lang="en-IN" dirty="0"/>
              <a:t>Silhouette method: 2 clusters solution suggested</a:t>
            </a:r>
          </a:p>
        </p:txBody>
      </p:sp>
      <p:pic>
        <p:nvPicPr>
          <p:cNvPr id="7" name="Picture 6">
            <a:extLst>
              <a:ext uri="{FF2B5EF4-FFF2-40B4-BE49-F238E27FC236}">
                <a16:creationId xmlns:a16="http://schemas.microsoft.com/office/drawing/2014/main" id="{8809292F-4AE5-0D4A-BAC0-A83591D6B8D5}"/>
              </a:ext>
            </a:extLst>
          </p:cNvPr>
          <p:cNvPicPr>
            <a:picLocks noChangeAspect="1"/>
          </p:cNvPicPr>
          <p:nvPr/>
        </p:nvPicPr>
        <p:blipFill>
          <a:blip r:embed="rId2"/>
          <a:stretch>
            <a:fillRect/>
          </a:stretch>
        </p:blipFill>
        <p:spPr>
          <a:xfrm>
            <a:off x="8394700" y="2118392"/>
            <a:ext cx="3797300" cy="3771900"/>
          </a:xfrm>
          <a:prstGeom prst="rect">
            <a:avLst/>
          </a:prstGeom>
        </p:spPr>
      </p:pic>
    </p:spTree>
    <p:extLst>
      <p:ext uri="{BB962C8B-B14F-4D97-AF65-F5344CB8AC3E}">
        <p14:creationId xmlns:p14="http://schemas.microsoft.com/office/powerpoint/2010/main" val="26516976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D707-3F06-0048-826F-DDCC9D64A417}"/>
              </a:ext>
            </a:extLst>
          </p:cNvPr>
          <p:cNvSpPr>
            <a:spLocks noGrp="1"/>
          </p:cNvSpPr>
          <p:nvPr>
            <p:ph type="title"/>
          </p:nvPr>
        </p:nvSpPr>
        <p:spPr/>
        <p:txBody>
          <a:bodyPr/>
          <a:lstStyle/>
          <a:p>
            <a:r>
              <a:rPr lang="en-IN" b="1" dirty="0"/>
              <a:t>Hierarchical Clustering</a:t>
            </a:r>
            <a:endParaRPr lang="en-US" dirty="0"/>
          </a:p>
        </p:txBody>
      </p:sp>
      <p:sp>
        <p:nvSpPr>
          <p:cNvPr id="3" name="Content Placeholder 2">
            <a:extLst>
              <a:ext uri="{FF2B5EF4-FFF2-40B4-BE49-F238E27FC236}">
                <a16:creationId xmlns:a16="http://schemas.microsoft.com/office/drawing/2014/main" id="{994A1410-13A2-4E48-A2D5-C772CFD4005F}"/>
              </a:ext>
            </a:extLst>
          </p:cNvPr>
          <p:cNvSpPr>
            <a:spLocks noGrp="1"/>
          </p:cNvSpPr>
          <p:nvPr>
            <p:ph idx="1"/>
          </p:nvPr>
        </p:nvSpPr>
        <p:spPr>
          <a:xfrm>
            <a:off x="0" y="1825624"/>
            <a:ext cx="6045200" cy="5032375"/>
          </a:xfrm>
        </p:spPr>
        <p:txBody>
          <a:bodyPr>
            <a:normAutofit/>
          </a:bodyPr>
          <a:lstStyle/>
          <a:p>
            <a:r>
              <a:rPr lang="en-IN" dirty="0"/>
              <a:t>Hierarchical clustering, as the name suggests is an algorithm that builds hierarchy of clusters. This algorithm starts with all the data points assigned to a cluster of their own. Then two nearest clusters are merged into the same cluster. In the end, this algorithm terminates when there is only a single cluster left.</a:t>
            </a:r>
          </a:p>
          <a:p>
            <a:r>
              <a:rPr lang="en-IN" dirty="0"/>
              <a:t>The results of hierarchical clustering can be shown using dendrogram.</a:t>
            </a:r>
          </a:p>
          <a:p>
            <a:endParaRPr lang="en-US" dirty="0"/>
          </a:p>
        </p:txBody>
      </p:sp>
      <p:pic>
        <p:nvPicPr>
          <p:cNvPr id="5" name="Picture 4">
            <a:extLst>
              <a:ext uri="{FF2B5EF4-FFF2-40B4-BE49-F238E27FC236}">
                <a16:creationId xmlns:a16="http://schemas.microsoft.com/office/drawing/2014/main" id="{7B4E9645-F13C-9748-9CE7-7B7256B391A8}"/>
              </a:ext>
            </a:extLst>
          </p:cNvPr>
          <p:cNvPicPr>
            <a:picLocks noChangeAspect="1"/>
          </p:cNvPicPr>
          <p:nvPr/>
        </p:nvPicPr>
        <p:blipFill>
          <a:blip r:embed="rId2"/>
          <a:stretch>
            <a:fillRect/>
          </a:stretch>
        </p:blipFill>
        <p:spPr>
          <a:xfrm>
            <a:off x="6045200" y="2032000"/>
            <a:ext cx="6146800" cy="4826000"/>
          </a:xfrm>
          <a:prstGeom prst="rect">
            <a:avLst/>
          </a:prstGeom>
        </p:spPr>
      </p:pic>
    </p:spTree>
    <p:extLst>
      <p:ext uri="{BB962C8B-B14F-4D97-AF65-F5344CB8AC3E}">
        <p14:creationId xmlns:p14="http://schemas.microsoft.com/office/powerpoint/2010/main" val="15605280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8AA9-A532-3A4E-AC36-9F5D9631B763}"/>
              </a:ext>
            </a:extLst>
          </p:cNvPr>
          <p:cNvSpPr>
            <a:spLocks noGrp="1"/>
          </p:cNvSpPr>
          <p:nvPr>
            <p:ph type="title"/>
          </p:nvPr>
        </p:nvSpPr>
        <p:spPr/>
        <p:txBody>
          <a:bodyPr/>
          <a:lstStyle/>
          <a:p>
            <a:r>
              <a:rPr lang="en-IN" b="1" dirty="0"/>
              <a:t>Hierarchical Clustering</a:t>
            </a:r>
            <a:endParaRPr lang="en-US" dirty="0"/>
          </a:p>
        </p:txBody>
      </p:sp>
      <p:sp>
        <p:nvSpPr>
          <p:cNvPr id="3" name="Content Placeholder 2">
            <a:extLst>
              <a:ext uri="{FF2B5EF4-FFF2-40B4-BE49-F238E27FC236}">
                <a16:creationId xmlns:a16="http://schemas.microsoft.com/office/drawing/2014/main" id="{8B980C6C-3A87-5647-828F-A1C595468A33}"/>
              </a:ext>
            </a:extLst>
          </p:cNvPr>
          <p:cNvSpPr>
            <a:spLocks noGrp="1"/>
          </p:cNvSpPr>
          <p:nvPr>
            <p:ph idx="1"/>
          </p:nvPr>
        </p:nvSpPr>
        <p:spPr>
          <a:xfrm>
            <a:off x="838200" y="1825624"/>
            <a:ext cx="10515600" cy="5032375"/>
          </a:xfrm>
        </p:spPr>
        <p:txBody>
          <a:bodyPr>
            <a:normAutofit/>
          </a:bodyPr>
          <a:lstStyle/>
          <a:p>
            <a:r>
              <a:rPr lang="en-IN" dirty="0"/>
              <a:t>At the bottom, we start with 25 data points, each assigned to separate clusters. Two closest clusters are then merged till we have just one cluster at the top. The height in the dendrogram at which two clusters are merged represents the distance between two clusters in the data space.</a:t>
            </a:r>
          </a:p>
          <a:p>
            <a:r>
              <a:rPr lang="en-IN" dirty="0"/>
              <a:t>The decision of merging two clusters is taken on the basis of closeness of these clusters. There are multiple metrics for deciding the closeness of two clusters:</a:t>
            </a:r>
          </a:p>
          <a:p>
            <a:pPr lvl="1"/>
            <a:r>
              <a:rPr lang="en-IN" dirty="0"/>
              <a:t>Euclidean distance</a:t>
            </a:r>
          </a:p>
          <a:p>
            <a:pPr lvl="1"/>
            <a:r>
              <a:rPr lang="en-IN" dirty="0"/>
              <a:t>Squared Euclidean distance</a:t>
            </a:r>
          </a:p>
          <a:p>
            <a:pPr lvl="1"/>
            <a:r>
              <a:rPr lang="en-IN" dirty="0"/>
              <a:t>Manhattan distance</a:t>
            </a:r>
          </a:p>
          <a:p>
            <a:pPr lvl="1"/>
            <a:r>
              <a:rPr lang="en-IN" dirty="0"/>
              <a:t>Maximum distance</a:t>
            </a:r>
          </a:p>
        </p:txBody>
      </p:sp>
    </p:spTree>
    <p:extLst>
      <p:ext uri="{BB962C8B-B14F-4D97-AF65-F5344CB8AC3E}">
        <p14:creationId xmlns:p14="http://schemas.microsoft.com/office/powerpoint/2010/main" val="14266658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403B-DD1E-104F-A870-7F57B967E6C5}"/>
              </a:ext>
            </a:extLst>
          </p:cNvPr>
          <p:cNvSpPr>
            <a:spLocks noGrp="1"/>
          </p:cNvSpPr>
          <p:nvPr>
            <p:ph type="title"/>
          </p:nvPr>
        </p:nvSpPr>
        <p:spPr/>
        <p:txBody>
          <a:bodyPr/>
          <a:lstStyle/>
          <a:p>
            <a:r>
              <a:rPr lang="en-IN" b="1" dirty="0"/>
              <a:t>Hierarchical Clustering</a:t>
            </a:r>
            <a:endParaRPr lang="en-US" dirty="0"/>
          </a:p>
        </p:txBody>
      </p:sp>
      <p:sp>
        <p:nvSpPr>
          <p:cNvPr id="3" name="Content Placeholder 2">
            <a:extLst>
              <a:ext uri="{FF2B5EF4-FFF2-40B4-BE49-F238E27FC236}">
                <a16:creationId xmlns:a16="http://schemas.microsoft.com/office/drawing/2014/main" id="{77D6A9AD-9328-AC4E-AF25-8CF72A43D790}"/>
              </a:ext>
            </a:extLst>
          </p:cNvPr>
          <p:cNvSpPr>
            <a:spLocks noGrp="1"/>
          </p:cNvSpPr>
          <p:nvPr>
            <p:ph idx="1"/>
          </p:nvPr>
        </p:nvSpPr>
        <p:spPr>
          <a:xfrm>
            <a:off x="0" y="1825624"/>
            <a:ext cx="5130800" cy="5032375"/>
          </a:xfrm>
        </p:spPr>
        <p:txBody>
          <a:bodyPr>
            <a:normAutofit/>
          </a:bodyPr>
          <a:lstStyle/>
          <a:p>
            <a:r>
              <a:rPr lang="en-IN" dirty="0"/>
              <a:t>The best choice of the no. of clusters is the no. of vertical lines in the dendrogram cut by a horizontal line that can transverse the maximum distance vertically without intersecting a cluster.</a:t>
            </a:r>
          </a:p>
          <a:p>
            <a:r>
              <a:rPr lang="en-IN" dirty="0"/>
              <a:t>In the example, the best choice of no. of clusters will be 4 as the red horizontal line in the dendrogram covers maximum vertical distance AB.</a:t>
            </a:r>
          </a:p>
          <a:p>
            <a:endParaRPr lang="en-US" dirty="0"/>
          </a:p>
        </p:txBody>
      </p:sp>
      <p:pic>
        <p:nvPicPr>
          <p:cNvPr id="8" name="Picture 7">
            <a:extLst>
              <a:ext uri="{FF2B5EF4-FFF2-40B4-BE49-F238E27FC236}">
                <a16:creationId xmlns:a16="http://schemas.microsoft.com/office/drawing/2014/main" id="{60E8162B-0D84-B042-B39D-BD167C81C4AA}"/>
              </a:ext>
            </a:extLst>
          </p:cNvPr>
          <p:cNvPicPr>
            <a:picLocks noChangeAspect="1"/>
          </p:cNvPicPr>
          <p:nvPr/>
        </p:nvPicPr>
        <p:blipFill>
          <a:blip r:embed="rId2"/>
          <a:stretch>
            <a:fillRect/>
          </a:stretch>
        </p:blipFill>
        <p:spPr>
          <a:xfrm>
            <a:off x="5130800" y="2032000"/>
            <a:ext cx="7061200" cy="4826000"/>
          </a:xfrm>
          <a:prstGeom prst="rect">
            <a:avLst/>
          </a:prstGeom>
        </p:spPr>
      </p:pic>
    </p:spTree>
    <p:extLst>
      <p:ext uri="{BB962C8B-B14F-4D97-AF65-F5344CB8AC3E}">
        <p14:creationId xmlns:p14="http://schemas.microsoft.com/office/powerpoint/2010/main" val="110602180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8955-A55B-B449-B194-8CEF28A7173C}"/>
              </a:ext>
            </a:extLst>
          </p:cNvPr>
          <p:cNvSpPr>
            <a:spLocks noGrp="1"/>
          </p:cNvSpPr>
          <p:nvPr>
            <p:ph type="title"/>
          </p:nvPr>
        </p:nvSpPr>
        <p:spPr/>
        <p:txBody>
          <a:bodyPr>
            <a:normAutofit/>
          </a:bodyPr>
          <a:lstStyle/>
          <a:p>
            <a:r>
              <a:rPr lang="en-IN" b="1" dirty="0"/>
              <a:t>Diff. b/w K Means and Hierarchical clustering</a:t>
            </a:r>
            <a:endParaRPr lang="en-US" dirty="0"/>
          </a:p>
        </p:txBody>
      </p:sp>
      <p:sp>
        <p:nvSpPr>
          <p:cNvPr id="3" name="Content Placeholder 2">
            <a:extLst>
              <a:ext uri="{FF2B5EF4-FFF2-40B4-BE49-F238E27FC236}">
                <a16:creationId xmlns:a16="http://schemas.microsoft.com/office/drawing/2014/main" id="{8558171E-8517-EA48-B8EC-ACED3C4A0457}"/>
              </a:ext>
            </a:extLst>
          </p:cNvPr>
          <p:cNvSpPr>
            <a:spLocks noGrp="1"/>
          </p:cNvSpPr>
          <p:nvPr>
            <p:ph idx="1"/>
          </p:nvPr>
        </p:nvSpPr>
        <p:spPr>
          <a:xfrm>
            <a:off x="838200" y="1825624"/>
            <a:ext cx="10515600" cy="5032375"/>
          </a:xfrm>
        </p:spPr>
        <p:txBody>
          <a:bodyPr>
            <a:normAutofit/>
          </a:bodyPr>
          <a:lstStyle/>
          <a:p>
            <a:r>
              <a:rPr lang="en-IN" dirty="0"/>
              <a:t>Hierarchical clustering can’t handle big data well but K Means clustering can. This is because the time complexity of K Means is linear i.e. O(n) while that of hierarchical is quadratic i.e. O(n</a:t>
            </a:r>
            <a:r>
              <a:rPr lang="en-IN" baseline="30000" dirty="0"/>
              <a:t>2</a:t>
            </a:r>
            <a:r>
              <a:rPr lang="en-IN" dirty="0"/>
              <a:t>).</a:t>
            </a:r>
          </a:p>
          <a:p>
            <a:r>
              <a:rPr lang="en-IN" dirty="0"/>
              <a:t>In K Means clustering, since we start with random choice of clusters, the results produced by running the algorithm multiple times might differ. While results are reproducible in Hierarchical clustering.</a:t>
            </a:r>
          </a:p>
          <a:p>
            <a:r>
              <a:rPr lang="en-IN" dirty="0"/>
              <a:t>K Means clustering requires prior knowledge of K i.e. no. of clusters you want to divide your data into. But, you can stop at whatever number of clusters you find appropriate in hierarchical clustering by interpreting the dendrogram</a:t>
            </a:r>
          </a:p>
          <a:p>
            <a:endParaRPr lang="en-US" dirty="0"/>
          </a:p>
        </p:txBody>
      </p:sp>
    </p:spTree>
    <p:extLst>
      <p:ext uri="{BB962C8B-B14F-4D97-AF65-F5344CB8AC3E}">
        <p14:creationId xmlns:p14="http://schemas.microsoft.com/office/powerpoint/2010/main" val="230561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77EF-0AA2-184D-8958-E2E7F6C17757}"/>
              </a:ext>
            </a:extLst>
          </p:cNvPr>
          <p:cNvSpPr>
            <a:spLocks noGrp="1"/>
          </p:cNvSpPr>
          <p:nvPr>
            <p:ph type="title"/>
          </p:nvPr>
        </p:nvSpPr>
        <p:spPr/>
        <p:txBody>
          <a:bodyPr/>
          <a:lstStyle/>
          <a:p>
            <a:r>
              <a:rPr lang="en-IN" b="1" dirty="0"/>
              <a:t>Data Pre-processing vs Data Wrangling</a:t>
            </a:r>
            <a:endParaRPr lang="en-US" dirty="0"/>
          </a:p>
        </p:txBody>
      </p:sp>
      <p:sp>
        <p:nvSpPr>
          <p:cNvPr id="3" name="Content Placeholder 2">
            <a:extLst>
              <a:ext uri="{FF2B5EF4-FFF2-40B4-BE49-F238E27FC236}">
                <a16:creationId xmlns:a16="http://schemas.microsoft.com/office/drawing/2014/main" id="{A435C306-136E-6D4D-8D53-B13CF4FF08B7}"/>
              </a:ext>
            </a:extLst>
          </p:cNvPr>
          <p:cNvSpPr>
            <a:spLocks noGrp="1"/>
          </p:cNvSpPr>
          <p:nvPr>
            <p:ph idx="1"/>
          </p:nvPr>
        </p:nvSpPr>
        <p:spPr/>
        <p:txBody>
          <a:bodyPr/>
          <a:lstStyle/>
          <a:p>
            <a:r>
              <a:rPr lang="en-IN" dirty="0"/>
              <a:t>On the other hand, Data Wrangling is performed during the iterative analysis and model building. The conceptual view of the dataset changes as different models are applied to achieve good analytic model.</a:t>
            </a:r>
          </a:p>
          <a:p>
            <a:endParaRPr lang="en-IN" dirty="0"/>
          </a:p>
          <a:p>
            <a:r>
              <a:rPr lang="en-IN" dirty="0"/>
              <a:t>For example, we have data containing 30 attributes where two attributes are used to compute another attribute, and that computed feature is used for further analysis. In this way, the data could be changed according to the requirement of the applied model.</a:t>
            </a:r>
          </a:p>
        </p:txBody>
      </p:sp>
    </p:spTree>
    <p:extLst>
      <p:ext uri="{BB962C8B-B14F-4D97-AF65-F5344CB8AC3E}">
        <p14:creationId xmlns:p14="http://schemas.microsoft.com/office/powerpoint/2010/main" val="128959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C0CB-DF9F-C84C-AAD0-307015F01026}"/>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3F364FC2-6DEA-DB47-B827-D466CE92221F}"/>
              </a:ext>
            </a:extLst>
          </p:cNvPr>
          <p:cNvSpPr>
            <a:spLocks noGrp="1"/>
          </p:cNvSpPr>
          <p:nvPr>
            <p:ph idx="1"/>
          </p:nvPr>
        </p:nvSpPr>
        <p:spPr>
          <a:xfrm>
            <a:off x="838200" y="1825624"/>
            <a:ext cx="10515600" cy="5032375"/>
          </a:xfrm>
        </p:spPr>
        <p:txBody>
          <a:bodyPr>
            <a:normAutofit lnSpcReduction="10000"/>
          </a:bodyPr>
          <a:lstStyle/>
          <a:p>
            <a:r>
              <a:rPr lang="en-IN" dirty="0"/>
              <a:t>Data </a:t>
            </a:r>
            <a:r>
              <a:rPr lang="en-IN" dirty="0" err="1"/>
              <a:t>preprocessing</a:t>
            </a:r>
            <a:r>
              <a:rPr lang="en-IN" dirty="0"/>
              <a:t> is a technique which is used to transform the raw data in a useful and efficient format.</a:t>
            </a:r>
            <a:endParaRPr lang="en-US" dirty="0"/>
          </a:p>
          <a:p>
            <a:endParaRPr lang="en-US" dirty="0"/>
          </a:p>
          <a:p>
            <a:r>
              <a:rPr lang="en-US" b="1" dirty="0"/>
              <a:t>Step </a:t>
            </a:r>
            <a:r>
              <a:rPr lang="en-IN" b="1" dirty="0"/>
              <a:t>1. Data Cleaning:</a:t>
            </a:r>
          </a:p>
          <a:p>
            <a:pPr lvl="1"/>
            <a:r>
              <a:rPr lang="en-IN" b="1" dirty="0"/>
              <a:t>Ignore the tuples where data is missing, or</a:t>
            </a:r>
          </a:p>
          <a:p>
            <a:pPr lvl="1"/>
            <a:r>
              <a:rPr lang="en-IN" b="1" dirty="0"/>
              <a:t>Fill the missing values (like we have done already!)</a:t>
            </a:r>
          </a:p>
          <a:p>
            <a:pPr marL="0" indent="0">
              <a:buNone/>
            </a:pPr>
            <a:endParaRPr lang="en-IN" b="1" dirty="0"/>
          </a:p>
          <a:p>
            <a:r>
              <a:rPr lang="en-IN" b="1" dirty="0"/>
              <a:t>Step 2. Data Transformation</a:t>
            </a:r>
          </a:p>
          <a:p>
            <a:pPr lvl="1"/>
            <a:r>
              <a:rPr lang="en-IN" b="1" dirty="0"/>
              <a:t>Standardization or Normalization - </a:t>
            </a:r>
            <a:r>
              <a:rPr lang="en-IN" dirty="0"/>
              <a:t>It is done in order to scale the data values in a specified range (-1.0 to 1.0 or 0.0 to 1.0) </a:t>
            </a:r>
          </a:p>
          <a:p>
            <a:pPr lvl="1"/>
            <a:r>
              <a:rPr lang="en-IN" b="1" dirty="0"/>
              <a:t>Attribute Selection - </a:t>
            </a:r>
            <a:r>
              <a:rPr lang="en-IN" dirty="0"/>
              <a:t>In this strategy, new attributes are constructed from the given set of attributes to help the mining process.</a:t>
            </a:r>
          </a:p>
          <a:p>
            <a:pPr lvl="1"/>
            <a:r>
              <a:rPr lang="en-IN" b="1" dirty="0"/>
              <a:t>Label Encoding - </a:t>
            </a:r>
            <a:r>
              <a:rPr lang="en-IN" dirty="0"/>
              <a:t>We need to encode text values in numerical form</a:t>
            </a:r>
          </a:p>
        </p:txBody>
      </p:sp>
    </p:spTree>
    <p:extLst>
      <p:ext uri="{BB962C8B-B14F-4D97-AF65-F5344CB8AC3E}">
        <p14:creationId xmlns:p14="http://schemas.microsoft.com/office/powerpoint/2010/main" val="68595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C0CB-DF9F-C84C-AAD0-307015F01026}"/>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3F364FC2-6DEA-DB47-B827-D466CE92221F}"/>
              </a:ext>
            </a:extLst>
          </p:cNvPr>
          <p:cNvSpPr>
            <a:spLocks noGrp="1"/>
          </p:cNvSpPr>
          <p:nvPr>
            <p:ph idx="1"/>
          </p:nvPr>
        </p:nvSpPr>
        <p:spPr>
          <a:xfrm>
            <a:off x="838200" y="1825624"/>
            <a:ext cx="10515600" cy="5032375"/>
          </a:xfrm>
        </p:spPr>
        <p:txBody>
          <a:bodyPr>
            <a:normAutofit/>
          </a:bodyPr>
          <a:lstStyle/>
          <a:p>
            <a:r>
              <a:rPr lang="en-US" b="1" dirty="0"/>
              <a:t>Step </a:t>
            </a:r>
            <a:r>
              <a:rPr lang="en-IN" b="1" dirty="0"/>
              <a:t>3. Data Reduction - </a:t>
            </a:r>
            <a:r>
              <a:rPr lang="en-IN" dirty="0"/>
              <a:t>While working with huge volume of data, analysis becomes harder. So, we use data reduction techniques which aims to increase the storage efficiency and reduce data storage and analysis costs.</a:t>
            </a:r>
            <a:r>
              <a:rPr lang="en-IN" b="1" dirty="0"/>
              <a:t> </a:t>
            </a:r>
          </a:p>
          <a:p>
            <a:pPr lvl="1"/>
            <a:r>
              <a:rPr lang="en-IN" b="1" dirty="0"/>
              <a:t>Attribute Subset Selection - </a:t>
            </a:r>
            <a:r>
              <a:rPr lang="en-IN" dirty="0"/>
              <a:t>The highly relevant attributes should be used, rest all can be discarded.</a:t>
            </a:r>
          </a:p>
          <a:p>
            <a:pPr lvl="2"/>
            <a:r>
              <a:rPr lang="en-IN" dirty="0" err="1"/>
              <a:t>predictor_var</a:t>
            </a:r>
            <a:r>
              <a:rPr lang="en-IN" dirty="0"/>
              <a:t> = ['</a:t>
            </a:r>
            <a:r>
              <a:rPr lang="en-IN" dirty="0" err="1"/>
              <a:t>Credit_History</a:t>
            </a:r>
            <a:r>
              <a:rPr lang="en-IN" dirty="0"/>
              <a:t>’]</a:t>
            </a:r>
          </a:p>
          <a:p>
            <a:pPr lvl="2"/>
            <a:r>
              <a:rPr lang="en-IN" dirty="0" err="1"/>
              <a:t>predictor_var</a:t>
            </a:r>
            <a:r>
              <a:rPr lang="en-IN" dirty="0"/>
              <a:t> = ['Credit_History','Education','Married','Self_Employed','Property_Area’]</a:t>
            </a:r>
          </a:p>
          <a:p>
            <a:pPr lvl="2"/>
            <a:r>
              <a:rPr lang="en-IN" dirty="0" err="1"/>
              <a:t>predictor_var</a:t>
            </a:r>
            <a:r>
              <a:rPr lang="en-IN" dirty="0"/>
              <a:t> = ['TotalIncome_log','LoanAmountLog','Credit_History','Dependents’, '</a:t>
            </a:r>
            <a:r>
              <a:rPr lang="en-IN" dirty="0" err="1"/>
              <a:t>Property_Area</a:t>
            </a:r>
            <a:r>
              <a:rPr lang="en-IN" dirty="0"/>
              <a:t>']</a:t>
            </a:r>
          </a:p>
          <a:p>
            <a:pPr lvl="1"/>
            <a:r>
              <a:rPr lang="en-IN" b="1" dirty="0"/>
              <a:t>Dimensionality Reduction - </a:t>
            </a:r>
            <a:r>
              <a:rPr lang="en-IN" dirty="0"/>
              <a:t>This reduces the size of data by using encoding mechanisms. The two effective methods of dimensionality reduction are - Wavelet transforms and PCA (Principal </a:t>
            </a:r>
            <a:r>
              <a:rPr lang="en-IN" dirty="0" err="1"/>
              <a:t>Componenet</a:t>
            </a:r>
            <a:r>
              <a:rPr lang="en-IN" dirty="0"/>
              <a:t> Analysis).</a:t>
            </a:r>
            <a:endParaRPr lang="en-IN" b="1" dirty="0"/>
          </a:p>
        </p:txBody>
      </p:sp>
    </p:spTree>
    <p:extLst>
      <p:ext uri="{BB962C8B-B14F-4D97-AF65-F5344CB8AC3E}">
        <p14:creationId xmlns:p14="http://schemas.microsoft.com/office/powerpoint/2010/main" val="168623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D329-11BE-F444-8A95-D4CECF89AB23}"/>
              </a:ext>
            </a:extLst>
          </p:cNvPr>
          <p:cNvSpPr>
            <a:spLocks noGrp="1"/>
          </p:cNvSpPr>
          <p:nvPr>
            <p:ph type="title"/>
          </p:nvPr>
        </p:nvSpPr>
        <p:spPr/>
        <p:txBody>
          <a:bodyPr/>
          <a:lstStyle/>
          <a:p>
            <a:r>
              <a:rPr lang="en-US" dirty="0"/>
              <a:t>What happens during Standardization?</a:t>
            </a:r>
          </a:p>
        </p:txBody>
      </p:sp>
      <p:pic>
        <p:nvPicPr>
          <p:cNvPr id="5" name="Content Placeholder 4">
            <a:extLst>
              <a:ext uri="{FF2B5EF4-FFF2-40B4-BE49-F238E27FC236}">
                <a16:creationId xmlns:a16="http://schemas.microsoft.com/office/drawing/2014/main" id="{B6728FDE-34F9-7143-876D-4EF984BA2B75}"/>
              </a:ext>
            </a:extLst>
          </p:cNvPr>
          <p:cNvPicPr>
            <a:picLocks noGrp="1" noChangeAspect="1"/>
          </p:cNvPicPr>
          <p:nvPr>
            <p:ph idx="1"/>
          </p:nvPr>
        </p:nvPicPr>
        <p:blipFill>
          <a:blip r:embed="rId2"/>
          <a:stretch>
            <a:fillRect/>
          </a:stretch>
        </p:blipFill>
        <p:spPr>
          <a:xfrm>
            <a:off x="3191390" y="1690688"/>
            <a:ext cx="5809220" cy="5170933"/>
          </a:xfrm>
        </p:spPr>
      </p:pic>
    </p:spTree>
    <p:extLst>
      <p:ext uri="{BB962C8B-B14F-4D97-AF65-F5344CB8AC3E}">
        <p14:creationId xmlns:p14="http://schemas.microsoft.com/office/powerpoint/2010/main" val="232798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FF9A-A240-6844-9A42-5D971A78F202}"/>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451AA49D-40B7-D64B-8CEB-A861D26B859B}"/>
              </a:ext>
            </a:extLst>
          </p:cNvPr>
          <p:cNvSpPr>
            <a:spLocks noGrp="1"/>
          </p:cNvSpPr>
          <p:nvPr>
            <p:ph idx="1"/>
          </p:nvPr>
        </p:nvSpPr>
        <p:spPr/>
        <p:txBody>
          <a:bodyPr/>
          <a:lstStyle/>
          <a:p>
            <a:r>
              <a:rPr lang="en-IN" dirty="0"/>
              <a:t>Data is rescaled such that any specific z will now be 0 ≤ z ≤ 1, and is done through this formula:</a:t>
            </a:r>
          </a:p>
          <a:p>
            <a:endParaRPr lang="en-IN" dirty="0"/>
          </a:p>
          <a:p>
            <a:endParaRPr lang="en-IN" dirty="0"/>
          </a:p>
          <a:p>
            <a:endParaRPr lang="en-IN" dirty="0"/>
          </a:p>
          <a:p>
            <a:r>
              <a:rPr lang="en-IN" i="1" dirty="0"/>
              <a:t>Normalization makes training less sensitive to the scale of features, so we can better solve for coefficients.</a:t>
            </a:r>
            <a:endParaRPr lang="en-US" dirty="0"/>
          </a:p>
        </p:txBody>
      </p:sp>
      <p:pic>
        <p:nvPicPr>
          <p:cNvPr id="5" name="Picture 4">
            <a:extLst>
              <a:ext uri="{FF2B5EF4-FFF2-40B4-BE49-F238E27FC236}">
                <a16:creationId xmlns:a16="http://schemas.microsoft.com/office/drawing/2014/main" id="{469AA4A3-2481-4F45-A387-29508B954A58}"/>
              </a:ext>
            </a:extLst>
          </p:cNvPr>
          <p:cNvPicPr>
            <a:picLocks noChangeAspect="1"/>
          </p:cNvPicPr>
          <p:nvPr/>
        </p:nvPicPr>
        <p:blipFill>
          <a:blip r:embed="rId2"/>
          <a:stretch>
            <a:fillRect/>
          </a:stretch>
        </p:blipFill>
        <p:spPr>
          <a:xfrm>
            <a:off x="4495800" y="2940050"/>
            <a:ext cx="3200400" cy="977900"/>
          </a:xfrm>
          <a:prstGeom prst="rect">
            <a:avLst/>
          </a:prstGeom>
        </p:spPr>
      </p:pic>
    </p:spTree>
    <p:extLst>
      <p:ext uri="{BB962C8B-B14F-4D97-AF65-F5344CB8AC3E}">
        <p14:creationId xmlns:p14="http://schemas.microsoft.com/office/powerpoint/2010/main" val="147379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AA59-07F3-4849-90A7-352FD71341E1}"/>
              </a:ext>
            </a:extLst>
          </p:cNvPr>
          <p:cNvSpPr>
            <a:spLocks noGrp="1"/>
          </p:cNvSpPr>
          <p:nvPr>
            <p:ph type="title"/>
          </p:nvPr>
        </p:nvSpPr>
        <p:spPr/>
        <p:txBody>
          <a:bodyPr/>
          <a:lstStyle/>
          <a:p>
            <a:r>
              <a:rPr lang="en-IN" dirty="0"/>
              <a:t>Why would we normalize in the first place?</a:t>
            </a:r>
            <a:endParaRPr lang="en-US" dirty="0"/>
          </a:p>
        </p:txBody>
      </p:sp>
      <p:sp>
        <p:nvSpPr>
          <p:cNvPr id="3" name="Content Placeholder 2">
            <a:extLst>
              <a:ext uri="{FF2B5EF4-FFF2-40B4-BE49-F238E27FC236}">
                <a16:creationId xmlns:a16="http://schemas.microsoft.com/office/drawing/2014/main" id="{4919226F-AE26-0C4D-BB43-063254466F25}"/>
              </a:ext>
            </a:extLst>
          </p:cNvPr>
          <p:cNvSpPr>
            <a:spLocks noGrp="1"/>
          </p:cNvSpPr>
          <p:nvPr>
            <p:ph idx="1"/>
          </p:nvPr>
        </p:nvSpPr>
        <p:spPr/>
        <p:txBody>
          <a:bodyPr/>
          <a:lstStyle/>
          <a:p>
            <a:r>
              <a:rPr lang="en-IN" dirty="0"/>
              <a:t>Consider the dataset of housing prices in California, which have features such as the number of bedrooms and the median household income. Each have different units and scales.</a:t>
            </a:r>
            <a:endParaRPr lang="en-US" dirty="0"/>
          </a:p>
        </p:txBody>
      </p:sp>
      <p:pic>
        <p:nvPicPr>
          <p:cNvPr id="5" name="Picture 4">
            <a:extLst>
              <a:ext uri="{FF2B5EF4-FFF2-40B4-BE49-F238E27FC236}">
                <a16:creationId xmlns:a16="http://schemas.microsoft.com/office/drawing/2014/main" id="{9770FAD8-F102-1B48-A4BA-BA73B057C274}"/>
              </a:ext>
            </a:extLst>
          </p:cNvPr>
          <p:cNvPicPr>
            <a:picLocks noChangeAspect="1"/>
          </p:cNvPicPr>
          <p:nvPr/>
        </p:nvPicPr>
        <p:blipFill>
          <a:blip r:embed="rId2"/>
          <a:stretch>
            <a:fillRect/>
          </a:stretch>
        </p:blipFill>
        <p:spPr>
          <a:xfrm>
            <a:off x="647700" y="3429000"/>
            <a:ext cx="10896600" cy="2209800"/>
          </a:xfrm>
          <a:prstGeom prst="rect">
            <a:avLst/>
          </a:prstGeom>
        </p:spPr>
      </p:pic>
    </p:spTree>
    <p:extLst>
      <p:ext uri="{BB962C8B-B14F-4D97-AF65-F5344CB8AC3E}">
        <p14:creationId xmlns:p14="http://schemas.microsoft.com/office/powerpoint/2010/main" val="4275220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16EC-4989-3C4C-9F91-E87C58358D21}"/>
              </a:ext>
            </a:extLst>
          </p:cNvPr>
          <p:cNvSpPr>
            <a:spLocks noGrp="1"/>
          </p:cNvSpPr>
          <p:nvPr>
            <p:ph type="title"/>
          </p:nvPr>
        </p:nvSpPr>
        <p:spPr/>
        <p:txBody>
          <a:bodyPr/>
          <a:lstStyle/>
          <a:p>
            <a:r>
              <a:rPr lang="en-IN" dirty="0"/>
              <a:t>Why would we normalize in the first place?</a:t>
            </a:r>
            <a:endParaRPr lang="en-US" dirty="0"/>
          </a:p>
        </p:txBody>
      </p:sp>
      <p:pic>
        <p:nvPicPr>
          <p:cNvPr id="5" name="Content Placeholder 4">
            <a:extLst>
              <a:ext uri="{FF2B5EF4-FFF2-40B4-BE49-F238E27FC236}">
                <a16:creationId xmlns:a16="http://schemas.microsoft.com/office/drawing/2014/main" id="{FFBB0E18-00F7-7E40-B47B-CFBE7887281B}"/>
              </a:ext>
            </a:extLst>
          </p:cNvPr>
          <p:cNvPicPr>
            <a:picLocks noGrp="1" noChangeAspect="1"/>
          </p:cNvPicPr>
          <p:nvPr>
            <p:ph idx="1"/>
          </p:nvPr>
        </p:nvPicPr>
        <p:blipFill>
          <a:blip r:embed="rId2"/>
          <a:stretch>
            <a:fillRect/>
          </a:stretch>
        </p:blipFill>
        <p:spPr>
          <a:xfrm>
            <a:off x="431661" y="1690688"/>
            <a:ext cx="5054600" cy="4025900"/>
          </a:xfrm>
        </p:spPr>
      </p:pic>
      <p:pic>
        <p:nvPicPr>
          <p:cNvPr id="7" name="Picture 6">
            <a:extLst>
              <a:ext uri="{FF2B5EF4-FFF2-40B4-BE49-F238E27FC236}">
                <a16:creationId xmlns:a16="http://schemas.microsoft.com/office/drawing/2014/main" id="{9763FF00-7EDB-D64E-AA3A-85E55E8F0A76}"/>
              </a:ext>
            </a:extLst>
          </p:cNvPr>
          <p:cNvPicPr>
            <a:picLocks noChangeAspect="1"/>
          </p:cNvPicPr>
          <p:nvPr/>
        </p:nvPicPr>
        <p:blipFill>
          <a:blip r:embed="rId3"/>
          <a:stretch>
            <a:fillRect/>
          </a:stretch>
        </p:blipFill>
        <p:spPr>
          <a:xfrm>
            <a:off x="6705739" y="1690688"/>
            <a:ext cx="5054600" cy="4025900"/>
          </a:xfrm>
          <a:prstGeom prst="rect">
            <a:avLst/>
          </a:prstGeom>
        </p:spPr>
      </p:pic>
    </p:spTree>
    <p:extLst>
      <p:ext uri="{BB962C8B-B14F-4D97-AF65-F5344CB8AC3E}">
        <p14:creationId xmlns:p14="http://schemas.microsoft.com/office/powerpoint/2010/main" val="2181253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16EC-4989-3C4C-9F91-E87C58358D21}"/>
              </a:ext>
            </a:extLst>
          </p:cNvPr>
          <p:cNvSpPr>
            <a:spLocks noGrp="1"/>
          </p:cNvSpPr>
          <p:nvPr>
            <p:ph type="title"/>
          </p:nvPr>
        </p:nvSpPr>
        <p:spPr/>
        <p:txBody>
          <a:bodyPr/>
          <a:lstStyle/>
          <a:p>
            <a:r>
              <a:rPr lang="en-IN" dirty="0"/>
              <a:t>Why would we normalize in the first place?</a:t>
            </a:r>
            <a:endParaRPr lang="en-US" dirty="0"/>
          </a:p>
        </p:txBody>
      </p:sp>
      <p:pic>
        <p:nvPicPr>
          <p:cNvPr id="8" name="Content Placeholder 7">
            <a:extLst>
              <a:ext uri="{FF2B5EF4-FFF2-40B4-BE49-F238E27FC236}">
                <a16:creationId xmlns:a16="http://schemas.microsoft.com/office/drawing/2014/main" id="{0D7F1AF3-4F77-7A4B-AB6D-BCAE134FA09F}"/>
              </a:ext>
            </a:extLst>
          </p:cNvPr>
          <p:cNvPicPr>
            <a:picLocks noGrp="1" noChangeAspect="1"/>
          </p:cNvPicPr>
          <p:nvPr>
            <p:ph idx="1"/>
          </p:nvPr>
        </p:nvPicPr>
        <p:blipFill>
          <a:blip r:embed="rId2"/>
          <a:stretch>
            <a:fillRect/>
          </a:stretch>
        </p:blipFill>
        <p:spPr>
          <a:xfrm>
            <a:off x="419100" y="1690688"/>
            <a:ext cx="11353800" cy="4048924"/>
          </a:xfrm>
        </p:spPr>
      </p:pic>
    </p:spTree>
    <p:extLst>
      <p:ext uri="{BB962C8B-B14F-4D97-AF65-F5344CB8AC3E}">
        <p14:creationId xmlns:p14="http://schemas.microsoft.com/office/powerpoint/2010/main" val="3107881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4B4E-7AF1-9F43-951D-94E47F7AAEFD}"/>
              </a:ext>
            </a:extLst>
          </p:cNvPr>
          <p:cNvSpPr>
            <a:spLocks noGrp="1"/>
          </p:cNvSpPr>
          <p:nvPr>
            <p:ph type="title"/>
          </p:nvPr>
        </p:nvSpPr>
        <p:spPr/>
        <p:txBody>
          <a:bodyPr/>
          <a:lstStyle/>
          <a:p>
            <a:r>
              <a:rPr lang="en-US" dirty="0"/>
              <a:t>Let’s look at some data!</a:t>
            </a:r>
          </a:p>
        </p:txBody>
      </p:sp>
      <p:pic>
        <p:nvPicPr>
          <p:cNvPr id="5" name="Content Placeholder 4">
            <a:extLst>
              <a:ext uri="{FF2B5EF4-FFF2-40B4-BE49-F238E27FC236}">
                <a16:creationId xmlns:a16="http://schemas.microsoft.com/office/drawing/2014/main" id="{0440A946-B42E-8941-B419-F6802D9CF960}"/>
              </a:ext>
            </a:extLst>
          </p:cNvPr>
          <p:cNvPicPr>
            <a:picLocks noGrp="1" noChangeAspect="1"/>
          </p:cNvPicPr>
          <p:nvPr>
            <p:ph idx="1"/>
          </p:nvPr>
        </p:nvPicPr>
        <p:blipFill>
          <a:blip r:embed="rId2"/>
          <a:stretch>
            <a:fillRect/>
          </a:stretch>
        </p:blipFill>
        <p:spPr>
          <a:xfrm>
            <a:off x="419100" y="1690688"/>
            <a:ext cx="11353800" cy="4802187"/>
          </a:xfrm>
        </p:spPr>
      </p:pic>
    </p:spTree>
    <p:extLst>
      <p:ext uri="{BB962C8B-B14F-4D97-AF65-F5344CB8AC3E}">
        <p14:creationId xmlns:p14="http://schemas.microsoft.com/office/powerpoint/2010/main" val="2842089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16EC-4989-3C4C-9F91-E87C58358D21}"/>
              </a:ext>
            </a:extLst>
          </p:cNvPr>
          <p:cNvSpPr>
            <a:spLocks noGrp="1"/>
          </p:cNvSpPr>
          <p:nvPr>
            <p:ph type="title"/>
          </p:nvPr>
        </p:nvSpPr>
        <p:spPr/>
        <p:txBody>
          <a:bodyPr/>
          <a:lstStyle/>
          <a:p>
            <a:r>
              <a:rPr lang="en-IN" dirty="0"/>
              <a:t>Why would we normalize in the first place?</a:t>
            </a:r>
            <a:endParaRPr lang="en-US" dirty="0"/>
          </a:p>
        </p:txBody>
      </p:sp>
      <p:pic>
        <p:nvPicPr>
          <p:cNvPr id="6" name="Content Placeholder 5">
            <a:extLst>
              <a:ext uri="{FF2B5EF4-FFF2-40B4-BE49-F238E27FC236}">
                <a16:creationId xmlns:a16="http://schemas.microsoft.com/office/drawing/2014/main" id="{68A51229-FFC3-564A-938B-3AD6817B0BDF}"/>
              </a:ext>
            </a:extLst>
          </p:cNvPr>
          <p:cNvPicPr>
            <a:picLocks noGrp="1" noChangeAspect="1"/>
          </p:cNvPicPr>
          <p:nvPr>
            <p:ph idx="1"/>
          </p:nvPr>
        </p:nvPicPr>
        <p:blipFill>
          <a:blip r:embed="rId2"/>
          <a:stretch>
            <a:fillRect/>
          </a:stretch>
        </p:blipFill>
        <p:spPr>
          <a:xfrm>
            <a:off x="838200" y="1690688"/>
            <a:ext cx="5054600" cy="4013200"/>
          </a:xfrm>
        </p:spPr>
      </p:pic>
      <p:pic>
        <p:nvPicPr>
          <p:cNvPr id="9" name="Picture 8">
            <a:extLst>
              <a:ext uri="{FF2B5EF4-FFF2-40B4-BE49-F238E27FC236}">
                <a16:creationId xmlns:a16="http://schemas.microsoft.com/office/drawing/2014/main" id="{73BE35AB-4830-8049-A5DD-820194751A8F}"/>
              </a:ext>
            </a:extLst>
          </p:cNvPr>
          <p:cNvPicPr>
            <a:picLocks noChangeAspect="1"/>
          </p:cNvPicPr>
          <p:nvPr/>
        </p:nvPicPr>
        <p:blipFill>
          <a:blip r:embed="rId3"/>
          <a:stretch>
            <a:fillRect/>
          </a:stretch>
        </p:blipFill>
        <p:spPr>
          <a:xfrm>
            <a:off x="6299202" y="1690688"/>
            <a:ext cx="5054600" cy="4013200"/>
          </a:xfrm>
          <a:prstGeom prst="rect">
            <a:avLst/>
          </a:prstGeom>
        </p:spPr>
      </p:pic>
    </p:spTree>
    <p:extLst>
      <p:ext uri="{BB962C8B-B14F-4D97-AF65-F5344CB8AC3E}">
        <p14:creationId xmlns:p14="http://schemas.microsoft.com/office/powerpoint/2010/main" val="2297677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01AE-0B24-0C4E-9726-3EA982645268}"/>
              </a:ext>
            </a:extLst>
          </p:cNvPr>
          <p:cNvSpPr>
            <a:spLocks noGrp="1"/>
          </p:cNvSpPr>
          <p:nvPr>
            <p:ph type="title"/>
          </p:nvPr>
        </p:nvSpPr>
        <p:spPr/>
        <p:txBody>
          <a:bodyPr/>
          <a:lstStyle/>
          <a:p>
            <a:r>
              <a:rPr lang="en-US" dirty="0"/>
              <a:t>But wait..</a:t>
            </a:r>
          </a:p>
        </p:txBody>
      </p:sp>
      <p:sp>
        <p:nvSpPr>
          <p:cNvPr id="3" name="Content Placeholder 2">
            <a:extLst>
              <a:ext uri="{FF2B5EF4-FFF2-40B4-BE49-F238E27FC236}">
                <a16:creationId xmlns:a16="http://schemas.microsoft.com/office/drawing/2014/main" id="{C898DAA9-DB6A-9341-BEF5-0CB51155B137}"/>
              </a:ext>
            </a:extLst>
          </p:cNvPr>
          <p:cNvSpPr>
            <a:spLocks noGrp="1"/>
          </p:cNvSpPr>
          <p:nvPr>
            <p:ph idx="1"/>
          </p:nvPr>
        </p:nvSpPr>
        <p:spPr/>
        <p:txBody>
          <a:bodyPr/>
          <a:lstStyle/>
          <a:p>
            <a:r>
              <a:rPr lang="en-IN" dirty="0"/>
              <a:t>Sometimes you might not want to normalize your data.</a:t>
            </a:r>
          </a:p>
          <a:p>
            <a:endParaRPr lang="en-IN" dirty="0"/>
          </a:p>
          <a:p>
            <a:r>
              <a:rPr lang="en-IN" dirty="0"/>
              <a:t>The data provided is proportional, so normalizing might not provide correct estimators. Or, the scale between your data features does matters so you want to keep in your dataset.</a:t>
            </a:r>
          </a:p>
          <a:p>
            <a:endParaRPr lang="en-IN" dirty="0"/>
          </a:p>
          <a:p>
            <a:r>
              <a:rPr lang="en-IN" dirty="0"/>
              <a:t>So you need to understand what type of data is needed by your model - is it better to have the input values centred around 0 (standardization) or between 0 and 1 (normalization). </a:t>
            </a:r>
          </a:p>
        </p:txBody>
      </p:sp>
    </p:spTree>
    <p:extLst>
      <p:ext uri="{BB962C8B-B14F-4D97-AF65-F5344CB8AC3E}">
        <p14:creationId xmlns:p14="http://schemas.microsoft.com/office/powerpoint/2010/main" val="691193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E9E7-2C03-B648-B205-EB48B7E594ED}"/>
              </a:ext>
            </a:extLst>
          </p:cNvPr>
          <p:cNvSpPr>
            <a:spLocks noGrp="1"/>
          </p:cNvSpPr>
          <p:nvPr>
            <p:ph type="title"/>
          </p:nvPr>
        </p:nvSpPr>
        <p:spPr/>
        <p:txBody>
          <a:bodyPr/>
          <a:lstStyle/>
          <a:p>
            <a:r>
              <a:rPr lang="en-US" dirty="0"/>
              <a:t>Standardization</a:t>
            </a:r>
          </a:p>
        </p:txBody>
      </p:sp>
      <p:sp>
        <p:nvSpPr>
          <p:cNvPr id="3" name="Content Placeholder 2">
            <a:extLst>
              <a:ext uri="{FF2B5EF4-FFF2-40B4-BE49-F238E27FC236}">
                <a16:creationId xmlns:a16="http://schemas.microsoft.com/office/drawing/2014/main" id="{5010F7D6-B4C5-FE4D-903B-B17E01178048}"/>
              </a:ext>
            </a:extLst>
          </p:cNvPr>
          <p:cNvSpPr>
            <a:spLocks noGrp="1"/>
          </p:cNvSpPr>
          <p:nvPr>
            <p:ph idx="1"/>
          </p:nvPr>
        </p:nvSpPr>
        <p:spPr/>
        <p:txBody>
          <a:bodyPr/>
          <a:lstStyle/>
          <a:p>
            <a:r>
              <a:rPr lang="en-IN" dirty="0"/>
              <a:t>Data is rescaled such that </a:t>
            </a:r>
            <a:r>
              <a:rPr lang="en-IN" b="1" dirty="0" err="1"/>
              <a:t>μ</a:t>
            </a:r>
            <a:r>
              <a:rPr lang="en-IN" dirty="0"/>
              <a:t> = 0 and 𝛔 = 1, and is done through this formula:</a:t>
            </a:r>
          </a:p>
          <a:p>
            <a:endParaRPr lang="en-IN" dirty="0"/>
          </a:p>
          <a:p>
            <a:endParaRPr lang="en-IN" dirty="0"/>
          </a:p>
          <a:p>
            <a:endParaRPr lang="en-IN" dirty="0"/>
          </a:p>
          <a:p>
            <a:endParaRPr lang="en-IN" i="1" dirty="0"/>
          </a:p>
          <a:p>
            <a:r>
              <a:rPr lang="en-IN" i="1" dirty="0"/>
              <a:t>Compare features that have different units or scales.</a:t>
            </a:r>
            <a:br>
              <a:rPr lang="en-IN" dirty="0"/>
            </a:br>
            <a:endParaRPr lang="en-US" dirty="0"/>
          </a:p>
        </p:txBody>
      </p:sp>
      <p:pic>
        <p:nvPicPr>
          <p:cNvPr id="4" name="Picture 3">
            <a:extLst>
              <a:ext uri="{FF2B5EF4-FFF2-40B4-BE49-F238E27FC236}">
                <a16:creationId xmlns:a16="http://schemas.microsoft.com/office/drawing/2014/main" id="{5BD123D3-FD1A-6644-B8FC-36063E3359CA}"/>
              </a:ext>
            </a:extLst>
          </p:cNvPr>
          <p:cNvPicPr>
            <a:picLocks noChangeAspect="1"/>
          </p:cNvPicPr>
          <p:nvPr/>
        </p:nvPicPr>
        <p:blipFill>
          <a:blip r:embed="rId2"/>
          <a:stretch>
            <a:fillRect/>
          </a:stretch>
        </p:blipFill>
        <p:spPr>
          <a:xfrm>
            <a:off x="4495800" y="2685188"/>
            <a:ext cx="3200400" cy="1487623"/>
          </a:xfrm>
          <a:prstGeom prst="rect">
            <a:avLst/>
          </a:prstGeom>
        </p:spPr>
      </p:pic>
    </p:spTree>
    <p:extLst>
      <p:ext uri="{BB962C8B-B14F-4D97-AF65-F5344CB8AC3E}">
        <p14:creationId xmlns:p14="http://schemas.microsoft.com/office/powerpoint/2010/main" val="883241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3595-62ED-7541-A493-33842BB7E43A}"/>
              </a:ext>
            </a:extLst>
          </p:cNvPr>
          <p:cNvSpPr>
            <a:spLocks noGrp="1"/>
          </p:cNvSpPr>
          <p:nvPr>
            <p:ph type="title"/>
          </p:nvPr>
        </p:nvSpPr>
        <p:spPr/>
        <p:txBody>
          <a:bodyPr/>
          <a:lstStyle/>
          <a:p>
            <a:r>
              <a:rPr lang="en-US" dirty="0"/>
              <a:t>Standardization</a:t>
            </a:r>
          </a:p>
        </p:txBody>
      </p:sp>
      <p:pic>
        <p:nvPicPr>
          <p:cNvPr id="5" name="Content Placeholder 4">
            <a:extLst>
              <a:ext uri="{FF2B5EF4-FFF2-40B4-BE49-F238E27FC236}">
                <a16:creationId xmlns:a16="http://schemas.microsoft.com/office/drawing/2014/main" id="{3E83FF97-5492-104E-A9D3-5762B07D4718}"/>
              </a:ext>
            </a:extLst>
          </p:cNvPr>
          <p:cNvPicPr>
            <a:picLocks noGrp="1" noChangeAspect="1"/>
          </p:cNvPicPr>
          <p:nvPr>
            <p:ph idx="1"/>
          </p:nvPr>
        </p:nvPicPr>
        <p:blipFill>
          <a:blip r:embed="rId2"/>
          <a:stretch>
            <a:fillRect/>
          </a:stretch>
        </p:blipFill>
        <p:spPr>
          <a:xfrm>
            <a:off x="419100" y="1690688"/>
            <a:ext cx="11353800" cy="4026819"/>
          </a:xfrm>
        </p:spPr>
      </p:pic>
    </p:spTree>
    <p:extLst>
      <p:ext uri="{BB962C8B-B14F-4D97-AF65-F5344CB8AC3E}">
        <p14:creationId xmlns:p14="http://schemas.microsoft.com/office/powerpoint/2010/main" val="2876362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3595-62ED-7541-A493-33842BB7E43A}"/>
              </a:ext>
            </a:extLst>
          </p:cNvPr>
          <p:cNvSpPr>
            <a:spLocks noGrp="1"/>
          </p:cNvSpPr>
          <p:nvPr>
            <p:ph type="title"/>
          </p:nvPr>
        </p:nvSpPr>
        <p:spPr/>
        <p:txBody>
          <a:bodyPr/>
          <a:lstStyle/>
          <a:p>
            <a:r>
              <a:rPr lang="en-US" dirty="0"/>
              <a:t>Standardization</a:t>
            </a:r>
          </a:p>
        </p:txBody>
      </p:sp>
      <p:pic>
        <p:nvPicPr>
          <p:cNvPr id="7" name="Content Placeholder 6">
            <a:extLst>
              <a:ext uri="{FF2B5EF4-FFF2-40B4-BE49-F238E27FC236}">
                <a16:creationId xmlns:a16="http://schemas.microsoft.com/office/drawing/2014/main" id="{93033B78-C76B-6C4A-8A48-C91DC426B912}"/>
              </a:ext>
            </a:extLst>
          </p:cNvPr>
          <p:cNvPicPr>
            <a:picLocks noGrp="1" noChangeAspect="1"/>
          </p:cNvPicPr>
          <p:nvPr>
            <p:ph idx="1"/>
          </p:nvPr>
        </p:nvPicPr>
        <p:blipFill>
          <a:blip r:embed="rId2"/>
          <a:stretch>
            <a:fillRect/>
          </a:stretch>
        </p:blipFill>
        <p:spPr>
          <a:xfrm>
            <a:off x="838200" y="1690688"/>
            <a:ext cx="5105400" cy="4025900"/>
          </a:xfrm>
        </p:spPr>
      </p:pic>
      <p:pic>
        <p:nvPicPr>
          <p:cNvPr id="9" name="Picture 8">
            <a:extLst>
              <a:ext uri="{FF2B5EF4-FFF2-40B4-BE49-F238E27FC236}">
                <a16:creationId xmlns:a16="http://schemas.microsoft.com/office/drawing/2014/main" id="{15C7DBC4-93C2-FC44-A7E0-B1156832D626}"/>
              </a:ext>
            </a:extLst>
          </p:cNvPr>
          <p:cNvPicPr>
            <a:picLocks noChangeAspect="1"/>
          </p:cNvPicPr>
          <p:nvPr/>
        </p:nvPicPr>
        <p:blipFill>
          <a:blip r:embed="rId3"/>
          <a:stretch>
            <a:fillRect/>
          </a:stretch>
        </p:blipFill>
        <p:spPr>
          <a:xfrm>
            <a:off x="6248402" y="1690688"/>
            <a:ext cx="5105400" cy="4025900"/>
          </a:xfrm>
          <a:prstGeom prst="rect">
            <a:avLst/>
          </a:prstGeom>
        </p:spPr>
      </p:pic>
    </p:spTree>
    <p:extLst>
      <p:ext uri="{BB962C8B-B14F-4D97-AF65-F5344CB8AC3E}">
        <p14:creationId xmlns:p14="http://schemas.microsoft.com/office/powerpoint/2010/main" val="373914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D327-BD6D-D049-B0A3-D41FFE000A9D}"/>
              </a:ext>
            </a:extLst>
          </p:cNvPr>
          <p:cNvSpPr>
            <a:spLocks noGrp="1"/>
          </p:cNvSpPr>
          <p:nvPr>
            <p:ph type="title"/>
          </p:nvPr>
        </p:nvSpPr>
        <p:spPr/>
        <p:txBody>
          <a:bodyPr/>
          <a:lstStyle/>
          <a:p>
            <a:r>
              <a:rPr lang="en-US" dirty="0"/>
              <a:t>Normalization vs Standardization</a:t>
            </a:r>
          </a:p>
        </p:txBody>
      </p:sp>
      <p:pic>
        <p:nvPicPr>
          <p:cNvPr id="5" name="Content Placeholder 4">
            <a:extLst>
              <a:ext uri="{FF2B5EF4-FFF2-40B4-BE49-F238E27FC236}">
                <a16:creationId xmlns:a16="http://schemas.microsoft.com/office/drawing/2014/main" id="{C76E3DEC-6C13-8C46-85E8-E67F6F8D31DB}"/>
              </a:ext>
            </a:extLst>
          </p:cNvPr>
          <p:cNvPicPr>
            <a:picLocks noGrp="1" noChangeAspect="1"/>
          </p:cNvPicPr>
          <p:nvPr>
            <p:ph idx="1"/>
          </p:nvPr>
        </p:nvPicPr>
        <p:blipFill>
          <a:blip r:embed="rId2"/>
          <a:stretch>
            <a:fillRect/>
          </a:stretch>
        </p:blipFill>
        <p:spPr>
          <a:xfrm>
            <a:off x="2653011" y="1690688"/>
            <a:ext cx="6885978" cy="5167509"/>
          </a:xfrm>
        </p:spPr>
      </p:pic>
    </p:spTree>
    <p:extLst>
      <p:ext uri="{BB962C8B-B14F-4D97-AF65-F5344CB8AC3E}">
        <p14:creationId xmlns:p14="http://schemas.microsoft.com/office/powerpoint/2010/main" val="3150701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BA39-AB0F-BE40-8578-4B7379AAE533}"/>
              </a:ext>
            </a:extLst>
          </p:cNvPr>
          <p:cNvSpPr>
            <a:spLocks noGrp="1"/>
          </p:cNvSpPr>
          <p:nvPr>
            <p:ph type="title"/>
          </p:nvPr>
        </p:nvSpPr>
        <p:spPr/>
        <p:txBody>
          <a:bodyPr/>
          <a:lstStyle/>
          <a:p>
            <a:r>
              <a:rPr lang="en-IN" dirty="0"/>
              <a:t>R-Value and P-Value</a:t>
            </a:r>
            <a:endParaRPr lang="en-US" dirty="0"/>
          </a:p>
        </p:txBody>
      </p:sp>
      <p:sp>
        <p:nvSpPr>
          <p:cNvPr id="3" name="Content Placeholder 2">
            <a:extLst>
              <a:ext uri="{FF2B5EF4-FFF2-40B4-BE49-F238E27FC236}">
                <a16:creationId xmlns:a16="http://schemas.microsoft.com/office/drawing/2014/main" id="{96D2B5D4-E378-E54C-84BE-A7AB3A80B29B}"/>
              </a:ext>
            </a:extLst>
          </p:cNvPr>
          <p:cNvSpPr>
            <a:spLocks noGrp="1"/>
          </p:cNvSpPr>
          <p:nvPr>
            <p:ph idx="1"/>
          </p:nvPr>
        </p:nvSpPr>
        <p:spPr>
          <a:xfrm>
            <a:off x="838200" y="1825624"/>
            <a:ext cx="10515600" cy="5032375"/>
          </a:xfrm>
        </p:spPr>
        <p:txBody>
          <a:bodyPr>
            <a:normAutofit/>
          </a:bodyPr>
          <a:lstStyle/>
          <a:p>
            <a:r>
              <a:rPr lang="en-IN" dirty="0"/>
              <a:t>R-square value tells you how much variation is explained by your model. So 0.1 R-square means that your model explains 10% of variation within the data. The greater R-square the better the model.</a:t>
            </a:r>
          </a:p>
          <a:p>
            <a:r>
              <a:rPr lang="en-IN" dirty="0"/>
              <a:t>Whereas p-value tells you about "fit of the model”. So if the p-value is less than the significance level (usually 0.05) then your model fits the data well.</a:t>
            </a:r>
          </a:p>
        </p:txBody>
      </p:sp>
      <p:pic>
        <p:nvPicPr>
          <p:cNvPr id="5" name="Picture 4">
            <a:extLst>
              <a:ext uri="{FF2B5EF4-FFF2-40B4-BE49-F238E27FC236}">
                <a16:creationId xmlns:a16="http://schemas.microsoft.com/office/drawing/2014/main" id="{DCAE6840-3CCE-484E-92AC-1A5747E6A91F}"/>
              </a:ext>
            </a:extLst>
          </p:cNvPr>
          <p:cNvPicPr>
            <a:picLocks noChangeAspect="1"/>
          </p:cNvPicPr>
          <p:nvPr/>
        </p:nvPicPr>
        <p:blipFill>
          <a:blip r:embed="rId2"/>
          <a:stretch>
            <a:fillRect/>
          </a:stretch>
        </p:blipFill>
        <p:spPr>
          <a:xfrm>
            <a:off x="0" y="5044923"/>
            <a:ext cx="12192000" cy="1447952"/>
          </a:xfrm>
          <a:prstGeom prst="rect">
            <a:avLst/>
          </a:prstGeom>
        </p:spPr>
      </p:pic>
    </p:spTree>
    <p:extLst>
      <p:ext uri="{BB962C8B-B14F-4D97-AF65-F5344CB8AC3E}">
        <p14:creationId xmlns:p14="http://schemas.microsoft.com/office/powerpoint/2010/main" val="1056836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BA39-AB0F-BE40-8578-4B7379AAE533}"/>
              </a:ext>
            </a:extLst>
          </p:cNvPr>
          <p:cNvSpPr>
            <a:spLocks noGrp="1"/>
          </p:cNvSpPr>
          <p:nvPr>
            <p:ph type="title"/>
          </p:nvPr>
        </p:nvSpPr>
        <p:spPr/>
        <p:txBody>
          <a:bodyPr/>
          <a:lstStyle/>
          <a:p>
            <a:r>
              <a:rPr lang="en-IN" dirty="0"/>
              <a:t>R-Value and P-Value</a:t>
            </a:r>
            <a:endParaRPr lang="en-US" dirty="0"/>
          </a:p>
        </p:txBody>
      </p:sp>
      <p:sp>
        <p:nvSpPr>
          <p:cNvPr id="3" name="Content Placeholder 2">
            <a:extLst>
              <a:ext uri="{FF2B5EF4-FFF2-40B4-BE49-F238E27FC236}">
                <a16:creationId xmlns:a16="http://schemas.microsoft.com/office/drawing/2014/main" id="{96D2B5D4-E378-E54C-84BE-A7AB3A80B29B}"/>
              </a:ext>
            </a:extLst>
          </p:cNvPr>
          <p:cNvSpPr>
            <a:spLocks noGrp="1"/>
          </p:cNvSpPr>
          <p:nvPr>
            <p:ph idx="1"/>
          </p:nvPr>
        </p:nvSpPr>
        <p:spPr>
          <a:xfrm>
            <a:off x="838200" y="1825624"/>
            <a:ext cx="10515600" cy="5032375"/>
          </a:xfrm>
        </p:spPr>
        <p:txBody>
          <a:bodyPr>
            <a:normAutofit/>
          </a:bodyPr>
          <a:lstStyle/>
          <a:p>
            <a:r>
              <a:rPr lang="en-IN" dirty="0"/>
              <a:t>Thus you have four scenarios:</a:t>
            </a:r>
          </a:p>
          <a:p>
            <a:pPr lvl="1"/>
            <a:r>
              <a:rPr lang="en-IN" dirty="0"/>
              <a:t>low R-square and low p-value (p-value &lt;= 0.05) -&gt; means that your model doesn't explain much of variation of the data but it is significant (better than not having a model)</a:t>
            </a:r>
          </a:p>
          <a:p>
            <a:pPr lvl="1"/>
            <a:r>
              <a:rPr lang="en-IN" dirty="0"/>
              <a:t>low R-square and high p-value (p-value &gt; 0.05) -&gt; means that your model doesn't explain much of variation of the data and it is not significant (worst scenario)</a:t>
            </a:r>
          </a:p>
          <a:p>
            <a:pPr lvl="1"/>
            <a:r>
              <a:rPr lang="en-IN" dirty="0"/>
              <a:t>high R-square and low p-value -&gt; means your model explains a lot of variation within the data and is significant (best scenario)</a:t>
            </a:r>
          </a:p>
          <a:p>
            <a:pPr lvl="1"/>
            <a:r>
              <a:rPr lang="en-IN" dirty="0"/>
              <a:t>high R-square and high p-value -&gt; means that your model explains a lot of variation within the data but is not significant (model is worthless)</a:t>
            </a:r>
            <a:endParaRPr lang="en-US" dirty="0"/>
          </a:p>
        </p:txBody>
      </p:sp>
    </p:spTree>
    <p:extLst>
      <p:ext uri="{BB962C8B-B14F-4D97-AF65-F5344CB8AC3E}">
        <p14:creationId xmlns:p14="http://schemas.microsoft.com/office/powerpoint/2010/main" val="124665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BA39-AB0F-BE40-8578-4B7379AAE533}"/>
              </a:ext>
            </a:extLst>
          </p:cNvPr>
          <p:cNvSpPr>
            <a:spLocks noGrp="1"/>
          </p:cNvSpPr>
          <p:nvPr>
            <p:ph type="title"/>
          </p:nvPr>
        </p:nvSpPr>
        <p:spPr/>
        <p:txBody>
          <a:bodyPr/>
          <a:lstStyle/>
          <a:p>
            <a:r>
              <a:rPr lang="en-IN" dirty="0"/>
              <a:t>Regularization</a:t>
            </a:r>
            <a:endParaRPr lang="en-US" dirty="0"/>
          </a:p>
        </p:txBody>
      </p:sp>
      <p:sp>
        <p:nvSpPr>
          <p:cNvPr id="3" name="Content Placeholder 2">
            <a:extLst>
              <a:ext uri="{FF2B5EF4-FFF2-40B4-BE49-F238E27FC236}">
                <a16:creationId xmlns:a16="http://schemas.microsoft.com/office/drawing/2014/main" id="{96D2B5D4-E378-E54C-84BE-A7AB3A80B29B}"/>
              </a:ext>
            </a:extLst>
          </p:cNvPr>
          <p:cNvSpPr>
            <a:spLocks noGrp="1"/>
          </p:cNvSpPr>
          <p:nvPr>
            <p:ph idx="1"/>
          </p:nvPr>
        </p:nvSpPr>
        <p:spPr>
          <a:xfrm>
            <a:off x="838200" y="1825624"/>
            <a:ext cx="10515600" cy="5032375"/>
          </a:xfrm>
        </p:spPr>
        <p:txBody>
          <a:bodyPr>
            <a:normAutofit/>
          </a:bodyPr>
          <a:lstStyle/>
          <a:p>
            <a:r>
              <a:rPr lang="en-IN" dirty="0"/>
              <a:t>One of the major aspects of training your machine learning model is avoiding overfitting. </a:t>
            </a:r>
          </a:p>
          <a:p>
            <a:r>
              <a:rPr lang="en-IN" i="1" dirty="0"/>
              <a:t>The model will have a low accuracy if it is overfitting, i.e., accuracy score will come out to be nearby 100% for the training data but for unseen data, model is not going to perform so well. </a:t>
            </a:r>
          </a:p>
          <a:p>
            <a:r>
              <a:rPr lang="en-IN" dirty="0"/>
              <a:t>This happens because your model is trying too hard to capture the noise in your training dataset. </a:t>
            </a:r>
            <a:r>
              <a:rPr lang="en-IN" b="1" i="1" dirty="0"/>
              <a:t>By noise we mean the data points that don’t really represent the true properties of your data, but random chance</a:t>
            </a:r>
            <a:r>
              <a:rPr lang="en-IN" dirty="0"/>
              <a:t>.</a:t>
            </a:r>
          </a:p>
          <a:p>
            <a:r>
              <a:rPr lang="en-IN" dirty="0"/>
              <a:t>An overfitted model performs well on training data but fails to generalize.</a:t>
            </a:r>
            <a:endParaRPr lang="en-US" dirty="0"/>
          </a:p>
        </p:txBody>
      </p:sp>
    </p:spTree>
    <p:extLst>
      <p:ext uri="{BB962C8B-B14F-4D97-AF65-F5344CB8AC3E}">
        <p14:creationId xmlns:p14="http://schemas.microsoft.com/office/powerpoint/2010/main" val="3749835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2636-D656-064B-A6EC-4BCE571BE8FB}"/>
              </a:ext>
            </a:extLst>
          </p:cNvPr>
          <p:cNvSpPr>
            <a:spLocks noGrp="1"/>
          </p:cNvSpPr>
          <p:nvPr>
            <p:ph type="title"/>
          </p:nvPr>
        </p:nvSpPr>
        <p:spPr>
          <a:xfrm>
            <a:off x="838200" y="18255"/>
            <a:ext cx="10515600" cy="1325563"/>
          </a:xfrm>
        </p:spPr>
        <p:txBody>
          <a:bodyPr/>
          <a:lstStyle/>
          <a:p>
            <a:r>
              <a:rPr lang="en-IN" dirty="0"/>
              <a:t>Regularization</a:t>
            </a:r>
            <a:endParaRPr lang="en-US" dirty="0"/>
          </a:p>
        </p:txBody>
      </p:sp>
      <p:sp>
        <p:nvSpPr>
          <p:cNvPr id="7" name="Content Placeholder 6">
            <a:extLst>
              <a:ext uri="{FF2B5EF4-FFF2-40B4-BE49-F238E27FC236}">
                <a16:creationId xmlns:a16="http://schemas.microsoft.com/office/drawing/2014/main" id="{A1D56923-A761-D740-A7DC-BE1563EFC794}"/>
              </a:ext>
            </a:extLst>
          </p:cNvPr>
          <p:cNvSpPr>
            <a:spLocks noGrp="1"/>
          </p:cNvSpPr>
          <p:nvPr>
            <p:ph idx="1"/>
          </p:nvPr>
        </p:nvSpPr>
        <p:spPr>
          <a:xfrm>
            <a:off x="838200" y="1253331"/>
            <a:ext cx="10515600" cy="4351338"/>
          </a:xfrm>
        </p:spPr>
        <p:txBody>
          <a:bodyPr>
            <a:normAutofit/>
          </a:bodyPr>
          <a:lstStyle/>
          <a:p>
            <a:r>
              <a:rPr lang="en-IN" dirty="0"/>
              <a:t>Figure shows a model in which training loss gradually decreases, but validation loss eventually goes up. In other words, model is overfitting to the data in the training set.</a:t>
            </a:r>
          </a:p>
          <a:p>
            <a:r>
              <a:rPr lang="en-IN" dirty="0"/>
              <a:t>We could prevent overfitting by penalizing complex models, a principle called </a:t>
            </a:r>
            <a:r>
              <a:rPr lang="en-IN" b="1" dirty="0"/>
              <a:t>regularization</a:t>
            </a:r>
            <a:r>
              <a:rPr lang="en-IN" dirty="0"/>
              <a:t>.</a:t>
            </a:r>
          </a:p>
          <a:p>
            <a:r>
              <a:rPr lang="en-IN" dirty="0"/>
              <a:t>In other words, instead of simply aiming to minimize loss, we’ll try to minimize loss &amp; complexity.</a:t>
            </a:r>
          </a:p>
          <a:p>
            <a:endParaRPr lang="en-US" dirty="0"/>
          </a:p>
        </p:txBody>
      </p:sp>
      <p:pic>
        <p:nvPicPr>
          <p:cNvPr id="9" name="Picture 8">
            <a:extLst>
              <a:ext uri="{FF2B5EF4-FFF2-40B4-BE49-F238E27FC236}">
                <a16:creationId xmlns:a16="http://schemas.microsoft.com/office/drawing/2014/main" id="{F67D85D8-659C-AD40-94BB-91D1747D40EE}"/>
              </a:ext>
            </a:extLst>
          </p:cNvPr>
          <p:cNvPicPr>
            <a:picLocks noChangeAspect="1"/>
          </p:cNvPicPr>
          <p:nvPr/>
        </p:nvPicPr>
        <p:blipFill>
          <a:blip r:embed="rId2"/>
          <a:stretch>
            <a:fillRect/>
          </a:stretch>
        </p:blipFill>
        <p:spPr>
          <a:xfrm>
            <a:off x="5315712" y="3838915"/>
            <a:ext cx="6620256" cy="3019085"/>
          </a:xfrm>
          <a:prstGeom prst="rect">
            <a:avLst/>
          </a:prstGeom>
        </p:spPr>
      </p:pic>
    </p:spTree>
    <p:extLst>
      <p:ext uri="{BB962C8B-B14F-4D97-AF65-F5344CB8AC3E}">
        <p14:creationId xmlns:p14="http://schemas.microsoft.com/office/powerpoint/2010/main" val="231188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D9BA-353D-AF46-B12D-348A1687368A}"/>
              </a:ext>
            </a:extLst>
          </p:cNvPr>
          <p:cNvSpPr>
            <a:spLocks noGrp="1"/>
          </p:cNvSpPr>
          <p:nvPr>
            <p:ph type="title"/>
          </p:nvPr>
        </p:nvSpPr>
        <p:spPr/>
        <p:txBody>
          <a:bodyPr/>
          <a:lstStyle/>
          <a:p>
            <a:r>
              <a:rPr lang="en-US" dirty="0"/>
              <a:t>Summary of numerical fields</a:t>
            </a:r>
          </a:p>
        </p:txBody>
      </p:sp>
      <p:sp>
        <p:nvSpPr>
          <p:cNvPr id="11" name="Subtitle 2">
            <a:extLst>
              <a:ext uri="{FF2B5EF4-FFF2-40B4-BE49-F238E27FC236}">
                <a16:creationId xmlns:a16="http://schemas.microsoft.com/office/drawing/2014/main" id="{F69C1BAB-3C77-E24C-B036-77EAF6E6A34F}"/>
              </a:ext>
            </a:extLst>
          </p:cNvPr>
          <p:cNvSpPr txBox="1">
            <a:spLocks/>
          </p:cNvSpPr>
          <p:nvPr/>
        </p:nvSpPr>
        <p:spPr>
          <a:xfrm>
            <a:off x="7581900" y="2670175"/>
            <a:ext cx="4610100" cy="3822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4CDF2768-0CFF-B54E-BAC1-7A501ED6434E}"/>
              </a:ext>
            </a:extLst>
          </p:cNvPr>
          <p:cNvSpPr>
            <a:spLocks noGrp="1"/>
          </p:cNvSpPr>
          <p:nvPr>
            <p:ph idx="1"/>
          </p:nvPr>
        </p:nvSpPr>
        <p:spPr/>
        <p:txBody>
          <a:bodyPr/>
          <a:lstStyle/>
          <a:p>
            <a:pPr marL="0" indent="0">
              <a:buNone/>
            </a:pPr>
            <a:r>
              <a:rPr lang="en-IN" dirty="0"/>
              <a:t>If we start exploring our data using </a:t>
            </a:r>
            <a:r>
              <a:rPr lang="en-IN" dirty="0" err="1"/>
              <a:t>df.describe</a:t>
            </a:r>
            <a:r>
              <a:rPr lang="en-IN" dirty="0"/>
              <a:t>(), we will see that:</a:t>
            </a:r>
          </a:p>
          <a:p>
            <a:pPr marL="0" indent="0">
              <a:buNone/>
            </a:pPr>
            <a:endParaRPr lang="en-IN" dirty="0"/>
          </a:p>
          <a:p>
            <a:r>
              <a:rPr lang="en-IN" dirty="0" err="1"/>
              <a:t>LoanAmount</a:t>
            </a:r>
            <a:r>
              <a:rPr lang="en-IN" dirty="0"/>
              <a:t> has (614 – 592) 22 missing values.</a:t>
            </a:r>
          </a:p>
          <a:p>
            <a:r>
              <a:rPr lang="en-IN" dirty="0" err="1"/>
              <a:t>Loan_Amount_Term</a:t>
            </a:r>
            <a:r>
              <a:rPr lang="en-IN" dirty="0"/>
              <a:t> has (614 – 600) 14 missing values.</a:t>
            </a:r>
          </a:p>
          <a:p>
            <a:r>
              <a:rPr lang="en-IN" dirty="0" err="1"/>
              <a:t>Credit_History</a:t>
            </a:r>
            <a:r>
              <a:rPr lang="en-IN" dirty="0"/>
              <a:t> has (614 – 564) 50 missing values.</a:t>
            </a:r>
          </a:p>
          <a:p>
            <a:r>
              <a:rPr lang="en-IN" dirty="0"/>
              <a:t>About 84% applicants have a </a:t>
            </a:r>
            <a:r>
              <a:rPr lang="en-IN" dirty="0" err="1"/>
              <a:t>credit_history</a:t>
            </a:r>
            <a:r>
              <a:rPr lang="en-IN" dirty="0"/>
              <a:t>.</a:t>
            </a:r>
          </a:p>
          <a:p>
            <a:r>
              <a:rPr lang="en-IN" dirty="0"/>
              <a:t>The </a:t>
            </a:r>
            <a:r>
              <a:rPr lang="en-IN" dirty="0" err="1"/>
              <a:t>ApplicantIncome</a:t>
            </a:r>
            <a:r>
              <a:rPr lang="en-IN" dirty="0"/>
              <a:t> &amp; </a:t>
            </a:r>
            <a:r>
              <a:rPr lang="en-IN" dirty="0" err="1"/>
              <a:t>CoapplicantIncome</a:t>
            </a:r>
            <a:r>
              <a:rPr lang="en-IN" dirty="0"/>
              <a:t> distribution seems to be in line </a:t>
            </a:r>
            <a:endParaRPr lang="en-US" dirty="0"/>
          </a:p>
          <a:p>
            <a:endParaRPr lang="en-US" dirty="0"/>
          </a:p>
        </p:txBody>
      </p:sp>
    </p:spTree>
    <p:extLst>
      <p:ext uri="{BB962C8B-B14F-4D97-AF65-F5344CB8AC3E}">
        <p14:creationId xmlns:p14="http://schemas.microsoft.com/office/powerpoint/2010/main" val="775862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9B5A-8D82-EA49-BE39-571C3D7BDDFD}"/>
              </a:ext>
            </a:extLst>
          </p:cNvPr>
          <p:cNvSpPr>
            <a:spLocks noGrp="1"/>
          </p:cNvSpPr>
          <p:nvPr>
            <p:ph type="title"/>
          </p:nvPr>
        </p:nvSpPr>
        <p:spPr/>
        <p:txBody>
          <a:bodyPr/>
          <a:lstStyle/>
          <a:p>
            <a:r>
              <a:rPr lang="en-US" dirty="0"/>
              <a:t>Why do we need regularization?</a:t>
            </a:r>
          </a:p>
        </p:txBody>
      </p:sp>
      <p:sp>
        <p:nvSpPr>
          <p:cNvPr id="3" name="Content Placeholder 2">
            <a:extLst>
              <a:ext uri="{FF2B5EF4-FFF2-40B4-BE49-F238E27FC236}">
                <a16:creationId xmlns:a16="http://schemas.microsoft.com/office/drawing/2014/main" id="{CEA7AA4D-E8AC-F441-AFE4-3F6A82574F49}"/>
              </a:ext>
            </a:extLst>
          </p:cNvPr>
          <p:cNvSpPr>
            <a:spLocks noGrp="1"/>
          </p:cNvSpPr>
          <p:nvPr>
            <p:ph idx="1"/>
          </p:nvPr>
        </p:nvSpPr>
        <p:spPr/>
        <p:txBody>
          <a:bodyPr/>
          <a:lstStyle/>
          <a:p>
            <a:r>
              <a:rPr lang="en-IN" dirty="0"/>
              <a:t>Let’s consider an example here, we have 10 students in a classroom. We intend to train a model based on their past score to predict their future score. There are 5 females and 5 males in the class. The average score of females is 80 whereas that of males is 60. The overall average of the class is 70.</a:t>
            </a:r>
          </a:p>
          <a:p>
            <a:r>
              <a:rPr lang="en-IN" dirty="0"/>
              <a:t>Now, there are several ways to make the prediction:</a:t>
            </a:r>
          </a:p>
          <a:p>
            <a:pPr lvl="1"/>
            <a:r>
              <a:rPr lang="en-IN" dirty="0"/>
              <a:t>Predict the score as 70 for the entire class.</a:t>
            </a:r>
          </a:p>
        </p:txBody>
      </p:sp>
      <p:pic>
        <p:nvPicPr>
          <p:cNvPr id="5" name="Picture 4">
            <a:extLst>
              <a:ext uri="{FF2B5EF4-FFF2-40B4-BE49-F238E27FC236}">
                <a16:creationId xmlns:a16="http://schemas.microsoft.com/office/drawing/2014/main" id="{F3C5A855-9FF6-4A40-B723-FE58116F31D5}"/>
              </a:ext>
            </a:extLst>
          </p:cNvPr>
          <p:cNvPicPr>
            <a:picLocks noChangeAspect="1"/>
          </p:cNvPicPr>
          <p:nvPr/>
        </p:nvPicPr>
        <p:blipFill>
          <a:blip r:embed="rId2"/>
          <a:stretch>
            <a:fillRect/>
          </a:stretch>
        </p:blipFill>
        <p:spPr>
          <a:xfrm>
            <a:off x="6912863" y="4291584"/>
            <a:ext cx="3018363" cy="2566416"/>
          </a:xfrm>
          <a:prstGeom prst="rect">
            <a:avLst/>
          </a:prstGeom>
        </p:spPr>
      </p:pic>
    </p:spTree>
    <p:extLst>
      <p:ext uri="{BB962C8B-B14F-4D97-AF65-F5344CB8AC3E}">
        <p14:creationId xmlns:p14="http://schemas.microsoft.com/office/powerpoint/2010/main" val="1558974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042B-BE2B-0D48-8693-0748F26F68C2}"/>
              </a:ext>
            </a:extLst>
          </p:cNvPr>
          <p:cNvSpPr>
            <a:spLocks noGrp="1"/>
          </p:cNvSpPr>
          <p:nvPr>
            <p:ph type="title"/>
          </p:nvPr>
        </p:nvSpPr>
        <p:spPr/>
        <p:txBody>
          <a:bodyPr/>
          <a:lstStyle/>
          <a:p>
            <a:r>
              <a:rPr lang="en-US" dirty="0"/>
              <a:t>Why do we need regularization?</a:t>
            </a:r>
          </a:p>
        </p:txBody>
      </p:sp>
      <p:sp>
        <p:nvSpPr>
          <p:cNvPr id="3" name="Content Placeholder 2">
            <a:extLst>
              <a:ext uri="{FF2B5EF4-FFF2-40B4-BE49-F238E27FC236}">
                <a16:creationId xmlns:a16="http://schemas.microsoft.com/office/drawing/2014/main" id="{72E6119A-A523-D94F-843F-6ADFBAC6DC1A}"/>
              </a:ext>
            </a:extLst>
          </p:cNvPr>
          <p:cNvSpPr>
            <a:spLocks noGrp="1"/>
          </p:cNvSpPr>
          <p:nvPr>
            <p:ph idx="1"/>
          </p:nvPr>
        </p:nvSpPr>
        <p:spPr/>
        <p:txBody>
          <a:bodyPr>
            <a:normAutofit/>
          </a:bodyPr>
          <a:lstStyle/>
          <a:p>
            <a:pPr lvl="1"/>
            <a:r>
              <a:rPr lang="en-IN" dirty="0"/>
              <a:t>Predict score of males = 80 and females = 60. </a:t>
            </a:r>
          </a:p>
          <a:p>
            <a:pPr marL="457200" lvl="1" indent="0">
              <a:buNone/>
            </a:pPr>
            <a:r>
              <a:rPr lang="en-IN" dirty="0"/>
              <a:t>    This a simplistic model which might</a:t>
            </a:r>
          </a:p>
          <a:p>
            <a:pPr marL="457200" lvl="1" indent="0">
              <a:buNone/>
            </a:pPr>
            <a:r>
              <a:rPr lang="en-IN" dirty="0"/>
              <a:t>    give a better estimate than the first one.</a:t>
            </a:r>
          </a:p>
          <a:p>
            <a:pPr lvl="1"/>
            <a:endParaRPr lang="en-IN" dirty="0"/>
          </a:p>
          <a:p>
            <a:pPr lvl="1"/>
            <a:r>
              <a:rPr lang="en-IN" dirty="0"/>
              <a:t>Now let’s try to overkill the problem. </a:t>
            </a:r>
          </a:p>
          <a:p>
            <a:pPr marL="457200" lvl="1" indent="0">
              <a:buNone/>
            </a:pPr>
            <a:r>
              <a:rPr lang="en-IN" dirty="0"/>
              <a:t>    We can use the roll number of students to </a:t>
            </a:r>
          </a:p>
          <a:p>
            <a:pPr marL="457200" lvl="1" indent="0">
              <a:buNone/>
            </a:pPr>
            <a:r>
              <a:rPr lang="en-IN" dirty="0"/>
              <a:t>    make a prediction and say that every student</a:t>
            </a:r>
          </a:p>
          <a:p>
            <a:pPr marL="457200" lvl="1" indent="0">
              <a:buNone/>
            </a:pPr>
            <a:r>
              <a:rPr lang="en-IN" dirty="0"/>
              <a:t>    will exactly score same marks as last time. </a:t>
            </a:r>
          </a:p>
          <a:p>
            <a:pPr marL="457200" lvl="1" indent="0">
              <a:buNone/>
            </a:pPr>
            <a:r>
              <a:rPr lang="en-IN" dirty="0"/>
              <a:t>    Now, this is unlikely to be true and </a:t>
            </a:r>
          </a:p>
          <a:p>
            <a:pPr marL="457200" lvl="1" indent="0">
              <a:buNone/>
            </a:pPr>
            <a:r>
              <a:rPr lang="en-IN" dirty="0"/>
              <a:t>    we have reached such granular level that</a:t>
            </a:r>
          </a:p>
          <a:p>
            <a:pPr marL="457200" lvl="1" indent="0">
              <a:buNone/>
            </a:pPr>
            <a:r>
              <a:rPr lang="en-IN" dirty="0"/>
              <a:t>    we can go seriously wrong.</a:t>
            </a:r>
          </a:p>
          <a:p>
            <a:pPr lvl="1"/>
            <a:endParaRPr lang="en-IN" dirty="0"/>
          </a:p>
        </p:txBody>
      </p:sp>
      <p:pic>
        <p:nvPicPr>
          <p:cNvPr id="5" name="Picture 4">
            <a:extLst>
              <a:ext uri="{FF2B5EF4-FFF2-40B4-BE49-F238E27FC236}">
                <a16:creationId xmlns:a16="http://schemas.microsoft.com/office/drawing/2014/main" id="{E52D50F8-BD41-DB4A-ABE4-58EBED10DAE9}"/>
              </a:ext>
            </a:extLst>
          </p:cNvPr>
          <p:cNvPicPr>
            <a:picLocks noChangeAspect="1"/>
          </p:cNvPicPr>
          <p:nvPr/>
        </p:nvPicPr>
        <p:blipFill>
          <a:blip r:embed="rId2"/>
          <a:stretch>
            <a:fillRect/>
          </a:stretch>
        </p:blipFill>
        <p:spPr>
          <a:xfrm>
            <a:off x="7426957" y="1282700"/>
            <a:ext cx="3017169" cy="2565400"/>
          </a:xfrm>
          <a:prstGeom prst="rect">
            <a:avLst/>
          </a:prstGeom>
        </p:spPr>
      </p:pic>
      <p:pic>
        <p:nvPicPr>
          <p:cNvPr id="8" name="Picture 7">
            <a:extLst>
              <a:ext uri="{FF2B5EF4-FFF2-40B4-BE49-F238E27FC236}">
                <a16:creationId xmlns:a16="http://schemas.microsoft.com/office/drawing/2014/main" id="{82073FA7-DE7C-F943-B56B-A8DD5A88FB9F}"/>
              </a:ext>
            </a:extLst>
          </p:cNvPr>
          <p:cNvPicPr>
            <a:picLocks noChangeAspect="1"/>
          </p:cNvPicPr>
          <p:nvPr/>
        </p:nvPicPr>
        <p:blipFill>
          <a:blip r:embed="rId3"/>
          <a:stretch>
            <a:fillRect/>
          </a:stretch>
        </p:blipFill>
        <p:spPr>
          <a:xfrm>
            <a:off x="7426957" y="3729832"/>
            <a:ext cx="3017169" cy="2565400"/>
          </a:xfrm>
          <a:prstGeom prst="rect">
            <a:avLst/>
          </a:prstGeom>
        </p:spPr>
      </p:pic>
    </p:spTree>
    <p:extLst>
      <p:ext uri="{BB962C8B-B14F-4D97-AF65-F5344CB8AC3E}">
        <p14:creationId xmlns:p14="http://schemas.microsoft.com/office/powerpoint/2010/main" val="1756067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042B-BE2B-0D48-8693-0748F26F68C2}"/>
              </a:ext>
            </a:extLst>
          </p:cNvPr>
          <p:cNvSpPr>
            <a:spLocks noGrp="1"/>
          </p:cNvSpPr>
          <p:nvPr>
            <p:ph type="title"/>
          </p:nvPr>
        </p:nvSpPr>
        <p:spPr/>
        <p:txBody>
          <a:bodyPr/>
          <a:lstStyle/>
          <a:p>
            <a:r>
              <a:rPr lang="en-US" dirty="0"/>
              <a:t>Why do we need regularization?</a:t>
            </a:r>
          </a:p>
        </p:txBody>
      </p:sp>
      <p:sp>
        <p:nvSpPr>
          <p:cNvPr id="3" name="Content Placeholder 2">
            <a:extLst>
              <a:ext uri="{FF2B5EF4-FFF2-40B4-BE49-F238E27FC236}">
                <a16:creationId xmlns:a16="http://schemas.microsoft.com/office/drawing/2014/main" id="{72E6119A-A523-D94F-843F-6ADFBAC6DC1A}"/>
              </a:ext>
            </a:extLst>
          </p:cNvPr>
          <p:cNvSpPr>
            <a:spLocks noGrp="1"/>
          </p:cNvSpPr>
          <p:nvPr>
            <p:ph idx="1"/>
          </p:nvPr>
        </p:nvSpPr>
        <p:spPr/>
        <p:txBody>
          <a:bodyPr>
            <a:normAutofit/>
          </a:bodyPr>
          <a:lstStyle/>
          <a:p>
            <a:r>
              <a:rPr lang="en-IN" dirty="0"/>
              <a:t>The trend in these graphs looks like a quadratic trend over independent variable X. A higher degree polynomial might have a very high accuracy on the train population but is expected to fail badly on test dataset.</a:t>
            </a:r>
          </a:p>
        </p:txBody>
      </p:sp>
      <p:pic>
        <p:nvPicPr>
          <p:cNvPr id="5" name="Picture 4">
            <a:extLst>
              <a:ext uri="{FF2B5EF4-FFF2-40B4-BE49-F238E27FC236}">
                <a16:creationId xmlns:a16="http://schemas.microsoft.com/office/drawing/2014/main" id="{E52D50F8-BD41-DB4A-ABE4-58EBED10DAE9}"/>
              </a:ext>
            </a:extLst>
          </p:cNvPr>
          <p:cNvPicPr>
            <a:picLocks noChangeAspect="1"/>
          </p:cNvPicPr>
          <p:nvPr/>
        </p:nvPicPr>
        <p:blipFill>
          <a:blip r:embed="rId2"/>
          <a:stretch>
            <a:fillRect/>
          </a:stretch>
        </p:blipFill>
        <p:spPr>
          <a:xfrm>
            <a:off x="4588012" y="4292600"/>
            <a:ext cx="3017169" cy="2565400"/>
          </a:xfrm>
          <a:prstGeom prst="rect">
            <a:avLst/>
          </a:prstGeom>
        </p:spPr>
      </p:pic>
      <p:pic>
        <p:nvPicPr>
          <p:cNvPr id="8" name="Picture 7">
            <a:extLst>
              <a:ext uri="{FF2B5EF4-FFF2-40B4-BE49-F238E27FC236}">
                <a16:creationId xmlns:a16="http://schemas.microsoft.com/office/drawing/2014/main" id="{82073FA7-DE7C-F943-B56B-A8DD5A88FB9F}"/>
              </a:ext>
            </a:extLst>
          </p:cNvPr>
          <p:cNvPicPr>
            <a:picLocks noChangeAspect="1"/>
          </p:cNvPicPr>
          <p:nvPr/>
        </p:nvPicPr>
        <p:blipFill>
          <a:blip r:embed="rId3"/>
          <a:stretch>
            <a:fillRect/>
          </a:stretch>
        </p:blipFill>
        <p:spPr>
          <a:xfrm>
            <a:off x="8336631" y="4292600"/>
            <a:ext cx="3017169" cy="2565400"/>
          </a:xfrm>
          <a:prstGeom prst="rect">
            <a:avLst/>
          </a:prstGeom>
        </p:spPr>
      </p:pic>
      <p:pic>
        <p:nvPicPr>
          <p:cNvPr id="6" name="Picture 5">
            <a:extLst>
              <a:ext uri="{FF2B5EF4-FFF2-40B4-BE49-F238E27FC236}">
                <a16:creationId xmlns:a16="http://schemas.microsoft.com/office/drawing/2014/main" id="{7D1CF51C-9A4E-B94F-A844-7F6140B3F985}"/>
              </a:ext>
            </a:extLst>
          </p:cNvPr>
          <p:cNvPicPr>
            <a:picLocks noChangeAspect="1"/>
          </p:cNvPicPr>
          <p:nvPr/>
        </p:nvPicPr>
        <p:blipFill>
          <a:blip r:embed="rId4"/>
          <a:stretch>
            <a:fillRect/>
          </a:stretch>
        </p:blipFill>
        <p:spPr>
          <a:xfrm>
            <a:off x="838200" y="4292600"/>
            <a:ext cx="3018363" cy="2566416"/>
          </a:xfrm>
          <a:prstGeom prst="rect">
            <a:avLst/>
          </a:prstGeom>
        </p:spPr>
      </p:pic>
    </p:spTree>
    <p:extLst>
      <p:ext uri="{BB962C8B-B14F-4D97-AF65-F5344CB8AC3E}">
        <p14:creationId xmlns:p14="http://schemas.microsoft.com/office/powerpoint/2010/main" val="3089232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D44D-3B46-2B42-B990-F5C08BAD9EA9}"/>
              </a:ext>
            </a:extLst>
          </p:cNvPr>
          <p:cNvSpPr>
            <a:spLocks noGrp="1"/>
          </p:cNvSpPr>
          <p:nvPr>
            <p:ph type="title"/>
          </p:nvPr>
        </p:nvSpPr>
        <p:spPr/>
        <p:txBody>
          <a:bodyPr/>
          <a:lstStyle/>
          <a:p>
            <a:r>
              <a:rPr lang="en-US" dirty="0"/>
              <a:t>Methods to avoid over-fitting!</a:t>
            </a:r>
          </a:p>
        </p:txBody>
      </p:sp>
      <p:sp>
        <p:nvSpPr>
          <p:cNvPr id="3" name="Content Placeholder 2">
            <a:extLst>
              <a:ext uri="{FF2B5EF4-FFF2-40B4-BE49-F238E27FC236}">
                <a16:creationId xmlns:a16="http://schemas.microsoft.com/office/drawing/2014/main" id="{8ED0595A-1DAF-0E49-821F-3C4B5A4D4E9A}"/>
              </a:ext>
            </a:extLst>
          </p:cNvPr>
          <p:cNvSpPr>
            <a:spLocks noGrp="1"/>
          </p:cNvSpPr>
          <p:nvPr>
            <p:ph idx="1"/>
          </p:nvPr>
        </p:nvSpPr>
        <p:spPr/>
        <p:txBody>
          <a:bodyPr>
            <a:normAutofit/>
          </a:bodyPr>
          <a:lstStyle/>
          <a:p>
            <a:r>
              <a:rPr lang="en-US" dirty="0"/>
              <a:t>Cross-validation – W</a:t>
            </a:r>
            <a:r>
              <a:rPr lang="en-IN" dirty="0"/>
              <a:t>e leave one sample as in-time validation and rest for training the model.</a:t>
            </a:r>
          </a:p>
          <a:p>
            <a:r>
              <a:rPr lang="en-IN" dirty="0"/>
              <a:t>Early stopping – It provides guidance as to how many iterations can be run before the model begins to over-fit.</a:t>
            </a:r>
          </a:p>
          <a:p>
            <a:r>
              <a:rPr lang="en-IN" dirty="0"/>
              <a:t>Pruning – It is used extensively while building decision tree models. It simply removes the nodes which add little or negligible predictive power for the problem in hand.</a:t>
            </a:r>
          </a:p>
          <a:p>
            <a:r>
              <a:rPr lang="en-IN" dirty="0"/>
              <a:t>Regularization – It introduces a cost term for bringing in more features with the objective function. It does so by pushing the coefficients for many variables to zero and hence reduces cost term.</a:t>
            </a:r>
          </a:p>
          <a:p>
            <a:endParaRPr lang="en-IN" dirty="0"/>
          </a:p>
          <a:p>
            <a:endParaRPr lang="en-US" dirty="0"/>
          </a:p>
        </p:txBody>
      </p:sp>
    </p:spTree>
    <p:extLst>
      <p:ext uri="{BB962C8B-B14F-4D97-AF65-F5344CB8AC3E}">
        <p14:creationId xmlns:p14="http://schemas.microsoft.com/office/powerpoint/2010/main" val="691532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EBC3-0CF9-634C-B44E-2448E5040A2C}"/>
              </a:ext>
            </a:extLst>
          </p:cNvPr>
          <p:cNvSpPr>
            <a:spLocks noGrp="1"/>
          </p:cNvSpPr>
          <p:nvPr>
            <p:ph type="title"/>
          </p:nvPr>
        </p:nvSpPr>
        <p:spPr>
          <a:xfrm>
            <a:off x="838199" y="0"/>
            <a:ext cx="10515600" cy="1325563"/>
          </a:xfrm>
        </p:spPr>
        <p:txBody>
          <a:bodyPr/>
          <a:lstStyle/>
          <a:p>
            <a:r>
              <a:rPr lang="en-IN" b="1" dirty="0"/>
              <a:t>Types of regularization</a:t>
            </a:r>
            <a:endParaRPr lang="en-US" dirty="0"/>
          </a:p>
        </p:txBody>
      </p:sp>
      <p:sp>
        <p:nvSpPr>
          <p:cNvPr id="3" name="Content Placeholder 2">
            <a:extLst>
              <a:ext uri="{FF2B5EF4-FFF2-40B4-BE49-F238E27FC236}">
                <a16:creationId xmlns:a16="http://schemas.microsoft.com/office/drawing/2014/main" id="{F1CD31F7-A523-7440-9563-09E74A934D05}"/>
              </a:ext>
            </a:extLst>
          </p:cNvPr>
          <p:cNvSpPr>
            <a:spLocks noGrp="1"/>
          </p:cNvSpPr>
          <p:nvPr>
            <p:ph idx="1"/>
          </p:nvPr>
        </p:nvSpPr>
        <p:spPr>
          <a:xfrm>
            <a:off x="838198" y="1149722"/>
            <a:ext cx="10610089" cy="5708277"/>
          </a:xfrm>
        </p:spPr>
        <p:txBody>
          <a:bodyPr>
            <a:normAutofit lnSpcReduction="10000"/>
          </a:bodyPr>
          <a:lstStyle/>
          <a:p>
            <a:r>
              <a:rPr lang="en-IN" dirty="0"/>
              <a:t>L1 Regularization or Lasso Regularization – It adds a penalty to the error function. The penalty is the sum of the </a:t>
            </a:r>
            <a:r>
              <a:rPr lang="en-IN" b="1" dirty="0"/>
              <a:t>absolute</a:t>
            </a:r>
            <a:r>
              <a:rPr lang="en-IN" dirty="0"/>
              <a:t> values of weights.</a:t>
            </a:r>
          </a:p>
          <a:p>
            <a:endParaRPr lang="en-IN" dirty="0"/>
          </a:p>
          <a:p>
            <a:endParaRPr lang="en-IN" dirty="0"/>
          </a:p>
          <a:p>
            <a:r>
              <a:rPr lang="en-IN" dirty="0"/>
              <a:t>L2 Regularization or Ridge Regularization – It also adds a penalty to the error function. But the penalty here is the sum of the </a:t>
            </a:r>
            <a:r>
              <a:rPr lang="en-IN" b="1" dirty="0"/>
              <a:t>squared</a:t>
            </a:r>
            <a:r>
              <a:rPr lang="en-IN" dirty="0"/>
              <a:t> values of weights.</a:t>
            </a:r>
          </a:p>
          <a:p>
            <a:endParaRPr lang="en-IN" b="1" dirty="0"/>
          </a:p>
          <a:p>
            <a:endParaRPr lang="en-IN" b="1" dirty="0"/>
          </a:p>
          <a:p>
            <a:endParaRPr lang="en-IN" b="1" dirty="0"/>
          </a:p>
          <a:p>
            <a:pPr lvl="1"/>
            <a:r>
              <a:rPr lang="en-IN" dirty="0"/>
              <a:t>p or lambda is the tuning parameter which decides how much we want to penalize the model.</a:t>
            </a:r>
            <a:endParaRPr lang="en-IN" b="1" dirty="0"/>
          </a:p>
          <a:p>
            <a:endParaRPr lang="en-US" dirty="0"/>
          </a:p>
        </p:txBody>
      </p:sp>
      <p:pic>
        <p:nvPicPr>
          <p:cNvPr id="5" name="Picture 4">
            <a:extLst>
              <a:ext uri="{FF2B5EF4-FFF2-40B4-BE49-F238E27FC236}">
                <a16:creationId xmlns:a16="http://schemas.microsoft.com/office/drawing/2014/main" id="{5658D6CC-0DF6-274E-A8A7-C705283C1E6B}"/>
              </a:ext>
            </a:extLst>
          </p:cNvPr>
          <p:cNvPicPr>
            <a:picLocks noChangeAspect="1"/>
          </p:cNvPicPr>
          <p:nvPr/>
        </p:nvPicPr>
        <p:blipFill>
          <a:blip r:embed="rId2"/>
          <a:stretch>
            <a:fillRect/>
          </a:stretch>
        </p:blipFill>
        <p:spPr>
          <a:xfrm>
            <a:off x="3460654" y="1946199"/>
            <a:ext cx="5270691" cy="1325563"/>
          </a:xfrm>
          <a:prstGeom prst="rect">
            <a:avLst/>
          </a:prstGeom>
        </p:spPr>
      </p:pic>
      <p:pic>
        <p:nvPicPr>
          <p:cNvPr id="7" name="Picture 6">
            <a:extLst>
              <a:ext uri="{FF2B5EF4-FFF2-40B4-BE49-F238E27FC236}">
                <a16:creationId xmlns:a16="http://schemas.microsoft.com/office/drawing/2014/main" id="{F08D7A81-9EB4-3741-B9D4-9AABFE5E8E02}"/>
              </a:ext>
            </a:extLst>
          </p:cNvPr>
          <p:cNvPicPr>
            <a:picLocks noChangeAspect="1"/>
          </p:cNvPicPr>
          <p:nvPr/>
        </p:nvPicPr>
        <p:blipFill>
          <a:blip r:embed="rId3"/>
          <a:stretch>
            <a:fillRect/>
          </a:stretch>
        </p:blipFill>
        <p:spPr>
          <a:xfrm>
            <a:off x="3460654" y="4003860"/>
            <a:ext cx="5270691" cy="1325563"/>
          </a:xfrm>
          <a:prstGeom prst="rect">
            <a:avLst/>
          </a:prstGeom>
        </p:spPr>
      </p:pic>
    </p:spTree>
    <p:extLst>
      <p:ext uri="{BB962C8B-B14F-4D97-AF65-F5344CB8AC3E}">
        <p14:creationId xmlns:p14="http://schemas.microsoft.com/office/powerpoint/2010/main" val="359358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5ACD-4E2D-2744-BA5F-ECFD0DDD6974}"/>
              </a:ext>
            </a:extLst>
          </p:cNvPr>
          <p:cNvSpPr>
            <a:spLocks noGrp="1"/>
          </p:cNvSpPr>
          <p:nvPr>
            <p:ph type="title"/>
          </p:nvPr>
        </p:nvSpPr>
        <p:spPr/>
        <p:txBody>
          <a:bodyPr/>
          <a:lstStyle/>
          <a:p>
            <a:r>
              <a:rPr lang="en-IN" b="1" i="1" dirty="0"/>
              <a:t>How penalizing the loss function helps simplify the model?</a:t>
            </a:r>
            <a:endParaRPr lang="en-US" dirty="0"/>
          </a:p>
        </p:txBody>
      </p:sp>
      <p:sp>
        <p:nvSpPr>
          <p:cNvPr id="3" name="Content Placeholder 2">
            <a:extLst>
              <a:ext uri="{FF2B5EF4-FFF2-40B4-BE49-F238E27FC236}">
                <a16:creationId xmlns:a16="http://schemas.microsoft.com/office/drawing/2014/main" id="{CFBFA0E5-BB7D-8C4F-AAF7-667C3FBD916F}"/>
              </a:ext>
            </a:extLst>
          </p:cNvPr>
          <p:cNvSpPr>
            <a:spLocks noGrp="1"/>
          </p:cNvSpPr>
          <p:nvPr>
            <p:ph idx="1"/>
          </p:nvPr>
        </p:nvSpPr>
        <p:spPr>
          <a:xfrm>
            <a:off x="838200" y="2141537"/>
            <a:ext cx="10515600" cy="4351338"/>
          </a:xfrm>
        </p:spPr>
        <p:txBody>
          <a:bodyPr/>
          <a:lstStyle/>
          <a:p>
            <a:r>
              <a:rPr lang="en-IN" dirty="0"/>
              <a:t>Loss function is the sum of squared difference between the actual value and the predicted value</a:t>
            </a:r>
            <a:endParaRPr lang="en-US" dirty="0"/>
          </a:p>
        </p:txBody>
      </p:sp>
      <p:pic>
        <p:nvPicPr>
          <p:cNvPr id="5" name="Picture 4">
            <a:extLst>
              <a:ext uri="{FF2B5EF4-FFF2-40B4-BE49-F238E27FC236}">
                <a16:creationId xmlns:a16="http://schemas.microsoft.com/office/drawing/2014/main" id="{FAA7DB61-F1B9-7C40-8A08-716D0E14ED83}"/>
              </a:ext>
            </a:extLst>
          </p:cNvPr>
          <p:cNvPicPr>
            <a:picLocks noChangeAspect="1"/>
          </p:cNvPicPr>
          <p:nvPr/>
        </p:nvPicPr>
        <p:blipFill rotWithShape="1">
          <a:blip r:embed="rId2"/>
          <a:srcRect t="3174"/>
          <a:stretch/>
        </p:blipFill>
        <p:spPr>
          <a:xfrm>
            <a:off x="1803400" y="3429000"/>
            <a:ext cx="8585200" cy="2324132"/>
          </a:xfrm>
          <a:prstGeom prst="rect">
            <a:avLst/>
          </a:prstGeom>
        </p:spPr>
      </p:pic>
    </p:spTree>
    <p:extLst>
      <p:ext uri="{BB962C8B-B14F-4D97-AF65-F5344CB8AC3E}">
        <p14:creationId xmlns:p14="http://schemas.microsoft.com/office/powerpoint/2010/main" val="3076735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5ACD-4E2D-2744-BA5F-ECFD0DDD6974}"/>
              </a:ext>
            </a:extLst>
          </p:cNvPr>
          <p:cNvSpPr>
            <a:spLocks noGrp="1"/>
          </p:cNvSpPr>
          <p:nvPr>
            <p:ph type="title"/>
          </p:nvPr>
        </p:nvSpPr>
        <p:spPr/>
        <p:txBody>
          <a:bodyPr/>
          <a:lstStyle/>
          <a:p>
            <a:r>
              <a:rPr lang="en-IN" b="1" i="1" dirty="0"/>
              <a:t>How penalizing the loss function helps simplify the model?</a:t>
            </a:r>
            <a:endParaRPr lang="en-US" dirty="0"/>
          </a:p>
        </p:txBody>
      </p:sp>
      <p:sp>
        <p:nvSpPr>
          <p:cNvPr id="3" name="Content Placeholder 2">
            <a:extLst>
              <a:ext uri="{FF2B5EF4-FFF2-40B4-BE49-F238E27FC236}">
                <a16:creationId xmlns:a16="http://schemas.microsoft.com/office/drawing/2014/main" id="{CFBFA0E5-BB7D-8C4F-AAF7-667C3FBD916F}"/>
              </a:ext>
            </a:extLst>
          </p:cNvPr>
          <p:cNvSpPr>
            <a:spLocks noGrp="1"/>
          </p:cNvSpPr>
          <p:nvPr>
            <p:ph idx="1"/>
          </p:nvPr>
        </p:nvSpPr>
        <p:spPr>
          <a:xfrm>
            <a:off x="838200" y="2141537"/>
            <a:ext cx="10515600" cy="4351338"/>
          </a:xfrm>
        </p:spPr>
        <p:txBody>
          <a:bodyPr/>
          <a:lstStyle/>
          <a:p>
            <a:r>
              <a:rPr lang="en-IN" dirty="0"/>
              <a:t>As the degree of the input features increases the model becomes complex and tries to fit all the data points as shown.</a:t>
            </a:r>
            <a:endParaRPr lang="en-US" dirty="0"/>
          </a:p>
        </p:txBody>
      </p:sp>
      <p:pic>
        <p:nvPicPr>
          <p:cNvPr id="6" name="Picture 5">
            <a:extLst>
              <a:ext uri="{FF2B5EF4-FFF2-40B4-BE49-F238E27FC236}">
                <a16:creationId xmlns:a16="http://schemas.microsoft.com/office/drawing/2014/main" id="{C57FBFC2-9B37-AE4B-B020-094508D19CB6}"/>
              </a:ext>
            </a:extLst>
          </p:cNvPr>
          <p:cNvPicPr>
            <a:picLocks noChangeAspect="1"/>
          </p:cNvPicPr>
          <p:nvPr/>
        </p:nvPicPr>
        <p:blipFill rotWithShape="1">
          <a:blip r:embed="rId2"/>
          <a:srcRect l="1" r="670"/>
          <a:stretch/>
        </p:blipFill>
        <p:spPr>
          <a:xfrm>
            <a:off x="3575050" y="3429000"/>
            <a:ext cx="5008118" cy="2882900"/>
          </a:xfrm>
          <a:prstGeom prst="rect">
            <a:avLst/>
          </a:prstGeom>
        </p:spPr>
      </p:pic>
    </p:spTree>
    <p:extLst>
      <p:ext uri="{BB962C8B-B14F-4D97-AF65-F5344CB8AC3E}">
        <p14:creationId xmlns:p14="http://schemas.microsoft.com/office/powerpoint/2010/main" val="3873482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5ACD-4E2D-2744-BA5F-ECFD0DDD6974}"/>
              </a:ext>
            </a:extLst>
          </p:cNvPr>
          <p:cNvSpPr>
            <a:spLocks noGrp="1"/>
          </p:cNvSpPr>
          <p:nvPr>
            <p:ph type="title"/>
          </p:nvPr>
        </p:nvSpPr>
        <p:spPr/>
        <p:txBody>
          <a:bodyPr/>
          <a:lstStyle/>
          <a:p>
            <a:r>
              <a:rPr lang="en-IN" b="1" i="1" dirty="0"/>
              <a:t>How penalizing the loss function helps simplify the model?</a:t>
            </a:r>
            <a:endParaRPr lang="en-US" dirty="0"/>
          </a:p>
        </p:txBody>
      </p:sp>
      <p:sp>
        <p:nvSpPr>
          <p:cNvPr id="3" name="Content Placeholder 2">
            <a:extLst>
              <a:ext uri="{FF2B5EF4-FFF2-40B4-BE49-F238E27FC236}">
                <a16:creationId xmlns:a16="http://schemas.microsoft.com/office/drawing/2014/main" id="{CFBFA0E5-BB7D-8C4F-AAF7-667C3FBD916F}"/>
              </a:ext>
            </a:extLst>
          </p:cNvPr>
          <p:cNvSpPr>
            <a:spLocks noGrp="1"/>
          </p:cNvSpPr>
          <p:nvPr>
            <p:ph idx="1"/>
          </p:nvPr>
        </p:nvSpPr>
        <p:spPr>
          <a:xfrm>
            <a:off x="838200" y="2141537"/>
            <a:ext cx="10515600" cy="4351338"/>
          </a:xfrm>
        </p:spPr>
        <p:txBody>
          <a:bodyPr/>
          <a:lstStyle/>
          <a:p>
            <a:r>
              <a:rPr lang="en-IN" dirty="0"/>
              <a:t>When we penalize the weights θ_3 and θ_4 and make them too small, very close to zero. It makes those terms negligible and helps simplify the model.</a:t>
            </a:r>
          </a:p>
          <a:p>
            <a:endParaRPr lang="en-IN" dirty="0"/>
          </a:p>
          <a:p>
            <a:endParaRPr lang="en-IN" dirty="0"/>
          </a:p>
          <a:p>
            <a:endParaRPr lang="en-IN" dirty="0"/>
          </a:p>
          <a:p>
            <a:endParaRPr lang="en-IN" dirty="0"/>
          </a:p>
          <a:p>
            <a:r>
              <a:rPr lang="en-IN" dirty="0"/>
              <a:t>Regularization works on assumption that smaller weights generate simpler model and thus helps avoid overfitting.</a:t>
            </a:r>
            <a:endParaRPr lang="en-US" dirty="0"/>
          </a:p>
        </p:txBody>
      </p:sp>
      <p:pic>
        <p:nvPicPr>
          <p:cNvPr id="5" name="Picture 4">
            <a:extLst>
              <a:ext uri="{FF2B5EF4-FFF2-40B4-BE49-F238E27FC236}">
                <a16:creationId xmlns:a16="http://schemas.microsoft.com/office/drawing/2014/main" id="{1DD15B72-D75E-404E-8D0C-BDAE66F24C08}"/>
              </a:ext>
            </a:extLst>
          </p:cNvPr>
          <p:cNvPicPr>
            <a:picLocks noChangeAspect="1"/>
          </p:cNvPicPr>
          <p:nvPr/>
        </p:nvPicPr>
        <p:blipFill>
          <a:blip r:embed="rId2"/>
          <a:stretch>
            <a:fillRect/>
          </a:stretch>
        </p:blipFill>
        <p:spPr>
          <a:xfrm>
            <a:off x="1822450" y="3429000"/>
            <a:ext cx="8547100" cy="1752600"/>
          </a:xfrm>
          <a:prstGeom prst="rect">
            <a:avLst/>
          </a:prstGeom>
        </p:spPr>
      </p:pic>
    </p:spTree>
    <p:extLst>
      <p:ext uri="{BB962C8B-B14F-4D97-AF65-F5344CB8AC3E}">
        <p14:creationId xmlns:p14="http://schemas.microsoft.com/office/powerpoint/2010/main" val="4217924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03C0-204A-E746-8EF1-DEAEFD7B0CBC}"/>
              </a:ext>
            </a:extLst>
          </p:cNvPr>
          <p:cNvSpPr>
            <a:spLocks noGrp="1"/>
          </p:cNvSpPr>
          <p:nvPr>
            <p:ph type="title"/>
          </p:nvPr>
        </p:nvSpPr>
        <p:spPr/>
        <p:txBody>
          <a:bodyPr/>
          <a:lstStyle/>
          <a:p>
            <a:r>
              <a:rPr lang="en-IN" b="1" i="1" dirty="0"/>
              <a:t>What if the input variables have an impact on the output?</a:t>
            </a:r>
            <a:endParaRPr lang="en-US" dirty="0"/>
          </a:p>
        </p:txBody>
      </p:sp>
      <p:sp>
        <p:nvSpPr>
          <p:cNvPr id="3" name="Content Placeholder 2">
            <a:extLst>
              <a:ext uri="{FF2B5EF4-FFF2-40B4-BE49-F238E27FC236}">
                <a16:creationId xmlns:a16="http://schemas.microsoft.com/office/drawing/2014/main" id="{8D885FE7-B46C-F74C-AB83-37F337728CA8}"/>
              </a:ext>
            </a:extLst>
          </p:cNvPr>
          <p:cNvSpPr>
            <a:spLocks noGrp="1"/>
          </p:cNvSpPr>
          <p:nvPr>
            <p:ph idx="1"/>
          </p:nvPr>
        </p:nvSpPr>
        <p:spPr>
          <a:xfrm>
            <a:off x="838200" y="2506662"/>
            <a:ext cx="10515600" cy="4351338"/>
          </a:xfrm>
        </p:spPr>
        <p:txBody>
          <a:bodyPr/>
          <a:lstStyle/>
          <a:p>
            <a:r>
              <a:rPr lang="en-IN" dirty="0"/>
              <a:t>To ensure we take into account the input variables, we penalize all the weights by making them small. This also makes the model simpler and less prone to overfitting</a:t>
            </a:r>
            <a:endParaRPr lang="en-US" dirty="0"/>
          </a:p>
        </p:txBody>
      </p:sp>
    </p:spTree>
    <p:extLst>
      <p:ext uri="{BB962C8B-B14F-4D97-AF65-F5344CB8AC3E}">
        <p14:creationId xmlns:p14="http://schemas.microsoft.com/office/powerpoint/2010/main" val="910498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508F50A-F62E-2D44-876E-596016173C8F}"/>
              </a:ext>
            </a:extLst>
          </p:cNvPr>
          <p:cNvSpPr txBox="1">
            <a:spLocks/>
          </p:cNvSpPr>
          <p:nvPr/>
        </p:nvSpPr>
        <p:spPr>
          <a:xfrm>
            <a:off x="838200" y="107530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We have added the </a:t>
            </a:r>
            <a:r>
              <a:rPr lang="en-IN" b="1" dirty="0"/>
              <a:t>regularization term</a:t>
            </a:r>
            <a:r>
              <a:rPr lang="en-IN" dirty="0"/>
              <a:t> to the sum of squared differences between the actual value and predicted value. Regularization term keeps the weights small making the model simpler and avoiding overfitting.</a:t>
            </a:r>
          </a:p>
          <a:p>
            <a:r>
              <a:rPr lang="en-IN" b="1" dirty="0" err="1"/>
              <a:t>λ</a:t>
            </a:r>
            <a:r>
              <a:rPr lang="en-IN" dirty="0"/>
              <a:t> or p is the penalty term or regularization parameter which determines how much to penalizes the weights.</a:t>
            </a:r>
          </a:p>
          <a:p>
            <a:endParaRPr lang="en-US" dirty="0"/>
          </a:p>
        </p:txBody>
      </p:sp>
      <p:pic>
        <p:nvPicPr>
          <p:cNvPr id="7" name="Picture 6">
            <a:extLst>
              <a:ext uri="{FF2B5EF4-FFF2-40B4-BE49-F238E27FC236}">
                <a16:creationId xmlns:a16="http://schemas.microsoft.com/office/drawing/2014/main" id="{78D7D6FB-7C31-CE40-BDE3-7E78B8B335EF}"/>
              </a:ext>
            </a:extLst>
          </p:cNvPr>
          <p:cNvPicPr>
            <a:picLocks noChangeAspect="1"/>
          </p:cNvPicPr>
          <p:nvPr/>
        </p:nvPicPr>
        <p:blipFill rotWithShape="1">
          <a:blip r:embed="rId2"/>
          <a:srcRect l="502" t="58940" r="788" b="2747"/>
          <a:stretch/>
        </p:blipFill>
        <p:spPr>
          <a:xfrm>
            <a:off x="1877568" y="4618927"/>
            <a:ext cx="8436864" cy="1615440"/>
          </a:xfrm>
          <a:prstGeom prst="rect">
            <a:avLst/>
          </a:prstGeom>
        </p:spPr>
      </p:pic>
    </p:spTree>
    <p:extLst>
      <p:ext uri="{BB962C8B-B14F-4D97-AF65-F5344CB8AC3E}">
        <p14:creationId xmlns:p14="http://schemas.microsoft.com/office/powerpoint/2010/main" val="139769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545A-E03C-D74D-BABB-8CCED6A8CED5}"/>
              </a:ext>
            </a:extLst>
          </p:cNvPr>
          <p:cNvSpPr>
            <a:spLocks noGrp="1"/>
          </p:cNvSpPr>
          <p:nvPr>
            <p:ph type="title"/>
          </p:nvPr>
        </p:nvSpPr>
        <p:spPr/>
        <p:txBody>
          <a:bodyPr/>
          <a:lstStyle/>
          <a:p>
            <a:r>
              <a:rPr lang="en-US" dirty="0"/>
              <a:t>Distribution Analysis</a:t>
            </a:r>
          </a:p>
        </p:txBody>
      </p:sp>
      <p:pic>
        <p:nvPicPr>
          <p:cNvPr id="5" name="Content Placeholder 4">
            <a:extLst>
              <a:ext uri="{FF2B5EF4-FFF2-40B4-BE49-F238E27FC236}">
                <a16:creationId xmlns:a16="http://schemas.microsoft.com/office/drawing/2014/main" id="{60A31649-6575-0648-B9A6-3CB78D15C931}"/>
              </a:ext>
            </a:extLst>
          </p:cNvPr>
          <p:cNvPicPr>
            <a:picLocks noGrp="1" noChangeAspect="1"/>
          </p:cNvPicPr>
          <p:nvPr>
            <p:ph idx="1"/>
          </p:nvPr>
        </p:nvPicPr>
        <p:blipFill>
          <a:blip r:embed="rId2"/>
          <a:stretch>
            <a:fillRect/>
          </a:stretch>
        </p:blipFill>
        <p:spPr>
          <a:xfrm>
            <a:off x="838200" y="1690688"/>
            <a:ext cx="4876800" cy="3987800"/>
          </a:xfrm>
        </p:spPr>
      </p:pic>
      <p:pic>
        <p:nvPicPr>
          <p:cNvPr id="7" name="Picture 6">
            <a:extLst>
              <a:ext uri="{FF2B5EF4-FFF2-40B4-BE49-F238E27FC236}">
                <a16:creationId xmlns:a16="http://schemas.microsoft.com/office/drawing/2014/main" id="{FCEF4EE1-64C2-F045-A478-1FEC5E5AE4D1}"/>
              </a:ext>
            </a:extLst>
          </p:cNvPr>
          <p:cNvPicPr>
            <a:picLocks noChangeAspect="1"/>
          </p:cNvPicPr>
          <p:nvPr/>
        </p:nvPicPr>
        <p:blipFill>
          <a:blip r:embed="rId3"/>
          <a:stretch>
            <a:fillRect/>
          </a:stretch>
        </p:blipFill>
        <p:spPr>
          <a:xfrm>
            <a:off x="6540500" y="1690688"/>
            <a:ext cx="4813300" cy="4381500"/>
          </a:xfrm>
          <a:prstGeom prst="rect">
            <a:avLst/>
          </a:prstGeom>
        </p:spPr>
      </p:pic>
    </p:spTree>
    <p:extLst>
      <p:ext uri="{BB962C8B-B14F-4D97-AF65-F5344CB8AC3E}">
        <p14:creationId xmlns:p14="http://schemas.microsoft.com/office/powerpoint/2010/main" val="1135322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428E5-FAA9-B540-83A9-66B542F4D90E}"/>
              </a:ext>
            </a:extLst>
          </p:cNvPr>
          <p:cNvSpPr>
            <a:spLocks noGrp="1"/>
          </p:cNvSpPr>
          <p:nvPr>
            <p:ph type="title"/>
          </p:nvPr>
        </p:nvSpPr>
        <p:spPr/>
        <p:txBody>
          <a:bodyPr/>
          <a:lstStyle/>
          <a:p>
            <a:r>
              <a:rPr lang="en-IN" b="1" i="1" dirty="0"/>
              <a:t>What is the right value for </a:t>
            </a:r>
            <a:r>
              <a:rPr lang="en-IN" b="1" i="1" dirty="0" err="1"/>
              <a:t>λ</a:t>
            </a:r>
            <a:r>
              <a:rPr lang="en-IN" b="1" i="1" dirty="0"/>
              <a:t> ?</a:t>
            </a:r>
            <a:endParaRPr lang="en-US" dirty="0"/>
          </a:p>
        </p:txBody>
      </p:sp>
      <p:sp>
        <p:nvSpPr>
          <p:cNvPr id="3" name="Content Placeholder 2">
            <a:extLst>
              <a:ext uri="{FF2B5EF4-FFF2-40B4-BE49-F238E27FC236}">
                <a16:creationId xmlns:a16="http://schemas.microsoft.com/office/drawing/2014/main" id="{49E456A0-CED8-F344-A009-41ACCB8B1B19}"/>
              </a:ext>
            </a:extLst>
          </p:cNvPr>
          <p:cNvSpPr>
            <a:spLocks noGrp="1"/>
          </p:cNvSpPr>
          <p:nvPr>
            <p:ph idx="1"/>
          </p:nvPr>
        </p:nvSpPr>
        <p:spPr>
          <a:xfrm>
            <a:off x="838200" y="1825625"/>
            <a:ext cx="10515600" cy="4351338"/>
          </a:xfrm>
        </p:spPr>
        <p:txBody>
          <a:bodyPr/>
          <a:lstStyle/>
          <a:p>
            <a:r>
              <a:rPr lang="en-IN" dirty="0"/>
              <a:t>When </a:t>
            </a:r>
            <a:r>
              <a:rPr lang="en-IN" b="1" dirty="0" err="1"/>
              <a:t>λ</a:t>
            </a:r>
            <a:r>
              <a:rPr lang="en-IN" b="1" dirty="0"/>
              <a:t> </a:t>
            </a:r>
            <a:r>
              <a:rPr lang="en-IN" dirty="0"/>
              <a:t>is zero then</a:t>
            </a:r>
            <a:r>
              <a:rPr lang="en-IN" b="1" dirty="0"/>
              <a:t> </a:t>
            </a:r>
            <a:r>
              <a:rPr lang="en-IN" dirty="0"/>
              <a:t>the regularization term becomes zero. We are back to the original Loss function.</a:t>
            </a:r>
          </a:p>
          <a:p>
            <a:endParaRPr lang="en-IN" dirty="0"/>
          </a:p>
          <a:p>
            <a:endParaRPr lang="en-IN" dirty="0"/>
          </a:p>
          <a:p>
            <a:endParaRPr lang="en-IN" dirty="0"/>
          </a:p>
          <a:p>
            <a:r>
              <a:rPr lang="en-IN" dirty="0"/>
              <a:t>When </a:t>
            </a:r>
            <a:r>
              <a:rPr lang="en-IN" dirty="0" err="1"/>
              <a:t>λ</a:t>
            </a:r>
            <a:r>
              <a:rPr lang="en-IN" dirty="0"/>
              <a:t> is large, we penalize the weights and they become close to zero. This results in a very simple model having a high bias or is underfitting.</a:t>
            </a:r>
            <a:endParaRPr lang="en-US" dirty="0"/>
          </a:p>
        </p:txBody>
      </p:sp>
      <p:pic>
        <p:nvPicPr>
          <p:cNvPr id="7" name="Picture 6">
            <a:extLst>
              <a:ext uri="{FF2B5EF4-FFF2-40B4-BE49-F238E27FC236}">
                <a16:creationId xmlns:a16="http://schemas.microsoft.com/office/drawing/2014/main" id="{9D1AC551-97A6-3342-AAB4-E58EEA845670}"/>
              </a:ext>
            </a:extLst>
          </p:cNvPr>
          <p:cNvPicPr>
            <a:picLocks noChangeAspect="1"/>
          </p:cNvPicPr>
          <p:nvPr/>
        </p:nvPicPr>
        <p:blipFill rotWithShape="1">
          <a:blip r:embed="rId2"/>
          <a:srcRect t="18051" b="11630"/>
          <a:stretch/>
        </p:blipFill>
        <p:spPr>
          <a:xfrm>
            <a:off x="3289300" y="2727960"/>
            <a:ext cx="5613400" cy="1402080"/>
          </a:xfrm>
          <a:prstGeom prst="rect">
            <a:avLst/>
          </a:prstGeom>
        </p:spPr>
      </p:pic>
      <p:pic>
        <p:nvPicPr>
          <p:cNvPr id="8" name="Picture 7">
            <a:extLst>
              <a:ext uri="{FF2B5EF4-FFF2-40B4-BE49-F238E27FC236}">
                <a16:creationId xmlns:a16="http://schemas.microsoft.com/office/drawing/2014/main" id="{75F9973A-8AA3-B045-99F5-FCA1857CA3A5}"/>
              </a:ext>
            </a:extLst>
          </p:cNvPr>
          <p:cNvPicPr>
            <a:picLocks noChangeAspect="1"/>
          </p:cNvPicPr>
          <p:nvPr/>
        </p:nvPicPr>
        <p:blipFill>
          <a:blip r:embed="rId3"/>
          <a:stretch>
            <a:fillRect/>
          </a:stretch>
        </p:blipFill>
        <p:spPr>
          <a:xfrm>
            <a:off x="2457450" y="5433568"/>
            <a:ext cx="7277100" cy="965200"/>
          </a:xfrm>
          <a:prstGeom prst="rect">
            <a:avLst/>
          </a:prstGeom>
        </p:spPr>
      </p:pic>
    </p:spTree>
    <p:extLst>
      <p:ext uri="{BB962C8B-B14F-4D97-AF65-F5344CB8AC3E}">
        <p14:creationId xmlns:p14="http://schemas.microsoft.com/office/powerpoint/2010/main" val="4271326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BFFB-4BA1-3746-B3F5-DBCEABCCEA17}"/>
              </a:ext>
            </a:extLst>
          </p:cNvPr>
          <p:cNvSpPr>
            <a:spLocks noGrp="1"/>
          </p:cNvSpPr>
          <p:nvPr>
            <p:ph type="title"/>
          </p:nvPr>
        </p:nvSpPr>
        <p:spPr/>
        <p:txBody>
          <a:bodyPr/>
          <a:lstStyle/>
          <a:p>
            <a:r>
              <a:rPr lang="en-IN" b="1" i="1" dirty="0"/>
              <a:t>What is the right value for </a:t>
            </a:r>
            <a:r>
              <a:rPr lang="en-IN" b="1" i="1" dirty="0" err="1"/>
              <a:t>λ</a:t>
            </a:r>
            <a:r>
              <a:rPr lang="en-IN" b="1" i="1" dirty="0"/>
              <a:t> ?</a:t>
            </a:r>
            <a:endParaRPr lang="en-US" dirty="0"/>
          </a:p>
        </p:txBody>
      </p:sp>
      <p:sp>
        <p:nvSpPr>
          <p:cNvPr id="3" name="Content Placeholder 2">
            <a:extLst>
              <a:ext uri="{FF2B5EF4-FFF2-40B4-BE49-F238E27FC236}">
                <a16:creationId xmlns:a16="http://schemas.microsoft.com/office/drawing/2014/main" id="{67CE3292-D73C-5841-8840-AC33F3018ADC}"/>
              </a:ext>
            </a:extLst>
          </p:cNvPr>
          <p:cNvSpPr>
            <a:spLocks noGrp="1"/>
          </p:cNvSpPr>
          <p:nvPr>
            <p:ph idx="1"/>
          </p:nvPr>
        </p:nvSpPr>
        <p:spPr/>
        <p:txBody>
          <a:bodyPr/>
          <a:lstStyle/>
          <a:p>
            <a:r>
              <a:rPr lang="en-IN" dirty="0"/>
              <a:t>It is somewhere in between 0 and a large value. We need to find an optimal value of </a:t>
            </a:r>
            <a:r>
              <a:rPr lang="en-IN" dirty="0" err="1"/>
              <a:t>λ</a:t>
            </a:r>
            <a:r>
              <a:rPr lang="en-IN" dirty="0"/>
              <a:t> so that the generalization error is small.</a:t>
            </a:r>
          </a:p>
          <a:p>
            <a:endParaRPr lang="en-IN" dirty="0"/>
          </a:p>
          <a:p>
            <a:r>
              <a:rPr lang="en-IN" dirty="0"/>
              <a:t>A simple approach would be try different values of </a:t>
            </a:r>
            <a:r>
              <a:rPr lang="en-IN" dirty="0" err="1"/>
              <a:t>λ</a:t>
            </a:r>
            <a:r>
              <a:rPr lang="en-IN" dirty="0"/>
              <a:t> on a subsample of data, understand variability of the loss function and then use it on the entire dataset.</a:t>
            </a:r>
            <a:endParaRPr lang="en-US" dirty="0"/>
          </a:p>
        </p:txBody>
      </p:sp>
    </p:spTree>
    <p:extLst>
      <p:ext uri="{BB962C8B-B14F-4D97-AF65-F5344CB8AC3E}">
        <p14:creationId xmlns:p14="http://schemas.microsoft.com/office/powerpoint/2010/main" val="182482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F460-D045-5245-8D3A-250E0458BC6F}"/>
              </a:ext>
            </a:extLst>
          </p:cNvPr>
          <p:cNvSpPr>
            <a:spLocks noGrp="1"/>
          </p:cNvSpPr>
          <p:nvPr>
            <p:ph type="title"/>
          </p:nvPr>
        </p:nvSpPr>
        <p:spPr/>
        <p:txBody>
          <a:bodyPr/>
          <a:lstStyle/>
          <a:p>
            <a:r>
              <a:rPr lang="en-US" dirty="0"/>
              <a:t>Let’s take an example!</a:t>
            </a:r>
          </a:p>
        </p:txBody>
      </p:sp>
      <p:sp>
        <p:nvSpPr>
          <p:cNvPr id="3" name="Content Placeholder 2">
            <a:extLst>
              <a:ext uri="{FF2B5EF4-FFF2-40B4-BE49-F238E27FC236}">
                <a16:creationId xmlns:a16="http://schemas.microsoft.com/office/drawing/2014/main" id="{5A68C8EC-87C3-D64A-B0A2-3713D1DDD1E4}"/>
              </a:ext>
            </a:extLst>
          </p:cNvPr>
          <p:cNvSpPr>
            <a:spLocks noGrp="1"/>
          </p:cNvSpPr>
          <p:nvPr>
            <p:ph idx="1"/>
          </p:nvPr>
        </p:nvSpPr>
        <p:spPr/>
        <p:txBody>
          <a:bodyPr/>
          <a:lstStyle/>
          <a:p>
            <a:r>
              <a:rPr lang="en-IN" dirty="0"/>
              <a:t>We want to predict the ACT score of a student. For the prediction we use student’s GPA score. This model fails to predict the ACT score as the model is too simple and hence has a high bias.</a:t>
            </a:r>
          </a:p>
          <a:p>
            <a:r>
              <a:rPr lang="en-IN" dirty="0"/>
              <a:t>We now start to add more features that may have an influence on student’s ACT score - attendance percentage, average grades in middle school and junior high, BMI, average sleep duration. We see that model has started to get too complex with more input features.</a:t>
            </a:r>
            <a:endParaRPr lang="en-US" dirty="0"/>
          </a:p>
        </p:txBody>
      </p:sp>
    </p:spTree>
    <p:extLst>
      <p:ext uri="{BB962C8B-B14F-4D97-AF65-F5344CB8AC3E}">
        <p14:creationId xmlns:p14="http://schemas.microsoft.com/office/powerpoint/2010/main" val="897094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2634-7DD8-4447-8857-11B0A3E3152F}"/>
              </a:ext>
            </a:extLst>
          </p:cNvPr>
          <p:cNvSpPr>
            <a:spLocks noGrp="1"/>
          </p:cNvSpPr>
          <p:nvPr>
            <p:ph type="title"/>
          </p:nvPr>
        </p:nvSpPr>
        <p:spPr/>
        <p:txBody>
          <a:bodyPr/>
          <a:lstStyle/>
          <a:p>
            <a:r>
              <a:rPr lang="en-IN" b="1" dirty="0"/>
              <a:t>L1 Regularization or Lasso Regularization</a:t>
            </a:r>
            <a:endParaRPr lang="en-US" dirty="0"/>
          </a:p>
        </p:txBody>
      </p:sp>
      <p:sp>
        <p:nvSpPr>
          <p:cNvPr id="3" name="Content Placeholder 2">
            <a:extLst>
              <a:ext uri="{FF2B5EF4-FFF2-40B4-BE49-F238E27FC236}">
                <a16:creationId xmlns:a16="http://schemas.microsoft.com/office/drawing/2014/main" id="{569D7CF9-CDB5-614D-80F1-04022D400303}"/>
              </a:ext>
            </a:extLst>
          </p:cNvPr>
          <p:cNvSpPr>
            <a:spLocks noGrp="1"/>
          </p:cNvSpPr>
          <p:nvPr>
            <p:ph idx="1"/>
          </p:nvPr>
        </p:nvSpPr>
        <p:spPr/>
        <p:txBody>
          <a:bodyPr/>
          <a:lstStyle/>
          <a:p>
            <a:r>
              <a:rPr lang="en-IN" dirty="0"/>
              <a:t>In L1 Regularization, we shrink the parameters to zero. When input features have weights closer to zero, we get a sparse solution.</a:t>
            </a:r>
          </a:p>
          <a:p>
            <a:r>
              <a:rPr lang="en-IN" dirty="0"/>
              <a:t>In Sparse solution majority of the input features have zero weights and very few features have non zero weights.</a:t>
            </a:r>
          </a:p>
          <a:p>
            <a:r>
              <a:rPr lang="en-IN" dirty="0"/>
              <a:t>To predict ACT score not all input features have the same influence on the prediction. GPA score has a higher influence on ACT score than BMI of the student.</a:t>
            </a:r>
          </a:p>
          <a:p>
            <a:r>
              <a:rPr lang="en-IN" dirty="0"/>
              <a:t> L1 Regularization will assign a zero weight to BMI of the student as it does not have a significant impact on prediction. GPA score will have a non zero weight as it is very useful in predicting the ACT score.</a:t>
            </a:r>
            <a:endParaRPr lang="en-US" dirty="0"/>
          </a:p>
        </p:txBody>
      </p:sp>
    </p:spTree>
    <p:extLst>
      <p:ext uri="{BB962C8B-B14F-4D97-AF65-F5344CB8AC3E}">
        <p14:creationId xmlns:p14="http://schemas.microsoft.com/office/powerpoint/2010/main" val="15064229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2634-7DD8-4447-8857-11B0A3E3152F}"/>
              </a:ext>
            </a:extLst>
          </p:cNvPr>
          <p:cNvSpPr>
            <a:spLocks noGrp="1"/>
          </p:cNvSpPr>
          <p:nvPr>
            <p:ph type="title"/>
          </p:nvPr>
        </p:nvSpPr>
        <p:spPr/>
        <p:txBody>
          <a:bodyPr/>
          <a:lstStyle/>
          <a:p>
            <a:r>
              <a:rPr lang="en-IN" b="1" dirty="0"/>
              <a:t>L1 Regularization or Lasso Regularization</a:t>
            </a:r>
            <a:endParaRPr lang="en-US" dirty="0"/>
          </a:p>
        </p:txBody>
      </p:sp>
      <p:sp>
        <p:nvSpPr>
          <p:cNvPr id="3" name="Content Placeholder 2">
            <a:extLst>
              <a:ext uri="{FF2B5EF4-FFF2-40B4-BE49-F238E27FC236}">
                <a16:creationId xmlns:a16="http://schemas.microsoft.com/office/drawing/2014/main" id="{569D7CF9-CDB5-614D-80F1-04022D400303}"/>
              </a:ext>
            </a:extLst>
          </p:cNvPr>
          <p:cNvSpPr>
            <a:spLocks noGrp="1"/>
          </p:cNvSpPr>
          <p:nvPr>
            <p:ph idx="1"/>
          </p:nvPr>
        </p:nvSpPr>
        <p:spPr/>
        <p:txBody>
          <a:bodyPr/>
          <a:lstStyle/>
          <a:p>
            <a:r>
              <a:rPr lang="en-IN" dirty="0"/>
              <a:t>L1 regularization does feature selection. It does this by assigning insignificant input features with zero weight and useful features with a non zero weight.</a:t>
            </a:r>
          </a:p>
          <a:p>
            <a:r>
              <a:rPr lang="en-IN" dirty="0"/>
              <a:t>In L1 regularization we penalize the absolute value of the weights.</a:t>
            </a:r>
            <a:endParaRPr lang="en-US" dirty="0"/>
          </a:p>
        </p:txBody>
      </p:sp>
      <p:pic>
        <p:nvPicPr>
          <p:cNvPr id="5" name="Picture 4">
            <a:extLst>
              <a:ext uri="{FF2B5EF4-FFF2-40B4-BE49-F238E27FC236}">
                <a16:creationId xmlns:a16="http://schemas.microsoft.com/office/drawing/2014/main" id="{E93AF0B1-42DF-9E4C-8F32-F2914C850AA9}"/>
              </a:ext>
            </a:extLst>
          </p:cNvPr>
          <p:cNvPicPr>
            <a:picLocks noChangeAspect="1"/>
          </p:cNvPicPr>
          <p:nvPr/>
        </p:nvPicPr>
        <p:blipFill>
          <a:blip r:embed="rId2"/>
          <a:stretch>
            <a:fillRect/>
          </a:stretch>
        </p:blipFill>
        <p:spPr>
          <a:xfrm>
            <a:off x="2127250" y="3725863"/>
            <a:ext cx="7937500" cy="2451100"/>
          </a:xfrm>
          <a:prstGeom prst="rect">
            <a:avLst/>
          </a:prstGeom>
        </p:spPr>
      </p:pic>
    </p:spTree>
    <p:extLst>
      <p:ext uri="{BB962C8B-B14F-4D97-AF65-F5344CB8AC3E}">
        <p14:creationId xmlns:p14="http://schemas.microsoft.com/office/powerpoint/2010/main" val="1303836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3F8F-6F7C-5C4B-B94D-0E204136CC9E}"/>
              </a:ext>
            </a:extLst>
          </p:cNvPr>
          <p:cNvSpPr>
            <a:spLocks noGrp="1"/>
          </p:cNvSpPr>
          <p:nvPr>
            <p:ph type="title"/>
          </p:nvPr>
        </p:nvSpPr>
        <p:spPr/>
        <p:txBody>
          <a:bodyPr/>
          <a:lstStyle/>
          <a:p>
            <a:r>
              <a:rPr lang="en-IN" b="1" dirty="0"/>
              <a:t>L2 Regularization or Ridge Regularization</a:t>
            </a:r>
            <a:endParaRPr lang="en-US" dirty="0"/>
          </a:p>
        </p:txBody>
      </p:sp>
      <p:sp>
        <p:nvSpPr>
          <p:cNvPr id="3" name="Content Placeholder 2">
            <a:extLst>
              <a:ext uri="{FF2B5EF4-FFF2-40B4-BE49-F238E27FC236}">
                <a16:creationId xmlns:a16="http://schemas.microsoft.com/office/drawing/2014/main" id="{CFC151C9-E024-2B4F-AD80-F7B62E10F9A6}"/>
              </a:ext>
            </a:extLst>
          </p:cNvPr>
          <p:cNvSpPr>
            <a:spLocks noGrp="1"/>
          </p:cNvSpPr>
          <p:nvPr>
            <p:ph idx="1"/>
          </p:nvPr>
        </p:nvSpPr>
        <p:spPr/>
        <p:txBody>
          <a:bodyPr/>
          <a:lstStyle/>
          <a:p>
            <a:r>
              <a:rPr lang="en-IN" dirty="0"/>
              <a:t>In L2 regularization, regularization term is the sum of square of all feature weights as shown</a:t>
            </a:r>
          </a:p>
          <a:p>
            <a:endParaRPr lang="en-IN" dirty="0"/>
          </a:p>
          <a:p>
            <a:endParaRPr lang="en-IN" dirty="0"/>
          </a:p>
          <a:p>
            <a:endParaRPr lang="en-IN" dirty="0"/>
          </a:p>
          <a:p>
            <a:endParaRPr lang="en-IN" dirty="0"/>
          </a:p>
          <a:p>
            <a:r>
              <a:rPr lang="en-IN" dirty="0"/>
              <a:t>L2 regularization forces the weights to be small but does not make them zero and hence, does not generate a sparse solution.</a:t>
            </a:r>
            <a:endParaRPr lang="en-US" dirty="0"/>
          </a:p>
        </p:txBody>
      </p:sp>
      <p:pic>
        <p:nvPicPr>
          <p:cNvPr id="5" name="Picture 4">
            <a:extLst>
              <a:ext uri="{FF2B5EF4-FFF2-40B4-BE49-F238E27FC236}">
                <a16:creationId xmlns:a16="http://schemas.microsoft.com/office/drawing/2014/main" id="{AAD45AE3-E2BB-0847-837E-E2983859B41D}"/>
              </a:ext>
            </a:extLst>
          </p:cNvPr>
          <p:cNvPicPr>
            <a:picLocks noChangeAspect="1"/>
          </p:cNvPicPr>
          <p:nvPr/>
        </p:nvPicPr>
        <p:blipFill rotWithShape="1">
          <a:blip r:embed="rId2"/>
          <a:srcRect t="6883" b="12330"/>
          <a:stretch/>
        </p:blipFill>
        <p:spPr>
          <a:xfrm>
            <a:off x="2190750" y="2645664"/>
            <a:ext cx="7810500" cy="1877568"/>
          </a:xfrm>
          <a:prstGeom prst="rect">
            <a:avLst/>
          </a:prstGeom>
        </p:spPr>
      </p:pic>
    </p:spTree>
    <p:extLst>
      <p:ext uri="{BB962C8B-B14F-4D97-AF65-F5344CB8AC3E}">
        <p14:creationId xmlns:p14="http://schemas.microsoft.com/office/powerpoint/2010/main" val="3013338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3F8F-6F7C-5C4B-B94D-0E204136CC9E}"/>
              </a:ext>
            </a:extLst>
          </p:cNvPr>
          <p:cNvSpPr>
            <a:spLocks noGrp="1"/>
          </p:cNvSpPr>
          <p:nvPr>
            <p:ph type="title"/>
          </p:nvPr>
        </p:nvSpPr>
        <p:spPr/>
        <p:txBody>
          <a:bodyPr/>
          <a:lstStyle/>
          <a:p>
            <a:r>
              <a:rPr lang="en-IN" b="1" dirty="0"/>
              <a:t>L2 Regularization or Ridge Regularization</a:t>
            </a:r>
            <a:endParaRPr lang="en-US" dirty="0"/>
          </a:p>
        </p:txBody>
      </p:sp>
      <p:sp>
        <p:nvSpPr>
          <p:cNvPr id="3" name="Content Placeholder 2">
            <a:extLst>
              <a:ext uri="{FF2B5EF4-FFF2-40B4-BE49-F238E27FC236}">
                <a16:creationId xmlns:a16="http://schemas.microsoft.com/office/drawing/2014/main" id="{CFC151C9-E024-2B4F-AD80-F7B62E10F9A6}"/>
              </a:ext>
            </a:extLst>
          </p:cNvPr>
          <p:cNvSpPr>
            <a:spLocks noGrp="1"/>
          </p:cNvSpPr>
          <p:nvPr>
            <p:ph idx="1"/>
          </p:nvPr>
        </p:nvSpPr>
        <p:spPr/>
        <p:txBody>
          <a:bodyPr/>
          <a:lstStyle/>
          <a:p>
            <a:r>
              <a:rPr lang="en-IN" dirty="0"/>
              <a:t>L2 is not robust to outliers as square terms blows up the error differences of the outliers but the regularization term tries to fix it by penalizing the weights</a:t>
            </a:r>
          </a:p>
          <a:p>
            <a:endParaRPr lang="en-IN" dirty="0"/>
          </a:p>
          <a:p>
            <a:r>
              <a:rPr lang="en-IN" dirty="0"/>
              <a:t>Ridge regression performs better when all the input features influence the output and all weights are of roughly equal size</a:t>
            </a:r>
            <a:endParaRPr lang="en-US" dirty="0"/>
          </a:p>
        </p:txBody>
      </p:sp>
    </p:spTree>
    <p:extLst>
      <p:ext uri="{BB962C8B-B14F-4D97-AF65-F5344CB8AC3E}">
        <p14:creationId xmlns:p14="http://schemas.microsoft.com/office/powerpoint/2010/main" val="3672490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C770-3833-4E43-860A-0C63CB66BCCB}"/>
              </a:ext>
            </a:extLst>
          </p:cNvPr>
          <p:cNvSpPr>
            <a:spLocks noGrp="1"/>
          </p:cNvSpPr>
          <p:nvPr>
            <p:ph type="title"/>
          </p:nvPr>
        </p:nvSpPr>
        <p:spPr/>
        <p:txBody>
          <a:bodyPr/>
          <a:lstStyle/>
          <a:p>
            <a:r>
              <a:rPr lang="en-IN" b="1" dirty="0"/>
              <a:t>L1 Regularization</a:t>
            </a:r>
            <a:br>
              <a:rPr lang="en-IN" b="1" dirty="0"/>
            </a:br>
            <a:endParaRPr lang="en-US" dirty="0"/>
          </a:p>
        </p:txBody>
      </p:sp>
      <p:sp>
        <p:nvSpPr>
          <p:cNvPr id="3" name="Content Placeholder 2">
            <a:extLst>
              <a:ext uri="{FF2B5EF4-FFF2-40B4-BE49-F238E27FC236}">
                <a16:creationId xmlns:a16="http://schemas.microsoft.com/office/drawing/2014/main" id="{618F9E45-F067-144A-931E-467C8EA49E26}"/>
              </a:ext>
            </a:extLst>
          </p:cNvPr>
          <p:cNvSpPr>
            <a:spLocks noGrp="1"/>
          </p:cNvSpPr>
          <p:nvPr>
            <p:ph idx="1"/>
          </p:nvPr>
        </p:nvSpPr>
        <p:spPr/>
        <p:txBody>
          <a:bodyPr/>
          <a:lstStyle/>
          <a:p>
            <a:r>
              <a:rPr lang="en-IN" i="1" dirty="0"/>
              <a:t>penalizes sum of absolute value of weights</a:t>
            </a:r>
          </a:p>
          <a:p>
            <a:r>
              <a:rPr lang="en-IN" i="1" dirty="0"/>
              <a:t>has a sparse solution</a:t>
            </a:r>
          </a:p>
          <a:p>
            <a:r>
              <a:rPr lang="en-IN" i="1" dirty="0"/>
              <a:t>has multiple solutions</a:t>
            </a:r>
          </a:p>
          <a:p>
            <a:r>
              <a:rPr lang="en-IN" i="1" dirty="0"/>
              <a:t>has built in feature selection</a:t>
            </a:r>
          </a:p>
          <a:p>
            <a:r>
              <a:rPr lang="en-IN" i="1" dirty="0"/>
              <a:t>is robust to outliers</a:t>
            </a:r>
          </a:p>
          <a:p>
            <a:r>
              <a:rPr lang="en-IN" i="1" dirty="0"/>
              <a:t>generates model that are simple and interpretable but cannot learn complex patterns</a:t>
            </a:r>
            <a:endParaRPr lang="en-US" dirty="0"/>
          </a:p>
        </p:txBody>
      </p:sp>
    </p:spTree>
    <p:extLst>
      <p:ext uri="{BB962C8B-B14F-4D97-AF65-F5344CB8AC3E}">
        <p14:creationId xmlns:p14="http://schemas.microsoft.com/office/powerpoint/2010/main" val="218118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C770-3833-4E43-860A-0C63CB66BCCB}"/>
              </a:ext>
            </a:extLst>
          </p:cNvPr>
          <p:cNvSpPr>
            <a:spLocks noGrp="1"/>
          </p:cNvSpPr>
          <p:nvPr>
            <p:ph type="title"/>
          </p:nvPr>
        </p:nvSpPr>
        <p:spPr/>
        <p:txBody>
          <a:bodyPr/>
          <a:lstStyle/>
          <a:p>
            <a:r>
              <a:rPr lang="en-IN" b="1" dirty="0"/>
              <a:t>L2 Regularization</a:t>
            </a:r>
            <a:br>
              <a:rPr lang="en-IN" b="1" dirty="0"/>
            </a:br>
            <a:endParaRPr lang="en-US" dirty="0"/>
          </a:p>
        </p:txBody>
      </p:sp>
      <p:sp>
        <p:nvSpPr>
          <p:cNvPr id="3" name="Content Placeholder 2">
            <a:extLst>
              <a:ext uri="{FF2B5EF4-FFF2-40B4-BE49-F238E27FC236}">
                <a16:creationId xmlns:a16="http://schemas.microsoft.com/office/drawing/2014/main" id="{618F9E45-F067-144A-931E-467C8EA49E26}"/>
              </a:ext>
            </a:extLst>
          </p:cNvPr>
          <p:cNvSpPr>
            <a:spLocks noGrp="1"/>
          </p:cNvSpPr>
          <p:nvPr>
            <p:ph idx="1"/>
          </p:nvPr>
        </p:nvSpPr>
        <p:spPr/>
        <p:txBody>
          <a:bodyPr/>
          <a:lstStyle/>
          <a:p>
            <a:r>
              <a:rPr lang="en-IN" i="1" dirty="0"/>
              <a:t>penalizes sum of square weights</a:t>
            </a:r>
          </a:p>
          <a:p>
            <a:r>
              <a:rPr lang="en-IN" i="1" dirty="0"/>
              <a:t>has a non sparse solution</a:t>
            </a:r>
          </a:p>
          <a:p>
            <a:r>
              <a:rPr lang="en-IN" i="1" dirty="0"/>
              <a:t>has one solution</a:t>
            </a:r>
          </a:p>
          <a:p>
            <a:r>
              <a:rPr lang="en-IN" i="1" dirty="0"/>
              <a:t>has no feature selection</a:t>
            </a:r>
          </a:p>
          <a:p>
            <a:r>
              <a:rPr lang="en-IN" i="1" dirty="0"/>
              <a:t>is not robust to outliers</a:t>
            </a:r>
          </a:p>
          <a:p>
            <a:r>
              <a:rPr lang="en-IN" i="1" dirty="0"/>
              <a:t>gives better prediction when output variable is a function of all input features</a:t>
            </a:r>
          </a:p>
          <a:p>
            <a:r>
              <a:rPr lang="en-IN" i="1" dirty="0"/>
              <a:t>is able to learn complex data patterns</a:t>
            </a:r>
            <a:endParaRPr lang="en-US" dirty="0"/>
          </a:p>
        </p:txBody>
      </p:sp>
    </p:spTree>
    <p:extLst>
      <p:ext uri="{BB962C8B-B14F-4D97-AF65-F5344CB8AC3E}">
        <p14:creationId xmlns:p14="http://schemas.microsoft.com/office/powerpoint/2010/main" val="37402670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C1D9-9351-2C4C-9194-29F292A6B2F6}"/>
              </a:ext>
            </a:extLst>
          </p:cNvPr>
          <p:cNvSpPr>
            <a:spLocks noGrp="1"/>
          </p:cNvSpPr>
          <p:nvPr>
            <p:ph type="title"/>
          </p:nvPr>
        </p:nvSpPr>
        <p:spPr/>
        <p:txBody>
          <a:bodyPr/>
          <a:lstStyle/>
          <a:p>
            <a:r>
              <a:rPr lang="en-IN" b="1" dirty="0"/>
              <a:t>Elastic net regularization</a:t>
            </a:r>
            <a:endParaRPr lang="en-US" dirty="0"/>
          </a:p>
        </p:txBody>
      </p:sp>
      <p:sp>
        <p:nvSpPr>
          <p:cNvPr id="3" name="Content Placeholder 2">
            <a:extLst>
              <a:ext uri="{FF2B5EF4-FFF2-40B4-BE49-F238E27FC236}">
                <a16:creationId xmlns:a16="http://schemas.microsoft.com/office/drawing/2014/main" id="{8570E3DB-BB7A-8048-AEBB-6962647B7BE1}"/>
              </a:ext>
            </a:extLst>
          </p:cNvPr>
          <p:cNvSpPr>
            <a:spLocks noGrp="1"/>
          </p:cNvSpPr>
          <p:nvPr>
            <p:ph idx="1"/>
          </p:nvPr>
        </p:nvSpPr>
        <p:spPr/>
        <p:txBody>
          <a:bodyPr/>
          <a:lstStyle/>
          <a:p>
            <a:r>
              <a:rPr lang="en-IN" dirty="0"/>
              <a:t>We see that both L1 and L2 regularization have their own strengths and weakness.</a:t>
            </a:r>
          </a:p>
          <a:p>
            <a:endParaRPr lang="en-IN" dirty="0"/>
          </a:p>
          <a:p>
            <a:r>
              <a:rPr lang="en-IN" b="1" dirty="0"/>
              <a:t>Elastic net regularization</a:t>
            </a:r>
            <a:r>
              <a:rPr lang="en-IN" dirty="0"/>
              <a:t> is a combination of both L1 and L2 regularization.</a:t>
            </a:r>
            <a:endParaRPr lang="en-US" dirty="0"/>
          </a:p>
        </p:txBody>
      </p:sp>
    </p:spTree>
    <p:extLst>
      <p:ext uri="{BB962C8B-B14F-4D97-AF65-F5344CB8AC3E}">
        <p14:creationId xmlns:p14="http://schemas.microsoft.com/office/powerpoint/2010/main" val="18441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545A-E03C-D74D-BABB-8CCED6A8CED5}"/>
              </a:ext>
            </a:extLst>
          </p:cNvPr>
          <p:cNvSpPr>
            <a:spLocks noGrp="1"/>
          </p:cNvSpPr>
          <p:nvPr>
            <p:ph type="title"/>
          </p:nvPr>
        </p:nvSpPr>
        <p:spPr/>
        <p:txBody>
          <a:bodyPr/>
          <a:lstStyle/>
          <a:p>
            <a:r>
              <a:rPr lang="en-US" dirty="0"/>
              <a:t>Distribution Analysis</a:t>
            </a:r>
          </a:p>
        </p:txBody>
      </p:sp>
      <p:pic>
        <p:nvPicPr>
          <p:cNvPr id="9" name="Picture 8">
            <a:extLst>
              <a:ext uri="{FF2B5EF4-FFF2-40B4-BE49-F238E27FC236}">
                <a16:creationId xmlns:a16="http://schemas.microsoft.com/office/drawing/2014/main" id="{083FDCC0-3A1E-D54E-BE5F-1276CF4AEC30}"/>
              </a:ext>
            </a:extLst>
          </p:cNvPr>
          <p:cNvPicPr>
            <a:picLocks noChangeAspect="1"/>
          </p:cNvPicPr>
          <p:nvPr/>
        </p:nvPicPr>
        <p:blipFill>
          <a:blip r:embed="rId2"/>
          <a:stretch>
            <a:fillRect/>
          </a:stretch>
        </p:blipFill>
        <p:spPr>
          <a:xfrm>
            <a:off x="838200" y="1690688"/>
            <a:ext cx="5080000" cy="3987800"/>
          </a:xfrm>
          <a:prstGeom prst="rect">
            <a:avLst/>
          </a:prstGeom>
        </p:spPr>
      </p:pic>
      <p:pic>
        <p:nvPicPr>
          <p:cNvPr id="12" name="Picture 11">
            <a:extLst>
              <a:ext uri="{FF2B5EF4-FFF2-40B4-BE49-F238E27FC236}">
                <a16:creationId xmlns:a16="http://schemas.microsoft.com/office/drawing/2014/main" id="{E0FEF5A9-AB0F-3249-9136-B758597A6BD7}"/>
              </a:ext>
            </a:extLst>
          </p:cNvPr>
          <p:cNvPicPr>
            <a:picLocks noChangeAspect="1"/>
          </p:cNvPicPr>
          <p:nvPr/>
        </p:nvPicPr>
        <p:blipFill>
          <a:blip r:embed="rId3"/>
          <a:stretch>
            <a:fillRect/>
          </a:stretch>
        </p:blipFill>
        <p:spPr>
          <a:xfrm>
            <a:off x="6273802" y="1690688"/>
            <a:ext cx="5080000" cy="3987800"/>
          </a:xfrm>
          <a:prstGeom prst="rect">
            <a:avLst/>
          </a:prstGeom>
        </p:spPr>
      </p:pic>
    </p:spTree>
    <p:extLst>
      <p:ext uri="{BB962C8B-B14F-4D97-AF65-F5344CB8AC3E}">
        <p14:creationId xmlns:p14="http://schemas.microsoft.com/office/powerpoint/2010/main" val="22255984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FCE023-F08C-584D-8A4E-F1D9B8BC6CEC}"/>
              </a:ext>
            </a:extLst>
          </p:cNvPr>
          <p:cNvPicPr>
            <a:picLocks noChangeAspect="1"/>
          </p:cNvPicPr>
          <p:nvPr/>
        </p:nvPicPr>
        <p:blipFill>
          <a:blip r:embed="rId2"/>
          <a:stretch>
            <a:fillRect/>
          </a:stretch>
        </p:blipFill>
        <p:spPr>
          <a:xfrm>
            <a:off x="6740746" y="3718560"/>
            <a:ext cx="4613054" cy="3139440"/>
          </a:xfrm>
          <a:prstGeom prst="rect">
            <a:avLst/>
          </a:prstGeom>
        </p:spPr>
      </p:pic>
      <p:sp>
        <p:nvSpPr>
          <p:cNvPr id="2" name="Title 1">
            <a:extLst>
              <a:ext uri="{FF2B5EF4-FFF2-40B4-BE49-F238E27FC236}">
                <a16:creationId xmlns:a16="http://schemas.microsoft.com/office/drawing/2014/main" id="{22A1CF42-6EC4-4444-AACA-68FDF51C6917}"/>
              </a:ext>
            </a:extLst>
          </p:cNvPr>
          <p:cNvSpPr>
            <a:spLocks noGrp="1"/>
          </p:cNvSpPr>
          <p:nvPr>
            <p:ph type="title"/>
          </p:nvPr>
        </p:nvSpPr>
        <p:spPr/>
        <p:txBody>
          <a:bodyPr/>
          <a:lstStyle/>
          <a:p>
            <a:r>
              <a:rPr lang="en-IN" dirty="0"/>
              <a:t>Confusion Matrix</a:t>
            </a:r>
            <a:endParaRPr lang="en-US" dirty="0"/>
          </a:p>
        </p:txBody>
      </p:sp>
      <p:sp>
        <p:nvSpPr>
          <p:cNvPr id="3" name="Content Placeholder 2">
            <a:extLst>
              <a:ext uri="{FF2B5EF4-FFF2-40B4-BE49-F238E27FC236}">
                <a16:creationId xmlns:a16="http://schemas.microsoft.com/office/drawing/2014/main" id="{D0FBA132-B78A-C442-A122-E4C0DC867732}"/>
              </a:ext>
            </a:extLst>
          </p:cNvPr>
          <p:cNvSpPr>
            <a:spLocks noGrp="1"/>
          </p:cNvSpPr>
          <p:nvPr>
            <p:ph idx="1"/>
          </p:nvPr>
        </p:nvSpPr>
        <p:spPr/>
        <p:txBody>
          <a:bodyPr/>
          <a:lstStyle/>
          <a:p>
            <a:r>
              <a:rPr lang="en-IN" dirty="0"/>
              <a:t>A confusion matrix is a table that is often used to describe the performance of a classification model. It allows the visualization of the performance of an algorithm.</a:t>
            </a:r>
          </a:p>
          <a:p>
            <a:r>
              <a:rPr lang="en-IN" dirty="0"/>
              <a:t>The number of correct and incorrect predictions are summarized with count values and broken down by each class.</a:t>
            </a:r>
            <a:endParaRPr lang="en-US" dirty="0"/>
          </a:p>
        </p:txBody>
      </p:sp>
      <p:pic>
        <p:nvPicPr>
          <p:cNvPr id="5" name="Picture 4">
            <a:extLst>
              <a:ext uri="{FF2B5EF4-FFF2-40B4-BE49-F238E27FC236}">
                <a16:creationId xmlns:a16="http://schemas.microsoft.com/office/drawing/2014/main" id="{6FF522FF-04A3-104E-8FB2-0562BB5404F9}"/>
              </a:ext>
            </a:extLst>
          </p:cNvPr>
          <p:cNvPicPr>
            <a:picLocks noChangeAspect="1"/>
          </p:cNvPicPr>
          <p:nvPr/>
        </p:nvPicPr>
        <p:blipFill>
          <a:blip r:embed="rId3"/>
          <a:stretch>
            <a:fillRect/>
          </a:stretch>
        </p:blipFill>
        <p:spPr>
          <a:xfrm>
            <a:off x="838200" y="4373563"/>
            <a:ext cx="3771900" cy="1803400"/>
          </a:xfrm>
          <a:prstGeom prst="rect">
            <a:avLst/>
          </a:prstGeom>
        </p:spPr>
      </p:pic>
    </p:spTree>
    <p:extLst>
      <p:ext uri="{BB962C8B-B14F-4D97-AF65-F5344CB8AC3E}">
        <p14:creationId xmlns:p14="http://schemas.microsoft.com/office/powerpoint/2010/main" val="2890319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8CAA-30A2-A74B-A6FF-5FD8FE3CEC8A}"/>
              </a:ext>
            </a:extLst>
          </p:cNvPr>
          <p:cNvSpPr>
            <a:spLocks noGrp="1"/>
          </p:cNvSpPr>
          <p:nvPr>
            <p:ph type="title"/>
          </p:nvPr>
        </p:nvSpPr>
        <p:spPr/>
        <p:txBody>
          <a:bodyPr/>
          <a:lstStyle/>
          <a:p>
            <a:r>
              <a:rPr lang="en-US" dirty="0"/>
              <a:t>Classification - Accuracy</a:t>
            </a:r>
          </a:p>
        </p:txBody>
      </p:sp>
      <p:sp>
        <p:nvSpPr>
          <p:cNvPr id="3" name="Content Placeholder 2">
            <a:extLst>
              <a:ext uri="{FF2B5EF4-FFF2-40B4-BE49-F238E27FC236}">
                <a16:creationId xmlns:a16="http://schemas.microsoft.com/office/drawing/2014/main" id="{159C6227-DB87-1049-B953-EA4880DCF036}"/>
              </a:ext>
            </a:extLst>
          </p:cNvPr>
          <p:cNvSpPr>
            <a:spLocks noGrp="1"/>
          </p:cNvSpPr>
          <p:nvPr>
            <p:ph idx="1"/>
          </p:nvPr>
        </p:nvSpPr>
        <p:spPr/>
        <p:txBody>
          <a:bodyPr/>
          <a:lstStyle/>
          <a:p>
            <a:r>
              <a:rPr lang="en-IN" b="1" dirty="0"/>
              <a:t>Accuracy</a:t>
            </a:r>
            <a:r>
              <a:rPr lang="en-IN" dirty="0"/>
              <a:t> is the fraction of predictions our model got right.</a:t>
            </a:r>
          </a:p>
          <a:p>
            <a:endParaRPr lang="en-IN" dirty="0"/>
          </a:p>
          <a:p>
            <a:endParaRPr lang="en-IN" dirty="0"/>
          </a:p>
          <a:p>
            <a:r>
              <a:rPr lang="en-IN" dirty="0"/>
              <a:t>For binary classification, accuracy can also be calculated in terms of positives and negatives as follows:</a:t>
            </a:r>
          </a:p>
          <a:p>
            <a:endParaRPr lang="en-IN" dirty="0"/>
          </a:p>
          <a:p>
            <a:endParaRPr lang="en-IN" dirty="0"/>
          </a:p>
          <a:p>
            <a:pPr lvl="1"/>
            <a:r>
              <a:rPr lang="en-IN" dirty="0"/>
              <a:t>Where </a:t>
            </a:r>
            <a:r>
              <a:rPr lang="en-IN" i="1" dirty="0"/>
              <a:t>TP</a:t>
            </a:r>
            <a:r>
              <a:rPr lang="en-IN" dirty="0"/>
              <a:t> = True Positives, </a:t>
            </a:r>
            <a:r>
              <a:rPr lang="en-IN" i="1" dirty="0"/>
              <a:t>TN</a:t>
            </a:r>
            <a:r>
              <a:rPr lang="en-IN" dirty="0"/>
              <a:t> = True Negatives, </a:t>
            </a:r>
            <a:r>
              <a:rPr lang="en-IN" i="1" dirty="0"/>
              <a:t>FP</a:t>
            </a:r>
            <a:r>
              <a:rPr lang="en-IN" dirty="0"/>
              <a:t> = False Positives, and </a:t>
            </a:r>
            <a:r>
              <a:rPr lang="en-IN" i="1" dirty="0"/>
              <a:t>FN</a:t>
            </a:r>
            <a:r>
              <a:rPr lang="en-IN" dirty="0"/>
              <a:t> = False Negatives</a:t>
            </a:r>
            <a:endParaRPr lang="en-US" dirty="0"/>
          </a:p>
        </p:txBody>
      </p:sp>
      <p:pic>
        <p:nvPicPr>
          <p:cNvPr id="5" name="Picture 4">
            <a:extLst>
              <a:ext uri="{FF2B5EF4-FFF2-40B4-BE49-F238E27FC236}">
                <a16:creationId xmlns:a16="http://schemas.microsoft.com/office/drawing/2014/main" id="{46736EE9-6D57-D04D-804D-FC7F0983282C}"/>
              </a:ext>
            </a:extLst>
          </p:cNvPr>
          <p:cNvPicPr>
            <a:picLocks noChangeAspect="1"/>
          </p:cNvPicPr>
          <p:nvPr/>
        </p:nvPicPr>
        <p:blipFill>
          <a:blip r:embed="rId2"/>
          <a:stretch>
            <a:fillRect/>
          </a:stretch>
        </p:blipFill>
        <p:spPr>
          <a:xfrm>
            <a:off x="3613150" y="2240280"/>
            <a:ext cx="4965700" cy="914400"/>
          </a:xfrm>
          <a:prstGeom prst="rect">
            <a:avLst/>
          </a:prstGeom>
        </p:spPr>
      </p:pic>
      <p:pic>
        <p:nvPicPr>
          <p:cNvPr id="7" name="Picture 6">
            <a:extLst>
              <a:ext uri="{FF2B5EF4-FFF2-40B4-BE49-F238E27FC236}">
                <a16:creationId xmlns:a16="http://schemas.microsoft.com/office/drawing/2014/main" id="{25DF3786-D1C4-0E48-8CFC-A20C6BF76FC3}"/>
              </a:ext>
            </a:extLst>
          </p:cNvPr>
          <p:cNvPicPr>
            <a:picLocks noChangeAspect="1"/>
          </p:cNvPicPr>
          <p:nvPr/>
        </p:nvPicPr>
        <p:blipFill>
          <a:blip r:embed="rId3"/>
          <a:stretch>
            <a:fillRect/>
          </a:stretch>
        </p:blipFill>
        <p:spPr>
          <a:xfrm>
            <a:off x="3981450" y="4204240"/>
            <a:ext cx="4229100" cy="914400"/>
          </a:xfrm>
          <a:prstGeom prst="rect">
            <a:avLst/>
          </a:prstGeom>
        </p:spPr>
      </p:pic>
    </p:spTree>
    <p:extLst>
      <p:ext uri="{BB962C8B-B14F-4D97-AF65-F5344CB8AC3E}">
        <p14:creationId xmlns:p14="http://schemas.microsoft.com/office/powerpoint/2010/main" val="3718116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8CAA-30A2-A74B-A6FF-5FD8FE3CEC8A}"/>
              </a:ext>
            </a:extLst>
          </p:cNvPr>
          <p:cNvSpPr>
            <a:spLocks noGrp="1"/>
          </p:cNvSpPr>
          <p:nvPr>
            <p:ph type="title"/>
          </p:nvPr>
        </p:nvSpPr>
        <p:spPr/>
        <p:txBody>
          <a:bodyPr/>
          <a:lstStyle/>
          <a:p>
            <a:r>
              <a:rPr lang="en-US" dirty="0"/>
              <a:t>Classification - Accuracy</a:t>
            </a:r>
          </a:p>
        </p:txBody>
      </p:sp>
      <p:sp>
        <p:nvSpPr>
          <p:cNvPr id="3" name="Content Placeholder 2">
            <a:extLst>
              <a:ext uri="{FF2B5EF4-FFF2-40B4-BE49-F238E27FC236}">
                <a16:creationId xmlns:a16="http://schemas.microsoft.com/office/drawing/2014/main" id="{159C6227-DB87-1049-B953-EA4880DCF036}"/>
              </a:ext>
            </a:extLst>
          </p:cNvPr>
          <p:cNvSpPr>
            <a:spLocks noGrp="1"/>
          </p:cNvSpPr>
          <p:nvPr>
            <p:ph idx="1"/>
          </p:nvPr>
        </p:nvSpPr>
        <p:spPr/>
        <p:txBody>
          <a:bodyPr/>
          <a:lstStyle/>
          <a:p>
            <a:r>
              <a:rPr lang="en-IN" dirty="0"/>
              <a:t>Let's try calculating accuracy for the model that classified 100 </a:t>
            </a:r>
            <a:r>
              <a:rPr lang="en-IN" dirty="0" err="1"/>
              <a:t>tumors</a:t>
            </a:r>
            <a:r>
              <a:rPr lang="en-IN" dirty="0"/>
              <a:t> as malignant (the positive class) or benign (the negative class):</a:t>
            </a:r>
            <a:endParaRPr lang="en-US" dirty="0"/>
          </a:p>
        </p:txBody>
      </p:sp>
      <p:pic>
        <p:nvPicPr>
          <p:cNvPr id="6" name="Picture 5">
            <a:extLst>
              <a:ext uri="{FF2B5EF4-FFF2-40B4-BE49-F238E27FC236}">
                <a16:creationId xmlns:a16="http://schemas.microsoft.com/office/drawing/2014/main" id="{9DC7381F-ADB5-3C47-95E2-D98B37F045BE}"/>
              </a:ext>
            </a:extLst>
          </p:cNvPr>
          <p:cNvPicPr>
            <a:picLocks noChangeAspect="1"/>
          </p:cNvPicPr>
          <p:nvPr/>
        </p:nvPicPr>
        <p:blipFill>
          <a:blip r:embed="rId2"/>
          <a:stretch>
            <a:fillRect/>
          </a:stretch>
        </p:blipFill>
        <p:spPr>
          <a:xfrm>
            <a:off x="660400" y="2811463"/>
            <a:ext cx="10871200" cy="3022600"/>
          </a:xfrm>
          <a:prstGeom prst="rect">
            <a:avLst/>
          </a:prstGeom>
        </p:spPr>
      </p:pic>
      <p:pic>
        <p:nvPicPr>
          <p:cNvPr id="9" name="Picture 8">
            <a:extLst>
              <a:ext uri="{FF2B5EF4-FFF2-40B4-BE49-F238E27FC236}">
                <a16:creationId xmlns:a16="http://schemas.microsoft.com/office/drawing/2014/main" id="{7F842B74-1296-0A4D-A7C1-EE5CC759F319}"/>
              </a:ext>
            </a:extLst>
          </p:cNvPr>
          <p:cNvPicPr>
            <a:picLocks noChangeAspect="1"/>
          </p:cNvPicPr>
          <p:nvPr/>
        </p:nvPicPr>
        <p:blipFill>
          <a:blip r:embed="rId3"/>
          <a:stretch>
            <a:fillRect/>
          </a:stretch>
        </p:blipFill>
        <p:spPr>
          <a:xfrm>
            <a:off x="2711450" y="5834063"/>
            <a:ext cx="6769100" cy="889000"/>
          </a:xfrm>
          <a:prstGeom prst="rect">
            <a:avLst/>
          </a:prstGeom>
        </p:spPr>
      </p:pic>
    </p:spTree>
    <p:extLst>
      <p:ext uri="{BB962C8B-B14F-4D97-AF65-F5344CB8AC3E}">
        <p14:creationId xmlns:p14="http://schemas.microsoft.com/office/powerpoint/2010/main" val="3358996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8CAA-30A2-A74B-A6FF-5FD8FE3CEC8A}"/>
              </a:ext>
            </a:extLst>
          </p:cNvPr>
          <p:cNvSpPr>
            <a:spLocks noGrp="1"/>
          </p:cNvSpPr>
          <p:nvPr>
            <p:ph type="title"/>
          </p:nvPr>
        </p:nvSpPr>
        <p:spPr/>
        <p:txBody>
          <a:bodyPr/>
          <a:lstStyle/>
          <a:p>
            <a:r>
              <a:rPr lang="en-US" dirty="0"/>
              <a:t>Classification - Accuracy</a:t>
            </a:r>
          </a:p>
        </p:txBody>
      </p:sp>
      <p:sp>
        <p:nvSpPr>
          <p:cNvPr id="3" name="Content Placeholder 2">
            <a:extLst>
              <a:ext uri="{FF2B5EF4-FFF2-40B4-BE49-F238E27FC236}">
                <a16:creationId xmlns:a16="http://schemas.microsoft.com/office/drawing/2014/main" id="{159C6227-DB87-1049-B953-EA4880DCF036}"/>
              </a:ext>
            </a:extLst>
          </p:cNvPr>
          <p:cNvSpPr>
            <a:spLocks noGrp="1"/>
          </p:cNvSpPr>
          <p:nvPr>
            <p:ph idx="1"/>
          </p:nvPr>
        </p:nvSpPr>
        <p:spPr/>
        <p:txBody>
          <a:bodyPr/>
          <a:lstStyle/>
          <a:p>
            <a:r>
              <a:rPr lang="en-IN" dirty="0"/>
              <a:t>Accuracy comes out to 0.91, or 91% (91 correct predictions out of 100 total examples). That means our </a:t>
            </a:r>
            <a:r>
              <a:rPr lang="en-IN" dirty="0" err="1"/>
              <a:t>tumor</a:t>
            </a:r>
            <a:r>
              <a:rPr lang="en-IN" dirty="0"/>
              <a:t> classifier is doing a great job of identifying malignancies, right?</a:t>
            </a:r>
          </a:p>
          <a:p>
            <a:r>
              <a:rPr lang="en-IN" dirty="0"/>
              <a:t>Actually, let's do a closer analysis</a:t>
            </a:r>
          </a:p>
          <a:p>
            <a:r>
              <a:rPr lang="en-IN" dirty="0"/>
              <a:t>Of the 100 </a:t>
            </a:r>
            <a:r>
              <a:rPr lang="en-IN" dirty="0" err="1"/>
              <a:t>tumor</a:t>
            </a:r>
            <a:r>
              <a:rPr lang="en-IN" dirty="0"/>
              <a:t> examples, 91 are benign (90 TNs and 1 FP) and 9 are malignant (1 TP and 8 FNs).</a:t>
            </a:r>
          </a:p>
          <a:p>
            <a:r>
              <a:rPr lang="en-IN" dirty="0"/>
              <a:t>Of the 91 benign </a:t>
            </a:r>
            <a:r>
              <a:rPr lang="en-IN" dirty="0" err="1"/>
              <a:t>tumors</a:t>
            </a:r>
            <a:r>
              <a:rPr lang="en-IN" dirty="0"/>
              <a:t>, the model correctly identifies 90 as benign. That's good. However, of the 9 malignant </a:t>
            </a:r>
            <a:r>
              <a:rPr lang="en-IN" dirty="0" err="1"/>
              <a:t>tumors</a:t>
            </a:r>
            <a:r>
              <a:rPr lang="en-IN" dirty="0"/>
              <a:t>, the model only correctly identifies 1 as malignant—a terrible outcome, as 8 out of 9 malignancies go undiagnosed!</a:t>
            </a:r>
            <a:endParaRPr lang="en-US" dirty="0"/>
          </a:p>
        </p:txBody>
      </p:sp>
    </p:spTree>
    <p:extLst>
      <p:ext uri="{BB962C8B-B14F-4D97-AF65-F5344CB8AC3E}">
        <p14:creationId xmlns:p14="http://schemas.microsoft.com/office/powerpoint/2010/main" val="1155461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8CAA-30A2-A74B-A6FF-5FD8FE3CEC8A}"/>
              </a:ext>
            </a:extLst>
          </p:cNvPr>
          <p:cNvSpPr>
            <a:spLocks noGrp="1"/>
          </p:cNvSpPr>
          <p:nvPr>
            <p:ph type="title"/>
          </p:nvPr>
        </p:nvSpPr>
        <p:spPr/>
        <p:txBody>
          <a:bodyPr/>
          <a:lstStyle/>
          <a:p>
            <a:r>
              <a:rPr lang="en-US" dirty="0"/>
              <a:t>Classification - Accuracy</a:t>
            </a:r>
          </a:p>
        </p:txBody>
      </p:sp>
      <p:sp>
        <p:nvSpPr>
          <p:cNvPr id="3" name="Content Placeholder 2">
            <a:extLst>
              <a:ext uri="{FF2B5EF4-FFF2-40B4-BE49-F238E27FC236}">
                <a16:creationId xmlns:a16="http://schemas.microsoft.com/office/drawing/2014/main" id="{159C6227-DB87-1049-B953-EA4880DCF036}"/>
              </a:ext>
            </a:extLst>
          </p:cNvPr>
          <p:cNvSpPr>
            <a:spLocks noGrp="1"/>
          </p:cNvSpPr>
          <p:nvPr>
            <p:ph idx="1"/>
          </p:nvPr>
        </p:nvSpPr>
        <p:spPr/>
        <p:txBody>
          <a:bodyPr/>
          <a:lstStyle/>
          <a:p>
            <a:r>
              <a:rPr lang="en-IN" dirty="0"/>
              <a:t>While 91% accuracy may seem good at first glance, another tumour-classifier model that always predicts benign would achieve the exact same accuracy (91/100 correct predictions) on our examples. In other words, our model is no better than one that has zero predictive ability to distinguish malignant tumours from benign tumours.</a:t>
            </a:r>
          </a:p>
          <a:p>
            <a:r>
              <a:rPr lang="en-IN" dirty="0"/>
              <a:t>Accuracy alone doesn't tell the full story when you're working with a </a:t>
            </a:r>
            <a:r>
              <a:rPr lang="en-IN" b="1" dirty="0"/>
              <a:t>class-imbalanced data set</a:t>
            </a:r>
            <a:r>
              <a:rPr lang="en-IN" dirty="0"/>
              <a:t>, where there is a significant disparity between the number of positive and negative labels.</a:t>
            </a:r>
          </a:p>
          <a:p>
            <a:r>
              <a:rPr lang="en-IN" dirty="0"/>
              <a:t>We have two better metrics for evaluating class-imbalanced problems: precision and recall.</a:t>
            </a:r>
            <a:endParaRPr lang="en-US" dirty="0"/>
          </a:p>
        </p:txBody>
      </p:sp>
    </p:spTree>
    <p:extLst>
      <p:ext uri="{BB962C8B-B14F-4D97-AF65-F5344CB8AC3E}">
        <p14:creationId xmlns:p14="http://schemas.microsoft.com/office/powerpoint/2010/main" val="94942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CDE1-F4D7-DA45-9FF3-A62D39874B01}"/>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2EC81DE5-B5CD-AE4C-A071-38856F00C491}"/>
              </a:ext>
            </a:extLst>
          </p:cNvPr>
          <p:cNvSpPr>
            <a:spLocks noGrp="1"/>
          </p:cNvSpPr>
          <p:nvPr>
            <p:ph idx="1"/>
          </p:nvPr>
        </p:nvSpPr>
        <p:spPr>
          <a:xfrm>
            <a:off x="838200" y="1369504"/>
            <a:ext cx="10515600" cy="5488496"/>
          </a:xfrm>
        </p:spPr>
        <p:txBody>
          <a:bodyPr>
            <a:normAutofit/>
          </a:bodyPr>
          <a:lstStyle/>
          <a:p>
            <a:r>
              <a:rPr lang="en-IN" dirty="0"/>
              <a:t>To get the value of precision we divide the total number of correctly classified positive examples by the total number of predicted positive examples. High Precision indicates an example labelled as positive is indeed positive</a:t>
            </a:r>
          </a:p>
          <a:p>
            <a:endParaRPr lang="en-IN" dirty="0">
              <a:effectLst/>
            </a:endParaRPr>
          </a:p>
          <a:p>
            <a:endParaRPr lang="en-IN" dirty="0"/>
          </a:p>
          <a:p>
            <a:endParaRPr lang="en-IN" dirty="0">
              <a:effectLst/>
            </a:endParaRPr>
          </a:p>
          <a:p>
            <a:endParaRPr lang="en-IN" dirty="0"/>
          </a:p>
          <a:p>
            <a:endParaRPr lang="en-IN" dirty="0"/>
          </a:p>
          <a:p>
            <a:r>
              <a:rPr lang="en-IN" dirty="0"/>
              <a:t>Our model has a precision of 0.5—in other words, when it predicts a tumour is malignant, it is correct 50% of the time.</a:t>
            </a:r>
            <a:endParaRPr lang="en-IN" dirty="0">
              <a:effectLst/>
            </a:endParaRPr>
          </a:p>
          <a:p>
            <a:endParaRPr lang="en-US" dirty="0"/>
          </a:p>
        </p:txBody>
      </p:sp>
      <p:pic>
        <p:nvPicPr>
          <p:cNvPr id="5" name="Picture 4">
            <a:extLst>
              <a:ext uri="{FF2B5EF4-FFF2-40B4-BE49-F238E27FC236}">
                <a16:creationId xmlns:a16="http://schemas.microsoft.com/office/drawing/2014/main" id="{D8E2A71C-4869-2141-B42A-53AD19477C55}"/>
              </a:ext>
            </a:extLst>
          </p:cNvPr>
          <p:cNvPicPr>
            <a:picLocks noChangeAspect="1"/>
          </p:cNvPicPr>
          <p:nvPr/>
        </p:nvPicPr>
        <p:blipFill rotWithShape="1">
          <a:blip r:embed="rId2"/>
          <a:srcRect t="10515"/>
          <a:stretch/>
        </p:blipFill>
        <p:spPr>
          <a:xfrm>
            <a:off x="4756150" y="2774220"/>
            <a:ext cx="2679700" cy="795528"/>
          </a:xfrm>
          <a:prstGeom prst="rect">
            <a:avLst/>
          </a:prstGeom>
        </p:spPr>
      </p:pic>
      <p:pic>
        <p:nvPicPr>
          <p:cNvPr id="7" name="Picture 6">
            <a:extLst>
              <a:ext uri="{FF2B5EF4-FFF2-40B4-BE49-F238E27FC236}">
                <a16:creationId xmlns:a16="http://schemas.microsoft.com/office/drawing/2014/main" id="{305DAA65-DA31-4942-9B00-A13AEEE49847}"/>
              </a:ext>
            </a:extLst>
          </p:cNvPr>
          <p:cNvPicPr>
            <a:picLocks noChangeAspect="1"/>
          </p:cNvPicPr>
          <p:nvPr/>
        </p:nvPicPr>
        <p:blipFill>
          <a:blip r:embed="rId3"/>
          <a:stretch>
            <a:fillRect/>
          </a:stretch>
        </p:blipFill>
        <p:spPr>
          <a:xfrm>
            <a:off x="660400" y="3569748"/>
            <a:ext cx="10871200" cy="889000"/>
          </a:xfrm>
          <a:prstGeom prst="rect">
            <a:avLst/>
          </a:prstGeom>
        </p:spPr>
      </p:pic>
      <p:pic>
        <p:nvPicPr>
          <p:cNvPr id="10" name="Picture 9">
            <a:extLst>
              <a:ext uri="{FF2B5EF4-FFF2-40B4-BE49-F238E27FC236}">
                <a16:creationId xmlns:a16="http://schemas.microsoft.com/office/drawing/2014/main" id="{6C2C3F8D-3089-E345-AD60-3E0973382510}"/>
              </a:ext>
            </a:extLst>
          </p:cNvPr>
          <p:cNvPicPr>
            <a:picLocks noChangeAspect="1"/>
          </p:cNvPicPr>
          <p:nvPr/>
        </p:nvPicPr>
        <p:blipFill>
          <a:blip r:embed="rId4"/>
          <a:stretch>
            <a:fillRect/>
          </a:stretch>
        </p:blipFill>
        <p:spPr>
          <a:xfrm>
            <a:off x="3975100" y="4599496"/>
            <a:ext cx="4241800" cy="889000"/>
          </a:xfrm>
          <a:prstGeom prst="rect">
            <a:avLst/>
          </a:prstGeom>
        </p:spPr>
      </p:pic>
    </p:spTree>
    <p:extLst>
      <p:ext uri="{BB962C8B-B14F-4D97-AF65-F5344CB8AC3E}">
        <p14:creationId xmlns:p14="http://schemas.microsoft.com/office/powerpoint/2010/main" val="6825601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CDE1-F4D7-DA45-9FF3-A62D39874B01}"/>
              </a:ext>
            </a:extLst>
          </p:cNvPr>
          <p:cNvSpPr>
            <a:spLocks noGrp="1"/>
          </p:cNvSpPr>
          <p:nvPr>
            <p:ph type="title"/>
          </p:nvPr>
        </p:nvSpPr>
        <p:spPr>
          <a:xfrm>
            <a:off x="838200" y="0"/>
            <a:ext cx="10515600" cy="1325563"/>
          </a:xfrm>
        </p:spPr>
        <p:txBody>
          <a:bodyPr/>
          <a:lstStyle/>
          <a:p>
            <a:r>
              <a:rPr lang="en-US" dirty="0"/>
              <a:t>Recall</a:t>
            </a:r>
          </a:p>
        </p:txBody>
      </p:sp>
      <p:sp>
        <p:nvSpPr>
          <p:cNvPr id="3" name="Content Placeholder 2">
            <a:extLst>
              <a:ext uri="{FF2B5EF4-FFF2-40B4-BE49-F238E27FC236}">
                <a16:creationId xmlns:a16="http://schemas.microsoft.com/office/drawing/2014/main" id="{2EC81DE5-B5CD-AE4C-A071-38856F00C491}"/>
              </a:ext>
            </a:extLst>
          </p:cNvPr>
          <p:cNvSpPr>
            <a:spLocks noGrp="1"/>
          </p:cNvSpPr>
          <p:nvPr>
            <p:ph idx="1"/>
          </p:nvPr>
        </p:nvSpPr>
        <p:spPr>
          <a:xfrm>
            <a:off x="838200" y="1249426"/>
            <a:ext cx="10515600" cy="5608574"/>
          </a:xfrm>
        </p:spPr>
        <p:txBody>
          <a:bodyPr>
            <a:normAutofit/>
          </a:bodyPr>
          <a:lstStyle/>
          <a:p>
            <a:r>
              <a:rPr lang="en-IN" dirty="0"/>
              <a:t>Recall can be defined as the ratio of the total number of correctly classified positive examples divide to the total number of positive examples. High Recall indicates the class is correctly recognized</a:t>
            </a:r>
          </a:p>
          <a:p>
            <a:endParaRPr lang="en-IN" dirty="0">
              <a:effectLst/>
            </a:endParaRPr>
          </a:p>
          <a:p>
            <a:endParaRPr lang="en-IN" dirty="0"/>
          </a:p>
          <a:p>
            <a:endParaRPr lang="en-IN" dirty="0">
              <a:effectLst/>
            </a:endParaRPr>
          </a:p>
          <a:p>
            <a:pPr marL="0" indent="0">
              <a:buNone/>
            </a:pPr>
            <a:endParaRPr lang="en-IN" dirty="0"/>
          </a:p>
          <a:p>
            <a:endParaRPr lang="en-IN" dirty="0"/>
          </a:p>
          <a:p>
            <a:endParaRPr lang="en-IN" dirty="0"/>
          </a:p>
          <a:p>
            <a:r>
              <a:rPr lang="en-IN" dirty="0"/>
              <a:t>Our model has a recall of 0.11—in other words, it correctly identifies 11% of all malignant </a:t>
            </a:r>
            <a:r>
              <a:rPr lang="en-IN" dirty="0" err="1"/>
              <a:t>tumors</a:t>
            </a:r>
            <a:r>
              <a:rPr lang="en-IN" dirty="0"/>
              <a:t>.</a:t>
            </a:r>
            <a:endParaRPr lang="en-US" dirty="0"/>
          </a:p>
        </p:txBody>
      </p:sp>
      <p:pic>
        <p:nvPicPr>
          <p:cNvPr id="6" name="Picture 5">
            <a:extLst>
              <a:ext uri="{FF2B5EF4-FFF2-40B4-BE49-F238E27FC236}">
                <a16:creationId xmlns:a16="http://schemas.microsoft.com/office/drawing/2014/main" id="{E4D7997A-0C85-6D40-9374-01C71021DE6A}"/>
              </a:ext>
            </a:extLst>
          </p:cNvPr>
          <p:cNvPicPr>
            <a:picLocks noChangeAspect="1"/>
          </p:cNvPicPr>
          <p:nvPr/>
        </p:nvPicPr>
        <p:blipFill>
          <a:blip r:embed="rId2"/>
          <a:stretch>
            <a:fillRect/>
          </a:stretch>
        </p:blipFill>
        <p:spPr>
          <a:xfrm>
            <a:off x="4953000" y="2541016"/>
            <a:ext cx="2286000" cy="889000"/>
          </a:xfrm>
          <a:prstGeom prst="rect">
            <a:avLst/>
          </a:prstGeom>
        </p:spPr>
      </p:pic>
      <p:pic>
        <p:nvPicPr>
          <p:cNvPr id="15" name="Picture 14">
            <a:extLst>
              <a:ext uri="{FF2B5EF4-FFF2-40B4-BE49-F238E27FC236}">
                <a16:creationId xmlns:a16="http://schemas.microsoft.com/office/drawing/2014/main" id="{9945608E-33C8-8C48-97A9-498B827058ED}"/>
              </a:ext>
            </a:extLst>
          </p:cNvPr>
          <p:cNvPicPr>
            <a:picLocks noChangeAspect="1"/>
          </p:cNvPicPr>
          <p:nvPr/>
        </p:nvPicPr>
        <p:blipFill>
          <a:blip r:embed="rId3"/>
          <a:stretch>
            <a:fillRect/>
          </a:stretch>
        </p:blipFill>
        <p:spPr>
          <a:xfrm>
            <a:off x="660400" y="3425095"/>
            <a:ext cx="10871200" cy="889000"/>
          </a:xfrm>
          <a:prstGeom prst="rect">
            <a:avLst/>
          </a:prstGeom>
        </p:spPr>
      </p:pic>
      <p:pic>
        <p:nvPicPr>
          <p:cNvPr id="17" name="Picture 16">
            <a:extLst>
              <a:ext uri="{FF2B5EF4-FFF2-40B4-BE49-F238E27FC236}">
                <a16:creationId xmlns:a16="http://schemas.microsoft.com/office/drawing/2014/main" id="{853428D7-B6A7-9549-A7B1-E2111FA1958F}"/>
              </a:ext>
            </a:extLst>
          </p:cNvPr>
          <p:cNvPicPr>
            <a:picLocks noChangeAspect="1"/>
          </p:cNvPicPr>
          <p:nvPr/>
        </p:nvPicPr>
        <p:blipFill>
          <a:blip r:embed="rId4"/>
          <a:stretch>
            <a:fillRect/>
          </a:stretch>
        </p:blipFill>
        <p:spPr>
          <a:xfrm>
            <a:off x="4089400" y="4328033"/>
            <a:ext cx="4013200" cy="889000"/>
          </a:xfrm>
          <a:prstGeom prst="rect">
            <a:avLst/>
          </a:prstGeom>
        </p:spPr>
      </p:pic>
    </p:spTree>
    <p:extLst>
      <p:ext uri="{BB962C8B-B14F-4D97-AF65-F5344CB8AC3E}">
        <p14:creationId xmlns:p14="http://schemas.microsoft.com/office/powerpoint/2010/main" val="60679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F020-3773-9746-B938-5293A257914F}"/>
              </a:ext>
            </a:extLst>
          </p:cNvPr>
          <p:cNvSpPr>
            <a:spLocks noGrp="1"/>
          </p:cNvSpPr>
          <p:nvPr>
            <p:ph type="title"/>
          </p:nvPr>
        </p:nvSpPr>
        <p:spPr/>
        <p:txBody>
          <a:bodyPr/>
          <a:lstStyle/>
          <a:p>
            <a:r>
              <a:rPr lang="en-IN" dirty="0"/>
              <a:t>Precision and Recall: A Tug of War</a:t>
            </a:r>
            <a:endParaRPr lang="en-US" dirty="0"/>
          </a:p>
        </p:txBody>
      </p:sp>
      <p:sp>
        <p:nvSpPr>
          <p:cNvPr id="3" name="Content Placeholder 2">
            <a:extLst>
              <a:ext uri="{FF2B5EF4-FFF2-40B4-BE49-F238E27FC236}">
                <a16:creationId xmlns:a16="http://schemas.microsoft.com/office/drawing/2014/main" id="{A1B4A535-5BDC-0B43-901D-8DCC51C50D98}"/>
              </a:ext>
            </a:extLst>
          </p:cNvPr>
          <p:cNvSpPr>
            <a:spLocks noGrp="1"/>
          </p:cNvSpPr>
          <p:nvPr>
            <p:ph idx="1"/>
          </p:nvPr>
        </p:nvSpPr>
        <p:spPr/>
        <p:txBody>
          <a:bodyPr/>
          <a:lstStyle/>
          <a:p>
            <a:endParaRPr lang="en-IN" dirty="0"/>
          </a:p>
          <a:p>
            <a:r>
              <a:rPr lang="en-IN" dirty="0"/>
              <a:t>To fully evaluate the effectiveness of a model, you must examine </a:t>
            </a:r>
            <a:r>
              <a:rPr lang="en-IN" b="1" dirty="0"/>
              <a:t>both</a:t>
            </a:r>
            <a:r>
              <a:rPr lang="en-IN" dirty="0"/>
              <a:t> precision and recall.</a:t>
            </a:r>
          </a:p>
          <a:p>
            <a:endParaRPr lang="en-IN" dirty="0"/>
          </a:p>
          <a:p>
            <a:r>
              <a:rPr lang="en-IN" dirty="0"/>
              <a:t>Unfortunately, precision and recall are often in tension. That is, improving precision typically reduces recall and vice versa.</a:t>
            </a:r>
          </a:p>
          <a:p>
            <a:endParaRPr lang="en-IN" dirty="0"/>
          </a:p>
          <a:p>
            <a:r>
              <a:rPr lang="en-IN" dirty="0"/>
              <a:t>Let’s explore this notion by looking at an email classification model.</a:t>
            </a:r>
            <a:endParaRPr lang="en-US" dirty="0"/>
          </a:p>
        </p:txBody>
      </p:sp>
    </p:spTree>
    <p:extLst>
      <p:ext uri="{BB962C8B-B14F-4D97-AF65-F5344CB8AC3E}">
        <p14:creationId xmlns:p14="http://schemas.microsoft.com/office/powerpoint/2010/main" val="39700868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C7D0-141E-EC41-8C79-1FF4C3E4E10D}"/>
              </a:ext>
            </a:extLst>
          </p:cNvPr>
          <p:cNvSpPr>
            <a:spLocks noGrp="1"/>
          </p:cNvSpPr>
          <p:nvPr>
            <p:ph type="title"/>
          </p:nvPr>
        </p:nvSpPr>
        <p:spPr/>
        <p:txBody>
          <a:bodyPr/>
          <a:lstStyle/>
          <a:p>
            <a:r>
              <a:rPr lang="en-IN" dirty="0"/>
              <a:t>Precision and Recall: A Tug of War</a:t>
            </a:r>
            <a:endParaRPr lang="en-US" dirty="0"/>
          </a:p>
        </p:txBody>
      </p:sp>
      <p:sp>
        <p:nvSpPr>
          <p:cNvPr id="3" name="Content Placeholder 2">
            <a:extLst>
              <a:ext uri="{FF2B5EF4-FFF2-40B4-BE49-F238E27FC236}">
                <a16:creationId xmlns:a16="http://schemas.microsoft.com/office/drawing/2014/main" id="{7559E66A-2C64-1844-AE7C-14862634F0E9}"/>
              </a:ext>
            </a:extLst>
          </p:cNvPr>
          <p:cNvSpPr>
            <a:spLocks noGrp="1"/>
          </p:cNvSpPr>
          <p:nvPr>
            <p:ph idx="1"/>
          </p:nvPr>
        </p:nvSpPr>
        <p:spPr/>
        <p:txBody>
          <a:bodyPr/>
          <a:lstStyle/>
          <a:p>
            <a:r>
              <a:rPr lang="en-IN" dirty="0"/>
              <a:t>Those to the right of the classification threshold are classified as "spam", while those to the left are classified as "not spam."</a:t>
            </a:r>
            <a:endParaRPr lang="en-US" dirty="0"/>
          </a:p>
        </p:txBody>
      </p:sp>
      <p:pic>
        <p:nvPicPr>
          <p:cNvPr id="5" name="Picture 4">
            <a:extLst>
              <a:ext uri="{FF2B5EF4-FFF2-40B4-BE49-F238E27FC236}">
                <a16:creationId xmlns:a16="http://schemas.microsoft.com/office/drawing/2014/main" id="{99A3204A-D122-F341-8527-972E1BAFBD7A}"/>
              </a:ext>
            </a:extLst>
          </p:cNvPr>
          <p:cNvPicPr>
            <a:picLocks noChangeAspect="1"/>
          </p:cNvPicPr>
          <p:nvPr/>
        </p:nvPicPr>
        <p:blipFill>
          <a:blip r:embed="rId2"/>
          <a:stretch>
            <a:fillRect/>
          </a:stretch>
        </p:blipFill>
        <p:spPr>
          <a:xfrm>
            <a:off x="660400" y="3429000"/>
            <a:ext cx="10871200" cy="2438400"/>
          </a:xfrm>
          <a:prstGeom prst="rect">
            <a:avLst/>
          </a:prstGeom>
        </p:spPr>
      </p:pic>
    </p:spTree>
    <p:extLst>
      <p:ext uri="{BB962C8B-B14F-4D97-AF65-F5344CB8AC3E}">
        <p14:creationId xmlns:p14="http://schemas.microsoft.com/office/powerpoint/2010/main" val="3515106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03B3E917-6136-314E-8D3A-5CCD2F53D34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a:p>
            <a:r>
              <a:rPr lang="en-IN" dirty="0"/>
              <a:t>Precision measures the percentage of </a:t>
            </a:r>
            <a:r>
              <a:rPr lang="en-IN" b="1" dirty="0"/>
              <a:t>emails flagged as spam</a:t>
            </a:r>
            <a:r>
              <a:rPr lang="en-IN" dirty="0"/>
              <a:t> that were correctly classified</a:t>
            </a:r>
          </a:p>
          <a:p>
            <a:endParaRPr lang="en-IN" dirty="0"/>
          </a:p>
          <a:p>
            <a:endParaRPr lang="en-IN" dirty="0"/>
          </a:p>
          <a:p>
            <a:r>
              <a:rPr lang="en-IN" dirty="0"/>
              <a:t>Recall measures the percentage of </a:t>
            </a:r>
            <a:r>
              <a:rPr lang="en-IN" b="1" dirty="0"/>
              <a:t>actual spam emails</a:t>
            </a:r>
            <a:r>
              <a:rPr lang="en-IN" dirty="0"/>
              <a:t> that were correctly classified</a:t>
            </a:r>
            <a:endParaRPr lang="en-US" dirty="0"/>
          </a:p>
        </p:txBody>
      </p:sp>
      <p:sp>
        <p:nvSpPr>
          <p:cNvPr id="2" name="Title 1">
            <a:extLst>
              <a:ext uri="{FF2B5EF4-FFF2-40B4-BE49-F238E27FC236}">
                <a16:creationId xmlns:a16="http://schemas.microsoft.com/office/drawing/2014/main" id="{9A1C1F57-C8C3-B44F-A8F7-721748CCE514}"/>
              </a:ext>
            </a:extLst>
          </p:cNvPr>
          <p:cNvSpPr>
            <a:spLocks noGrp="1"/>
          </p:cNvSpPr>
          <p:nvPr>
            <p:ph type="title"/>
          </p:nvPr>
        </p:nvSpPr>
        <p:spPr/>
        <p:txBody>
          <a:bodyPr/>
          <a:lstStyle/>
          <a:p>
            <a:r>
              <a:rPr lang="en-IN" dirty="0"/>
              <a:t>Let's calculate precision and recall</a:t>
            </a:r>
            <a:endParaRPr lang="en-US" dirty="0"/>
          </a:p>
        </p:txBody>
      </p:sp>
      <p:pic>
        <p:nvPicPr>
          <p:cNvPr id="5" name="Content Placeholder 4">
            <a:extLst>
              <a:ext uri="{FF2B5EF4-FFF2-40B4-BE49-F238E27FC236}">
                <a16:creationId xmlns:a16="http://schemas.microsoft.com/office/drawing/2014/main" id="{7FF9EB3D-901C-0941-9307-EE6F834574E4}"/>
              </a:ext>
            </a:extLst>
          </p:cNvPr>
          <p:cNvPicPr>
            <a:picLocks noGrp="1" noChangeAspect="1"/>
          </p:cNvPicPr>
          <p:nvPr>
            <p:ph idx="1"/>
          </p:nvPr>
        </p:nvPicPr>
        <p:blipFill>
          <a:blip r:embed="rId2"/>
          <a:stretch>
            <a:fillRect/>
          </a:stretch>
        </p:blipFill>
        <p:spPr>
          <a:xfrm>
            <a:off x="838200" y="1690688"/>
            <a:ext cx="10515600" cy="859920"/>
          </a:xfrm>
        </p:spPr>
      </p:pic>
      <p:pic>
        <p:nvPicPr>
          <p:cNvPr id="10" name="Picture 9">
            <a:extLst>
              <a:ext uri="{FF2B5EF4-FFF2-40B4-BE49-F238E27FC236}">
                <a16:creationId xmlns:a16="http://schemas.microsoft.com/office/drawing/2014/main" id="{324C360E-ACBD-874B-8037-E78CE6369516}"/>
              </a:ext>
            </a:extLst>
          </p:cNvPr>
          <p:cNvPicPr>
            <a:picLocks noChangeAspect="1"/>
          </p:cNvPicPr>
          <p:nvPr/>
        </p:nvPicPr>
        <p:blipFill>
          <a:blip r:embed="rId3"/>
          <a:stretch>
            <a:fillRect/>
          </a:stretch>
        </p:blipFill>
        <p:spPr>
          <a:xfrm>
            <a:off x="3937000" y="3556794"/>
            <a:ext cx="4318000" cy="889000"/>
          </a:xfrm>
          <a:prstGeom prst="rect">
            <a:avLst/>
          </a:prstGeom>
        </p:spPr>
      </p:pic>
      <p:pic>
        <p:nvPicPr>
          <p:cNvPr id="12" name="Picture 11">
            <a:extLst>
              <a:ext uri="{FF2B5EF4-FFF2-40B4-BE49-F238E27FC236}">
                <a16:creationId xmlns:a16="http://schemas.microsoft.com/office/drawing/2014/main" id="{A13DF9BF-4DBB-8648-845B-A1E7F5DFCDCF}"/>
              </a:ext>
            </a:extLst>
          </p:cNvPr>
          <p:cNvPicPr>
            <a:picLocks noChangeAspect="1"/>
          </p:cNvPicPr>
          <p:nvPr/>
        </p:nvPicPr>
        <p:blipFill rotWithShape="1">
          <a:blip r:embed="rId4"/>
          <a:srcRect r="3977"/>
          <a:stretch/>
        </p:blipFill>
        <p:spPr>
          <a:xfrm>
            <a:off x="4022852" y="5451980"/>
            <a:ext cx="4146296" cy="889000"/>
          </a:xfrm>
          <a:prstGeom prst="rect">
            <a:avLst/>
          </a:prstGeom>
        </p:spPr>
      </p:pic>
    </p:spTree>
    <p:extLst>
      <p:ext uri="{BB962C8B-B14F-4D97-AF65-F5344CB8AC3E}">
        <p14:creationId xmlns:p14="http://schemas.microsoft.com/office/powerpoint/2010/main" val="3516243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5856-34CD-2645-B160-2EEE836413D1}"/>
              </a:ext>
            </a:extLst>
          </p:cNvPr>
          <p:cNvSpPr>
            <a:spLocks noGrp="1"/>
          </p:cNvSpPr>
          <p:nvPr>
            <p:ph type="title"/>
          </p:nvPr>
        </p:nvSpPr>
        <p:spPr/>
        <p:txBody>
          <a:bodyPr/>
          <a:lstStyle/>
          <a:p>
            <a:r>
              <a:rPr lang="en-US" dirty="0"/>
              <a:t>Data Munging</a:t>
            </a:r>
          </a:p>
        </p:txBody>
      </p:sp>
      <p:sp>
        <p:nvSpPr>
          <p:cNvPr id="3" name="Content Placeholder 2">
            <a:extLst>
              <a:ext uri="{FF2B5EF4-FFF2-40B4-BE49-F238E27FC236}">
                <a16:creationId xmlns:a16="http://schemas.microsoft.com/office/drawing/2014/main" id="{0A8CA03D-0CCF-6047-B5CA-DC24BE4180B4}"/>
              </a:ext>
            </a:extLst>
          </p:cNvPr>
          <p:cNvSpPr>
            <a:spLocks noGrp="1"/>
          </p:cNvSpPr>
          <p:nvPr>
            <p:ph idx="1"/>
          </p:nvPr>
        </p:nvSpPr>
        <p:spPr/>
        <p:txBody>
          <a:bodyPr/>
          <a:lstStyle/>
          <a:p>
            <a:r>
              <a:rPr lang="en-IN" dirty="0"/>
              <a:t>While our exploration of the data, we found a few problems in the data set, which needs to be solved before the data is ready for a good model. This exercise is typically referred as “Data Munging”. Here are the problems, we are already aware of:</a:t>
            </a:r>
          </a:p>
          <a:p>
            <a:pPr lvl="1"/>
            <a:r>
              <a:rPr lang="en-IN" dirty="0"/>
              <a:t>There are missing values in some variables. We should estimate those values wisely depending on the amount of missing values and the expected importance of variables.</a:t>
            </a:r>
          </a:p>
          <a:p>
            <a:pPr lvl="1"/>
            <a:r>
              <a:rPr lang="en-IN" dirty="0"/>
              <a:t>While looking at the distributions, we saw that </a:t>
            </a:r>
            <a:r>
              <a:rPr lang="en-IN" dirty="0" err="1"/>
              <a:t>ApplicantIncome</a:t>
            </a:r>
            <a:r>
              <a:rPr lang="en-IN" dirty="0"/>
              <a:t> and </a:t>
            </a:r>
            <a:r>
              <a:rPr lang="en-IN" dirty="0" err="1"/>
              <a:t>LoanAmount</a:t>
            </a:r>
            <a:r>
              <a:rPr lang="en-IN" dirty="0"/>
              <a:t> seemed to contain extreme values at either end. Though they might make intuitive sense, but should be treated appropriately.</a:t>
            </a:r>
          </a:p>
          <a:p>
            <a:pPr lvl="1"/>
            <a:endParaRPr lang="en-US" dirty="0"/>
          </a:p>
        </p:txBody>
      </p:sp>
    </p:spTree>
    <p:extLst>
      <p:ext uri="{BB962C8B-B14F-4D97-AF65-F5344CB8AC3E}">
        <p14:creationId xmlns:p14="http://schemas.microsoft.com/office/powerpoint/2010/main" val="1592681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E51D-25F6-EF4E-BE40-E164A26C4777}"/>
              </a:ext>
            </a:extLst>
          </p:cNvPr>
          <p:cNvSpPr>
            <a:spLocks noGrp="1"/>
          </p:cNvSpPr>
          <p:nvPr>
            <p:ph type="title"/>
          </p:nvPr>
        </p:nvSpPr>
        <p:spPr/>
        <p:txBody>
          <a:bodyPr/>
          <a:lstStyle/>
          <a:p>
            <a:r>
              <a:rPr lang="en-IN" b="1" dirty="0"/>
              <a:t>Increasing classification threshold</a:t>
            </a:r>
            <a:endParaRPr lang="en-US" dirty="0"/>
          </a:p>
        </p:txBody>
      </p:sp>
      <p:sp>
        <p:nvSpPr>
          <p:cNvPr id="3" name="Content Placeholder 2">
            <a:extLst>
              <a:ext uri="{FF2B5EF4-FFF2-40B4-BE49-F238E27FC236}">
                <a16:creationId xmlns:a16="http://schemas.microsoft.com/office/drawing/2014/main" id="{E2AD3AA5-6737-2E49-8AD1-E4591D648CC2}"/>
              </a:ext>
            </a:extLst>
          </p:cNvPr>
          <p:cNvSpPr>
            <a:spLocks noGrp="1"/>
          </p:cNvSpPr>
          <p:nvPr>
            <p:ph idx="1"/>
          </p:nvPr>
        </p:nvSpPr>
        <p:spPr/>
        <p:txBody>
          <a:bodyPr>
            <a:normAutofit/>
          </a:bodyPr>
          <a:lstStyle/>
          <a:p>
            <a:endParaRPr lang="en-IN" dirty="0"/>
          </a:p>
          <a:p>
            <a:endParaRPr lang="en-IN" dirty="0"/>
          </a:p>
          <a:p>
            <a:endParaRPr lang="en-IN" dirty="0"/>
          </a:p>
          <a:p>
            <a:endParaRPr lang="en-IN" dirty="0"/>
          </a:p>
          <a:p>
            <a:endParaRPr lang="en-IN" dirty="0"/>
          </a:p>
          <a:p>
            <a:endParaRPr lang="en-IN" dirty="0"/>
          </a:p>
          <a:p>
            <a:r>
              <a:rPr lang="en-IN" dirty="0"/>
              <a:t>The number of false positives decreases, but false negatives increase. As a result, precision increases, while recall decreases.</a:t>
            </a:r>
            <a:endParaRPr lang="en-US" dirty="0"/>
          </a:p>
        </p:txBody>
      </p:sp>
      <p:pic>
        <p:nvPicPr>
          <p:cNvPr id="7" name="Picture 6">
            <a:extLst>
              <a:ext uri="{FF2B5EF4-FFF2-40B4-BE49-F238E27FC236}">
                <a16:creationId xmlns:a16="http://schemas.microsoft.com/office/drawing/2014/main" id="{5F349509-63CD-6E49-9DDD-ECD7F342158C}"/>
              </a:ext>
            </a:extLst>
          </p:cNvPr>
          <p:cNvPicPr>
            <a:picLocks noChangeAspect="1"/>
          </p:cNvPicPr>
          <p:nvPr/>
        </p:nvPicPr>
        <p:blipFill>
          <a:blip r:embed="rId2"/>
          <a:stretch>
            <a:fillRect/>
          </a:stretch>
        </p:blipFill>
        <p:spPr>
          <a:xfrm>
            <a:off x="679450" y="1825625"/>
            <a:ext cx="10833100" cy="2489200"/>
          </a:xfrm>
          <a:prstGeom prst="rect">
            <a:avLst/>
          </a:prstGeom>
        </p:spPr>
      </p:pic>
    </p:spTree>
    <p:extLst>
      <p:ext uri="{BB962C8B-B14F-4D97-AF65-F5344CB8AC3E}">
        <p14:creationId xmlns:p14="http://schemas.microsoft.com/office/powerpoint/2010/main" val="513373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0">
            <a:extLst>
              <a:ext uri="{FF2B5EF4-FFF2-40B4-BE49-F238E27FC236}">
                <a16:creationId xmlns:a16="http://schemas.microsoft.com/office/drawing/2014/main" id="{6EEBA253-3419-104A-9642-AF7940AC2EB8}"/>
              </a:ext>
            </a:extLst>
          </p:cNvPr>
          <p:cNvSpPr txBox="1">
            <a:spLocks/>
          </p:cNvSpPr>
          <p:nvPr/>
        </p:nvSpPr>
        <p:spPr>
          <a:xfrm>
            <a:off x="838200" y="21415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a:p>
            <a:endParaRPr lang="en-IN" dirty="0"/>
          </a:p>
          <a:p>
            <a:endParaRPr lang="en-IN" dirty="0"/>
          </a:p>
          <a:p>
            <a:endParaRPr lang="en-IN" dirty="0"/>
          </a:p>
          <a:p>
            <a:endParaRPr lang="en-IN" dirty="0"/>
          </a:p>
          <a:p>
            <a:r>
              <a:rPr lang="en-IN" b="1" dirty="0"/>
              <a:t>Low recall, high precision: </a:t>
            </a:r>
            <a:r>
              <a:rPr lang="en-IN" dirty="0"/>
              <a:t>This shows that we miss a lot of positive examples (high FN) but those we predict as positive are indeed positive (low FP)</a:t>
            </a:r>
            <a:endParaRPr lang="en-US" dirty="0"/>
          </a:p>
        </p:txBody>
      </p:sp>
      <p:sp>
        <p:nvSpPr>
          <p:cNvPr id="2" name="Title 1">
            <a:extLst>
              <a:ext uri="{FF2B5EF4-FFF2-40B4-BE49-F238E27FC236}">
                <a16:creationId xmlns:a16="http://schemas.microsoft.com/office/drawing/2014/main" id="{1F35E51D-25F6-EF4E-BE40-E164A26C4777}"/>
              </a:ext>
            </a:extLst>
          </p:cNvPr>
          <p:cNvSpPr>
            <a:spLocks noGrp="1"/>
          </p:cNvSpPr>
          <p:nvPr>
            <p:ph type="title"/>
          </p:nvPr>
        </p:nvSpPr>
        <p:spPr/>
        <p:txBody>
          <a:bodyPr/>
          <a:lstStyle/>
          <a:p>
            <a:r>
              <a:rPr lang="en-IN" b="1" dirty="0"/>
              <a:t>Increasing classification threshold</a:t>
            </a:r>
            <a:endParaRPr lang="en-US" dirty="0"/>
          </a:p>
        </p:txBody>
      </p:sp>
      <p:pic>
        <p:nvPicPr>
          <p:cNvPr id="5" name="Content Placeholder 4">
            <a:extLst>
              <a:ext uri="{FF2B5EF4-FFF2-40B4-BE49-F238E27FC236}">
                <a16:creationId xmlns:a16="http://schemas.microsoft.com/office/drawing/2014/main" id="{1E1E4C90-B3D0-1448-8749-C4CB19A2E288}"/>
              </a:ext>
            </a:extLst>
          </p:cNvPr>
          <p:cNvPicPr>
            <a:picLocks noGrp="1" noChangeAspect="1"/>
          </p:cNvPicPr>
          <p:nvPr>
            <p:ph idx="1"/>
          </p:nvPr>
        </p:nvPicPr>
        <p:blipFill>
          <a:blip r:embed="rId2"/>
          <a:stretch>
            <a:fillRect/>
          </a:stretch>
        </p:blipFill>
        <p:spPr>
          <a:xfrm>
            <a:off x="838200" y="2159369"/>
            <a:ext cx="10515600" cy="887600"/>
          </a:xfrm>
        </p:spPr>
      </p:pic>
      <p:pic>
        <p:nvPicPr>
          <p:cNvPr id="8" name="Picture 7">
            <a:extLst>
              <a:ext uri="{FF2B5EF4-FFF2-40B4-BE49-F238E27FC236}">
                <a16:creationId xmlns:a16="http://schemas.microsoft.com/office/drawing/2014/main" id="{40D2DB4C-68FE-6A46-8777-2C5CB284444B}"/>
              </a:ext>
            </a:extLst>
          </p:cNvPr>
          <p:cNvPicPr>
            <a:picLocks noChangeAspect="1"/>
          </p:cNvPicPr>
          <p:nvPr/>
        </p:nvPicPr>
        <p:blipFill>
          <a:blip r:embed="rId3"/>
          <a:stretch>
            <a:fillRect/>
          </a:stretch>
        </p:blipFill>
        <p:spPr>
          <a:xfrm>
            <a:off x="3790950" y="3429000"/>
            <a:ext cx="4610100" cy="1600200"/>
          </a:xfrm>
          <a:prstGeom prst="rect">
            <a:avLst/>
          </a:prstGeom>
        </p:spPr>
      </p:pic>
    </p:spTree>
    <p:extLst>
      <p:ext uri="{BB962C8B-B14F-4D97-AF65-F5344CB8AC3E}">
        <p14:creationId xmlns:p14="http://schemas.microsoft.com/office/powerpoint/2010/main" val="756559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E51D-25F6-EF4E-BE40-E164A26C4777}"/>
              </a:ext>
            </a:extLst>
          </p:cNvPr>
          <p:cNvSpPr>
            <a:spLocks noGrp="1"/>
          </p:cNvSpPr>
          <p:nvPr>
            <p:ph type="title"/>
          </p:nvPr>
        </p:nvSpPr>
        <p:spPr/>
        <p:txBody>
          <a:bodyPr/>
          <a:lstStyle/>
          <a:p>
            <a:r>
              <a:rPr lang="en-IN" b="1" dirty="0"/>
              <a:t>Decreasing classification threshold</a:t>
            </a:r>
            <a:endParaRPr lang="en-US" dirty="0"/>
          </a:p>
        </p:txBody>
      </p:sp>
      <p:sp>
        <p:nvSpPr>
          <p:cNvPr id="3" name="Content Placeholder 2">
            <a:extLst>
              <a:ext uri="{FF2B5EF4-FFF2-40B4-BE49-F238E27FC236}">
                <a16:creationId xmlns:a16="http://schemas.microsoft.com/office/drawing/2014/main" id="{E2AD3AA5-6737-2E49-8AD1-E4591D648CC2}"/>
              </a:ext>
            </a:extLst>
          </p:cNvPr>
          <p:cNvSpPr>
            <a:spLocks noGrp="1"/>
          </p:cNvSpPr>
          <p:nvPr>
            <p:ph idx="1"/>
          </p:nvPr>
        </p:nvSpPr>
        <p:spPr/>
        <p:txBody>
          <a:bodyPr>
            <a:normAutofit/>
          </a:bodyPr>
          <a:lstStyle/>
          <a:p>
            <a:endParaRPr lang="en-IN" dirty="0"/>
          </a:p>
          <a:p>
            <a:endParaRPr lang="en-IN" dirty="0"/>
          </a:p>
          <a:p>
            <a:endParaRPr lang="en-IN" dirty="0"/>
          </a:p>
          <a:p>
            <a:endParaRPr lang="en-IN" dirty="0"/>
          </a:p>
          <a:p>
            <a:endParaRPr lang="en-IN" dirty="0"/>
          </a:p>
          <a:p>
            <a:endParaRPr lang="en-IN" dirty="0"/>
          </a:p>
          <a:p>
            <a:r>
              <a:rPr lang="en-IN" dirty="0"/>
              <a:t>False positives increase, and false negatives decrease. As a result, this time, precision decreases and recall increases.</a:t>
            </a:r>
            <a:endParaRPr lang="en-US" dirty="0"/>
          </a:p>
        </p:txBody>
      </p:sp>
      <p:pic>
        <p:nvPicPr>
          <p:cNvPr id="8" name="Picture 7">
            <a:extLst>
              <a:ext uri="{FF2B5EF4-FFF2-40B4-BE49-F238E27FC236}">
                <a16:creationId xmlns:a16="http://schemas.microsoft.com/office/drawing/2014/main" id="{F95F18CB-5BAD-7F46-BAD1-93484507D9A2}"/>
              </a:ext>
            </a:extLst>
          </p:cNvPr>
          <p:cNvPicPr>
            <a:picLocks noChangeAspect="1"/>
          </p:cNvPicPr>
          <p:nvPr/>
        </p:nvPicPr>
        <p:blipFill>
          <a:blip r:embed="rId2"/>
          <a:stretch>
            <a:fillRect/>
          </a:stretch>
        </p:blipFill>
        <p:spPr>
          <a:xfrm>
            <a:off x="635000" y="1947862"/>
            <a:ext cx="10922000" cy="2501900"/>
          </a:xfrm>
          <a:prstGeom prst="rect">
            <a:avLst/>
          </a:prstGeom>
        </p:spPr>
      </p:pic>
    </p:spTree>
    <p:extLst>
      <p:ext uri="{BB962C8B-B14F-4D97-AF65-F5344CB8AC3E}">
        <p14:creationId xmlns:p14="http://schemas.microsoft.com/office/powerpoint/2010/main" val="12348994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08A36AF-71A5-B24C-AB2B-B6B402FA5220}"/>
              </a:ext>
            </a:extLst>
          </p:cNvPr>
          <p:cNvSpPr>
            <a:spLocks noGrp="1"/>
          </p:cNvSpPr>
          <p:nvPr>
            <p:ph idx="1"/>
          </p:nvPr>
        </p:nvSpPr>
        <p:spPr>
          <a:xfrm>
            <a:off x="838200" y="2141537"/>
            <a:ext cx="10515600" cy="4351338"/>
          </a:xfrm>
        </p:spPr>
        <p:txBody>
          <a:bodyPr>
            <a:normAutofit/>
          </a:bodyPr>
          <a:lstStyle/>
          <a:p>
            <a:endParaRPr lang="en-IN" dirty="0"/>
          </a:p>
          <a:p>
            <a:endParaRPr lang="en-IN" dirty="0"/>
          </a:p>
          <a:p>
            <a:endParaRPr lang="en-IN" dirty="0"/>
          </a:p>
          <a:p>
            <a:endParaRPr lang="en-IN" dirty="0"/>
          </a:p>
          <a:p>
            <a:endParaRPr lang="en-IN" dirty="0"/>
          </a:p>
          <a:p>
            <a:endParaRPr lang="en-IN" dirty="0"/>
          </a:p>
          <a:p>
            <a:r>
              <a:rPr lang="en-IN" b="1" dirty="0"/>
              <a:t>High recall, low precision: </a:t>
            </a:r>
            <a:r>
              <a:rPr lang="en-IN" dirty="0"/>
              <a:t>This means that most of the positive examples are correctly recognized (low FN) but there are a lot of false positives.</a:t>
            </a:r>
            <a:endParaRPr lang="en-US" dirty="0"/>
          </a:p>
        </p:txBody>
      </p:sp>
      <p:sp>
        <p:nvSpPr>
          <p:cNvPr id="2" name="Title 1">
            <a:extLst>
              <a:ext uri="{FF2B5EF4-FFF2-40B4-BE49-F238E27FC236}">
                <a16:creationId xmlns:a16="http://schemas.microsoft.com/office/drawing/2014/main" id="{1F35E51D-25F6-EF4E-BE40-E164A26C4777}"/>
              </a:ext>
            </a:extLst>
          </p:cNvPr>
          <p:cNvSpPr>
            <a:spLocks noGrp="1"/>
          </p:cNvSpPr>
          <p:nvPr>
            <p:ph type="title"/>
          </p:nvPr>
        </p:nvSpPr>
        <p:spPr/>
        <p:txBody>
          <a:bodyPr/>
          <a:lstStyle/>
          <a:p>
            <a:r>
              <a:rPr lang="en-IN" b="1" dirty="0"/>
              <a:t>Decreasing classification threshold</a:t>
            </a:r>
            <a:endParaRPr lang="en-US" dirty="0"/>
          </a:p>
        </p:txBody>
      </p:sp>
      <p:pic>
        <p:nvPicPr>
          <p:cNvPr id="9" name="Picture 8">
            <a:extLst>
              <a:ext uri="{FF2B5EF4-FFF2-40B4-BE49-F238E27FC236}">
                <a16:creationId xmlns:a16="http://schemas.microsoft.com/office/drawing/2014/main" id="{2567FE07-5677-8E40-B85E-C9CB33F8DB23}"/>
              </a:ext>
            </a:extLst>
          </p:cNvPr>
          <p:cNvPicPr>
            <a:picLocks noChangeAspect="1"/>
          </p:cNvPicPr>
          <p:nvPr/>
        </p:nvPicPr>
        <p:blipFill>
          <a:blip r:embed="rId2"/>
          <a:stretch>
            <a:fillRect/>
          </a:stretch>
        </p:blipFill>
        <p:spPr>
          <a:xfrm>
            <a:off x="3879850" y="3201194"/>
            <a:ext cx="4432300" cy="1600200"/>
          </a:xfrm>
          <a:prstGeom prst="rect">
            <a:avLst/>
          </a:prstGeom>
        </p:spPr>
      </p:pic>
      <p:pic>
        <p:nvPicPr>
          <p:cNvPr id="12" name="Picture 11">
            <a:extLst>
              <a:ext uri="{FF2B5EF4-FFF2-40B4-BE49-F238E27FC236}">
                <a16:creationId xmlns:a16="http://schemas.microsoft.com/office/drawing/2014/main" id="{B94BAE2E-22DB-E848-A6F1-52D0227120BA}"/>
              </a:ext>
            </a:extLst>
          </p:cNvPr>
          <p:cNvPicPr>
            <a:picLocks noChangeAspect="1"/>
          </p:cNvPicPr>
          <p:nvPr/>
        </p:nvPicPr>
        <p:blipFill>
          <a:blip r:embed="rId3"/>
          <a:stretch>
            <a:fillRect/>
          </a:stretch>
        </p:blipFill>
        <p:spPr>
          <a:xfrm>
            <a:off x="654050" y="2159369"/>
            <a:ext cx="10883900" cy="914400"/>
          </a:xfrm>
          <a:prstGeom prst="rect">
            <a:avLst/>
          </a:prstGeom>
        </p:spPr>
      </p:pic>
    </p:spTree>
    <p:extLst>
      <p:ext uri="{BB962C8B-B14F-4D97-AF65-F5344CB8AC3E}">
        <p14:creationId xmlns:p14="http://schemas.microsoft.com/office/powerpoint/2010/main" val="8063510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B2E7-F56C-9043-BD03-67F806288BD9}"/>
              </a:ext>
            </a:extLst>
          </p:cNvPr>
          <p:cNvSpPr>
            <a:spLocks noGrp="1"/>
          </p:cNvSpPr>
          <p:nvPr>
            <p:ph type="title"/>
          </p:nvPr>
        </p:nvSpPr>
        <p:spPr/>
        <p:txBody>
          <a:bodyPr/>
          <a:lstStyle/>
          <a:p>
            <a:r>
              <a:rPr lang="en-US" dirty="0"/>
              <a:t>F-measure</a:t>
            </a:r>
          </a:p>
        </p:txBody>
      </p:sp>
      <p:sp>
        <p:nvSpPr>
          <p:cNvPr id="3" name="Content Placeholder 2">
            <a:extLst>
              <a:ext uri="{FF2B5EF4-FFF2-40B4-BE49-F238E27FC236}">
                <a16:creationId xmlns:a16="http://schemas.microsoft.com/office/drawing/2014/main" id="{7AC08ACE-F0AB-2445-95F9-5B2B9F6F3DE0}"/>
              </a:ext>
            </a:extLst>
          </p:cNvPr>
          <p:cNvSpPr>
            <a:spLocks noGrp="1"/>
          </p:cNvSpPr>
          <p:nvPr>
            <p:ph idx="1"/>
          </p:nvPr>
        </p:nvSpPr>
        <p:spPr/>
        <p:txBody>
          <a:bodyPr/>
          <a:lstStyle/>
          <a:p>
            <a:r>
              <a:rPr lang="en-IN" dirty="0"/>
              <a:t>Since we have two measures (Precision and Recall) it helps to have a measurement that represents both of them. </a:t>
            </a:r>
          </a:p>
          <a:p>
            <a:endParaRPr lang="en-IN" dirty="0"/>
          </a:p>
          <a:p>
            <a:r>
              <a:rPr lang="en-IN" dirty="0"/>
              <a:t>We calculate an F-measure which uses Harmonic Mean in place of Arithmetic Mean as it punishes the extreme values more.</a:t>
            </a:r>
            <a:br>
              <a:rPr lang="en-IN" dirty="0"/>
            </a:br>
            <a:r>
              <a:rPr lang="en-IN" dirty="0"/>
              <a:t>The F-Measure will always be nearer to the smaller value of Precision or Recall.</a:t>
            </a:r>
            <a:endParaRPr lang="en-US" dirty="0"/>
          </a:p>
        </p:txBody>
      </p:sp>
      <p:pic>
        <p:nvPicPr>
          <p:cNvPr id="5" name="Picture 4">
            <a:extLst>
              <a:ext uri="{FF2B5EF4-FFF2-40B4-BE49-F238E27FC236}">
                <a16:creationId xmlns:a16="http://schemas.microsoft.com/office/drawing/2014/main" id="{7D62F8FE-BB20-8648-ABDB-B990775EFB0B}"/>
              </a:ext>
            </a:extLst>
          </p:cNvPr>
          <p:cNvPicPr>
            <a:picLocks noChangeAspect="1"/>
          </p:cNvPicPr>
          <p:nvPr/>
        </p:nvPicPr>
        <p:blipFill>
          <a:blip r:embed="rId2"/>
          <a:stretch>
            <a:fillRect/>
          </a:stretch>
        </p:blipFill>
        <p:spPr>
          <a:xfrm>
            <a:off x="4114800" y="5376863"/>
            <a:ext cx="3962400" cy="800100"/>
          </a:xfrm>
          <a:prstGeom prst="rect">
            <a:avLst/>
          </a:prstGeom>
        </p:spPr>
      </p:pic>
    </p:spTree>
    <p:extLst>
      <p:ext uri="{BB962C8B-B14F-4D97-AF65-F5344CB8AC3E}">
        <p14:creationId xmlns:p14="http://schemas.microsoft.com/office/powerpoint/2010/main" val="3563083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82E11A-AA01-EF42-89E8-A14B9DD10266}"/>
              </a:ext>
            </a:extLst>
          </p:cNvPr>
          <p:cNvPicPr>
            <a:picLocks noChangeAspect="1"/>
          </p:cNvPicPr>
          <p:nvPr/>
        </p:nvPicPr>
        <p:blipFill>
          <a:blip r:embed="rId2"/>
          <a:stretch>
            <a:fillRect/>
          </a:stretch>
        </p:blipFill>
        <p:spPr>
          <a:xfrm>
            <a:off x="2673350" y="876300"/>
            <a:ext cx="6845300" cy="2552700"/>
          </a:xfrm>
          <a:prstGeom prst="rect">
            <a:avLst/>
          </a:prstGeom>
        </p:spPr>
      </p:pic>
      <p:pic>
        <p:nvPicPr>
          <p:cNvPr id="7" name="Picture 6">
            <a:extLst>
              <a:ext uri="{FF2B5EF4-FFF2-40B4-BE49-F238E27FC236}">
                <a16:creationId xmlns:a16="http://schemas.microsoft.com/office/drawing/2014/main" id="{37B2D1E1-054C-D84E-8660-72A09A45EABF}"/>
              </a:ext>
            </a:extLst>
          </p:cNvPr>
          <p:cNvPicPr>
            <a:picLocks noChangeAspect="1"/>
          </p:cNvPicPr>
          <p:nvPr/>
        </p:nvPicPr>
        <p:blipFill>
          <a:blip r:embed="rId3"/>
          <a:stretch>
            <a:fillRect/>
          </a:stretch>
        </p:blipFill>
        <p:spPr>
          <a:xfrm>
            <a:off x="3663950" y="3429000"/>
            <a:ext cx="4864100" cy="2120900"/>
          </a:xfrm>
          <a:prstGeom prst="rect">
            <a:avLst/>
          </a:prstGeom>
        </p:spPr>
      </p:pic>
    </p:spTree>
    <p:extLst>
      <p:ext uri="{BB962C8B-B14F-4D97-AF65-F5344CB8AC3E}">
        <p14:creationId xmlns:p14="http://schemas.microsoft.com/office/powerpoint/2010/main" val="26727255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D607-DC37-494D-AFF3-76835904AC72}"/>
              </a:ext>
            </a:extLst>
          </p:cNvPr>
          <p:cNvSpPr>
            <a:spLocks noGrp="1"/>
          </p:cNvSpPr>
          <p:nvPr>
            <p:ph type="title"/>
          </p:nvPr>
        </p:nvSpPr>
        <p:spPr>
          <a:xfrm>
            <a:off x="838200" y="0"/>
            <a:ext cx="10515600" cy="1325563"/>
          </a:xfrm>
        </p:spPr>
        <p:txBody>
          <a:bodyPr/>
          <a:lstStyle/>
          <a:p>
            <a:r>
              <a:rPr lang="en-IN" dirty="0"/>
              <a:t>Overfitting vs. Underfitting</a:t>
            </a:r>
            <a:endParaRPr lang="en-US" dirty="0"/>
          </a:p>
        </p:txBody>
      </p:sp>
      <p:sp>
        <p:nvSpPr>
          <p:cNvPr id="3" name="Content Placeholder 2">
            <a:extLst>
              <a:ext uri="{FF2B5EF4-FFF2-40B4-BE49-F238E27FC236}">
                <a16:creationId xmlns:a16="http://schemas.microsoft.com/office/drawing/2014/main" id="{591F936B-F0CF-2945-AA1A-7C0B835C00F4}"/>
              </a:ext>
            </a:extLst>
          </p:cNvPr>
          <p:cNvSpPr>
            <a:spLocks noGrp="1"/>
          </p:cNvSpPr>
          <p:nvPr>
            <p:ph idx="1"/>
          </p:nvPr>
        </p:nvSpPr>
        <p:spPr>
          <a:xfrm>
            <a:off x="0" y="1253331"/>
            <a:ext cx="6096000" cy="5604668"/>
          </a:xfrm>
        </p:spPr>
        <p:txBody>
          <a:bodyPr>
            <a:normAutofit/>
          </a:bodyPr>
          <a:lstStyle/>
          <a:p>
            <a:r>
              <a:rPr lang="en-IN" dirty="0"/>
              <a:t>Let’s create our own simple dataset with x-values (features) and y-values (labels). An important part adding random noise to the labels.</a:t>
            </a:r>
          </a:p>
          <a:p>
            <a:r>
              <a:rPr lang="en-IN" dirty="0"/>
              <a:t> In any real-world process, whether natural or man-made, the data does not exactly fit to a trend.</a:t>
            </a:r>
          </a:p>
          <a:p>
            <a:r>
              <a:rPr lang="en-IN" dirty="0"/>
              <a:t> In the house price example, the trend between area and price is linear, but the prices do not lie exactly on a line because of other factors influencing house prices.</a:t>
            </a:r>
            <a:endParaRPr lang="en-US" dirty="0"/>
          </a:p>
        </p:txBody>
      </p:sp>
      <p:pic>
        <p:nvPicPr>
          <p:cNvPr id="5" name="Picture 4">
            <a:extLst>
              <a:ext uri="{FF2B5EF4-FFF2-40B4-BE49-F238E27FC236}">
                <a16:creationId xmlns:a16="http://schemas.microsoft.com/office/drawing/2014/main" id="{F48A7BD2-D53A-6045-88B0-7E8C015E8C16}"/>
              </a:ext>
            </a:extLst>
          </p:cNvPr>
          <p:cNvPicPr>
            <a:picLocks noChangeAspect="1"/>
          </p:cNvPicPr>
          <p:nvPr/>
        </p:nvPicPr>
        <p:blipFill>
          <a:blip r:embed="rId2"/>
          <a:stretch>
            <a:fillRect/>
          </a:stretch>
        </p:blipFill>
        <p:spPr>
          <a:xfrm>
            <a:off x="6096000" y="1349779"/>
            <a:ext cx="6096000" cy="4158441"/>
          </a:xfrm>
          <a:prstGeom prst="rect">
            <a:avLst/>
          </a:prstGeom>
        </p:spPr>
      </p:pic>
    </p:spTree>
    <p:extLst>
      <p:ext uri="{BB962C8B-B14F-4D97-AF65-F5344CB8AC3E}">
        <p14:creationId xmlns:p14="http://schemas.microsoft.com/office/powerpoint/2010/main" val="2261858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D607-DC37-494D-AFF3-76835904AC72}"/>
              </a:ext>
            </a:extLst>
          </p:cNvPr>
          <p:cNvSpPr>
            <a:spLocks noGrp="1"/>
          </p:cNvSpPr>
          <p:nvPr>
            <p:ph type="title"/>
          </p:nvPr>
        </p:nvSpPr>
        <p:spPr>
          <a:xfrm>
            <a:off x="838200" y="0"/>
            <a:ext cx="10515600" cy="1325563"/>
          </a:xfrm>
        </p:spPr>
        <p:txBody>
          <a:bodyPr/>
          <a:lstStyle/>
          <a:p>
            <a:r>
              <a:rPr lang="en-IN" dirty="0"/>
              <a:t>Overfitting vs. Underfitting</a:t>
            </a:r>
            <a:endParaRPr lang="en-US" dirty="0"/>
          </a:p>
        </p:txBody>
      </p:sp>
      <p:sp>
        <p:nvSpPr>
          <p:cNvPr id="3" name="Content Placeholder 2">
            <a:extLst>
              <a:ext uri="{FF2B5EF4-FFF2-40B4-BE49-F238E27FC236}">
                <a16:creationId xmlns:a16="http://schemas.microsoft.com/office/drawing/2014/main" id="{591F936B-F0CF-2945-AA1A-7C0B835C00F4}"/>
              </a:ext>
            </a:extLst>
          </p:cNvPr>
          <p:cNvSpPr>
            <a:spLocks noGrp="1"/>
          </p:cNvSpPr>
          <p:nvPr>
            <p:ph idx="1"/>
          </p:nvPr>
        </p:nvSpPr>
        <p:spPr>
          <a:xfrm>
            <a:off x="0" y="1253331"/>
            <a:ext cx="6096000" cy="5604668"/>
          </a:xfrm>
        </p:spPr>
        <p:txBody>
          <a:bodyPr>
            <a:normAutofit/>
          </a:bodyPr>
          <a:lstStyle/>
          <a:p>
            <a:endParaRPr lang="en-IN" dirty="0"/>
          </a:p>
          <a:p>
            <a:r>
              <a:rPr lang="en-IN" dirty="0"/>
              <a:t>Our data similarly has a trend (which we call the true function) and random noise to make it more realistic.</a:t>
            </a:r>
          </a:p>
          <a:p>
            <a:r>
              <a:rPr lang="en-IN" dirty="0"/>
              <a:t>After creating the data, we split it into random training and testing sets.</a:t>
            </a:r>
          </a:p>
          <a:p>
            <a:r>
              <a:rPr lang="en-IN" dirty="0"/>
              <a:t>In this case, 70% of the data is used for training and 30% for testing. The graph shows the data we will explore.</a:t>
            </a:r>
          </a:p>
          <a:p>
            <a:r>
              <a:rPr lang="en-IN" dirty="0"/>
              <a:t>During training, we want our model to learn the true function without being “distracted” by the noise.</a:t>
            </a:r>
            <a:endParaRPr lang="en-US" dirty="0"/>
          </a:p>
        </p:txBody>
      </p:sp>
      <p:pic>
        <p:nvPicPr>
          <p:cNvPr id="7" name="Picture 6">
            <a:extLst>
              <a:ext uri="{FF2B5EF4-FFF2-40B4-BE49-F238E27FC236}">
                <a16:creationId xmlns:a16="http://schemas.microsoft.com/office/drawing/2014/main" id="{A0435235-A587-6543-9E6A-FB3BA31CC17F}"/>
              </a:ext>
            </a:extLst>
          </p:cNvPr>
          <p:cNvPicPr>
            <a:picLocks noChangeAspect="1"/>
          </p:cNvPicPr>
          <p:nvPr/>
        </p:nvPicPr>
        <p:blipFill>
          <a:blip r:embed="rId2"/>
          <a:stretch>
            <a:fillRect/>
          </a:stretch>
        </p:blipFill>
        <p:spPr>
          <a:xfrm>
            <a:off x="6098406" y="1126187"/>
            <a:ext cx="6093594" cy="4605623"/>
          </a:xfrm>
          <a:prstGeom prst="rect">
            <a:avLst/>
          </a:prstGeom>
        </p:spPr>
      </p:pic>
    </p:spTree>
    <p:extLst>
      <p:ext uri="{BB962C8B-B14F-4D97-AF65-F5344CB8AC3E}">
        <p14:creationId xmlns:p14="http://schemas.microsoft.com/office/powerpoint/2010/main" val="642239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ACFA-5481-F949-AA8E-5AF135E6DB23}"/>
              </a:ext>
            </a:extLst>
          </p:cNvPr>
          <p:cNvSpPr>
            <a:spLocks noGrp="1"/>
          </p:cNvSpPr>
          <p:nvPr>
            <p:ph type="title"/>
          </p:nvPr>
        </p:nvSpPr>
        <p:spPr/>
        <p:txBody>
          <a:bodyPr/>
          <a:lstStyle/>
          <a:p>
            <a:r>
              <a:rPr lang="en-IN" dirty="0"/>
              <a:t>Overfitting vs. Underfitting</a:t>
            </a:r>
            <a:endParaRPr lang="en-US" dirty="0"/>
          </a:p>
        </p:txBody>
      </p:sp>
      <p:sp>
        <p:nvSpPr>
          <p:cNvPr id="3" name="Content Placeholder 2">
            <a:extLst>
              <a:ext uri="{FF2B5EF4-FFF2-40B4-BE49-F238E27FC236}">
                <a16:creationId xmlns:a16="http://schemas.microsoft.com/office/drawing/2014/main" id="{4D8241CB-E686-0348-A5E3-BAB9BFF8713A}"/>
              </a:ext>
            </a:extLst>
          </p:cNvPr>
          <p:cNvSpPr>
            <a:spLocks noGrp="1"/>
          </p:cNvSpPr>
          <p:nvPr>
            <p:ph idx="1"/>
          </p:nvPr>
        </p:nvSpPr>
        <p:spPr/>
        <p:txBody>
          <a:bodyPr/>
          <a:lstStyle/>
          <a:p>
            <a:r>
              <a:rPr lang="en-IN" dirty="0"/>
              <a:t>We will use an extension of linear regression called polynomial regression to learn the relationship between x and y. </a:t>
            </a:r>
          </a:p>
          <a:p>
            <a:r>
              <a:rPr lang="en-IN" dirty="0"/>
              <a:t>Polynomial regression, where the inputs are raised to different powers, is still considered a form of “linear” regression even though the graph does not form a straight line</a:t>
            </a:r>
          </a:p>
          <a:p>
            <a:r>
              <a:rPr lang="en-IN" dirty="0"/>
              <a:t>A straight line is a polynomial of degree 1 while a parabola has 2 degrees.</a:t>
            </a:r>
            <a:endParaRPr lang="en-US" dirty="0"/>
          </a:p>
        </p:txBody>
      </p:sp>
      <p:pic>
        <p:nvPicPr>
          <p:cNvPr id="5" name="Picture 4">
            <a:extLst>
              <a:ext uri="{FF2B5EF4-FFF2-40B4-BE49-F238E27FC236}">
                <a16:creationId xmlns:a16="http://schemas.microsoft.com/office/drawing/2014/main" id="{CD312AB6-CBD9-3D43-B0E7-BC66B61086E1}"/>
              </a:ext>
            </a:extLst>
          </p:cNvPr>
          <p:cNvPicPr>
            <a:picLocks noChangeAspect="1"/>
          </p:cNvPicPr>
          <p:nvPr/>
        </p:nvPicPr>
        <p:blipFill>
          <a:blip r:embed="rId2"/>
          <a:stretch>
            <a:fillRect/>
          </a:stretch>
        </p:blipFill>
        <p:spPr>
          <a:xfrm>
            <a:off x="2273300" y="5249863"/>
            <a:ext cx="7645400" cy="927100"/>
          </a:xfrm>
          <a:prstGeom prst="rect">
            <a:avLst/>
          </a:prstGeom>
        </p:spPr>
      </p:pic>
    </p:spTree>
    <p:extLst>
      <p:ext uri="{BB962C8B-B14F-4D97-AF65-F5344CB8AC3E}">
        <p14:creationId xmlns:p14="http://schemas.microsoft.com/office/powerpoint/2010/main" val="13668626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C0C09F-FBBD-8740-A8A1-B75D6FBF6424}"/>
              </a:ext>
            </a:extLst>
          </p:cNvPr>
          <p:cNvPicPr>
            <a:picLocks noGrp="1" noChangeAspect="1"/>
          </p:cNvPicPr>
          <p:nvPr>
            <p:ph idx="1"/>
          </p:nvPr>
        </p:nvPicPr>
        <p:blipFill>
          <a:blip r:embed="rId2"/>
          <a:stretch>
            <a:fillRect/>
          </a:stretch>
        </p:blipFill>
        <p:spPr>
          <a:xfrm>
            <a:off x="1620760" y="0"/>
            <a:ext cx="8950480" cy="6858000"/>
          </a:xfrm>
        </p:spPr>
      </p:pic>
    </p:spTree>
    <p:extLst>
      <p:ext uri="{BB962C8B-B14F-4D97-AF65-F5344CB8AC3E}">
        <p14:creationId xmlns:p14="http://schemas.microsoft.com/office/powerpoint/2010/main" val="343164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1B87-6A16-4A48-AA2E-62D10DC38C71}"/>
              </a:ext>
            </a:extLst>
          </p:cNvPr>
          <p:cNvSpPr>
            <a:spLocks noGrp="1"/>
          </p:cNvSpPr>
          <p:nvPr>
            <p:ph type="title"/>
          </p:nvPr>
        </p:nvSpPr>
        <p:spPr/>
        <p:txBody>
          <a:bodyPr/>
          <a:lstStyle/>
          <a:p>
            <a:r>
              <a:rPr lang="en-US" dirty="0"/>
              <a:t>Checking missing values in the dataset</a:t>
            </a:r>
          </a:p>
        </p:txBody>
      </p:sp>
      <p:pic>
        <p:nvPicPr>
          <p:cNvPr id="5" name="Content Placeholder 4">
            <a:extLst>
              <a:ext uri="{FF2B5EF4-FFF2-40B4-BE49-F238E27FC236}">
                <a16:creationId xmlns:a16="http://schemas.microsoft.com/office/drawing/2014/main" id="{73D0B501-2299-F54C-9E1F-9790D0CE0216}"/>
              </a:ext>
            </a:extLst>
          </p:cNvPr>
          <p:cNvPicPr>
            <a:picLocks noGrp="1" noChangeAspect="1"/>
          </p:cNvPicPr>
          <p:nvPr>
            <p:ph idx="1"/>
          </p:nvPr>
        </p:nvPicPr>
        <p:blipFill rotWithShape="1">
          <a:blip r:embed="rId2"/>
          <a:srcRect t="10227"/>
          <a:stretch/>
        </p:blipFill>
        <p:spPr>
          <a:xfrm>
            <a:off x="3867150" y="1999488"/>
            <a:ext cx="4457700" cy="3226562"/>
          </a:xfrm>
        </p:spPr>
      </p:pic>
      <p:sp>
        <p:nvSpPr>
          <p:cNvPr id="6" name="Content Placeholder 2">
            <a:extLst>
              <a:ext uri="{FF2B5EF4-FFF2-40B4-BE49-F238E27FC236}">
                <a16:creationId xmlns:a16="http://schemas.microsoft.com/office/drawing/2014/main" id="{B291446B-1EDA-0243-AB35-52C0E4BFE318}"/>
              </a:ext>
            </a:extLst>
          </p:cNvPr>
          <p:cNvSpPr txBox="1">
            <a:spLocks/>
          </p:cNvSpPr>
          <p:nvPr/>
        </p:nvSpPr>
        <p:spPr>
          <a:xfrm>
            <a:off x="838200" y="57324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If we look more clearly at our data, we will get to know that there are many rows where data is missing. </a:t>
            </a:r>
          </a:p>
        </p:txBody>
      </p:sp>
    </p:spTree>
    <p:extLst>
      <p:ext uri="{BB962C8B-B14F-4D97-AF65-F5344CB8AC3E}">
        <p14:creationId xmlns:p14="http://schemas.microsoft.com/office/powerpoint/2010/main" val="26963317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ACFA-5481-F949-AA8E-5AF135E6DB23}"/>
              </a:ext>
            </a:extLst>
          </p:cNvPr>
          <p:cNvSpPr>
            <a:spLocks noGrp="1"/>
          </p:cNvSpPr>
          <p:nvPr>
            <p:ph type="title"/>
          </p:nvPr>
        </p:nvSpPr>
        <p:spPr/>
        <p:txBody>
          <a:bodyPr/>
          <a:lstStyle/>
          <a:p>
            <a:r>
              <a:rPr lang="en-IN" dirty="0"/>
              <a:t>Overfitting vs. Underfitting</a:t>
            </a:r>
            <a:endParaRPr lang="en-US" dirty="0"/>
          </a:p>
        </p:txBody>
      </p:sp>
      <p:sp>
        <p:nvSpPr>
          <p:cNvPr id="3" name="Content Placeholder 2">
            <a:extLst>
              <a:ext uri="{FF2B5EF4-FFF2-40B4-BE49-F238E27FC236}">
                <a16:creationId xmlns:a16="http://schemas.microsoft.com/office/drawing/2014/main" id="{4D8241CB-E686-0348-A5E3-BAB9BFF8713A}"/>
              </a:ext>
            </a:extLst>
          </p:cNvPr>
          <p:cNvSpPr>
            <a:spLocks noGrp="1"/>
          </p:cNvSpPr>
          <p:nvPr>
            <p:ph idx="1"/>
          </p:nvPr>
        </p:nvSpPr>
        <p:spPr/>
        <p:txBody>
          <a:bodyPr/>
          <a:lstStyle/>
          <a:p>
            <a:r>
              <a:rPr lang="en-IN" dirty="0"/>
              <a:t>The problem of Overfitting &amp; Underfitting finally appears when we talk about the polynomial degree. </a:t>
            </a:r>
          </a:p>
          <a:p>
            <a:r>
              <a:rPr lang="en-IN" dirty="0"/>
              <a:t>The degree represents how much flexibility is in the model, with a higher power allowing the model freedom to hit as many data points as possible. </a:t>
            </a:r>
          </a:p>
          <a:p>
            <a:r>
              <a:rPr lang="en-IN" dirty="0"/>
              <a:t>An underfit model will be less flexible and cannot account for the data. The best way to understand the issue is to take a look at models demonstrating both situations.</a:t>
            </a:r>
            <a:endParaRPr lang="en-US" dirty="0"/>
          </a:p>
        </p:txBody>
      </p:sp>
    </p:spTree>
    <p:extLst>
      <p:ext uri="{BB962C8B-B14F-4D97-AF65-F5344CB8AC3E}">
        <p14:creationId xmlns:p14="http://schemas.microsoft.com/office/powerpoint/2010/main" val="11002061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ACFA-5481-F949-AA8E-5AF135E6DB23}"/>
              </a:ext>
            </a:extLst>
          </p:cNvPr>
          <p:cNvSpPr>
            <a:spLocks noGrp="1"/>
          </p:cNvSpPr>
          <p:nvPr>
            <p:ph type="title"/>
          </p:nvPr>
        </p:nvSpPr>
        <p:spPr/>
        <p:txBody>
          <a:bodyPr/>
          <a:lstStyle/>
          <a:p>
            <a:r>
              <a:rPr lang="en-IN" dirty="0"/>
              <a:t>Overfitting vs. Underfitting</a:t>
            </a:r>
            <a:endParaRPr lang="en-US" dirty="0"/>
          </a:p>
        </p:txBody>
      </p:sp>
      <p:pic>
        <p:nvPicPr>
          <p:cNvPr id="5" name="Content Placeholder 4">
            <a:extLst>
              <a:ext uri="{FF2B5EF4-FFF2-40B4-BE49-F238E27FC236}">
                <a16:creationId xmlns:a16="http://schemas.microsoft.com/office/drawing/2014/main" id="{E12F81AE-7CEA-5342-8A1B-14F8B8E8E380}"/>
              </a:ext>
            </a:extLst>
          </p:cNvPr>
          <p:cNvPicPr>
            <a:picLocks noGrp="1" noChangeAspect="1"/>
          </p:cNvPicPr>
          <p:nvPr>
            <p:ph idx="1"/>
          </p:nvPr>
        </p:nvPicPr>
        <p:blipFill>
          <a:blip r:embed="rId2"/>
          <a:stretch>
            <a:fillRect/>
          </a:stretch>
        </p:blipFill>
        <p:spPr>
          <a:xfrm>
            <a:off x="0" y="1690689"/>
            <a:ext cx="12192000" cy="5167312"/>
          </a:xfrm>
        </p:spPr>
      </p:pic>
    </p:spTree>
    <p:extLst>
      <p:ext uri="{BB962C8B-B14F-4D97-AF65-F5344CB8AC3E}">
        <p14:creationId xmlns:p14="http://schemas.microsoft.com/office/powerpoint/2010/main" val="24872577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ACFA-5481-F949-AA8E-5AF135E6DB23}"/>
              </a:ext>
            </a:extLst>
          </p:cNvPr>
          <p:cNvSpPr>
            <a:spLocks noGrp="1"/>
          </p:cNvSpPr>
          <p:nvPr>
            <p:ph type="title"/>
          </p:nvPr>
        </p:nvSpPr>
        <p:spPr/>
        <p:txBody>
          <a:bodyPr/>
          <a:lstStyle/>
          <a:p>
            <a:r>
              <a:rPr lang="en-IN" dirty="0"/>
              <a:t>Overfitting vs. Underfitting</a:t>
            </a:r>
            <a:endParaRPr lang="en-US" dirty="0"/>
          </a:p>
        </p:txBody>
      </p:sp>
      <p:sp>
        <p:nvSpPr>
          <p:cNvPr id="4" name="Content Placeholder 3">
            <a:extLst>
              <a:ext uri="{FF2B5EF4-FFF2-40B4-BE49-F238E27FC236}">
                <a16:creationId xmlns:a16="http://schemas.microsoft.com/office/drawing/2014/main" id="{0D01E588-63A1-D34D-A498-5C3AB1D9D738}"/>
              </a:ext>
            </a:extLst>
          </p:cNvPr>
          <p:cNvSpPr>
            <a:spLocks noGrp="1"/>
          </p:cNvSpPr>
          <p:nvPr>
            <p:ph idx="1"/>
          </p:nvPr>
        </p:nvSpPr>
        <p:spPr/>
        <p:txBody>
          <a:bodyPr>
            <a:normAutofit fontScale="92500"/>
          </a:bodyPr>
          <a:lstStyle/>
          <a:p>
            <a:r>
              <a:rPr lang="en-IN" dirty="0"/>
              <a:t>Our model passes straight through the training set with no regard for the data! </a:t>
            </a:r>
          </a:p>
          <a:p>
            <a:r>
              <a:rPr lang="en-IN" dirty="0"/>
              <a:t>This is because an underfit model has low variance and high bias.</a:t>
            </a:r>
          </a:p>
          <a:p>
            <a:r>
              <a:rPr lang="en-IN" dirty="0"/>
              <a:t>Variance refers to how much the model is dependent on the training data. </a:t>
            </a:r>
          </a:p>
          <a:p>
            <a:r>
              <a:rPr lang="en-IN" dirty="0"/>
              <a:t>Instead, the model has high bias, which means it makes a strong assumption about the data. </a:t>
            </a:r>
          </a:p>
          <a:p>
            <a:r>
              <a:rPr lang="en-IN" dirty="0"/>
              <a:t>For this example, the assumption is that the data is linear, which is evidently quite wrong. </a:t>
            </a:r>
          </a:p>
          <a:p>
            <a:r>
              <a:rPr lang="en-IN" dirty="0"/>
              <a:t>When the model makes test predictions, the bias leads it to make inaccurate estimates. </a:t>
            </a:r>
          </a:p>
        </p:txBody>
      </p:sp>
    </p:spTree>
    <p:extLst>
      <p:ext uri="{BB962C8B-B14F-4D97-AF65-F5344CB8AC3E}">
        <p14:creationId xmlns:p14="http://schemas.microsoft.com/office/powerpoint/2010/main" val="4277359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ACFA-5481-F949-AA8E-5AF135E6DB23}"/>
              </a:ext>
            </a:extLst>
          </p:cNvPr>
          <p:cNvSpPr>
            <a:spLocks noGrp="1"/>
          </p:cNvSpPr>
          <p:nvPr>
            <p:ph type="title"/>
          </p:nvPr>
        </p:nvSpPr>
        <p:spPr/>
        <p:txBody>
          <a:bodyPr/>
          <a:lstStyle/>
          <a:p>
            <a:r>
              <a:rPr lang="en-IN" dirty="0"/>
              <a:t>Overfitting vs. Underfitting</a:t>
            </a:r>
            <a:endParaRPr lang="en-US" dirty="0"/>
          </a:p>
        </p:txBody>
      </p:sp>
      <p:pic>
        <p:nvPicPr>
          <p:cNvPr id="5" name="Content Placeholder 4">
            <a:extLst>
              <a:ext uri="{FF2B5EF4-FFF2-40B4-BE49-F238E27FC236}">
                <a16:creationId xmlns:a16="http://schemas.microsoft.com/office/drawing/2014/main" id="{970A4B7A-2A3C-AA41-9D7A-D1DB3ADE7C56}"/>
              </a:ext>
            </a:extLst>
          </p:cNvPr>
          <p:cNvPicPr>
            <a:picLocks noGrp="1" noChangeAspect="1"/>
          </p:cNvPicPr>
          <p:nvPr>
            <p:ph idx="1"/>
          </p:nvPr>
        </p:nvPicPr>
        <p:blipFill>
          <a:blip r:embed="rId2"/>
          <a:stretch>
            <a:fillRect/>
          </a:stretch>
        </p:blipFill>
        <p:spPr>
          <a:xfrm>
            <a:off x="0" y="1690689"/>
            <a:ext cx="12192000" cy="5167312"/>
          </a:xfrm>
        </p:spPr>
      </p:pic>
    </p:spTree>
    <p:extLst>
      <p:ext uri="{BB962C8B-B14F-4D97-AF65-F5344CB8AC3E}">
        <p14:creationId xmlns:p14="http://schemas.microsoft.com/office/powerpoint/2010/main" val="27471178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ACFA-5481-F949-AA8E-5AF135E6DB23}"/>
              </a:ext>
            </a:extLst>
          </p:cNvPr>
          <p:cNvSpPr>
            <a:spLocks noGrp="1"/>
          </p:cNvSpPr>
          <p:nvPr>
            <p:ph type="title"/>
          </p:nvPr>
        </p:nvSpPr>
        <p:spPr/>
        <p:txBody>
          <a:bodyPr/>
          <a:lstStyle/>
          <a:p>
            <a:r>
              <a:rPr lang="en-IN" dirty="0"/>
              <a:t>Overfitting vs. Underfitting</a:t>
            </a:r>
            <a:endParaRPr lang="en-US" dirty="0"/>
          </a:p>
        </p:txBody>
      </p:sp>
      <p:sp>
        <p:nvSpPr>
          <p:cNvPr id="4" name="Content Placeholder 3">
            <a:extLst>
              <a:ext uri="{FF2B5EF4-FFF2-40B4-BE49-F238E27FC236}">
                <a16:creationId xmlns:a16="http://schemas.microsoft.com/office/drawing/2014/main" id="{D0487DB1-C00C-F04D-83A5-E9E87C42F9D6}"/>
              </a:ext>
            </a:extLst>
          </p:cNvPr>
          <p:cNvSpPr>
            <a:spLocks noGrp="1"/>
          </p:cNvSpPr>
          <p:nvPr>
            <p:ph idx="1"/>
          </p:nvPr>
        </p:nvSpPr>
        <p:spPr/>
        <p:txBody>
          <a:bodyPr>
            <a:normAutofit/>
          </a:bodyPr>
          <a:lstStyle/>
          <a:p>
            <a:endParaRPr lang="en-IN" dirty="0"/>
          </a:p>
          <a:p>
            <a:r>
              <a:rPr lang="en-IN" dirty="0"/>
              <a:t>With such a high degree of flexibility, the model does its best to account for every single training point. </a:t>
            </a:r>
          </a:p>
          <a:p>
            <a:r>
              <a:rPr lang="en-IN" dirty="0"/>
              <a:t>This is a model with a high variance, because it will change significantly depending on the training data. </a:t>
            </a:r>
          </a:p>
          <a:p>
            <a:r>
              <a:rPr lang="en-IN" dirty="0"/>
              <a:t>The predictions on the test set are better than the one degree model, but the twenty five degree model still does not learn the relationship because it essentially memorizes the training data and the noise.</a:t>
            </a:r>
            <a:endParaRPr lang="en-US" dirty="0"/>
          </a:p>
        </p:txBody>
      </p:sp>
    </p:spTree>
    <p:extLst>
      <p:ext uri="{BB962C8B-B14F-4D97-AF65-F5344CB8AC3E}">
        <p14:creationId xmlns:p14="http://schemas.microsoft.com/office/powerpoint/2010/main" val="11411677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8EBC-1FF3-2A4A-BF95-1482429EA24C}"/>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BADA8E9D-10A7-1F41-A68A-A734F8739419}"/>
              </a:ext>
            </a:extLst>
          </p:cNvPr>
          <p:cNvSpPr>
            <a:spLocks noGrp="1"/>
          </p:cNvSpPr>
          <p:nvPr>
            <p:ph idx="1"/>
          </p:nvPr>
        </p:nvSpPr>
        <p:spPr/>
        <p:txBody>
          <a:bodyPr/>
          <a:lstStyle/>
          <a:p>
            <a:r>
              <a:rPr lang="en-IN" dirty="0"/>
              <a:t>We need some sort of pre-test to use for model optimization and evaluate. This pre-test is known as a validation set.</a:t>
            </a:r>
          </a:p>
          <a:p>
            <a:r>
              <a:rPr lang="en-IN" dirty="0"/>
              <a:t>A basic approach would be to use a validation set in addition to the training and testing set. </a:t>
            </a:r>
          </a:p>
          <a:p>
            <a:r>
              <a:rPr lang="en-IN" dirty="0"/>
              <a:t>This presents a few problems though: we could just end up overfitting to the validation set and we would have less training data. </a:t>
            </a:r>
          </a:p>
          <a:p>
            <a:r>
              <a:rPr lang="en-IN" dirty="0"/>
              <a:t>A smarter implementation of the validation concept is k-fold cross-validation.</a:t>
            </a:r>
            <a:endParaRPr lang="en-US" dirty="0"/>
          </a:p>
        </p:txBody>
      </p:sp>
    </p:spTree>
    <p:extLst>
      <p:ext uri="{BB962C8B-B14F-4D97-AF65-F5344CB8AC3E}">
        <p14:creationId xmlns:p14="http://schemas.microsoft.com/office/powerpoint/2010/main" val="34418036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8EBC-1FF3-2A4A-BF95-1482429EA24C}"/>
              </a:ext>
            </a:extLst>
          </p:cNvPr>
          <p:cNvSpPr>
            <a:spLocks noGrp="1"/>
          </p:cNvSpPr>
          <p:nvPr>
            <p:ph type="title"/>
          </p:nvPr>
        </p:nvSpPr>
        <p:spPr>
          <a:xfrm>
            <a:off x="838200"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BADA8E9D-10A7-1F41-A68A-A734F8739419}"/>
              </a:ext>
            </a:extLst>
          </p:cNvPr>
          <p:cNvSpPr>
            <a:spLocks noGrp="1"/>
          </p:cNvSpPr>
          <p:nvPr>
            <p:ph idx="1"/>
          </p:nvPr>
        </p:nvSpPr>
        <p:spPr>
          <a:xfrm>
            <a:off x="838200" y="1078706"/>
            <a:ext cx="10515600" cy="4351338"/>
          </a:xfrm>
        </p:spPr>
        <p:txBody>
          <a:bodyPr/>
          <a:lstStyle/>
          <a:p>
            <a:r>
              <a:rPr lang="en-IN" dirty="0"/>
              <a:t>We split the training set into a number of subsets, called folds. </a:t>
            </a:r>
          </a:p>
          <a:p>
            <a:r>
              <a:rPr lang="en-IN" dirty="0"/>
              <a:t>Let’s use five folds as an example. </a:t>
            </a:r>
          </a:p>
          <a:p>
            <a:r>
              <a:rPr lang="en-IN" dirty="0"/>
              <a:t>We perform a series of train and evaluate cycles where each time we train on 4 of the folds and test on the 5th, called the hold-out set. We repeat this cycle 5 times, each time using a different fold for evaluation. At the end, we average the scores for each of the folds to determine the overall performance of a given model.</a:t>
            </a:r>
            <a:endParaRPr lang="en-US" dirty="0"/>
          </a:p>
        </p:txBody>
      </p:sp>
      <p:pic>
        <p:nvPicPr>
          <p:cNvPr id="5" name="Picture 4">
            <a:extLst>
              <a:ext uri="{FF2B5EF4-FFF2-40B4-BE49-F238E27FC236}">
                <a16:creationId xmlns:a16="http://schemas.microsoft.com/office/drawing/2014/main" id="{85571E25-9F93-8D4B-9F15-10C34261CC8A}"/>
              </a:ext>
            </a:extLst>
          </p:cNvPr>
          <p:cNvPicPr>
            <a:picLocks noChangeAspect="1"/>
          </p:cNvPicPr>
          <p:nvPr/>
        </p:nvPicPr>
        <p:blipFill>
          <a:blip r:embed="rId2"/>
          <a:stretch>
            <a:fillRect/>
          </a:stretch>
        </p:blipFill>
        <p:spPr>
          <a:xfrm>
            <a:off x="1727200" y="4059936"/>
            <a:ext cx="8737600" cy="2798858"/>
          </a:xfrm>
          <a:prstGeom prst="rect">
            <a:avLst/>
          </a:prstGeom>
        </p:spPr>
      </p:pic>
    </p:spTree>
    <p:extLst>
      <p:ext uri="{BB962C8B-B14F-4D97-AF65-F5344CB8AC3E}">
        <p14:creationId xmlns:p14="http://schemas.microsoft.com/office/powerpoint/2010/main" val="37497847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82A5-58B8-D34F-B37D-1378238F43CB}"/>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94896DD8-87C6-9840-82B1-08E9C14488A7}"/>
              </a:ext>
            </a:extLst>
          </p:cNvPr>
          <p:cNvSpPr>
            <a:spLocks noGrp="1"/>
          </p:cNvSpPr>
          <p:nvPr>
            <p:ph idx="1"/>
          </p:nvPr>
        </p:nvSpPr>
        <p:spPr/>
        <p:txBody>
          <a:bodyPr>
            <a:normAutofit/>
          </a:bodyPr>
          <a:lstStyle/>
          <a:p>
            <a:r>
              <a:rPr lang="en-IN" dirty="0"/>
              <a:t>For our problem, we can use cross-validation to select the best model by creating models with a range of different degrees, and evaluate each one using 5-fold cross-validation. </a:t>
            </a:r>
          </a:p>
          <a:p>
            <a:r>
              <a:rPr lang="en-IN" dirty="0"/>
              <a:t>The model with the lowest cross-validation score will perform best on the testing data and will achieve a balance between underfitting and overfitting. </a:t>
            </a:r>
          </a:p>
          <a:p>
            <a:r>
              <a:rPr lang="en-IN" dirty="0"/>
              <a:t>Let’s use models with degrees from 1 to 40 to cover a wide range. To compare models, we compute the mean-squared error</a:t>
            </a:r>
            <a:endParaRPr lang="en-US" dirty="0"/>
          </a:p>
        </p:txBody>
      </p:sp>
    </p:spTree>
    <p:extLst>
      <p:ext uri="{BB962C8B-B14F-4D97-AF65-F5344CB8AC3E}">
        <p14:creationId xmlns:p14="http://schemas.microsoft.com/office/powerpoint/2010/main" val="10734486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C78459B-5948-C84D-B12B-4098B16C8CD2}"/>
              </a:ext>
            </a:extLst>
          </p:cNvPr>
          <p:cNvSpPr>
            <a:spLocks noGrp="1"/>
          </p:cNvSpPr>
          <p:nvPr>
            <p:ph idx="1"/>
          </p:nvPr>
        </p:nvSpPr>
        <p:spPr>
          <a:xfrm>
            <a:off x="0" y="1825625"/>
            <a:ext cx="3389556" cy="4351338"/>
          </a:xfrm>
        </p:spPr>
        <p:txBody>
          <a:bodyPr>
            <a:normAutofit/>
          </a:bodyPr>
          <a:lstStyle/>
          <a:p>
            <a:r>
              <a:rPr lang="en-IN" dirty="0"/>
              <a:t>A model with 4 degrees appears to be optimal. To test out the results, we can make a 4-degree model and view the training and testing predictions.</a:t>
            </a:r>
            <a:br>
              <a:rPr lang="en-IN" dirty="0"/>
            </a:br>
            <a:endParaRPr lang="en-IN" dirty="0"/>
          </a:p>
        </p:txBody>
      </p:sp>
      <p:pic>
        <p:nvPicPr>
          <p:cNvPr id="7" name="Content Placeholder 4">
            <a:extLst>
              <a:ext uri="{FF2B5EF4-FFF2-40B4-BE49-F238E27FC236}">
                <a16:creationId xmlns:a16="http://schemas.microsoft.com/office/drawing/2014/main" id="{E1AEAF8B-D2F8-9748-844D-3CF8909EDBBD}"/>
              </a:ext>
            </a:extLst>
          </p:cNvPr>
          <p:cNvPicPr>
            <a:picLocks noChangeAspect="1"/>
          </p:cNvPicPr>
          <p:nvPr/>
        </p:nvPicPr>
        <p:blipFill>
          <a:blip r:embed="rId2"/>
          <a:stretch>
            <a:fillRect/>
          </a:stretch>
        </p:blipFill>
        <p:spPr>
          <a:xfrm>
            <a:off x="3389556" y="0"/>
            <a:ext cx="8802444" cy="6859836"/>
          </a:xfrm>
          <a:prstGeom prst="rect">
            <a:avLst/>
          </a:prstGeom>
        </p:spPr>
      </p:pic>
    </p:spTree>
    <p:extLst>
      <p:ext uri="{BB962C8B-B14F-4D97-AF65-F5344CB8AC3E}">
        <p14:creationId xmlns:p14="http://schemas.microsoft.com/office/powerpoint/2010/main" val="4696623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D178-00CA-B94E-8949-89106F41E2F4}"/>
              </a:ext>
            </a:extLst>
          </p:cNvPr>
          <p:cNvSpPr>
            <a:spLocks noGrp="1"/>
          </p:cNvSpPr>
          <p:nvPr>
            <p:ph type="title"/>
          </p:nvPr>
        </p:nvSpPr>
        <p:spPr/>
        <p:txBody>
          <a:bodyPr/>
          <a:lstStyle/>
          <a:p>
            <a:r>
              <a:rPr lang="en-US" dirty="0"/>
              <a:t>Validation</a:t>
            </a:r>
          </a:p>
        </p:txBody>
      </p:sp>
      <p:pic>
        <p:nvPicPr>
          <p:cNvPr id="5" name="Content Placeholder 4">
            <a:extLst>
              <a:ext uri="{FF2B5EF4-FFF2-40B4-BE49-F238E27FC236}">
                <a16:creationId xmlns:a16="http://schemas.microsoft.com/office/drawing/2014/main" id="{B13940A1-C223-BC4B-95AE-EBF9CC04E575}"/>
              </a:ext>
            </a:extLst>
          </p:cNvPr>
          <p:cNvPicPr>
            <a:picLocks noGrp="1" noChangeAspect="1"/>
          </p:cNvPicPr>
          <p:nvPr>
            <p:ph idx="1"/>
          </p:nvPr>
        </p:nvPicPr>
        <p:blipFill>
          <a:blip r:embed="rId2"/>
          <a:stretch>
            <a:fillRect/>
          </a:stretch>
        </p:blipFill>
        <p:spPr>
          <a:xfrm>
            <a:off x="0" y="1690688"/>
            <a:ext cx="12192000" cy="5167311"/>
          </a:xfrm>
        </p:spPr>
      </p:pic>
    </p:spTree>
    <p:extLst>
      <p:ext uri="{BB962C8B-B14F-4D97-AF65-F5344CB8AC3E}">
        <p14:creationId xmlns:p14="http://schemas.microsoft.com/office/powerpoint/2010/main" val="88157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935C-8901-004E-A20B-20FB4233E0C4}"/>
              </a:ext>
            </a:extLst>
          </p:cNvPr>
          <p:cNvSpPr>
            <a:spLocks noGrp="1"/>
          </p:cNvSpPr>
          <p:nvPr>
            <p:ph type="title"/>
          </p:nvPr>
        </p:nvSpPr>
        <p:spPr/>
        <p:txBody>
          <a:bodyPr/>
          <a:lstStyle/>
          <a:p>
            <a:r>
              <a:rPr lang="en-US" dirty="0"/>
              <a:t>How to fill missing values in </a:t>
            </a:r>
            <a:r>
              <a:rPr lang="en-US" dirty="0" err="1"/>
              <a:t>LoanAmount</a:t>
            </a:r>
            <a:r>
              <a:rPr lang="en-US" dirty="0"/>
              <a:t>?</a:t>
            </a:r>
          </a:p>
        </p:txBody>
      </p:sp>
      <p:sp>
        <p:nvSpPr>
          <p:cNvPr id="3" name="Content Placeholder 2">
            <a:extLst>
              <a:ext uri="{FF2B5EF4-FFF2-40B4-BE49-F238E27FC236}">
                <a16:creationId xmlns:a16="http://schemas.microsoft.com/office/drawing/2014/main" id="{B92FAE29-14FE-544E-9FDF-22E646C59F3D}"/>
              </a:ext>
            </a:extLst>
          </p:cNvPr>
          <p:cNvSpPr>
            <a:spLocks noGrp="1"/>
          </p:cNvSpPr>
          <p:nvPr>
            <p:ph idx="1"/>
          </p:nvPr>
        </p:nvSpPr>
        <p:spPr/>
        <p:txBody>
          <a:bodyPr/>
          <a:lstStyle/>
          <a:p>
            <a:r>
              <a:rPr lang="en-IN" dirty="0"/>
              <a:t>There are numerous ways to fill the missing values –</a:t>
            </a:r>
          </a:p>
          <a:p>
            <a:endParaRPr lang="en-IN" dirty="0"/>
          </a:p>
          <a:p>
            <a:pPr lvl="1"/>
            <a:r>
              <a:rPr lang="en-IN" dirty="0"/>
              <a:t>The simplest being replacement by mean, median, mode or a specific value</a:t>
            </a:r>
          </a:p>
          <a:p>
            <a:pPr lvl="2"/>
            <a:r>
              <a:rPr lang="en-IN" dirty="0" err="1"/>
              <a:t>df</a:t>
            </a:r>
            <a:r>
              <a:rPr lang="en-IN" dirty="0"/>
              <a:t>['</a:t>
            </a:r>
            <a:r>
              <a:rPr lang="en-IN" dirty="0" err="1"/>
              <a:t>LoanAmount</a:t>
            </a:r>
            <a:r>
              <a:rPr lang="en-IN" dirty="0"/>
              <a:t>'].</a:t>
            </a:r>
            <a:r>
              <a:rPr lang="en-IN" dirty="0" err="1"/>
              <a:t>fillna</a:t>
            </a:r>
            <a:r>
              <a:rPr lang="en-IN" dirty="0"/>
              <a:t>(</a:t>
            </a:r>
            <a:r>
              <a:rPr lang="en-IN" dirty="0" err="1"/>
              <a:t>df</a:t>
            </a:r>
            <a:r>
              <a:rPr lang="en-IN" dirty="0"/>
              <a:t>['</a:t>
            </a:r>
            <a:r>
              <a:rPr lang="en-IN" dirty="0" err="1"/>
              <a:t>LoanAmount</a:t>
            </a:r>
            <a:r>
              <a:rPr lang="en-IN" dirty="0"/>
              <a:t>'].mean(), </a:t>
            </a:r>
            <a:r>
              <a:rPr lang="en-IN" dirty="0" err="1"/>
              <a:t>inplace</a:t>
            </a:r>
            <a:r>
              <a:rPr lang="en-IN" dirty="0"/>
              <a:t>=True)</a:t>
            </a:r>
          </a:p>
          <a:p>
            <a:pPr lvl="2"/>
            <a:r>
              <a:rPr lang="en-IN" dirty="0" err="1"/>
              <a:t>df</a:t>
            </a:r>
            <a:r>
              <a:rPr lang="en-IN" dirty="0"/>
              <a:t>['Gender'].</a:t>
            </a:r>
            <a:r>
              <a:rPr lang="en-IN" dirty="0" err="1"/>
              <a:t>fillna</a:t>
            </a:r>
            <a:r>
              <a:rPr lang="en-IN" dirty="0"/>
              <a:t>(</a:t>
            </a:r>
            <a:r>
              <a:rPr lang="en-IN" dirty="0" err="1"/>
              <a:t>df</a:t>
            </a:r>
            <a:r>
              <a:rPr lang="en-IN" dirty="0"/>
              <a:t>['Gender'].mode()[0], </a:t>
            </a:r>
            <a:r>
              <a:rPr lang="en-IN" dirty="0" err="1"/>
              <a:t>inplace</a:t>
            </a:r>
            <a:r>
              <a:rPr lang="en-IN" dirty="0"/>
              <a:t>=True)</a:t>
            </a:r>
          </a:p>
          <a:p>
            <a:pPr lvl="2"/>
            <a:r>
              <a:rPr lang="en-IN" dirty="0" err="1"/>
              <a:t>df</a:t>
            </a:r>
            <a:r>
              <a:rPr lang="en-IN" dirty="0"/>
              <a:t>['</a:t>
            </a:r>
            <a:r>
              <a:rPr lang="en-IN" dirty="0" err="1"/>
              <a:t>Self_Employed</a:t>
            </a:r>
            <a:r>
              <a:rPr lang="en-IN" dirty="0"/>
              <a:t>'].</a:t>
            </a:r>
            <a:r>
              <a:rPr lang="en-IN" dirty="0" err="1"/>
              <a:t>fillna</a:t>
            </a:r>
            <a:r>
              <a:rPr lang="en-IN" dirty="0"/>
              <a:t>('No',</a:t>
            </a:r>
            <a:r>
              <a:rPr lang="en-IN" dirty="0" err="1"/>
              <a:t>inplace</a:t>
            </a:r>
            <a:r>
              <a:rPr lang="en-IN" dirty="0"/>
              <a:t>=True)</a:t>
            </a:r>
          </a:p>
          <a:p>
            <a:pPr lvl="1"/>
            <a:endParaRPr lang="en-IN" dirty="0"/>
          </a:p>
          <a:p>
            <a:pPr lvl="1"/>
            <a:r>
              <a:rPr lang="en-IN" dirty="0"/>
              <a:t>The other extreme could be to build a supervised learning model to predict loan amount on the basis of other variables</a:t>
            </a:r>
          </a:p>
        </p:txBody>
      </p:sp>
    </p:spTree>
    <p:extLst>
      <p:ext uri="{BB962C8B-B14F-4D97-AF65-F5344CB8AC3E}">
        <p14:creationId xmlns:p14="http://schemas.microsoft.com/office/powerpoint/2010/main" val="20725604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1CFA-11E5-884E-97C7-0E36B3EBCC09}"/>
              </a:ext>
            </a:extLst>
          </p:cNvPr>
          <p:cNvSpPr>
            <a:spLocks noGrp="1"/>
          </p:cNvSpPr>
          <p:nvPr>
            <p:ph type="title"/>
          </p:nvPr>
        </p:nvSpPr>
        <p:spPr/>
        <p:txBody>
          <a:bodyPr/>
          <a:lstStyle/>
          <a:p>
            <a:r>
              <a:rPr lang="en-US" dirty="0"/>
              <a:t>Verification</a:t>
            </a:r>
          </a:p>
        </p:txBody>
      </p:sp>
      <p:sp>
        <p:nvSpPr>
          <p:cNvPr id="3" name="Content Placeholder 2">
            <a:extLst>
              <a:ext uri="{FF2B5EF4-FFF2-40B4-BE49-F238E27FC236}">
                <a16:creationId xmlns:a16="http://schemas.microsoft.com/office/drawing/2014/main" id="{AA79E62E-2E77-E44A-9C0D-E9C907FB7A14}"/>
              </a:ext>
            </a:extLst>
          </p:cNvPr>
          <p:cNvSpPr>
            <a:spLocks noGrp="1"/>
          </p:cNvSpPr>
          <p:nvPr>
            <p:ph idx="1"/>
          </p:nvPr>
        </p:nvSpPr>
        <p:spPr/>
        <p:txBody>
          <a:bodyPr/>
          <a:lstStyle/>
          <a:p>
            <a:endParaRPr lang="en-IN" dirty="0"/>
          </a:p>
          <a:p>
            <a:r>
              <a:rPr lang="en-IN" dirty="0"/>
              <a:t>To verify we have the optimal model, we can also plot what are known as training and testing curves. </a:t>
            </a:r>
          </a:p>
          <a:p>
            <a:r>
              <a:rPr lang="en-IN" b="1" dirty="0"/>
              <a:t>A model that is underfit will have high training and high testing error while an overfit model will have extremely low training error but a high testing error.</a:t>
            </a:r>
            <a:endParaRPr lang="en-US" dirty="0"/>
          </a:p>
        </p:txBody>
      </p:sp>
    </p:spTree>
    <p:extLst>
      <p:ext uri="{BB962C8B-B14F-4D97-AF65-F5344CB8AC3E}">
        <p14:creationId xmlns:p14="http://schemas.microsoft.com/office/powerpoint/2010/main" val="1336407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5213EC-DD4F-FF46-AF3E-BD637CDE099D}"/>
              </a:ext>
            </a:extLst>
          </p:cNvPr>
          <p:cNvPicPr>
            <a:picLocks noGrp="1" noChangeAspect="1"/>
          </p:cNvPicPr>
          <p:nvPr>
            <p:ph idx="1"/>
          </p:nvPr>
        </p:nvPicPr>
        <p:blipFill>
          <a:blip r:embed="rId2"/>
          <a:stretch>
            <a:fillRect/>
          </a:stretch>
        </p:blipFill>
        <p:spPr>
          <a:xfrm>
            <a:off x="3346788" y="2058"/>
            <a:ext cx="8662332" cy="6855191"/>
          </a:xfrm>
        </p:spPr>
      </p:pic>
      <p:sp>
        <p:nvSpPr>
          <p:cNvPr id="8" name="Content Placeholder 2">
            <a:extLst>
              <a:ext uri="{FF2B5EF4-FFF2-40B4-BE49-F238E27FC236}">
                <a16:creationId xmlns:a16="http://schemas.microsoft.com/office/drawing/2014/main" id="{800161EA-BDB1-2346-8043-789B052693BC}"/>
              </a:ext>
            </a:extLst>
          </p:cNvPr>
          <p:cNvSpPr txBox="1">
            <a:spLocks/>
          </p:cNvSpPr>
          <p:nvPr/>
        </p:nvSpPr>
        <p:spPr>
          <a:xfrm>
            <a:off x="0" y="0"/>
            <a:ext cx="3346788" cy="6855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a:p>
            <a:r>
              <a:rPr lang="en-IN"/>
              <a:t>To verify we have the optimal model, we can also plot what are known as training and testing curves. </a:t>
            </a:r>
          </a:p>
          <a:p>
            <a:r>
              <a:rPr lang="en-IN" b="1"/>
              <a:t>A model that is underfit will have high training and high testing error while an overfit model will have extremely low training error but a high testing error.</a:t>
            </a:r>
            <a:endParaRPr lang="en-US" dirty="0"/>
          </a:p>
        </p:txBody>
      </p:sp>
    </p:spTree>
    <p:extLst>
      <p:ext uri="{BB962C8B-B14F-4D97-AF65-F5344CB8AC3E}">
        <p14:creationId xmlns:p14="http://schemas.microsoft.com/office/powerpoint/2010/main" val="28835980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F532-5537-0749-8B54-C28293B89461}"/>
              </a:ext>
            </a:extLst>
          </p:cNvPr>
          <p:cNvSpPr>
            <a:spLocks noGrp="1"/>
          </p:cNvSpPr>
          <p:nvPr>
            <p:ph type="title"/>
          </p:nvPr>
        </p:nvSpPr>
        <p:spPr/>
        <p:txBody>
          <a:bodyPr/>
          <a:lstStyle/>
          <a:p>
            <a:r>
              <a:rPr lang="en-US" dirty="0"/>
              <a:t>Ensemble Methods</a:t>
            </a:r>
          </a:p>
        </p:txBody>
      </p:sp>
      <p:sp>
        <p:nvSpPr>
          <p:cNvPr id="3" name="Content Placeholder 2">
            <a:extLst>
              <a:ext uri="{FF2B5EF4-FFF2-40B4-BE49-F238E27FC236}">
                <a16:creationId xmlns:a16="http://schemas.microsoft.com/office/drawing/2014/main" id="{0F677BC7-A796-B141-88FD-D80153935D0D}"/>
              </a:ext>
            </a:extLst>
          </p:cNvPr>
          <p:cNvSpPr>
            <a:spLocks noGrp="1"/>
          </p:cNvSpPr>
          <p:nvPr>
            <p:ph idx="1"/>
          </p:nvPr>
        </p:nvSpPr>
        <p:spPr/>
        <p:txBody>
          <a:bodyPr/>
          <a:lstStyle/>
          <a:p>
            <a:r>
              <a:rPr lang="en-IN" dirty="0"/>
              <a:t>Ensemble methods are meta-algorithms that combine several machine learning techniques into one predictive model in order to decrease variance (bagging), bias (boosting), or improve predictions (stacking).</a:t>
            </a:r>
          </a:p>
          <a:p>
            <a:endParaRPr lang="en-IN" dirty="0"/>
          </a:p>
          <a:p>
            <a:r>
              <a:rPr lang="en-IN" dirty="0"/>
              <a:t>Ensemble methods can be divided into two groups:</a:t>
            </a:r>
          </a:p>
          <a:p>
            <a:pPr lvl="1"/>
            <a:r>
              <a:rPr lang="en-IN" dirty="0"/>
              <a:t>Sequential</a:t>
            </a:r>
          </a:p>
          <a:p>
            <a:pPr lvl="1"/>
            <a:r>
              <a:rPr lang="en-IN" dirty="0"/>
              <a:t>Parallel</a:t>
            </a:r>
            <a:endParaRPr lang="en-US" dirty="0"/>
          </a:p>
        </p:txBody>
      </p:sp>
    </p:spTree>
    <p:extLst>
      <p:ext uri="{BB962C8B-B14F-4D97-AF65-F5344CB8AC3E}">
        <p14:creationId xmlns:p14="http://schemas.microsoft.com/office/powerpoint/2010/main" val="19469460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DFE9-4AC9-3A48-B541-07C12CD3A891}"/>
              </a:ext>
            </a:extLst>
          </p:cNvPr>
          <p:cNvSpPr>
            <a:spLocks noGrp="1"/>
          </p:cNvSpPr>
          <p:nvPr>
            <p:ph type="title"/>
          </p:nvPr>
        </p:nvSpPr>
        <p:spPr/>
        <p:txBody>
          <a:bodyPr/>
          <a:lstStyle/>
          <a:p>
            <a:r>
              <a:rPr lang="en-US" dirty="0"/>
              <a:t>Sequential Ensemble Methods</a:t>
            </a:r>
          </a:p>
        </p:txBody>
      </p:sp>
      <p:sp>
        <p:nvSpPr>
          <p:cNvPr id="3" name="Content Placeholder 2">
            <a:extLst>
              <a:ext uri="{FF2B5EF4-FFF2-40B4-BE49-F238E27FC236}">
                <a16:creationId xmlns:a16="http://schemas.microsoft.com/office/drawing/2014/main" id="{42E1B1C7-9CE0-6E48-AB0F-EC5BC571980B}"/>
              </a:ext>
            </a:extLst>
          </p:cNvPr>
          <p:cNvSpPr>
            <a:spLocks noGrp="1"/>
          </p:cNvSpPr>
          <p:nvPr>
            <p:ph idx="1"/>
          </p:nvPr>
        </p:nvSpPr>
        <p:spPr/>
        <p:txBody>
          <a:bodyPr/>
          <a:lstStyle/>
          <a:p>
            <a:endParaRPr lang="en-IN" i="1" dirty="0"/>
          </a:p>
          <a:p>
            <a:r>
              <a:rPr lang="en-IN" i="1" dirty="0"/>
              <a:t>sequential</a:t>
            </a:r>
            <a:r>
              <a:rPr lang="en-IN" dirty="0"/>
              <a:t> ensemble methods where the base learners are generated sequentially (e.g. AdaBoost).</a:t>
            </a:r>
          </a:p>
          <a:p>
            <a:endParaRPr lang="en-IN" dirty="0"/>
          </a:p>
          <a:p>
            <a:r>
              <a:rPr lang="en-IN" dirty="0"/>
              <a:t>The basic motivation of sequential methods is to</a:t>
            </a:r>
            <a:r>
              <a:rPr lang="en-IN" b="1" dirty="0"/>
              <a:t> exploit the dependence between the base learners.</a:t>
            </a:r>
            <a:r>
              <a:rPr lang="en-IN" dirty="0"/>
              <a:t> The overall performance can be boosted by weighing previously </a:t>
            </a:r>
            <a:r>
              <a:rPr lang="en-IN" dirty="0" err="1"/>
              <a:t>mislabeled</a:t>
            </a:r>
            <a:r>
              <a:rPr lang="en-IN" dirty="0"/>
              <a:t> examples with higher weight.</a:t>
            </a:r>
          </a:p>
          <a:p>
            <a:endParaRPr lang="en-US" dirty="0"/>
          </a:p>
        </p:txBody>
      </p:sp>
    </p:spTree>
    <p:extLst>
      <p:ext uri="{BB962C8B-B14F-4D97-AF65-F5344CB8AC3E}">
        <p14:creationId xmlns:p14="http://schemas.microsoft.com/office/powerpoint/2010/main" val="40805606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DFE9-4AC9-3A48-B541-07C12CD3A891}"/>
              </a:ext>
            </a:extLst>
          </p:cNvPr>
          <p:cNvSpPr>
            <a:spLocks noGrp="1"/>
          </p:cNvSpPr>
          <p:nvPr>
            <p:ph type="title"/>
          </p:nvPr>
        </p:nvSpPr>
        <p:spPr/>
        <p:txBody>
          <a:bodyPr/>
          <a:lstStyle/>
          <a:p>
            <a:r>
              <a:rPr lang="en-US" dirty="0"/>
              <a:t>Parallel Ensemble Methods</a:t>
            </a:r>
          </a:p>
        </p:txBody>
      </p:sp>
      <p:sp>
        <p:nvSpPr>
          <p:cNvPr id="3" name="Content Placeholder 2">
            <a:extLst>
              <a:ext uri="{FF2B5EF4-FFF2-40B4-BE49-F238E27FC236}">
                <a16:creationId xmlns:a16="http://schemas.microsoft.com/office/drawing/2014/main" id="{42E1B1C7-9CE0-6E48-AB0F-EC5BC571980B}"/>
              </a:ext>
            </a:extLst>
          </p:cNvPr>
          <p:cNvSpPr>
            <a:spLocks noGrp="1"/>
          </p:cNvSpPr>
          <p:nvPr>
            <p:ph idx="1"/>
          </p:nvPr>
        </p:nvSpPr>
        <p:spPr/>
        <p:txBody>
          <a:bodyPr/>
          <a:lstStyle/>
          <a:p>
            <a:endParaRPr lang="en-IN" i="1" dirty="0"/>
          </a:p>
          <a:p>
            <a:r>
              <a:rPr lang="en-IN" i="1" dirty="0"/>
              <a:t>parallel</a:t>
            </a:r>
            <a:r>
              <a:rPr lang="en-IN" dirty="0"/>
              <a:t> ensemble methods where the base learners are generated in parallel (e.g. Random Forest).</a:t>
            </a:r>
          </a:p>
          <a:p>
            <a:endParaRPr lang="en-IN" dirty="0"/>
          </a:p>
          <a:p>
            <a:r>
              <a:rPr lang="en-IN" dirty="0"/>
              <a:t> The basic motivation of parallel methods is to </a:t>
            </a:r>
            <a:r>
              <a:rPr lang="en-IN" b="1" dirty="0"/>
              <a:t>exploit independence between the base learners</a:t>
            </a:r>
            <a:r>
              <a:rPr lang="en-IN" dirty="0"/>
              <a:t> since the error can be reduced dramatically by averaging.</a:t>
            </a:r>
          </a:p>
        </p:txBody>
      </p:sp>
    </p:spTree>
    <p:extLst>
      <p:ext uri="{BB962C8B-B14F-4D97-AF65-F5344CB8AC3E}">
        <p14:creationId xmlns:p14="http://schemas.microsoft.com/office/powerpoint/2010/main" val="13491417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CC6E-7754-744A-B93E-8751A72A16C8}"/>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0028E3A8-C21E-EC44-A0DD-E050D0F9F71F}"/>
              </a:ext>
            </a:extLst>
          </p:cNvPr>
          <p:cNvSpPr>
            <a:spLocks noGrp="1"/>
          </p:cNvSpPr>
          <p:nvPr>
            <p:ph idx="1"/>
          </p:nvPr>
        </p:nvSpPr>
        <p:spPr/>
        <p:txBody>
          <a:bodyPr/>
          <a:lstStyle/>
          <a:p>
            <a:r>
              <a:rPr lang="en-IN" dirty="0"/>
              <a:t>In the Bootstrap Aggregating algorithm, the first step involves creating multiple models. </a:t>
            </a:r>
          </a:p>
          <a:p>
            <a:r>
              <a:rPr lang="en-IN" dirty="0"/>
              <a:t>These models are generated using the same algorithm with random sub-samples of the using bootstrap sampling method. </a:t>
            </a:r>
          </a:p>
          <a:p>
            <a:r>
              <a:rPr lang="en-IN" dirty="0"/>
              <a:t>If you want to create a sub-dataset with m elements, you should select a random element from the original dataset m times. And if the goal is generating n dataset, you follow this step n times.</a:t>
            </a:r>
          </a:p>
          <a:p>
            <a:r>
              <a:rPr lang="en-IN" dirty="0"/>
              <a:t>At the end, we have n datasets where the number of elements in each dataset is m.</a:t>
            </a:r>
            <a:endParaRPr lang="en-US" dirty="0"/>
          </a:p>
        </p:txBody>
      </p:sp>
    </p:spTree>
    <p:extLst>
      <p:ext uri="{BB962C8B-B14F-4D97-AF65-F5344CB8AC3E}">
        <p14:creationId xmlns:p14="http://schemas.microsoft.com/office/powerpoint/2010/main" val="4371650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CC6E-7754-744A-B93E-8751A72A16C8}"/>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0028E3A8-C21E-EC44-A0DD-E050D0F9F71F}"/>
              </a:ext>
            </a:extLst>
          </p:cNvPr>
          <p:cNvSpPr>
            <a:spLocks noGrp="1"/>
          </p:cNvSpPr>
          <p:nvPr>
            <p:ph idx="1"/>
          </p:nvPr>
        </p:nvSpPr>
        <p:spPr/>
        <p:txBody>
          <a:bodyPr/>
          <a:lstStyle/>
          <a:p>
            <a:endParaRPr lang="en-IN" dirty="0"/>
          </a:p>
          <a:p>
            <a:r>
              <a:rPr lang="en-IN" dirty="0"/>
              <a:t>The second step in bagging is aggregating the generated models. </a:t>
            </a:r>
          </a:p>
          <a:p>
            <a:r>
              <a:rPr lang="en-IN" dirty="0"/>
              <a:t>Well known methods, such as voting and averaging, are used for this purpose.</a:t>
            </a:r>
          </a:p>
          <a:p>
            <a:endParaRPr lang="en-IN" dirty="0"/>
          </a:p>
          <a:p>
            <a:r>
              <a:rPr lang="en-IN" dirty="0"/>
              <a:t>For example, Random </a:t>
            </a:r>
            <a:r>
              <a:rPr lang="en-IN" dirty="0" err="1"/>
              <a:t>Forestalgorithm</a:t>
            </a:r>
            <a:r>
              <a:rPr lang="en-IN" dirty="0"/>
              <a:t> uses the bagging technique with some differences. Random Forest uses random feature selection, and the base algorithm of it is a decision tree algorithm.</a:t>
            </a:r>
            <a:endParaRPr lang="en-US" dirty="0"/>
          </a:p>
        </p:txBody>
      </p:sp>
    </p:spTree>
    <p:extLst>
      <p:ext uri="{BB962C8B-B14F-4D97-AF65-F5344CB8AC3E}">
        <p14:creationId xmlns:p14="http://schemas.microsoft.com/office/powerpoint/2010/main" val="18966074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8E3A8-C21E-EC44-A0DD-E050D0F9F71F}"/>
              </a:ext>
            </a:extLst>
          </p:cNvPr>
          <p:cNvSpPr>
            <a:spLocks noGrp="1"/>
          </p:cNvSpPr>
          <p:nvPr>
            <p:ph idx="1"/>
          </p:nvPr>
        </p:nvSpPr>
        <p:spPr>
          <a:xfrm>
            <a:off x="0" y="0"/>
            <a:ext cx="4076700" cy="6858000"/>
          </a:xfrm>
        </p:spPr>
        <p:txBody>
          <a:bodyPr>
            <a:normAutofit/>
          </a:bodyPr>
          <a:lstStyle/>
          <a:p>
            <a:endParaRPr lang="en-IN" dirty="0"/>
          </a:p>
          <a:p>
            <a:r>
              <a:rPr lang="en-IN" dirty="0"/>
              <a:t>We can study bagging in the context of classification on the Iris dataset. </a:t>
            </a:r>
          </a:p>
          <a:p>
            <a:r>
              <a:rPr lang="en-IN" dirty="0"/>
              <a:t>We can choose two base estimators: a decision tree and a k-NN classifier. </a:t>
            </a:r>
          </a:p>
          <a:p>
            <a:r>
              <a:rPr lang="en-IN" dirty="0"/>
              <a:t>Figure shows the learned decision boundary of the base estimators as well as their bagging ensembles.</a:t>
            </a:r>
            <a:endParaRPr lang="en-US" dirty="0"/>
          </a:p>
        </p:txBody>
      </p:sp>
      <p:pic>
        <p:nvPicPr>
          <p:cNvPr id="5" name="Picture 4">
            <a:extLst>
              <a:ext uri="{FF2B5EF4-FFF2-40B4-BE49-F238E27FC236}">
                <a16:creationId xmlns:a16="http://schemas.microsoft.com/office/drawing/2014/main" id="{C1CC9447-D06E-C648-97F7-2D4B7EC39D17}"/>
              </a:ext>
            </a:extLst>
          </p:cNvPr>
          <p:cNvPicPr>
            <a:picLocks noChangeAspect="1"/>
          </p:cNvPicPr>
          <p:nvPr/>
        </p:nvPicPr>
        <p:blipFill>
          <a:blip r:embed="rId2"/>
          <a:stretch>
            <a:fillRect/>
          </a:stretch>
        </p:blipFill>
        <p:spPr>
          <a:xfrm>
            <a:off x="4076700" y="69850"/>
            <a:ext cx="8115300" cy="6718300"/>
          </a:xfrm>
          <a:prstGeom prst="rect">
            <a:avLst/>
          </a:prstGeom>
        </p:spPr>
      </p:pic>
    </p:spTree>
    <p:extLst>
      <p:ext uri="{BB962C8B-B14F-4D97-AF65-F5344CB8AC3E}">
        <p14:creationId xmlns:p14="http://schemas.microsoft.com/office/powerpoint/2010/main" val="39283436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0B12-885B-F244-B042-4FC3A964D4B9}"/>
              </a:ext>
            </a:extLst>
          </p:cNvPr>
          <p:cNvSpPr>
            <a:spLocks noGrp="1"/>
          </p:cNvSpPr>
          <p:nvPr>
            <p:ph type="title"/>
          </p:nvPr>
        </p:nvSpPr>
        <p:spPr>
          <a:xfrm>
            <a:off x="838200" y="0"/>
            <a:ext cx="10515600" cy="1325563"/>
          </a:xfrm>
        </p:spPr>
        <p:txBody>
          <a:bodyPr/>
          <a:lstStyle/>
          <a:p>
            <a:r>
              <a:rPr lang="en-US" dirty="0"/>
              <a:t>Bagging</a:t>
            </a:r>
          </a:p>
        </p:txBody>
      </p:sp>
      <p:sp>
        <p:nvSpPr>
          <p:cNvPr id="3" name="Content Placeholder 2">
            <a:extLst>
              <a:ext uri="{FF2B5EF4-FFF2-40B4-BE49-F238E27FC236}">
                <a16:creationId xmlns:a16="http://schemas.microsoft.com/office/drawing/2014/main" id="{0043547E-0259-2E43-9387-234E1C824881}"/>
              </a:ext>
            </a:extLst>
          </p:cNvPr>
          <p:cNvSpPr>
            <a:spLocks noGrp="1"/>
          </p:cNvSpPr>
          <p:nvPr>
            <p:ph idx="1"/>
          </p:nvPr>
        </p:nvSpPr>
        <p:spPr>
          <a:xfrm>
            <a:off x="0" y="1253330"/>
            <a:ext cx="7396461" cy="5604669"/>
          </a:xfrm>
        </p:spPr>
        <p:txBody>
          <a:bodyPr>
            <a:normAutofit/>
          </a:bodyPr>
          <a:lstStyle/>
          <a:p>
            <a:r>
              <a:rPr lang="en-IN" dirty="0"/>
              <a:t>The figure shows how the test accuracy improves with the size of the ensemble. We can see the accuracy increases until approximately 10 base estimators and beyond 10 only increases computational complexity without accuracy gains.</a:t>
            </a:r>
          </a:p>
          <a:p>
            <a:endParaRPr lang="en-IN" dirty="0"/>
          </a:p>
          <a:p>
            <a:r>
              <a:rPr lang="en-IN" dirty="0"/>
              <a:t>We can also see the learning curves for the bagging tree ensemble. The smallest gap between training and test errors occurs at around 80% of the training set size.</a:t>
            </a:r>
          </a:p>
        </p:txBody>
      </p:sp>
      <p:pic>
        <p:nvPicPr>
          <p:cNvPr id="5" name="Picture 4">
            <a:extLst>
              <a:ext uri="{FF2B5EF4-FFF2-40B4-BE49-F238E27FC236}">
                <a16:creationId xmlns:a16="http://schemas.microsoft.com/office/drawing/2014/main" id="{93FC675B-78D6-B84D-9EE6-10A0C2E60A59}"/>
              </a:ext>
            </a:extLst>
          </p:cNvPr>
          <p:cNvPicPr>
            <a:picLocks noChangeAspect="1"/>
          </p:cNvPicPr>
          <p:nvPr/>
        </p:nvPicPr>
        <p:blipFill>
          <a:blip r:embed="rId2"/>
          <a:stretch>
            <a:fillRect/>
          </a:stretch>
        </p:blipFill>
        <p:spPr>
          <a:xfrm>
            <a:off x="7396461" y="0"/>
            <a:ext cx="4795539" cy="6858000"/>
          </a:xfrm>
          <a:prstGeom prst="rect">
            <a:avLst/>
          </a:prstGeom>
        </p:spPr>
      </p:pic>
    </p:spTree>
    <p:extLst>
      <p:ext uri="{BB962C8B-B14F-4D97-AF65-F5344CB8AC3E}">
        <p14:creationId xmlns:p14="http://schemas.microsoft.com/office/powerpoint/2010/main" val="31296636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D23A-53CD-0A4E-B841-D8FE8B41B6E9}"/>
              </a:ext>
            </a:extLst>
          </p:cNvPr>
          <p:cNvSpPr>
            <a:spLocks noGrp="1"/>
          </p:cNvSpPr>
          <p:nvPr>
            <p:ph type="title"/>
          </p:nvPr>
        </p:nvSpPr>
        <p:spPr>
          <a:xfrm>
            <a:off x="838200" y="0"/>
            <a:ext cx="10515600" cy="1325563"/>
          </a:xfrm>
        </p:spPr>
        <p:txBody>
          <a:bodyPr/>
          <a:lstStyle/>
          <a:p>
            <a:r>
              <a:rPr lang="en-US" dirty="0"/>
              <a:t>Random Forests</a:t>
            </a:r>
          </a:p>
        </p:txBody>
      </p:sp>
      <p:sp>
        <p:nvSpPr>
          <p:cNvPr id="3" name="Content Placeholder 2">
            <a:extLst>
              <a:ext uri="{FF2B5EF4-FFF2-40B4-BE49-F238E27FC236}">
                <a16:creationId xmlns:a16="http://schemas.microsoft.com/office/drawing/2014/main" id="{4E1DF0C0-2682-2041-A456-252C30CEFDC2}"/>
              </a:ext>
            </a:extLst>
          </p:cNvPr>
          <p:cNvSpPr>
            <a:spLocks noGrp="1"/>
          </p:cNvSpPr>
          <p:nvPr>
            <p:ph idx="1"/>
          </p:nvPr>
        </p:nvSpPr>
        <p:spPr>
          <a:xfrm>
            <a:off x="838200" y="1253331"/>
            <a:ext cx="10515600" cy="4351338"/>
          </a:xfrm>
        </p:spPr>
        <p:txBody>
          <a:bodyPr/>
          <a:lstStyle/>
          <a:p>
            <a:r>
              <a:rPr lang="en-IN" i="1" dirty="0"/>
              <a:t>A commonly used class of ensemble algorithms are forests of randomized trees.</a:t>
            </a:r>
          </a:p>
          <a:p>
            <a:r>
              <a:rPr lang="en-IN" dirty="0"/>
              <a:t>In </a:t>
            </a:r>
            <a:r>
              <a:rPr lang="en-IN" b="1" dirty="0"/>
              <a:t>random forests</a:t>
            </a:r>
            <a:r>
              <a:rPr lang="en-IN" dirty="0"/>
              <a:t>, each tree in the ensemble is built from a sample from the training set. In addition, instead of using all the features, a random subset of features is selected, further randomizing the tree.</a:t>
            </a:r>
            <a:endParaRPr lang="en-US" dirty="0"/>
          </a:p>
        </p:txBody>
      </p:sp>
      <p:pic>
        <p:nvPicPr>
          <p:cNvPr id="5" name="Picture 4">
            <a:extLst>
              <a:ext uri="{FF2B5EF4-FFF2-40B4-BE49-F238E27FC236}">
                <a16:creationId xmlns:a16="http://schemas.microsoft.com/office/drawing/2014/main" id="{D8DA4787-05C6-124F-9D20-E223D5C06E36}"/>
              </a:ext>
            </a:extLst>
          </p:cNvPr>
          <p:cNvPicPr>
            <a:picLocks noChangeAspect="1"/>
          </p:cNvPicPr>
          <p:nvPr/>
        </p:nvPicPr>
        <p:blipFill>
          <a:blip r:embed="rId2"/>
          <a:stretch>
            <a:fillRect/>
          </a:stretch>
        </p:blipFill>
        <p:spPr>
          <a:xfrm>
            <a:off x="1765300" y="3644900"/>
            <a:ext cx="8661400" cy="3213100"/>
          </a:xfrm>
          <a:prstGeom prst="rect">
            <a:avLst/>
          </a:prstGeom>
        </p:spPr>
      </p:pic>
    </p:spTree>
    <p:extLst>
      <p:ext uri="{BB962C8B-B14F-4D97-AF65-F5344CB8AC3E}">
        <p14:creationId xmlns:p14="http://schemas.microsoft.com/office/powerpoint/2010/main" val="232022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720F-4EE6-464B-AFAD-E79A3C38A5B4}"/>
              </a:ext>
            </a:extLst>
          </p:cNvPr>
          <p:cNvSpPr>
            <a:spLocks noGrp="1"/>
          </p:cNvSpPr>
          <p:nvPr>
            <p:ph type="title"/>
          </p:nvPr>
        </p:nvSpPr>
        <p:spPr/>
        <p:txBody>
          <a:bodyPr/>
          <a:lstStyle/>
          <a:p>
            <a:r>
              <a:rPr lang="en-US" dirty="0"/>
              <a:t>Before filling in missing values!</a:t>
            </a:r>
          </a:p>
        </p:txBody>
      </p:sp>
      <p:sp>
        <p:nvSpPr>
          <p:cNvPr id="3" name="Content Placeholder 2">
            <a:extLst>
              <a:ext uri="{FF2B5EF4-FFF2-40B4-BE49-F238E27FC236}">
                <a16:creationId xmlns:a16="http://schemas.microsoft.com/office/drawing/2014/main" id="{C912DD67-1396-9046-80BB-423568FC1969}"/>
              </a:ext>
            </a:extLst>
          </p:cNvPr>
          <p:cNvSpPr>
            <a:spLocks noGrp="1"/>
          </p:cNvSpPr>
          <p:nvPr>
            <p:ph idx="1"/>
          </p:nvPr>
        </p:nvSpPr>
        <p:spPr/>
        <p:txBody>
          <a:bodyPr/>
          <a:lstStyle/>
          <a:p>
            <a:r>
              <a:rPr lang="en-IN" dirty="0"/>
              <a:t>We have to ensure that each of </a:t>
            </a:r>
            <a:r>
              <a:rPr lang="en-IN" dirty="0" err="1"/>
              <a:t>Self_Employed</a:t>
            </a:r>
            <a:r>
              <a:rPr lang="en-IN" dirty="0"/>
              <a:t> and Education variables should not have a missing values.</a:t>
            </a:r>
            <a:endParaRPr lang="en-US" dirty="0"/>
          </a:p>
        </p:txBody>
      </p:sp>
      <p:pic>
        <p:nvPicPr>
          <p:cNvPr id="5" name="Picture 4">
            <a:extLst>
              <a:ext uri="{FF2B5EF4-FFF2-40B4-BE49-F238E27FC236}">
                <a16:creationId xmlns:a16="http://schemas.microsoft.com/office/drawing/2014/main" id="{84BEEDAB-E83F-F04D-BE6B-48DF914181CC}"/>
              </a:ext>
            </a:extLst>
          </p:cNvPr>
          <p:cNvPicPr>
            <a:picLocks noChangeAspect="1"/>
          </p:cNvPicPr>
          <p:nvPr/>
        </p:nvPicPr>
        <p:blipFill>
          <a:blip r:embed="rId2"/>
          <a:stretch>
            <a:fillRect/>
          </a:stretch>
        </p:blipFill>
        <p:spPr>
          <a:xfrm>
            <a:off x="3327400" y="3065463"/>
            <a:ext cx="5537200" cy="3111500"/>
          </a:xfrm>
          <a:prstGeom prst="rect">
            <a:avLst/>
          </a:prstGeom>
        </p:spPr>
      </p:pic>
    </p:spTree>
    <p:extLst>
      <p:ext uri="{BB962C8B-B14F-4D97-AF65-F5344CB8AC3E}">
        <p14:creationId xmlns:p14="http://schemas.microsoft.com/office/powerpoint/2010/main" val="23705955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7E50-BB34-EC49-8141-F3EB7C036942}"/>
              </a:ext>
            </a:extLst>
          </p:cNvPr>
          <p:cNvSpPr>
            <a:spLocks noGrp="1"/>
          </p:cNvSpPr>
          <p:nvPr>
            <p:ph type="title"/>
          </p:nvPr>
        </p:nvSpPr>
        <p:spPr/>
        <p:txBody>
          <a:bodyPr/>
          <a:lstStyle/>
          <a:p>
            <a:r>
              <a:rPr lang="en-IN" dirty="0"/>
              <a:t>TF-IDF Transformer Usage</a:t>
            </a:r>
            <a:endParaRPr lang="en-US" dirty="0"/>
          </a:p>
        </p:txBody>
      </p:sp>
      <p:sp>
        <p:nvSpPr>
          <p:cNvPr id="3" name="Content Placeholder 2">
            <a:extLst>
              <a:ext uri="{FF2B5EF4-FFF2-40B4-BE49-F238E27FC236}">
                <a16:creationId xmlns:a16="http://schemas.microsoft.com/office/drawing/2014/main" id="{7F7DED41-86D6-AA46-A5B7-16C5595279AE}"/>
              </a:ext>
            </a:extLst>
          </p:cNvPr>
          <p:cNvSpPr>
            <a:spLocks noGrp="1"/>
          </p:cNvSpPr>
          <p:nvPr>
            <p:ph idx="1"/>
          </p:nvPr>
        </p:nvSpPr>
        <p:spPr/>
        <p:txBody>
          <a:bodyPr/>
          <a:lstStyle/>
          <a:p>
            <a:pPr fontAlgn="base"/>
            <a:r>
              <a:rPr lang="en-IN" dirty="0"/>
              <a:t>Below we have 5 toy documents. We are going to use this toy dataset to compute the TF-IDF scores of words in these documents.</a:t>
            </a:r>
          </a:p>
          <a:p>
            <a:pPr fontAlgn="base"/>
            <a:r>
              <a:rPr lang="en-IN" dirty="0"/>
              <a:t>We also import the necessary modules here which include </a:t>
            </a:r>
            <a:r>
              <a:rPr lang="en-IN" dirty="0" err="1"/>
              <a:t>TfidfTransformer</a:t>
            </a:r>
            <a:r>
              <a:rPr lang="en-IN" dirty="0"/>
              <a:t> and </a:t>
            </a:r>
            <a:r>
              <a:rPr lang="en-IN" dirty="0" err="1"/>
              <a:t>CountVectorizer</a:t>
            </a:r>
            <a:r>
              <a:rPr lang="en-IN" dirty="0"/>
              <a:t>.</a:t>
            </a:r>
          </a:p>
          <a:p>
            <a:endParaRPr lang="en-US" dirty="0"/>
          </a:p>
        </p:txBody>
      </p:sp>
      <p:pic>
        <p:nvPicPr>
          <p:cNvPr id="5" name="Picture 4">
            <a:extLst>
              <a:ext uri="{FF2B5EF4-FFF2-40B4-BE49-F238E27FC236}">
                <a16:creationId xmlns:a16="http://schemas.microsoft.com/office/drawing/2014/main" id="{51EF2F41-BA38-AA4E-B94F-A59886CE8277}"/>
              </a:ext>
            </a:extLst>
          </p:cNvPr>
          <p:cNvPicPr>
            <a:picLocks noChangeAspect="1"/>
          </p:cNvPicPr>
          <p:nvPr/>
        </p:nvPicPr>
        <p:blipFill>
          <a:blip r:embed="rId2"/>
          <a:stretch>
            <a:fillRect/>
          </a:stretch>
        </p:blipFill>
        <p:spPr>
          <a:xfrm>
            <a:off x="2597150" y="4000500"/>
            <a:ext cx="6997700" cy="2857500"/>
          </a:xfrm>
          <a:prstGeom prst="rect">
            <a:avLst/>
          </a:prstGeom>
        </p:spPr>
      </p:pic>
    </p:spTree>
    <p:extLst>
      <p:ext uri="{BB962C8B-B14F-4D97-AF65-F5344CB8AC3E}">
        <p14:creationId xmlns:p14="http://schemas.microsoft.com/office/powerpoint/2010/main" val="24431466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7E50-BB34-EC49-8141-F3EB7C036942}"/>
              </a:ext>
            </a:extLst>
          </p:cNvPr>
          <p:cNvSpPr>
            <a:spLocks noGrp="1"/>
          </p:cNvSpPr>
          <p:nvPr>
            <p:ph type="title"/>
          </p:nvPr>
        </p:nvSpPr>
        <p:spPr/>
        <p:txBody>
          <a:bodyPr/>
          <a:lstStyle/>
          <a:p>
            <a:r>
              <a:rPr lang="en-IN" dirty="0"/>
              <a:t>TF-IDF Transformer Usage</a:t>
            </a:r>
            <a:endParaRPr lang="en-US" dirty="0"/>
          </a:p>
        </p:txBody>
      </p:sp>
      <p:sp>
        <p:nvSpPr>
          <p:cNvPr id="3" name="Content Placeholder 2">
            <a:extLst>
              <a:ext uri="{FF2B5EF4-FFF2-40B4-BE49-F238E27FC236}">
                <a16:creationId xmlns:a16="http://schemas.microsoft.com/office/drawing/2014/main" id="{7F7DED41-86D6-AA46-A5B7-16C5595279AE}"/>
              </a:ext>
            </a:extLst>
          </p:cNvPr>
          <p:cNvSpPr>
            <a:spLocks noGrp="1"/>
          </p:cNvSpPr>
          <p:nvPr>
            <p:ph idx="1"/>
          </p:nvPr>
        </p:nvSpPr>
        <p:spPr/>
        <p:txBody>
          <a:bodyPr/>
          <a:lstStyle/>
          <a:p>
            <a:pPr fontAlgn="base"/>
            <a:r>
              <a:rPr lang="en-IN" dirty="0"/>
              <a:t>In order to start using </a:t>
            </a:r>
            <a:r>
              <a:rPr lang="en-IN" dirty="0" err="1"/>
              <a:t>TfidfTransformer</a:t>
            </a:r>
            <a:r>
              <a:rPr lang="en-IN" dirty="0"/>
              <a:t> you will first have to create a </a:t>
            </a:r>
            <a:r>
              <a:rPr lang="en-IN" dirty="0" err="1"/>
              <a:t>CountVectorizer</a:t>
            </a:r>
            <a:r>
              <a:rPr lang="en-IN" dirty="0"/>
              <a:t> to count the number of words (term frequency)</a:t>
            </a:r>
          </a:p>
          <a:p>
            <a:pPr fontAlgn="base"/>
            <a:endParaRPr lang="en-IN" dirty="0"/>
          </a:p>
          <a:p>
            <a:pPr fontAlgn="base"/>
            <a:endParaRPr lang="en-IN" dirty="0"/>
          </a:p>
          <a:p>
            <a:pPr fontAlgn="base"/>
            <a:endParaRPr lang="en-IN" dirty="0"/>
          </a:p>
          <a:p>
            <a:pPr fontAlgn="base"/>
            <a:r>
              <a:rPr lang="en-IN" dirty="0"/>
              <a:t>We should have 5 rows (5 docs) and 16 columns (16 unique words, minus single character words)</a:t>
            </a:r>
            <a:endParaRPr lang="en-US" dirty="0"/>
          </a:p>
        </p:txBody>
      </p:sp>
      <p:pic>
        <p:nvPicPr>
          <p:cNvPr id="6" name="Picture 5">
            <a:extLst>
              <a:ext uri="{FF2B5EF4-FFF2-40B4-BE49-F238E27FC236}">
                <a16:creationId xmlns:a16="http://schemas.microsoft.com/office/drawing/2014/main" id="{94A6900A-F324-DD4E-B6E2-8A80C234BA08}"/>
              </a:ext>
            </a:extLst>
          </p:cNvPr>
          <p:cNvPicPr>
            <a:picLocks noChangeAspect="1"/>
          </p:cNvPicPr>
          <p:nvPr/>
        </p:nvPicPr>
        <p:blipFill>
          <a:blip r:embed="rId2"/>
          <a:stretch>
            <a:fillRect/>
          </a:stretch>
        </p:blipFill>
        <p:spPr>
          <a:xfrm>
            <a:off x="2533650" y="2724150"/>
            <a:ext cx="7124700" cy="1409700"/>
          </a:xfrm>
          <a:prstGeom prst="rect">
            <a:avLst/>
          </a:prstGeom>
        </p:spPr>
      </p:pic>
      <p:pic>
        <p:nvPicPr>
          <p:cNvPr id="8" name="Picture 7">
            <a:extLst>
              <a:ext uri="{FF2B5EF4-FFF2-40B4-BE49-F238E27FC236}">
                <a16:creationId xmlns:a16="http://schemas.microsoft.com/office/drawing/2014/main" id="{9C134CCF-C80C-3D40-89EE-02CA5C9884E2}"/>
              </a:ext>
            </a:extLst>
          </p:cNvPr>
          <p:cNvPicPr>
            <a:picLocks noChangeAspect="1"/>
          </p:cNvPicPr>
          <p:nvPr/>
        </p:nvPicPr>
        <p:blipFill>
          <a:blip r:embed="rId3"/>
          <a:stretch>
            <a:fillRect/>
          </a:stretch>
        </p:blipFill>
        <p:spPr>
          <a:xfrm>
            <a:off x="2533650" y="5032375"/>
            <a:ext cx="2794000" cy="571500"/>
          </a:xfrm>
          <a:prstGeom prst="rect">
            <a:avLst/>
          </a:prstGeom>
        </p:spPr>
      </p:pic>
      <p:pic>
        <p:nvPicPr>
          <p:cNvPr id="10" name="Picture 9">
            <a:extLst>
              <a:ext uri="{FF2B5EF4-FFF2-40B4-BE49-F238E27FC236}">
                <a16:creationId xmlns:a16="http://schemas.microsoft.com/office/drawing/2014/main" id="{2DB7956E-5AC6-DE4A-B403-317170CB958A}"/>
              </a:ext>
            </a:extLst>
          </p:cNvPr>
          <p:cNvPicPr>
            <a:picLocks noChangeAspect="1"/>
          </p:cNvPicPr>
          <p:nvPr/>
        </p:nvPicPr>
        <p:blipFill>
          <a:blip r:embed="rId4"/>
          <a:stretch>
            <a:fillRect/>
          </a:stretch>
        </p:blipFill>
        <p:spPr>
          <a:xfrm>
            <a:off x="2533650" y="5414962"/>
            <a:ext cx="1003300" cy="647700"/>
          </a:xfrm>
          <a:prstGeom prst="rect">
            <a:avLst/>
          </a:prstGeom>
        </p:spPr>
      </p:pic>
    </p:spTree>
    <p:extLst>
      <p:ext uri="{BB962C8B-B14F-4D97-AF65-F5344CB8AC3E}">
        <p14:creationId xmlns:p14="http://schemas.microsoft.com/office/powerpoint/2010/main" val="657782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7E50-BB34-EC49-8141-F3EB7C036942}"/>
              </a:ext>
            </a:extLst>
          </p:cNvPr>
          <p:cNvSpPr>
            <a:spLocks noGrp="1"/>
          </p:cNvSpPr>
          <p:nvPr>
            <p:ph type="title"/>
          </p:nvPr>
        </p:nvSpPr>
        <p:spPr>
          <a:xfrm>
            <a:off x="838200" y="0"/>
            <a:ext cx="10515600" cy="1325563"/>
          </a:xfrm>
        </p:spPr>
        <p:txBody>
          <a:bodyPr/>
          <a:lstStyle/>
          <a:p>
            <a:r>
              <a:rPr lang="en-IN" dirty="0"/>
              <a:t>TF-IDF Transformer Usage</a:t>
            </a:r>
            <a:endParaRPr lang="en-US" dirty="0"/>
          </a:p>
        </p:txBody>
      </p:sp>
      <p:sp>
        <p:nvSpPr>
          <p:cNvPr id="3" name="Content Placeholder 2">
            <a:extLst>
              <a:ext uri="{FF2B5EF4-FFF2-40B4-BE49-F238E27FC236}">
                <a16:creationId xmlns:a16="http://schemas.microsoft.com/office/drawing/2014/main" id="{7F7DED41-86D6-AA46-A5B7-16C5595279AE}"/>
              </a:ext>
            </a:extLst>
          </p:cNvPr>
          <p:cNvSpPr>
            <a:spLocks noGrp="1"/>
          </p:cNvSpPr>
          <p:nvPr>
            <p:ph idx="1"/>
          </p:nvPr>
        </p:nvSpPr>
        <p:spPr>
          <a:xfrm>
            <a:off x="838200" y="1152747"/>
            <a:ext cx="10515600" cy="4351338"/>
          </a:xfrm>
        </p:spPr>
        <p:txBody>
          <a:bodyPr/>
          <a:lstStyle/>
          <a:p>
            <a:pPr fontAlgn="base"/>
            <a:r>
              <a:rPr lang="en-IN" dirty="0"/>
              <a:t>Now we are going to compute the IDF values by calling </a:t>
            </a:r>
            <a:r>
              <a:rPr lang="en-IN" dirty="0" err="1"/>
              <a:t>tfidf_transformer.fit</a:t>
            </a:r>
            <a:r>
              <a:rPr lang="en-IN" dirty="0"/>
              <a:t>() on the word counts.</a:t>
            </a:r>
          </a:p>
          <a:p>
            <a:pPr fontAlgn="base"/>
            <a:endParaRPr lang="en-IN" dirty="0"/>
          </a:p>
          <a:p>
            <a:pPr marL="0" indent="0" fontAlgn="base">
              <a:buNone/>
            </a:pPr>
            <a:endParaRPr lang="en-US" dirty="0"/>
          </a:p>
        </p:txBody>
      </p:sp>
      <p:pic>
        <p:nvPicPr>
          <p:cNvPr id="12" name="Picture 11">
            <a:extLst>
              <a:ext uri="{FF2B5EF4-FFF2-40B4-BE49-F238E27FC236}">
                <a16:creationId xmlns:a16="http://schemas.microsoft.com/office/drawing/2014/main" id="{D4705762-23D6-8544-9385-5BD9631C19E7}"/>
              </a:ext>
            </a:extLst>
          </p:cNvPr>
          <p:cNvPicPr>
            <a:picLocks noChangeAspect="1"/>
          </p:cNvPicPr>
          <p:nvPr/>
        </p:nvPicPr>
        <p:blipFill>
          <a:blip r:embed="rId2"/>
          <a:stretch>
            <a:fillRect/>
          </a:stretch>
        </p:blipFill>
        <p:spPr>
          <a:xfrm>
            <a:off x="2705100" y="2184400"/>
            <a:ext cx="3162300" cy="2336800"/>
          </a:xfrm>
          <a:prstGeom prst="rect">
            <a:avLst/>
          </a:prstGeom>
        </p:spPr>
      </p:pic>
      <p:pic>
        <p:nvPicPr>
          <p:cNvPr id="14" name="Picture 13">
            <a:extLst>
              <a:ext uri="{FF2B5EF4-FFF2-40B4-BE49-F238E27FC236}">
                <a16:creationId xmlns:a16="http://schemas.microsoft.com/office/drawing/2014/main" id="{4D857D40-3295-4148-92DB-B874B30DC9CD}"/>
              </a:ext>
            </a:extLst>
          </p:cNvPr>
          <p:cNvPicPr>
            <a:picLocks noChangeAspect="1"/>
          </p:cNvPicPr>
          <p:nvPr/>
        </p:nvPicPr>
        <p:blipFill>
          <a:blip r:embed="rId3"/>
          <a:stretch>
            <a:fillRect/>
          </a:stretch>
        </p:blipFill>
        <p:spPr>
          <a:xfrm>
            <a:off x="2705100" y="4521200"/>
            <a:ext cx="3162300" cy="2336800"/>
          </a:xfrm>
          <a:prstGeom prst="rect">
            <a:avLst/>
          </a:prstGeom>
        </p:spPr>
      </p:pic>
      <p:pic>
        <p:nvPicPr>
          <p:cNvPr id="16" name="Picture 15">
            <a:extLst>
              <a:ext uri="{FF2B5EF4-FFF2-40B4-BE49-F238E27FC236}">
                <a16:creationId xmlns:a16="http://schemas.microsoft.com/office/drawing/2014/main" id="{EA9DC627-1989-EA4E-8C6A-1D73BAF1C8A1}"/>
              </a:ext>
            </a:extLst>
          </p:cNvPr>
          <p:cNvPicPr>
            <a:picLocks noChangeAspect="1"/>
          </p:cNvPicPr>
          <p:nvPr/>
        </p:nvPicPr>
        <p:blipFill>
          <a:blip r:embed="rId4"/>
          <a:stretch>
            <a:fillRect/>
          </a:stretch>
        </p:blipFill>
        <p:spPr>
          <a:xfrm>
            <a:off x="5867400" y="2184400"/>
            <a:ext cx="3162300" cy="2336800"/>
          </a:xfrm>
          <a:prstGeom prst="rect">
            <a:avLst/>
          </a:prstGeom>
        </p:spPr>
      </p:pic>
      <p:pic>
        <p:nvPicPr>
          <p:cNvPr id="18" name="Picture 17">
            <a:extLst>
              <a:ext uri="{FF2B5EF4-FFF2-40B4-BE49-F238E27FC236}">
                <a16:creationId xmlns:a16="http://schemas.microsoft.com/office/drawing/2014/main" id="{2DA63B3F-6507-074B-8ACA-5DF54F0223CE}"/>
              </a:ext>
            </a:extLst>
          </p:cNvPr>
          <p:cNvPicPr>
            <a:picLocks noChangeAspect="1"/>
          </p:cNvPicPr>
          <p:nvPr/>
        </p:nvPicPr>
        <p:blipFill>
          <a:blip r:embed="rId5"/>
          <a:stretch>
            <a:fillRect/>
          </a:stretch>
        </p:blipFill>
        <p:spPr>
          <a:xfrm>
            <a:off x="5867400" y="4521200"/>
            <a:ext cx="3162300" cy="2336800"/>
          </a:xfrm>
          <a:prstGeom prst="rect">
            <a:avLst/>
          </a:prstGeom>
        </p:spPr>
      </p:pic>
    </p:spTree>
    <p:extLst>
      <p:ext uri="{BB962C8B-B14F-4D97-AF65-F5344CB8AC3E}">
        <p14:creationId xmlns:p14="http://schemas.microsoft.com/office/powerpoint/2010/main" val="38566106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A574-8FF7-B044-8871-D0F20A30FDF9}"/>
              </a:ext>
            </a:extLst>
          </p:cNvPr>
          <p:cNvSpPr>
            <a:spLocks noGrp="1"/>
          </p:cNvSpPr>
          <p:nvPr>
            <p:ph type="title"/>
          </p:nvPr>
        </p:nvSpPr>
        <p:spPr/>
        <p:txBody>
          <a:bodyPr/>
          <a:lstStyle/>
          <a:p>
            <a:r>
              <a:rPr lang="en-IN" dirty="0"/>
              <a:t>TF-IDF Transformer Usage</a:t>
            </a:r>
            <a:endParaRPr lang="en-US" dirty="0"/>
          </a:p>
        </p:txBody>
      </p:sp>
      <p:sp>
        <p:nvSpPr>
          <p:cNvPr id="3" name="Content Placeholder 2">
            <a:extLst>
              <a:ext uri="{FF2B5EF4-FFF2-40B4-BE49-F238E27FC236}">
                <a16:creationId xmlns:a16="http://schemas.microsoft.com/office/drawing/2014/main" id="{2D1FC0C4-0A8C-A843-AF98-96E1DE362BF3}"/>
              </a:ext>
            </a:extLst>
          </p:cNvPr>
          <p:cNvSpPr>
            <a:spLocks noGrp="1"/>
          </p:cNvSpPr>
          <p:nvPr>
            <p:ph idx="1"/>
          </p:nvPr>
        </p:nvSpPr>
        <p:spPr/>
        <p:txBody>
          <a:bodyPr/>
          <a:lstStyle/>
          <a:p>
            <a:r>
              <a:rPr lang="en-IN" dirty="0"/>
              <a:t>Notice that the words ‘mouse’ and ‘the’ have the lowest IDF values. This is expected as these words appear in each and every document in our collection. The lower the IDF value of a word, the less unique it is to any particular document.</a:t>
            </a:r>
          </a:p>
          <a:p>
            <a:endParaRPr lang="en-IN" dirty="0"/>
          </a:p>
          <a:p>
            <a:r>
              <a:rPr lang="en-IN" dirty="0"/>
              <a:t>Once you have the IDF values, you can now compute the                     </a:t>
            </a:r>
            <a:r>
              <a:rPr lang="en-IN" dirty="0" err="1"/>
              <a:t>tf-idf</a:t>
            </a:r>
            <a:r>
              <a:rPr lang="en-IN" dirty="0"/>
              <a:t> scores for any document or set of documents using </a:t>
            </a:r>
            <a:r>
              <a:rPr lang="en-IN" dirty="0" err="1"/>
              <a:t>tfidf_transformer.transform</a:t>
            </a:r>
            <a:r>
              <a:rPr lang="en-IN" dirty="0"/>
              <a:t>()</a:t>
            </a:r>
            <a:endParaRPr lang="en-US" dirty="0"/>
          </a:p>
        </p:txBody>
      </p:sp>
    </p:spTree>
    <p:extLst>
      <p:ext uri="{BB962C8B-B14F-4D97-AF65-F5344CB8AC3E}">
        <p14:creationId xmlns:p14="http://schemas.microsoft.com/office/powerpoint/2010/main" val="11564055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A574-8FF7-B044-8871-D0F20A30FDF9}"/>
              </a:ext>
            </a:extLst>
          </p:cNvPr>
          <p:cNvSpPr>
            <a:spLocks noGrp="1"/>
          </p:cNvSpPr>
          <p:nvPr>
            <p:ph type="title"/>
          </p:nvPr>
        </p:nvSpPr>
        <p:spPr/>
        <p:txBody>
          <a:bodyPr/>
          <a:lstStyle/>
          <a:p>
            <a:r>
              <a:rPr lang="en-IN" dirty="0"/>
              <a:t>TF-IDF Transformer Usage</a:t>
            </a:r>
            <a:endParaRPr lang="en-US" dirty="0"/>
          </a:p>
        </p:txBody>
      </p:sp>
      <p:sp>
        <p:nvSpPr>
          <p:cNvPr id="3" name="Content Placeholder 2">
            <a:extLst>
              <a:ext uri="{FF2B5EF4-FFF2-40B4-BE49-F238E27FC236}">
                <a16:creationId xmlns:a16="http://schemas.microsoft.com/office/drawing/2014/main" id="{2D1FC0C4-0A8C-A843-AF98-96E1DE362BF3}"/>
              </a:ext>
            </a:extLst>
          </p:cNvPr>
          <p:cNvSpPr>
            <a:spLocks noGrp="1"/>
          </p:cNvSpPr>
          <p:nvPr>
            <p:ph idx="1"/>
          </p:nvPr>
        </p:nvSpPr>
        <p:spPr>
          <a:xfrm>
            <a:off x="838200" y="1825625"/>
            <a:ext cx="5257800" cy="4351338"/>
          </a:xfrm>
        </p:spPr>
        <p:txBody>
          <a:bodyPr>
            <a:normAutofit/>
          </a:bodyPr>
          <a:lstStyle/>
          <a:p>
            <a:pPr fontAlgn="base"/>
            <a:r>
              <a:rPr lang="en-IN" dirty="0" err="1"/>
              <a:t>Tf-idf</a:t>
            </a:r>
            <a:r>
              <a:rPr lang="en-IN" dirty="0"/>
              <a:t> scores of first document:</a:t>
            </a:r>
          </a:p>
          <a:p>
            <a:pPr fontAlgn="base"/>
            <a:endParaRPr lang="en-IN" dirty="0"/>
          </a:p>
          <a:p>
            <a:pPr fontAlgn="base"/>
            <a:r>
              <a:rPr lang="en-IN" dirty="0"/>
              <a:t>The more common the word across documents, the lower its score and the more unique a word is to our first document (e.g. ‘had’ and ‘tiny’) the higher the score.</a:t>
            </a:r>
          </a:p>
        </p:txBody>
      </p:sp>
      <p:pic>
        <p:nvPicPr>
          <p:cNvPr id="6" name="Picture 5">
            <a:extLst>
              <a:ext uri="{FF2B5EF4-FFF2-40B4-BE49-F238E27FC236}">
                <a16:creationId xmlns:a16="http://schemas.microsoft.com/office/drawing/2014/main" id="{53262660-6AD0-DF4F-BDA3-A0FB23D1966D}"/>
              </a:ext>
            </a:extLst>
          </p:cNvPr>
          <p:cNvPicPr>
            <a:picLocks noChangeAspect="1"/>
          </p:cNvPicPr>
          <p:nvPr/>
        </p:nvPicPr>
        <p:blipFill>
          <a:blip r:embed="rId2"/>
          <a:stretch>
            <a:fillRect/>
          </a:stretch>
        </p:blipFill>
        <p:spPr>
          <a:xfrm>
            <a:off x="6781800" y="2387600"/>
            <a:ext cx="2362200" cy="4470400"/>
          </a:xfrm>
          <a:prstGeom prst="rect">
            <a:avLst/>
          </a:prstGeom>
        </p:spPr>
      </p:pic>
      <p:pic>
        <p:nvPicPr>
          <p:cNvPr id="8" name="Picture 7">
            <a:extLst>
              <a:ext uri="{FF2B5EF4-FFF2-40B4-BE49-F238E27FC236}">
                <a16:creationId xmlns:a16="http://schemas.microsoft.com/office/drawing/2014/main" id="{A3BDD393-03C9-744A-8370-ABCA2610FEBC}"/>
              </a:ext>
            </a:extLst>
          </p:cNvPr>
          <p:cNvPicPr>
            <a:picLocks noChangeAspect="1"/>
          </p:cNvPicPr>
          <p:nvPr/>
        </p:nvPicPr>
        <p:blipFill>
          <a:blip r:embed="rId3"/>
          <a:stretch>
            <a:fillRect/>
          </a:stretch>
        </p:blipFill>
        <p:spPr>
          <a:xfrm>
            <a:off x="9144000" y="2387600"/>
            <a:ext cx="2362200" cy="4470400"/>
          </a:xfrm>
          <a:prstGeom prst="rect">
            <a:avLst/>
          </a:prstGeom>
        </p:spPr>
      </p:pic>
    </p:spTree>
    <p:extLst>
      <p:ext uri="{BB962C8B-B14F-4D97-AF65-F5344CB8AC3E}">
        <p14:creationId xmlns:p14="http://schemas.microsoft.com/office/powerpoint/2010/main" val="26844988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48F5-C882-4442-A991-D86A5F9D3A9D}"/>
              </a:ext>
            </a:extLst>
          </p:cNvPr>
          <p:cNvSpPr>
            <a:spLocks noGrp="1"/>
          </p:cNvSpPr>
          <p:nvPr>
            <p:ph type="title"/>
          </p:nvPr>
        </p:nvSpPr>
        <p:spPr/>
        <p:txBody>
          <a:bodyPr/>
          <a:lstStyle/>
          <a:p>
            <a:r>
              <a:rPr lang="en-IN" dirty="0"/>
              <a:t>TF-IDF Vectorizer Usage</a:t>
            </a:r>
            <a:endParaRPr lang="en-US" dirty="0"/>
          </a:p>
        </p:txBody>
      </p:sp>
      <p:sp>
        <p:nvSpPr>
          <p:cNvPr id="3" name="Content Placeholder 2">
            <a:extLst>
              <a:ext uri="{FF2B5EF4-FFF2-40B4-BE49-F238E27FC236}">
                <a16:creationId xmlns:a16="http://schemas.microsoft.com/office/drawing/2014/main" id="{B107903F-01F0-F440-9D67-CEEB1A331CC3}"/>
              </a:ext>
            </a:extLst>
          </p:cNvPr>
          <p:cNvSpPr>
            <a:spLocks noGrp="1"/>
          </p:cNvSpPr>
          <p:nvPr>
            <p:ph idx="1"/>
          </p:nvPr>
        </p:nvSpPr>
        <p:spPr/>
        <p:txBody>
          <a:bodyPr/>
          <a:lstStyle/>
          <a:p>
            <a:r>
              <a:rPr lang="en-IN" dirty="0"/>
              <a:t>With </a:t>
            </a:r>
            <a:r>
              <a:rPr lang="en-IN" dirty="0" err="1"/>
              <a:t>Tfidfvectorizer</a:t>
            </a:r>
            <a:r>
              <a:rPr lang="en-IN" dirty="0"/>
              <a:t> you compute the word counts, </a:t>
            </a:r>
            <a:r>
              <a:rPr lang="en-IN" dirty="0" err="1"/>
              <a:t>idf</a:t>
            </a:r>
            <a:r>
              <a:rPr lang="en-IN" dirty="0"/>
              <a:t> and </a:t>
            </a:r>
            <a:r>
              <a:rPr lang="en-IN" dirty="0" err="1"/>
              <a:t>tf-idf</a:t>
            </a:r>
            <a:r>
              <a:rPr lang="en-IN" dirty="0"/>
              <a:t> values all at once using </a:t>
            </a:r>
            <a:r>
              <a:rPr lang="en-IN" dirty="0" err="1"/>
              <a:t>tfidf_vectorizer.fit_transform</a:t>
            </a:r>
            <a:r>
              <a:rPr lang="en-IN" dirty="0"/>
              <a:t>()</a:t>
            </a:r>
            <a:endParaRPr lang="en-US" dirty="0"/>
          </a:p>
        </p:txBody>
      </p:sp>
      <p:pic>
        <p:nvPicPr>
          <p:cNvPr id="6" name="Picture 5">
            <a:extLst>
              <a:ext uri="{FF2B5EF4-FFF2-40B4-BE49-F238E27FC236}">
                <a16:creationId xmlns:a16="http://schemas.microsoft.com/office/drawing/2014/main" id="{0525F3AF-C374-9B4C-B009-95391F28AFC9}"/>
              </a:ext>
            </a:extLst>
          </p:cNvPr>
          <p:cNvPicPr>
            <a:picLocks noChangeAspect="1"/>
          </p:cNvPicPr>
          <p:nvPr/>
        </p:nvPicPr>
        <p:blipFill>
          <a:blip r:embed="rId2"/>
          <a:stretch>
            <a:fillRect/>
          </a:stretch>
        </p:blipFill>
        <p:spPr>
          <a:xfrm>
            <a:off x="3399397" y="3429000"/>
            <a:ext cx="2362200" cy="3429000"/>
          </a:xfrm>
          <a:prstGeom prst="rect">
            <a:avLst/>
          </a:prstGeom>
        </p:spPr>
      </p:pic>
      <p:pic>
        <p:nvPicPr>
          <p:cNvPr id="7" name="Picture 6">
            <a:extLst>
              <a:ext uri="{FF2B5EF4-FFF2-40B4-BE49-F238E27FC236}">
                <a16:creationId xmlns:a16="http://schemas.microsoft.com/office/drawing/2014/main" id="{A1936C60-2072-2148-BE04-B9584CD48AD7}"/>
              </a:ext>
            </a:extLst>
          </p:cNvPr>
          <p:cNvPicPr>
            <a:picLocks noChangeAspect="1"/>
          </p:cNvPicPr>
          <p:nvPr/>
        </p:nvPicPr>
        <p:blipFill>
          <a:blip r:embed="rId3"/>
          <a:stretch>
            <a:fillRect/>
          </a:stretch>
        </p:blipFill>
        <p:spPr>
          <a:xfrm>
            <a:off x="6430405" y="3429000"/>
            <a:ext cx="2362200" cy="3429000"/>
          </a:xfrm>
          <a:prstGeom prst="rect">
            <a:avLst/>
          </a:prstGeom>
        </p:spPr>
      </p:pic>
    </p:spTree>
    <p:extLst>
      <p:ext uri="{BB962C8B-B14F-4D97-AF65-F5344CB8AC3E}">
        <p14:creationId xmlns:p14="http://schemas.microsoft.com/office/powerpoint/2010/main" val="26415304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54FC-176E-5347-935A-EDF861BCB5DF}"/>
              </a:ext>
            </a:extLst>
          </p:cNvPr>
          <p:cNvSpPr>
            <a:spLocks noGrp="1"/>
          </p:cNvSpPr>
          <p:nvPr>
            <p:ph type="title"/>
          </p:nvPr>
        </p:nvSpPr>
        <p:spPr/>
        <p:txBody>
          <a:bodyPr/>
          <a:lstStyle/>
          <a:p>
            <a:r>
              <a:rPr lang="en-IN" dirty="0"/>
              <a:t>TF-IDF Transformer vs. TF-IDF Vectorizer</a:t>
            </a:r>
            <a:endParaRPr lang="en-US" dirty="0"/>
          </a:p>
        </p:txBody>
      </p:sp>
      <p:sp>
        <p:nvSpPr>
          <p:cNvPr id="3" name="Content Placeholder 2">
            <a:extLst>
              <a:ext uri="{FF2B5EF4-FFF2-40B4-BE49-F238E27FC236}">
                <a16:creationId xmlns:a16="http://schemas.microsoft.com/office/drawing/2014/main" id="{D1DB089A-00B4-2D4D-9898-6BC3E1C6529C}"/>
              </a:ext>
            </a:extLst>
          </p:cNvPr>
          <p:cNvSpPr>
            <a:spLocks noGrp="1"/>
          </p:cNvSpPr>
          <p:nvPr>
            <p:ph idx="1"/>
          </p:nvPr>
        </p:nvSpPr>
        <p:spPr/>
        <p:txBody>
          <a:bodyPr/>
          <a:lstStyle/>
          <a:p>
            <a:pPr fontAlgn="base"/>
            <a:endParaRPr lang="en-IN" dirty="0"/>
          </a:p>
          <a:p>
            <a:pPr fontAlgn="base"/>
            <a:r>
              <a:rPr lang="en-IN" dirty="0"/>
              <a:t>With </a:t>
            </a:r>
            <a:r>
              <a:rPr lang="en-IN" b="1" dirty="0" err="1"/>
              <a:t>Tfidftransformer</a:t>
            </a:r>
            <a:r>
              <a:rPr lang="en-IN" dirty="0"/>
              <a:t> you will systematically compute word counts using </a:t>
            </a:r>
            <a:r>
              <a:rPr lang="en-IN" b="1" dirty="0" err="1"/>
              <a:t>CountVectorizer</a:t>
            </a:r>
            <a:r>
              <a:rPr lang="en-IN" b="1" dirty="0"/>
              <a:t> </a:t>
            </a:r>
            <a:r>
              <a:rPr lang="en-IN" dirty="0"/>
              <a:t>and then compute the </a:t>
            </a:r>
            <a:r>
              <a:rPr lang="en-IN" b="1" dirty="0"/>
              <a:t>Inverse Document Frequency</a:t>
            </a:r>
            <a:r>
              <a:rPr lang="en-IN" dirty="0"/>
              <a:t> (IDF) values and only then compute the </a:t>
            </a:r>
            <a:r>
              <a:rPr lang="en-IN" dirty="0" err="1"/>
              <a:t>Tf-idf</a:t>
            </a:r>
            <a:r>
              <a:rPr lang="en-IN" dirty="0"/>
              <a:t> scores.</a:t>
            </a:r>
          </a:p>
          <a:p>
            <a:pPr fontAlgn="base"/>
            <a:endParaRPr lang="en-IN" dirty="0"/>
          </a:p>
          <a:p>
            <a:pPr fontAlgn="base"/>
            <a:r>
              <a:rPr lang="en-IN" dirty="0"/>
              <a:t>With </a:t>
            </a:r>
            <a:r>
              <a:rPr lang="en-IN" b="1" dirty="0" err="1"/>
              <a:t>Tfidfvectorizer</a:t>
            </a:r>
            <a:r>
              <a:rPr lang="en-IN" dirty="0"/>
              <a:t> on the contrary, you will do all three steps at once. Under the hood, it computes the word counts, IDF values, and </a:t>
            </a:r>
            <a:r>
              <a:rPr lang="en-IN" dirty="0" err="1"/>
              <a:t>Tf-idf</a:t>
            </a:r>
            <a:r>
              <a:rPr lang="en-IN" dirty="0"/>
              <a:t> scores all using the same dataset.</a:t>
            </a:r>
            <a:br>
              <a:rPr lang="en-IN" dirty="0"/>
            </a:br>
            <a:endParaRPr lang="en-US" dirty="0"/>
          </a:p>
        </p:txBody>
      </p:sp>
    </p:spTree>
    <p:extLst>
      <p:ext uri="{BB962C8B-B14F-4D97-AF65-F5344CB8AC3E}">
        <p14:creationId xmlns:p14="http://schemas.microsoft.com/office/powerpoint/2010/main" val="40905317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8964-779A-3A4D-A657-88897FD124FF}"/>
              </a:ext>
            </a:extLst>
          </p:cNvPr>
          <p:cNvSpPr>
            <a:spLocks noGrp="1"/>
          </p:cNvSpPr>
          <p:nvPr>
            <p:ph type="title"/>
          </p:nvPr>
        </p:nvSpPr>
        <p:spPr>
          <a:xfrm>
            <a:off x="838200" y="0"/>
            <a:ext cx="10515600" cy="1325563"/>
          </a:xfrm>
        </p:spPr>
        <p:txBody>
          <a:bodyPr/>
          <a:lstStyle/>
          <a:p>
            <a:r>
              <a:rPr lang="en-US" dirty="0"/>
              <a:t>Clustering</a:t>
            </a:r>
          </a:p>
        </p:txBody>
      </p:sp>
      <p:sp>
        <p:nvSpPr>
          <p:cNvPr id="3" name="Content Placeholder 2">
            <a:extLst>
              <a:ext uri="{FF2B5EF4-FFF2-40B4-BE49-F238E27FC236}">
                <a16:creationId xmlns:a16="http://schemas.microsoft.com/office/drawing/2014/main" id="{0914C9C5-9AB9-6047-9EA9-A6B66312B73D}"/>
              </a:ext>
            </a:extLst>
          </p:cNvPr>
          <p:cNvSpPr>
            <a:spLocks noGrp="1"/>
          </p:cNvSpPr>
          <p:nvPr>
            <p:ph idx="1"/>
          </p:nvPr>
        </p:nvSpPr>
        <p:spPr>
          <a:xfrm>
            <a:off x="838200" y="1325563"/>
            <a:ext cx="10515600" cy="5532437"/>
          </a:xfrm>
        </p:spPr>
        <p:txBody>
          <a:bodyPr>
            <a:normAutofit/>
          </a:bodyPr>
          <a:lstStyle/>
          <a:p>
            <a:r>
              <a:rPr lang="en-IN" dirty="0"/>
              <a:t>Clustering is the task of dividing the population or data with similar traits and assign them into clusters.</a:t>
            </a:r>
          </a:p>
          <a:p>
            <a:endParaRPr lang="en-IN" dirty="0"/>
          </a:p>
          <a:p>
            <a:r>
              <a:rPr lang="en-IN" dirty="0"/>
              <a:t>Let’s understand this with an example. Suppose, you are the head of a rental store and wish to understand preferences of your customers to scale up your business. </a:t>
            </a:r>
          </a:p>
          <a:p>
            <a:r>
              <a:rPr lang="en-IN" dirty="0"/>
              <a:t>Is it possible for you to look at details of each customer and devise a unique business strategy for each one of them? Definitely not. </a:t>
            </a:r>
          </a:p>
          <a:p>
            <a:r>
              <a:rPr lang="en-IN" dirty="0"/>
              <a:t>But, what you can do is to cluster all of your costumers into say 10 groups based on their purchasing habits and use a separate strategy for costumers in each of these 10 groups. And this is what we call clustering.</a:t>
            </a:r>
          </a:p>
        </p:txBody>
      </p:sp>
    </p:spTree>
    <p:extLst>
      <p:ext uri="{BB962C8B-B14F-4D97-AF65-F5344CB8AC3E}">
        <p14:creationId xmlns:p14="http://schemas.microsoft.com/office/powerpoint/2010/main" val="22868480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5B09-C008-0A4E-92DF-FA1982F31274}"/>
              </a:ext>
            </a:extLst>
          </p:cNvPr>
          <p:cNvSpPr>
            <a:spLocks noGrp="1"/>
          </p:cNvSpPr>
          <p:nvPr>
            <p:ph type="title"/>
          </p:nvPr>
        </p:nvSpPr>
        <p:spPr/>
        <p:txBody>
          <a:bodyPr/>
          <a:lstStyle/>
          <a:p>
            <a:r>
              <a:rPr lang="en-IN" b="1" dirty="0"/>
              <a:t>Types of clustering algorithms</a:t>
            </a:r>
            <a:endParaRPr lang="en-US" dirty="0"/>
          </a:p>
        </p:txBody>
      </p:sp>
      <p:sp>
        <p:nvSpPr>
          <p:cNvPr id="3" name="Content Placeholder 2">
            <a:extLst>
              <a:ext uri="{FF2B5EF4-FFF2-40B4-BE49-F238E27FC236}">
                <a16:creationId xmlns:a16="http://schemas.microsoft.com/office/drawing/2014/main" id="{429E740C-F20A-2E40-BC55-4BFA2F051662}"/>
              </a:ext>
            </a:extLst>
          </p:cNvPr>
          <p:cNvSpPr>
            <a:spLocks noGrp="1"/>
          </p:cNvSpPr>
          <p:nvPr>
            <p:ph idx="1"/>
          </p:nvPr>
        </p:nvSpPr>
        <p:spPr>
          <a:xfrm>
            <a:off x="838200" y="1825624"/>
            <a:ext cx="10515600" cy="5032375"/>
          </a:xfrm>
        </p:spPr>
        <p:txBody>
          <a:bodyPr>
            <a:normAutofit/>
          </a:bodyPr>
          <a:lstStyle/>
          <a:p>
            <a:r>
              <a:rPr lang="en-IN" b="1" dirty="0"/>
              <a:t>Connectivity models:</a:t>
            </a:r>
            <a:r>
              <a:rPr lang="en-IN" dirty="0"/>
              <a:t> As the name suggests, these models are based on the notion that the data points closer in data space exhibit more similarity to each other than the data points lying farther away. </a:t>
            </a:r>
          </a:p>
          <a:p>
            <a:r>
              <a:rPr lang="en-IN" dirty="0"/>
              <a:t>These models can follow two approaches. </a:t>
            </a:r>
          </a:p>
          <a:p>
            <a:r>
              <a:rPr lang="en-IN" dirty="0"/>
              <a:t>In the first approach, they start with classifying all data points into separate clusters &amp; then aggregating them as the distance decreases.</a:t>
            </a:r>
          </a:p>
          <a:p>
            <a:r>
              <a:rPr lang="en-IN" dirty="0"/>
              <a:t>In the second approach, all data points are classified as a single cluster and then partitioned as the distance increases.</a:t>
            </a:r>
          </a:p>
          <a:p>
            <a:r>
              <a:rPr lang="en-IN" dirty="0"/>
              <a:t>These models are very easy to interpret but lacks scalability for handling big datasets. Examples of these models are hierarchical clustering algorithm and its variants.</a:t>
            </a:r>
          </a:p>
          <a:p>
            <a:endParaRPr lang="en-US" dirty="0"/>
          </a:p>
        </p:txBody>
      </p:sp>
    </p:spTree>
    <p:extLst>
      <p:ext uri="{BB962C8B-B14F-4D97-AF65-F5344CB8AC3E}">
        <p14:creationId xmlns:p14="http://schemas.microsoft.com/office/powerpoint/2010/main" val="1766605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5B09-C008-0A4E-92DF-FA1982F31274}"/>
              </a:ext>
            </a:extLst>
          </p:cNvPr>
          <p:cNvSpPr>
            <a:spLocks noGrp="1"/>
          </p:cNvSpPr>
          <p:nvPr>
            <p:ph type="title"/>
          </p:nvPr>
        </p:nvSpPr>
        <p:spPr/>
        <p:txBody>
          <a:bodyPr/>
          <a:lstStyle/>
          <a:p>
            <a:r>
              <a:rPr lang="en-IN" b="1" dirty="0"/>
              <a:t>Types of clustering algorithms</a:t>
            </a:r>
            <a:endParaRPr lang="en-US" dirty="0"/>
          </a:p>
        </p:txBody>
      </p:sp>
      <p:sp>
        <p:nvSpPr>
          <p:cNvPr id="3" name="Content Placeholder 2">
            <a:extLst>
              <a:ext uri="{FF2B5EF4-FFF2-40B4-BE49-F238E27FC236}">
                <a16:creationId xmlns:a16="http://schemas.microsoft.com/office/drawing/2014/main" id="{429E740C-F20A-2E40-BC55-4BFA2F051662}"/>
              </a:ext>
            </a:extLst>
          </p:cNvPr>
          <p:cNvSpPr>
            <a:spLocks noGrp="1"/>
          </p:cNvSpPr>
          <p:nvPr>
            <p:ph idx="1"/>
          </p:nvPr>
        </p:nvSpPr>
        <p:spPr>
          <a:xfrm>
            <a:off x="838200" y="1825624"/>
            <a:ext cx="10515600" cy="5032375"/>
          </a:xfrm>
        </p:spPr>
        <p:txBody>
          <a:bodyPr>
            <a:normAutofit/>
          </a:bodyPr>
          <a:lstStyle/>
          <a:p>
            <a:r>
              <a:rPr lang="en-IN" b="1" dirty="0"/>
              <a:t>Centroid models:</a:t>
            </a:r>
            <a:r>
              <a:rPr lang="en-IN" dirty="0"/>
              <a:t> These are iterative clustering algorithms in which the notion of similarity is derived by the closeness of a data point to the centroid of the clusters. </a:t>
            </a:r>
          </a:p>
          <a:p>
            <a:endParaRPr lang="en-IN" dirty="0"/>
          </a:p>
          <a:p>
            <a:r>
              <a:rPr lang="en-IN" dirty="0"/>
              <a:t>K-Means clustering algorithm is a popular algorithm that falls into this category. In these models, the no. of clusters required at the end have to be mentioned beforehand, which makes it important to have prior knowledge of the dataset.</a:t>
            </a:r>
          </a:p>
        </p:txBody>
      </p:sp>
    </p:spTree>
    <p:extLst>
      <p:ext uri="{BB962C8B-B14F-4D97-AF65-F5344CB8AC3E}">
        <p14:creationId xmlns:p14="http://schemas.microsoft.com/office/powerpoint/2010/main" val="3957468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16725</TotalTime>
  <Words>5077</Words>
  <Application>Microsoft Macintosh PowerPoint</Application>
  <PresentationFormat>Widescreen</PresentationFormat>
  <Paragraphs>492</Paragraphs>
  <Slides>114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114</vt:i4>
      </vt:variant>
    </vt:vector>
  </HeadingPairs>
  <TitlesOfParts>
    <vt:vector size="118" baseType="lpstr">
      <vt:lpstr>Arial</vt:lpstr>
      <vt:lpstr>Calibri</vt:lpstr>
      <vt:lpstr>Calibri Light</vt:lpstr>
      <vt:lpstr>Office Theme</vt:lpstr>
      <vt:lpstr>Data Munging</vt:lpstr>
      <vt:lpstr>Let’s look at some data!</vt:lpstr>
      <vt:lpstr>Summary of numerical fields</vt:lpstr>
      <vt:lpstr>Distribution Analysis</vt:lpstr>
      <vt:lpstr>Distribution Analysis</vt:lpstr>
      <vt:lpstr>Data Munging</vt:lpstr>
      <vt:lpstr>Checking missing values in the dataset</vt:lpstr>
      <vt:lpstr>How to fill missing values in LoanAmount?</vt:lpstr>
      <vt:lpstr>Before filling in missing values!</vt:lpstr>
      <vt:lpstr>Treat extreme values in LoanAmount</vt:lpstr>
      <vt:lpstr>Data Pre-processing vs Data Wrangling</vt:lpstr>
      <vt:lpstr>Data Pre-processing vs Data Wrangling</vt:lpstr>
      <vt:lpstr>Data Preprocessing</vt:lpstr>
      <vt:lpstr>Data Preprocessing</vt:lpstr>
      <vt:lpstr>What happens during Standardization?</vt:lpstr>
      <vt:lpstr>Normalization</vt:lpstr>
      <vt:lpstr>Why would we normalize in the first place?</vt:lpstr>
      <vt:lpstr>Why would we normalize in the first place?</vt:lpstr>
      <vt:lpstr>Why would we normalize in the first place?</vt:lpstr>
      <vt:lpstr>Why would we normalize in the first place?</vt:lpstr>
      <vt:lpstr>But wait..</vt:lpstr>
      <vt:lpstr>Standardization</vt:lpstr>
      <vt:lpstr>Standardization</vt:lpstr>
      <vt:lpstr>Standardization</vt:lpstr>
      <vt:lpstr>Normalization vs Standardization</vt:lpstr>
      <vt:lpstr>R-Value and P-Value</vt:lpstr>
      <vt:lpstr>R-Value and P-Value</vt:lpstr>
      <vt:lpstr>Regularization</vt:lpstr>
      <vt:lpstr>Regularization</vt:lpstr>
      <vt:lpstr>Why do we need regularization?</vt:lpstr>
      <vt:lpstr>Why do we need regularization?</vt:lpstr>
      <vt:lpstr>Why do we need regularization?</vt:lpstr>
      <vt:lpstr>Methods to avoid over-fitting!</vt:lpstr>
      <vt:lpstr>Types of regularization</vt:lpstr>
      <vt:lpstr>How penalizing the loss function helps simplify the model?</vt:lpstr>
      <vt:lpstr>How penalizing the loss function helps simplify the model?</vt:lpstr>
      <vt:lpstr>How penalizing the loss function helps simplify the model?</vt:lpstr>
      <vt:lpstr>What if the input variables have an impact on the output?</vt:lpstr>
      <vt:lpstr>PowerPoint Presentation</vt:lpstr>
      <vt:lpstr>What is the right value for λ ?</vt:lpstr>
      <vt:lpstr>What is the right value for λ ?</vt:lpstr>
      <vt:lpstr>Let’s take an example!</vt:lpstr>
      <vt:lpstr>L1 Regularization or Lasso Regularization</vt:lpstr>
      <vt:lpstr>L1 Regularization or Lasso Regularization</vt:lpstr>
      <vt:lpstr>L2 Regularization or Ridge Regularization</vt:lpstr>
      <vt:lpstr>L2 Regularization or Ridge Regularization</vt:lpstr>
      <vt:lpstr>L1 Regularization </vt:lpstr>
      <vt:lpstr>L2 Regularization </vt:lpstr>
      <vt:lpstr>Elastic net regularization</vt:lpstr>
      <vt:lpstr>Confusion Matrix</vt:lpstr>
      <vt:lpstr>Classification - Accuracy</vt:lpstr>
      <vt:lpstr>Classification - Accuracy</vt:lpstr>
      <vt:lpstr>Classification - Accuracy</vt:lpstr>
      <vt:lpstr>Classification - Accuracy</vt:lpstr>
      <vt:lpstr>Precision</vt:lpstr>
      <vt:lpstr>Recall</vt:lpstr>
      <vt:lpstr>Precision and Recall: A Tug of War</vt:lpstr>
      <vt:lpstr>Precision and Recall: A Tug of War</vt:lpstr>
      <vt:lpstr>Let's calculate precision and recall</vt:lpstr>
      <vt:lpstr>Increasing classification threshold</vt:lpstr>
      <vt:lpstr>Increasing classification threshold</vt:lpstr>
      <vt:lpstr>Decreasing classification threshold</vt:lpstr>
      <vt:lpstr>Decreasing classification threshold</vt:lpstr>
      <vt:lpstr>F-measure</vt:lpstr>
      <vt:lpstr>PowerPoint Presentation</vt:lpstr>
      <vt:lpstr>Overfitting vs. Underfitting</vt:lpstr>
      <vt:lpstr>Overfitting vs. Underfitting</vt:lpstr>
      <vt:lpstr>Overfitting vs. Underfitting</vt:lpstr>
      <vt:lpstr>PowerPoint Presentation</vt:lpstr>
      <vt:lpstr>Overfitting vs. Underfitting</vt:lpstr>
      <vt:lpstr>Overfitting vs. Underfitting</vt:lpstr>
      <vt:lpstr>Overfitting vs. Underfitting</vt:lpstr>
      <vt:lpstr>Overfitting vs. Underfitting</vt:lpstr>
      <vt:lpstr>Overfitting vs. Underfitting</vt:lpstr>
      <vt:lpstr>Validation</vt:lpstr>
      <vt:lpstr>Validation</vt:lpstr>
      <vt:lpstr>Validation</vt:lpstr>
      <vt:lpstr>PowerPoint Presentation</vt:lpstr>
      <vt:lpstr>Validation</vt:lpstr>
      <vt:lpstr>Verification</vt:lpstr>
      <vt:lpstr>PowerPoint Presentation</vt:lpstr>
      <vt:lpstr>Ensemble Methods</vt:lpstr>
      <vt:lpstr>Sequential Ensemble Methods</vt:lpstr>
      <vt:lpstr>Parallel Ensemble Methods</vt:lpstr>
      <vt:lpstr>Bagging</vt:lpstr>
      <vt:lpstr>Bagging</vt:lpstr>
      <vt:lpstr>PowerPoint Presentation</vt:lpstr>
      <vt:lpstr>Bagging</vt:lpstr>
      <vt:lpstr>Random Forests</vt:lpstr>
      <vt:lpstr>TF-IDF Transformer Usage</vt:lpstr>
      <vt:lpstr>TF-IDF Transformer Usage</vt:lpstr>
      <vt:lpstr>TF-IDF Transformer Usage</vt:lpstr>
      <vt:lpstr>TF-IDF Transformer Usage</vt:lpstr>
      <vt:lpstr>TF-IDF Transformer Usage</vt:lpstr>
      <vt:lpstr>TF-IDF Vectorizer Usage</vt:lpstr>
      <vt:lpstr>TF-IDF Transformer vs. TF-IDF Vectorizer</vt:lpstr>
      <vt:lpstr>Clustering</vt:lpstr>
      <vt:lpstr>Types of clustering algorithms</vt:lpstr>
      <vt:lpstr>Types of clustering algorithms</vt:lpstr>
      <vt:lpstr>Types of clustering algorithms</vt:lpstr>
      <vt:lpstr>K Means Clustering</vt:lpstr>
      <vt:lpstr>K Means Clustering</vt:lpstr>
      <vt:lpstr>K Means Clustering</vt:lpstr>
      <vt:lpstr>K Means Clustering</vt:lpstr>
      <vt:lpstr>K Means Clustering</vt:lpstr>
      <vt:lpstr>Ways of deciding K in clustering</vt:lpstr>
      <vt:lpstr>Elbow method</vt:lpstr>
      <vt:lpstr>Elbow method</vt:lpstr>
      <vt:lpstr>Average silhouette method</vt:lpstr>
      <vt:lpstr>Average silhouette method</vt:lpstr>
      <vt:lpstr>Hierarchical Clustering</vt:lpstr>
      <vt:lpstr>Hierarchical Clustering</vt:lpstr>
      <vt:lpstr>Hierarchical Clustering</vt:lpstr>
      <vt:lpstr>Diff. b/w K Means and Hierarchical clustering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dc:title>
  <dc:creator>Anmol Arora</dc:creator>
  <cp:lastModifiedBy>Anmol Arora</cp:lastModifiedBy>
  <cp:revision>112</cp:revision>
  <dcterms:created xsi:type="dcterms:W3CDTF">2019-08-07T07:22:30Z</dcterms:created>
  <dcterms:modified xsi:type="dcterms:W3CDTF">2020-08-13T14:01:09Z</dcterms:modified>
</cp:coreProperties>
</file>