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6" r:id="rId39"/>
    <p:sldId id="297" r:id="rId40"/>
    <p:sldId id="293" r:id="rId41"/>
    <p:sldId id="294" r:id="rId42"/>
    <p:sldId id="295" r:id="rId43"/>
    <p:sldId id="298" r:id="rId44"/>
    <p:sldId id="299" r:id="rId45"/>
    <p:sldId id="300" r:id="rId46"/>
    <p:sldId id="301" r:id="rId47"/>
    <p:sldId id="302" r:id="rId48"/>
    <p:sldId id="304" r:id="rId49"/>
    <p:sldId id="303" r:id="rId50"/>
    <p:sldId id="305" r:id="rId51"/>
    <p:sldId id="306" r:id="rId52"/>
    <p:sldId id="307" r:id="rId53"/>
    <p:sldId id="308" r:id="rId54"/>
    <p:sldId id="309" r:id="rId55"/>
    <p:sldId id="310" r:id="rId56"/>
    <p:sldId id="311" r:id="rId57"/>
    <p:sldId id="312" r:id="rId58"/>
    <p:sldId id="313" r:id="rId59"/>
    <p:sldId id="314"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3EC659-6499-46C5-A7BA-D921757BE03D}">
          <p14:sldIdLst>
            <p14:sldId id="256"/>
            <p14:sldId id="258"/>
            <p14:sldId id="257"/>
            <p14:sldId id="259"/>
            <p14:sldId id="260"/>
            <p14:sldId id="261"/>
            <p14:sldId id="262"/>
            <p14:sldId id="263"/>
            <p14:sldId id="264"/>
            <p14:sldId id="265"/>
            <p14:sldId id="267"/>
            <p14:sldId id="266"/>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6"/>
            <p14:sldId id="297"/>
            <p14:sldId id="293"/>
            <p14:sldId id="294"/>
            <p14:sldId id="295"/>
            <p14:sldId id="298"/>
            <p14:sldId id="299"/>
            <p14:sldId id="300"/>
            <p14:sldId id="301"/>
            <p14:sldId id="302"/>
            <p14:sldId id="304"/>
            <p14:sldId id="303"/>
          </p14:sldIdLst>
        </p14:section>
        <p14:section name="Untitled Section" id="{421F741E-8804-48F4-890D-0EF277500D4F}">
          <p14:sldIdLst>
            <p14:sldId id="305"/>
            <p14:sldId id="306"/>
            <p14:sldId id="307"/>
            <p14:sldId id="308"/>
            <p14:sldId id="309"/>
            <p14:sldId id="310"/>
            <p14:sldId id="311"/>
            <p14:sldId id="312"/>
            <p14:sldId id="313"/>
            <p14:sldId id="31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7"/>
  </p:normalViewPr>
  <p:slideViewPr>
    <p:cSldViewPr>
      <p:cViewPr varScale="1">
        <p:scale>
          <a:sx n="106" d="100"/>
          <a:sy n="106" d="100"/>
        </p:scale>
        <p:origin x="180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689B516-BCF6-4E04-A2E2-3AD5CE8CD382}" type="datetimeFigureOut">
              <a:rPr lang="en-US" smtClean="0"/>
              <a:t>7/1/20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9B516-BCF6-4E04-A2E2-3AD5CE8CD382}" type="datetimeFigureOut">
              <a:rPr lang="en-US" smtClean="0"/>
              <a:t>7/1/20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9B516-BCF6-4E04-A2E2-3AD5CE8CD382}" type="datetimeFigureOut">
              <a:rPr lang="en-US" smtClean="0"/>
              <a:t>7/1/20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9B516-BCF6-4E04-A2E2-3AD5CE8CD382}" type="datetimeFigureOut">
              <a:rPr lang="en-US" smtClean="0"/>
              <a:t>7/1/20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89B516-BCF6-4E04-A2E2-3AD5CE8CD382}" type="datetimeFigureOut">
              <a:rPr lang="en-US" smtClean="0"/>
              <a:t>7/1/20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89B516-BCF6-4E04-A2E2-3AD5CE8CD382}" type="datetimeFigureOut">
              <a:rPr lang="en-US" smtClean="0"/>
              <a:t>7/1/20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89B516-BCF6-4E04-A2E2-3AD5CE8CD382}" type="datetimeFigureOut">
              <a:rPr lang="en-US" smtClean="0"/>
              <a:t>7/1/20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89B516-BCF6-4E04-A2E2-3AD5CE8CD382}" type="datetimeFigureOut">
              <a:rPr lang="en-US" smtClean="0"/>
              <a:t>7/1/20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9B516-BCF6-4E04-A2E2-3AD5CE8CD382}" type="datetimeFigureOut">
              <a:rPr lang="en-US" smtClean="0"/>
              <a:t>7/1/20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89B516-BCF6-4E04-A2E2-3AD5CE8CD382}" type="datetimeFigureOut">
              <a:rPr lang="en-US" smtClean="0"/>
              <a:t>7/1/20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89B516-BCF6-4E04-A2E2-3AD5CE8CD382}" type="datetimeFigureOut">
              <a:rPr lang="en-US" smtClean="0"/>
              <a:t>7/1/20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9B516-BCF6-4E04-A2E2-3AD5CE8CD382}" type="datetimeFigureOut">
              <a:rPr lang="en-US" smtClean="0"/>
              <a:t>7/1/20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DDE8-C76D-425E-A941-0CF85B74D98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mccormickml.com/assets/GradientDescent/PowerRule.png"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19200"/>
            <a:ext cx="7772400" cy="1470025"/>
          </a:xfrm>
        </p:spPr>
        <p:txBody>
          <a:bodyPr/>
          <a:lstStyle/>
          <a:p>
            <a:r>
              <a:rPr lang="en-US" dirty="0"/>
              <a:t>Regression Analysis with</a:t>
            </a:r>
            <a:br>
              <a:rPr lang="en-US" dirty="0"/>
            </a:br>
            <a:r>
              <a:rPr lang="en-US" dirty="0"/>
              <a:t>Python</a:t>
            </a:r>
          </a:p>
        </p:txBody>
      </p:sp>
      <p:pic>
        <p:nvPicPr>
          <p:cNvPr id="2050" name="Picture 2" descr="E:\Linear_regression.svg.png"/>
          <p:cNvPicPr>
            <a:picLocks noChangeAspect="1" noChangeArrowheads="1"/>
          </p:cNvPicPr>
          <p:nvPr/>
        </p:nvPicPr>
        <p:blipFill>
          <a:blip r:embed="rId2" cstate="print"/>
          <a:srcRect/>
          <a:stretch>
            <a:fillRect/>
          </a:stretch>
        </p:blipFill>
        <p:spPr bwMode="auto">
          <a:xfrm>
            <a:off x="228600" y="3276600"/>
            <a:ext cx="4964545" cy="32766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fontScale="85000" lnSpcReduction="10000"/>
          </a:bodyPr>
          <a:lstStyle/>
          <a:p>
            <a:r>
              <a:rPr lang="en-US" dirty="0"/>
              <a:t>When there is a single input variable (x), the method is referred to as </a:t>
            </a:r>
            <a:r>
              <a:rPr lang="en-US" b="1" dirty="0"/>
              <a:t>simple linear regression</a:t>
            </a:r>
            <a:r>
              <a:rPr lang="en-US" dirty="0"/>
              <a:t>. When there are </a:t>
            </a:r>
            <a:r>
              <a:rPr lang="en-US" b="1" dirty="0"/>
              <a:t>multiple input variables</a:t>
            </a:r>
            <a:r>
              <a:rPr lang="en-US" dirty="0"/>
              <a:t>, literature from statistics often refers to the method as multiple linear regression.</a:t>
            </a:r>
          </a:p>
          <a:p>
            <a:r>
              <a:rPr lang="en-US" dirty="0"/>
              <a:t>Different techniques can be used to prepare or train the linear regression equation from data, the most common of which is called </a:t>
            </a:r>
            <a:r>
              <a:rPr lang="en-US" b="1" dirty="0"/>
              <a:t>Ordinary Least Squares</a:t>
            </a:r>
            <a:r>
              <a:rPr lang="en-US" dirty="0"/>
              <a:t>. It is common to therefore refer to a model prepared this way as Ordinary Least Squares Linear Regression or just Least Squares Regression.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3200400"/>
            <a:ext cx="8229600" cy="1143000"/>
          </a:xfrm>
        </p:spPr>
        <p:txBody>
          <a:bodyPr/>
          <a:lstStyle/>
          <a:p>
            <a:r>
              <a:rPr lang="en-US" dirty="0"/>
              <a:t>Now Linear Regression Begins…</a:t>
            </a:r>
          </a:p>
        </p:txBody>
      </p:sp>
      <p:pic>
        <p:nvPicPr>
          <p:cNvPr id="4098" name="Picture 2" descr="E:\Smiling_Devil_Emoji_grande.png"/>
          <p:cNvPicPr>
            <a:picLocks noChangeAspect="1" noChangeArrowheads="1"/>
          </p:cNvPicPr>
          <p:nvPr/>
        </p:nvPicPr>
        <p:blipFill>
          <a:blip r:embed="rId2" cstate="print"/>
          <a:srcRect/>
          <a:stretch>
            <a:fillRect/>
          </a:stretch>
        </p:blipFill>
        <p:spPr bwMode="auto">
          <a:xfrm>
            <a:off x="3200400" y="457200"/>
            <a:ext cx="2209800" cy="2209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Begins</a:t>
            </a:r>
          </a:p>
        </p:txBody>
      </p:sp>
      <p:sp>
        <p:nvSpPr>
          <p:cNvPr id="3" name="Content Placeholder 2"/>
          <p:cNvSpPr>
            <a:spLocks noGrp="1"/>
          </p:cNvSpPr>
          <p:nvPr>
            <p:ph idx="1"/>
          </p:nvPr>
        </p:nvSpPr>
        <p:spPr/>
        <p:txBody>
          <a:bodyPr>
            <a:normAutofit fontScale="92500" lnSpcReduction="10000"/>
          </a:bodyPr>
          <a:lstStyle/>
          <a:p>
            <a:r>
              <a:rPr lang="en-US" dirty="0"/>
              <a:t>It is one of the most widely known modeling technique.</a:t>
            </a:r>
          </a:p>
          <a:p>
            <a:r>
              <a:rPr lang="en-US" dirty="0"/>
              <a:t>In this technique, the dependent variable is continuous, independent variable(s) can be continuous or discrete and nature of regression line is linear.</a:t>
            </a:r>
          </a:p>
          <a:p>
            <a:r>
              <a:rPr lang="en-US" dirty="0"/>
              <a:t>Linear Regression establishes a relationship between </a:t>
            </a:r>
            <a:r>
              <a:rPr lang="en-US" b="1" dirty="0"/>
              <a:t>dependent variable (Y)</a:t>
            </a:r>
            <a:r>
              <a:rPr lang="en-US" dirty="0"/>
              <a:t> and one or more </a:t>
            </a:r>
            <a:r>
              <a:rPr lang="en-US" b="1" dirty="0"/>
              <a:t>independent variables (X)</a:t>
            </a:r>
            <a:r>
              <a:rPr lang="en-US" dirty="0"/>
              <a:t> using a </a:t>
            </a:r>
            <a:r>
              <a:rPr lang="en-US" b="1" dirty="0"/>
              <a:t>best fit straight line</a:t>
            </a:r>
            <a:r>
              <a:rPr lang="en-US" dirty="0"/>
              <a:t> (also known as regression line).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lstStyle/>
          <a:p>
            <a:r>
              <a:rPr lang="en-US" dirty="0"/>
              <a:t>The difference between simple linear regression and multiple linear regression is that, multiple linear regression has (&gt;1) independent variables, whereas simple linear regression has only 1 independent variable.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Learning Model</a:t>
            </a:r>
          </a:p>
        </p:txBody>
      </p:sp>
      <p:sp>
        <p:nvSpPr>
          <p:cNvPr id="3" name="Content Placeholder 2"/>
          <p:cNvSpPr>
            <a:spLocks noGrp="1"/>
          </p:cNvSpPr>
          <p:nvPr>
            <p:ph idx="1"/>
          </p:nvPr>
        </p:nvSpPr>
        <p:spPr/>
        <p:txBody>
          <a:bodyPr/>
          <a:lstStyle/>
          <a:p>
            <a:r>
              <a:rPr lang="en-US" dirty="0"/>
              <a:t>Learning a linear regression model means estimating the values of the coefficients used in the representation with the data that we have available.</a:t>
            </a:r>
          </a:p>
          <a:p>
            <a:r>
              <a:rPr lang="en-US" dirty="0"/>
              <a:t>There are many more techniques because the model is so well studied…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Models</a:t>
            </a:r>
          </a:p>
        </p:txBody>
      </p:sp>
      <p:sp>
        <p:nvSpPr>
          <p:cNvPr id="3" name="Content Placeholder 2"/>
          <p:cNvSpPr>
            <a:spLocks noGrp="1"/>
          </p:cNvSpPr>
          <p:nvPr>
            <p:ph idx="1"/>
          </p:nvPr>
        </p:nvSpPr>
        <p:spPr/>
        <p:txBody>
          <a:bodyPr/>
          <a:lstStyle/>
          <a:p>
            <a:r>
              <a:rPr lang="en-US" b="1" dirty="0"/>
              <a:t>Simple Linear Regression</a:t>
            </a:r>
          </a:p>
          <a:p>
            <a:r>
              <a:rPr lang="en-US" b="1" dirty="0"/>
              <a:t>Ordinary Least Squares</a:t>
            </a:r>
          </a:p>
          <a:p>
            <a:r>
              <a:rPr lang="en-US" b="1" dirty="0"/>
              <a:t>Gradient Descent</a:t>
            </a:r>
          </a:p>
          <a:p>
            <a:r>
              <a:rPr lang="en-US" b="1" dirty="0"/>
              <a:t>Regularization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sp>
        <p:nvSpPr>
          <p:cNvPr id="3" name="Content Placeholder 2"/>
          <p:cNvSpPr>
            <a:spLocks noGrp="1"/>
          </p:cNvSpPr>
          <p:nvPr>
            <p:ph idx="1"/>
          </p:nvPr>
        </p:nvSpPr>
        <p:spPr/>
        <p:txBody>
          <a:bodyPr/>
          <a:lstStyle/>
          <a:p>
            <a:pPr fontAlgn="base"/>
            <a:r>
              <a:rPr lang="en-US" dirty="0"/>
              <a:t>With simple linear regression when we have a single input, we can use statistics to estimate the coefficients.</a:t>
            </a:r>
          </a:p>
          <a:p>
            <a:pPr fontAlgn="base"/>
            <a:r>
              <a:rPr lang="en-US" dirty="0"/>
              <a:t>This requires that you calculate statistical properties from the data such as means, standard deviations, correlations and covariance. All of the data must be available to traverse and calculate statistics.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Ordinary Least Squares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When we have more than one input we can use Ordinary Least Squares to estimate the values of the coefficients.</a:t>
            </a:r>
          </a:p>
          <a:p>
            <a:pPr fontAlgn="base"/>
            <a:r>
              <a:rPr lang="en-US" dirty="0"/>
              <a:t>The Ordinary Least Squares procedure seeks to minimize the sum of the squared residuals. This means that given a regression line through the data we calculate the distance from each data point to the regression line, square it, and sum all of the squared errors together. This is the quantity that ordinary least squares seeks to minimize.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Ordinary Least Squares</a:t>
            </a:r>
            <a:endParaRPr lang="en-US" dirty="0"/>
          </a:p>
        </p:txBody>
      </p:sp>
      <p:sp>
        <p:nvSpPr>
          <p:cNvPr id="3" name="Content Placeholder 2"/>
          <p:cNvSpPr>
            <a:spLocks noGrp="1"/>
          </p:cNvSpPr>
          <p:nvPr>
            <p:ph idx="1"/>
          </p:nvPr>
        </p:nvSpPr>
        <p:spPr/>
        <p:txBody>
          <a:bodyPr/>
          <a:lstStyle/>
          <a:p>
            <a:r>
              <a:rPr lang="en-US" dirty="0"/>
              <a:t>This approach treats the data as a matrix and uses linear algebra operations to estimate the optimal values for the coefficients. It means that all of the data must be available and you must have enough memory to fit the data and perform matrix operations.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Gradient Descent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When there are one or more inputs you can use a process of optimizing the values of the coefficients by iteratively minimizing the error of the model on your training data.</a:t>
            </a:r>
          </a:p>
          <a:p>
            <a:r>
              <a:rPr lang="en-US" dirty="0"/>
              <a:t>This operation is called Gradient Descent and works by starting with random values for each coefficient. The sum of the squared errors are calculated for each pair of input and output values. A learning rate is used as a scale factor and the coefficients are updated in the direction towards minimizing the error. The process is repeated until a minimum sum squared error is achieved or no further improvement is possible.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Content Placeholder 2"/>
          <p:cNvSpPr>
            <a:spLocks noGrp="1"/>
          </p:cNvSpPr>
          <p:nvPr>
            <p:ph idx="1"/>
          </p:nvPr>
        </p:nvSpPr>
        <p:spPr/>
        <p:txBody>
          <a:bodyPr>
            <a:normAutofit fontScale="85000" lnSpcReduction="20000"/>
          </a:bodyPr>
          <a:lstStyle/>
          <a:p>
            <a:r>
              <a:rPr lang="en-US" dirty="0"/>
              <a:t>What is Regression Analysis?</a:t>
            </a:r>
          </a:p>
          <a:p>
            <a:r>
              <a:rPr lang="en-US" dirty="0"/>
              <a:t>Why do we use Regression Analysis?</a:t>
            </a:r>
          </a:p>
          <a:p>
            <a:r>
              <a:rPr lang="en-US" dirty="0"/>
              <a:t>What are the types of Regressions?</a:t>
            </a:r>
          </a:p>
          <a:p>
            <a:pPr lvl="1"/>
            <a:r>
              <a:rPr lang="en-US" dirty="0"/>
              <a:t>Linear Regression</a:t>
            </a:r>
          </a:p>
          <a:p>
            <a:pPr lvl="1"/>
            <a:r>
              <a:rPr lang="en-US" dirty="0"/>
              <a:t>Logistic Regression</a:t>
            </a:r>
          </a:p>
          <a:p>
            <a:pPr lvl="1"/>
            <a:r>
              <a:rPr lang="en-US" dirty="0"/>
              <a:t>Polynomial Regression</a:t>
            </a:r>
          </a:p>
          <a:p>
            <a:pPr lvl="1"/>
            <a:r>
              <a:rPr lang="en-US" dirty="0"/>
              <a:t>Stepwise Regression</a:t>
            </a:r>
          </a:p>
          <a:p>
            <a:pPr lvl="1"/>
            <a:r>
              <a:rPr lang="en-US" dirty="0"/>
              <a:t>Ridge Regression</a:t>
            </a:r>
          </a:p>
          <a:p>
            <a:pPr lvl="1"/>
            <a:r>
              <a:rPr lang="en-US" dirty="0"/>
              <a:t>Lasso Regression</a:t>
            </a:r>
          </a:p>
          <a:p>
            <a:pPr lvl="1"/>
            <a:r>
              <a:rPr lang="en-US" dirty="0"/>
              <a:t>Elastic Net Regression</a:t>
            </a:r>
          </a:p>
          <a:p>
            <a:r>
              <a:rPr lang="en-US" dirty="0"/>
              <a:t>How to select the right Regression Model?</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Gradient Descent</a:t>
            </a:r>
            <a:endParaRPr lang="en-US" dirty="0"/>
          </a:p>
        </p:txBody>
      </p:sp>
      <p:sp>
        <p:nvSpPr>
          <p:cNvPr id="3" name="Content Placeholder 2"/>
          <p:cNvSpPr>
            <a:spLocks noGrp="1"/>
          </p:cNvSpPr>
          <p:nvPr>
            <p:ph idx="1"/>
          </p:nvPr>
        </p:nvSpPr>
        <p:spPr/>
        <p:txBody>
          <a:bodyPr/>
          <a:lstStyle/>
          <a:p>
            <a:r>
              <a:rPr lang="en-US" dirty="0"/>
              <a:t>Gradient descent is often taught using a linear regression model because it is relatively straightforward to understand. In practice, it is useful when you have a very large dataset either in the number of rows or the number of columns that may not fit into memory.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Regularization</a:t>
            </a:r>
            <a:endParaRPr lang="en-US" dirty="0"/>
          </a:p>
        </p:txBody>
      </p:sp>
      <p:sp>
        <p:nvSpPr>
          <p:cNvPr id="3" name="Content Placeholder 2"/>
          <p:cNvSpPr>
            <a:spLocks noGrp="1"/>
          </p:cNvSpPr>
          <p:nvPr>
            <p:ph idx="1"/>
          </p:nvPr>
        </p:nvSpPr>
        <p:spPr/>
        <p:txBody>
          <a:bodyPr/>
          <a:lstStyle/>
          <a:p>
            <a:r>
              <a:rPr lang="en-US" dirty="0"/>
              <a:t>There are extensions of the training of the linear model called regularization methods. These seek to both minimize the sum of the squared error of the model on the training data (using ordinary least squares) but also to reduce the complexity of the model (like the number or absolute size of the sum of all coefficients in the model).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Regularization</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Two popular examples of regularization procedures for linear regression are:</a:t>
            </a:r>
          </a:p>
          <a:p>
            <a:pPr fontAlgn="base"/>
            <a:r>
              <a:rPr lang="en-US" dirty="0"/>
              <a:t>Lasso Regression: where Ordinary Least Squares is modified to also minimize the absolute sum of the coefficients (called L1 regularization).</a:t>
            </a:r>
          </a:p>
          <a:p>
            <a:pPr fontAlgn="base"/>
            <a:r>
              <a:rPr lang="en-US" dirty="0"/>
              <a:t>Ridge Regression: where Ordinary Least Squares is modified to also minimize the squared absolute sum of the coefficients (called L2 regularization).</a:t>
            </a:r>
          </a:p>
          <a:p>
            <a:pPr fontAlgn="base"/>
            <a:r>
              <a:rPr lang="en-US" dirty="0"/>
              <a:t>These methods are effective to use when there is co-linearity in your input values and ordinary least squares would over fit the training data.</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Predictions</a:t>
            </a:r>
          </a:p>
        </p:txBody>
      </p:sp>
      <p:sp>
        <p:nvSpPr>
          <p:cNvPr id="3" name="Content Placeholder 2"/>
          <p:cNvSpPr>
            <a:spLocks noGrp="1"/>
          </p:cNvSpPr>
          <p:nvPr>
            <p:ph idx="1"/>
          </p:nvPr>
        </p:nvSpPr>
        <p:spPr/>
        <p:txBody>
          <a:bodyPr>
            <a:normAutofit lnSpcReduction="10000"/>
          </a:bodyPr>
          <a:lstStyle/>
          <a:p>
            <a:r>
              <a:rPr lang="en-US" dirty="0"/>
              <a:t>Making predictions is as simple as solving the equation for a specific set of inputs.</a:t>
            </a:r>
          </a:p>
          <a:p>
            <a:r>
              <a:rPr lang="en-US" dirty="0"/>
              <a:t>Let’s make this concrete with an example. Imagine we are predicting weight (y) from height (x). Our linear regression model representation for this problem would be:</a:t>
            </a:r>
          </a:p>
          <a:p>
            <a:pPr fontAlgn="base">
              <a:buNone/>
            </a:pPr>
            <a:r>
              <a:rPr lang="en-US" dirty="0"/>
              <a:t>				</a:t>
            </a:r>
            <a:r>
              <a:rPr lang="en-US" dirty="0">
                <a:solidFill>
                  <a:srgbClr val="FF0000"/>
                </a:solidFill>
              </a:rPr>
              <a:t>y = B0 + B1 * x1</a:t>
            </a:r>
          </a:p>
          <a:p>
            <a:pPr fontAlgn="base">
              <a:buNone/>
            </a:pPr>
            <a:r>
              <a:rPr lang="en-US" dirty="0">
                <a:solidFill>
                  <a:srgbClr val="FF0000"/>
                </a:solidFill>
              </a:rPr>
              <a:t>					or</a:t>
            </a:r>
          </a:p>
          <a:p>
            <a:pPr fontAlgn="base">
              <a:buNone/>
            </a:pPr>
            <a:r>
              <a:rPr lang="en-US" dirty="0">
                <a:solidFill>
                  <a:srgbClr val="FF0000"/>
                </a:solidFill>
              </a:rPr>
              <a:t>			    weight =B0 +B1 * height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Predictions…</a:t>
            </a:r>
          </a:p>
        </p:txBody>
      </p:sp>
      <p:sp>
        <p:nvSpPr>
          <p:cNvPr id="3" name="Content Placeholder 2"/>
          <p:cNvSpPr>
            <a:spLocks noGrp="1"/>
          </p:cNvSpPr>
          <p:nvPr>
            <p:ph idx="1"/>
          </p:nvPr>
        </p:nvSpPr>
        <p:spPr/>
        <p:txBody>
          <a:bodyPr>
            <a:normAutofit lnSpcReduction="10000"/>
          </a:bodyPr>
          <a:lstStyle/>
          <a:p>
            <a:r>
              <a:rPr lang="en-US" dirty="0"/>
              <a:t>Where B0 is the bias coefficient and B1 is the coefficient for the height column. We use a learning technique to find a good set of coefficient values. Once found, we can plug in different height values to predict the weight.</a:t>
            </a:r>
          </a:p>
          <a:p>
            <a:r>
              <a:rPr lang="en-US" dirty="0"/>
              <a:t>For example, lets use B0 = 0.1 and B1 = 0.5. Let’s plug them in and calculate the weight (in kilograms) for a person with the height of 182 centimeters.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Predictions…</a:t>
            </a:r>
          </a:p>
        </p:txBody>
      </p:sp>
      <p:sp>
        <p:nvSpPr>
          <p:cNvPr id="3" name="Content Placeholder 2"/>
          <p:cNvSpPr>
            <a:spLocks noGrp="1"/>
          </p:cNvSpPr>
          <p:nvPr>
            <p:ph idx="1"/>
          </p:nvPr>
        </p:nvSpPr>
        <p:spPr/>
        <p:txBody>
          <a:bodyPr>
            <a:normAutofit lnSpcReduction="10000"/>
          </a:bodyPr>
          <a:lstStyle/>
          <a:p>
            <a:pPr fontAlgn="base">
              <a:buNone/>
            </a:pPr>
            <a:r>
              <a:rPr lang="en-US" dirty="0">
                <a:solidFill>
                  <a:srgbClr val="FF0000"/>
                </a:solidFill>
              </a:rPr>
              <a:t>			weight = 0.1 + 0.05 * 182</a:t>
            </a:r>
          </a:p>
          <a:p>
            <a:pPr fontAlgn="base">
              <a:buNone/>
            </a:pPr>
            <a:r>
              <a:rPr lang="en-US" dirty="0">
                <a:solidFill>
                  <a:srgbClr val="FF0000"/>
                </a:solidFill>
              </a:rPr>
              <a:t>				weight = 91.1</a:t>
            </a:r>
          </a:p>
          <a:p>
            <a:pPr fontAlgn="base">
              <a:buNone/>
            </a:pPr>
            <a:r>
              <a:rPr lang="en-US" dirty="0"/>
              <a:t>	The above equation could be plotted as a line in two-dimensions. The B0 is our starting point regardless of what height we have. We can run through a bunch of heights from 100 to 250 centimeters and plug them to the equation and get weight values, creating our line.</a:t>
            </a:r>
            <a:endParaRPr lang="en-US" dirty="0">
              <a:solidFill>
                <a:srgbClr val="FF0000"/>
              </a:solidFill>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Predictions…</a:t>
            </a:r>
          </a:p>
        </p:txBody>
      </p:sp>
      <p:pic>
        <p:nvPicPr>
          <p:cNvPr id="5122" name="Picture 2" descr="E:\Sample-Height-vs-Weight-Linear-Regression.png"/>
          <p:cNvPicPr>
            <a:picLocks noChangeAspect="1" noChangeArrowheads="1"/>
          </p:cNvPicPr>
          <p:nvPr/>
        </p:nvPicPr>
        <p:blipFill>
          <a:blip r:embed="rId2" cstate="print"/>
          <a:srcRect/>
          <a:stretch>
            <a:fillRect/>
          </a:stretch>
        </p:blipFill>
        <p:spPr bwMode="auto">
          <a:xfrm>
            <a:off x="1066800" y="1600200"/>
            <a:ext cx="6901132" cy="42672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find:</a:t>
            </a:r>
          </a:p>
        </p:txBody>
      </p:sp>
      <p:sp>
        <p:nvSpPr>
          <p:cNvPr id="3" name="Content Placeholder 2"/>
          <p:cNvSpPr>
            <a:spLocks noGrp="1"/>
          </p:cNvSpPr>
          <p:nvPr>
            <p:ph idx="1"/>
          </p:nvPr>
        </p:nvSpPr>
        <p:spPr/>
        <p:txBody>
          <a:bodyPr/>
          <a:lstStyle/>
          <a:p>
            <a:r>
              <a:rPr lang="en-US" dirty="0"/>
              <a:t>With simple linear regression we want to model our data as follows:</a:t>
            </a:r>
          </a:p>
          <a:p>
            <a:pPr>
              <a:buNone/>
            </a:pPr>
            <a:r>
              <a:rPr lang="en-US" dirty="0">
                <a:solidFill>
                  <a:srgbClr val="FF0000"/>
                </a:solidFill>
              </a:rPr>
              <a:t>				y = B0 + B1 * x</a:t>
            </a:r>
          </a:p>
          <a:p>
            <a:pPr>
              <a:buNone/>
            </a:pPr>
            <a:r>
              <a:rPr lang="en-US" dirty="0"/>
              <a:t>	This is a line where y is the output variable we want to predict, x is the input variable we know and B0 and B1 are coefficients that we need to estimate that move the line around.</a:t>
            </a:r>
            <a:endParaRPr lang="en-US"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Continues…</a:t>
            </a:r>
          </a:p>
        </p:txBody>
      </p:sp>
      <p:sp>
        <p:nvSpPr>
          <p:cNvPr id="3" name="Content Placeholder 2"/>
          <p:cNvSpPr>
            <a:spLocks noGrp="1"/>
          </p:cNvSpPr>
          <p:nvPr>
            <p:ph idx="1"/>
          </p:nvPr>
        </p:nvSpPr>
        <p:spPr/>
        <p:txBody>
          <a:bodyPr>
            <a:normAutofit fontScale="92500" lnSpcReduction="10000"/>
          </a:bodyPr>
          <a:lstStyle/>
          <a:p>
            <a:r>
              <a:rPr lang="en-US" dirty="0"/>
              <a:t>Technically, B0 is called the intercept because it determines where the line intercepts the y-axis. In machine learning we can call this the bias, because it is added to offset all predictions that we make. The B1 term is called the slope because it defines the slope of the line or how x translates into a y value before we add our bias.</a:t>
            </a:r>
          </a:p>
          <a:p>
            <a:r>
              <a:rPr lang="en-US" dirty="0"/>
              <a:t>The goal is to find the best estimates for the coefficients to minimize the errors in predicting y from x.</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Continues…</a:t>
            </a:r>
          </a:p>
        </p:txBody>
      </p:sp>
      <p:sp>
        <p:nvSpPr>
          <p:cNvPr id="3" name="Content Placeholder 2"/>
          <p:cNvSpPr>
            <a:spLocks noGrp="1"/>
          </p:cNvSpPr>
          <p:nvPr>
            <p:ph idx="1"/>
          </p:nvPr>
        </p:nvSpPr>
        <p:spPr/>
        <p:txBody>
          <a:bodyPr/>
          <a:lstStyle/>
          <a:p>
            <a:r>
              <a:rPr lang="en-US" dirty="0"/>
              <a:t>We can start off by estimating the value for B1 as:</a:t>
            </a:r>
          </a:p>
          <a:p>
            <a:pPr>
              <a:buNone/>
            </a:pPr>
            <a:r>
              <a:rPr lang="en-US" sz="2400" dirty="0">
                <a:solidFill>
                  <a:srgbClr val="FF0000"/>
                </a:solidFill>
              </a:rPr>
              <a:t>B1 = sum((xi-mean(x)) * (</a:t>
            </a:r>
            <a:r>
              <a:rPr lang="en-US" sz="2400" dirty="0" err="1">
                <a:solidFill>
                  <a:srgbClr val="FF0000"/>
                </a:solidFill>
              </a:rPr>
              <a:t>yi</a:t>
            </a:r>
            <a:r>
              <a:rPr lang="en-US" sz="2400" dirty="0">
                <a:solidFill>
                  <a:srgbClr val="FF0000"/>
                </a:solidFill>
              </a:rPr>
              <a:t>-mean(y))) / sum((xi – mean(x))^2)</a:t>
            </a:r>
          </a:p>
          <a:p>
            <a:pPr>
              <a:buNone/>
            </a:pPr>
            <a:r>
              <a:rPr lang="en-US" sz="2400" dirty="0"/>
              <a:t>	Where mean() is the average value for the variable in our dataset. The xi and </a:t>
            </a:r>
            <a:r>
              <a:rPr lang="en-US" sz="2400" dirty="0" err="1"/>
              <a:t>yi</a:t>
            </a:r>
            <a:r>
              <a:rPr lang="en-US" sz="2400" dirty="0"/>
              <a:t> refer to the fact that we need to repeat these calculations across all values in our dataset and </a:t>
            </a:r>
            <a:r>
              <a:rPr lang="en-US" sz="2400" dirty="0" err="1"/>
              <a:t>i</a:t>
            </a:r>
            <a:r>
              <a:rPr lang="en-US" sz="2400" dirty="0"/>
              <a:t> refers to the </a:t>
            </a:r>
            <a:r>
              <a:rPr lang="en-US" sz="2400" dirty="0" err="1"/>
              <a:t>i’th</a:t>
            </a:r>
            <a:r>
              <a:rPr lang="en-US" sz="2400" dirty="0"/>
              <a:t> value of x or y</a:t>
            </a:r>
            <a:endParaRPr lang="en-US" sz="24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Analysis</a:t>
            </a:r>
          </a:p>
        </p:txBody>
      </p:sp>
      <p:sp>
        <p:nvSpPr>
          <p:cNvPr id="4" name="Content Placeholder 3"/>
          <p:cNvSpPr>
            <a:spLocks noGrp="1"/>
          </p:cNvSpPr>
          <p:nvPr>
            <p:ph idx="1"/>
          </p:nvPr>
        </p:nvSpPr>
        <p:spPr/>
        <p:txBody>
          <a:bodyPr>
            <a:normAutofit lnSpcReduction="10000"/>
          </a:bodyPr>
          <a:lstStyle/>
          <a:p>
            <a:r>
              <a:rPr lang="en-US" dirty="0"/>
              <a:t>Regression analysis is a form of predictive modeling technique which investigates the relationship between a dependent (target) and independent variable (s) (predictor). This technique is used for forecasting, time series modeling and finding the causal effect relationship between the variables. For example, relationship between rash driving and number of road accidents by a driver is best studied through regression.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Continues…</a:t>
            </a:r>
          </a:p>
        </p:txBody>
      </p:sp>
      <p:sp>
        <p:nvSpPr>
          <p:cNvPr id="3" name="Content Placeholder 2"/>
          <p:cNvSpPr>
            <a:spLocks noGrp="1"/>
          </p:cNvSpPr>
          <p:nvPr>
            <p:ph idx="1"/>
          </p:nvPr>
        </p:nvSpPr>
        <p:spPr/>
        <p:txBody>
          <a:bodyPr/>
          <a:lstStyle/>
          <a:p>
            <a:r>
              <a:rPr lang="en-US" dirty="0"/>
              <a:t>We can calculate B0 using B1 and some statistics from our dataset, as follows:	</a:t>
            </a:r>
          </a:p>
          <a:p>
            <a:pPr lvl="1">
              <a:buNone/>
            </a:pPr>
            <a:r>
              <a:rPr lang="en-US" dirty="0">
                <a:solidFill>
                  <a:srgbClr val="FF0000"/>
                </a:solidFill>
              </a:rPr>
              <a:t>			B0 = mean(y) – B1 * mean(x)</a:t>
            </a:r>
          </a:p>
          <a:p>
            <a:pPr lvl="1">
              <a:buNone/>
            </a:pPr>
            <a:r>
              <a:rPr lang="en-US" b="1" dirty="0"/>
              <a:t>Estimating The Slope (B1):-</a:t>
            </a:r>
          </a:p>
          <a:p>
            <a:pPr lvl="1">
              <a:buNone/>
            </a:pPr>
            <a:r>
              <a:rPr lang="en-US" dirty="0"/>
              <a:t>calculate the mean value of x and y</a:t>
            </a:r>
          </a:p>
          <a:p>
            <a:pPr lvl="1">
              <a:buNone/>
            </a:pPr>
            <a:r>
              <a:rPr lang="en-US" dirty="0"/>
              <a:t>calculate the error of each variable from the mean:</a:t>
            </a:r>
          </a:p>
          <a:p>
            <a:pPr lvl="1">
              <a:buNone/>
            </a:pPr>
            <a:r>
              <a:rPr lang="en-US" b="1" dirty="0"/>
              <a:t>			x - mean(x) </a:t>
            </a:r>
          </a:p>
          <a:p>
            <a:pPr lvl="1">
              <a:buNone/>
            </a:pPr>
            <a:r>
              <a:rPr lang="en-US" b="1" dirty="0"/>
              <a:t>			y - mean(y)</a:t>
            </a:r>
          </a:p>
          <a:p>
            <a:pPr lvl="1">
              <a:buNone/>
            </a:pPr>
            <a:endParaRPr lang="en-US"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Continues…</a:t>
            </a:r>
          </a:p>
        </p:txBody>
      </p:sp>
      <p:sp>
        <p:nvSpPr>
          <p:cNvPr id="3" name="Content Placeholder 2"/>
          <p:cNvSpPr>
            <a:spLocks noGrp="1"/>
          </p:cNvSpPr>
          <p:nvPr>
            <p:ph idx="1"/>
          </p:nvPr>
        </p:nvSpPr>
        <p:spPr/>
        <p:txBody>
          <a:bodyPr>
            <a:normAutofit lnSpcReduction="10000"/>
          </a:bodyPr>
          <a:lstStyle/>
          <a:p>
            <a:r>
              <a:rPr lang="en-US" sz="2800" dirty="0"/>
              <a:t>multiple the error for each x with the error for each y and calculate the sum of these multiplications.</a:t>
            </a:r>
          </a:p>
          <a:p>
            <a:r>
              <a:rPr lang="en-US" sz="2800" dirty="0"/>
              <a:t>Sum the final column.(numerator)</a:t>
            </a:r>
          </a:p>
          <a:p>
            <a:r>
              <a:rPr lang="en-US" sz="2800" dirty="0"/>
              <a:t>calculate the bottom part of the equation for calculating B1, or the denominator. This is calculated as the sum of the squared differences of each x value from the mean.</a:t>
            </a:r>
          </a:p>
          <a:p>
            <a:r>
              <a:rPr lang="en-US" sz="2800" dirty="0"/>
              <a:t>We have already calculated the difference of each x value from the mean, all we need to do is square each value and calculate the sum.(denominator)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Continues…</a:t>
            </a:r>
          </a:p>
        </p:txBody>
      </p:sp>
      <p:sp>
        <p:nvSpPr>
          <p:cNvPr id="3" name="Content Placeholder 2"/>
          <p:cNvSpPr>
            <a:spLocks noGrp="1"/>
          </p:cNvSpPr>
          <p:nvPr>
            <p:ph idx="1"/>
          </p:nvPr>
        </p:nvSpPr>
        <p:spPr/>
        <p:txBody>
          <a:bodyPr/>
          <a:lstStyle/>
          <a:p>
            <a:r>
              <a:rPr lang="en-US" dirty="0"/>
              <a:t>calculate the value of our slope:</a:t>
            </a:r>
          </a:p>
          <a:p>
            <a:pPr>
              <a:buNone/>
            </a:pPr>
            <a:r>
              <a:rPr lang="en-US" dirty="0"/>
              <a:t>	B1 = numerator/denominator</a:t>
            </a:r>
          </a:p>
          <a:p>
            <a:pPr>
              <a:buNone/>
            </a:pPr>
            <a:endParaRPr lang="en-US" dirty="0"/>
          </a:p>
          <a:p>
            <a:pPr>
              <a:buNone/>
            </a:pPr>
            <a:r>
              <a:rPr lang="en-US" b="1" dirty="0"/>
              <a:t>	Estimating The Intercept (B0):</a:t>
            </a:r>
          </a:p>
          <a:p>
            <a:pPr>
              <a:buNone/>
            </a:pPr>
            <a:r>
              <a:rPr lang="en-US" b="1" dirty="0"/>
              <a:t>		</a:t>
            </a:r>
            <a:r>
              <a:rPr lang="en-US" dirty="0">
                <a:solidFill>
                  <a:srgbClr val="FF0000"/>
                </a:solidFill>
              </a:rPr>
              <a:t>B0 = mean(y) – B1 * mean(x)</a:t>
            </a:r>
            <a:endParaRPr lang="en-US" b="1" dirty="0">
              <a:solidFill>
                <a:srgbClr val="FF0000"/>
              </a:solidFill>
            </a:endParaRPr>
          </a:p>
          <a:p>
            <a:pPr>
              <a:buNone/>
            </a:pPr>
            <a:endParaRPr lang="en-US" b="1" dirty="0"/>
          </a:p>
          <a:p>
            <a:pPr>
              <a:buNone/>
            </a:pPr>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Making Predictions</a:t>
            </a:r>
          </a:p>
        </p:txBody>
      </p:sp>
      <p:sp>
        <p:nvSpPr>
          <p:cNvPr id="3" name="Content Placeholder 2"/>
          <p:cNvSpPr>
            <a:spLocks noGrp="1"/>
          </p:cNvSpPr>
          <p:nvPr>
            <p:ph idx="1"/>
          </p:nvPr>
        </p:nvSpPr>
        <p:spPr/>
        <p:txBody>
          <a:bodyPr/>
          <a:lstStyle/>
          <a:p>
            <a:pPr>
              <a:buNone/>
            </a:pPr>
            <a:r>
              <a:rPr lang="en-US" dirty="0"/>
              <a:t>	We now have the coefficients for our simple linear regression equation.</a:t>
            </a:r>
          </a:p>
          <a:p>
            <a:pPr>
              <a:buNone/>
            </a:pPr>
            <a:endParaRPr lang="en-US" b="1" dirty="0"/>
          </a:p>
          <a:p>
            <a:pPr>
              <a:buNone/>
            </a:pPr>
            <a:r>
              <a:rPr lang="en-US" b="1" dirty="0"/>
              <a:t>		</a:t>
            </a:r>
            <a:r>
              <a:rPr lang="en-US" b="1" dirty="0">
                <a:solidFill>
                  <a:srgbClr val="FF0000"/>
                </a:solidFill>
              </a:rPr>
              <a:t>	</a:t>
            </a:r>
            <a:r>
              <a:rPr lang="en-US" dirty="0">
                <a:solidFill>
                  <a:srgbClr val="FF0000"/>
                </a:solidFill>
              </a:rPr>
              <a:t>y = B0 + B1 * x</a:t>
            </a:r>
            <a:endParaRPr lang="en-US" b="1"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Error</a:t>
            </a:r>
          </a:p>
        </p:txBody>
      </p:sp>
      <p:sp>
        <p:nvSpPr>
          <p:cNvPr id="3" name="Content Placeholder 2"/>
          <p:cNvSpPr>
            <a:spLocks noGrp="1"/>
          </p:cNvSpPr>
          <p:nvPr>
            <p:ph idx="1"/>
          </p:nvPr>
        </p:nvSpPr>
        <p:spPr/>
        <p:txBody>
          <a:bodyPr/>
          <a:lstStyle/>
          <a:p>
            <a:r>
              <a:rPr lang="en-US" dirty="0"/>
              <a:t>We can calculate a error for our predictions called the Root Mean Squared Error or RMSE.</a:t>
            </a:r>
          </a:p>
          <a:p>
            <a:pPr lvl="1">
              <a:buNone/>
            </a:pPr>
            <a:r>
              <a:rPr lang="en-US" dirty="0">
                <a:solidFill>
                  <a:srgbClr val="FF0000"/>
                </a:solidFill>
              </a:rPr>
              <a:t>	</a:t>
            </a:r>
            <a:r>
              <a:rPr lang="pt-BR" dirty="0">
                <a:solidFill>
                  <a:srgbClr val="FF0000"/>
                </a:solidFill>
              </a:rPr>
              <a:t>RMSE = sqrt( sum( (pi – yi)^2 )/n )</a:t>
            </a:r>
            <a:endParaRPr lang="en-US" dirty="0">
              <a:solidFill>
                <a:srgbClr val="FF0000"/>
              </a:solidFill>
            </a:endParaRPr>
          </a:p>
          <a:p>
            <a:pPr lvl="1">
              <a:buNone/>
            </a:pPr>
            <a:endParaRPr lang="en-US" dirty="0">
              <a:solidFill>
                <a:srgbClr val="FF0000"/>
              </a:solidFill>
            </a:endParaRPr>
          </a:p>
          <a:p>
            <a:pPr lvl="1"/>
            <a:r>
              <a:rPr lang="en-US" dirty="0"/>
              <a:t>Where </a:t>
            </a:r>
            <a:r>
              <a:rPr lang="en-US" dirty="0" err="1"/>
              <a:t>sqrt</a:t>
            </a:r>
            <a:r>
              <a:rPr lang="en-US" dirty="0"/>
              <a:t>() is the square root function, p is the predicted value and y is the actual value, </a:t>
            </a:r>
            <a:r>
              <a:rPr lang="en-US" dirty="0" err="1"/>
              <a:t>i</a:t>
            </a:r>
            <a:r>
              <a:rPr lang="en-US" dirty="0"/>
              <a:t> is the index for a specific instance, n is the number of predictions, because we must calculate the error across all predicted values.</a:t>
            </a:r>
            <a:endParaRPr lang="pt-BR"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D387D-D6F1-4799-B276-184F8F101D09}"/>
              </a:ext>
            </a:extLst>
          </p:cNvPr>
          <p:cNvSpPr>
            <a:spLocks noGrp="1"/>
          </p:cNvSpPr>
          <p:nvPr>
            <p:ph type="title"/>
          </p:nvPr>
        </p:nvSpPr>
        <p:spPr/>
        <p:txBody>
          <a:bodyPr/>
          <a:lstStyle/>
          <a:p>
            <a:r>
              <a:rPr lang="en-US" dirty="0"/>
              <a:t>Measuring Error with r-squared</a:t>
            </a:r>
          </a:p>
        </p:txBody>
      </p:sp>
      <p:sp>
        <p:nvSpPr>
          <p:cNvPr id="3" name="Content Placeholder 2">
            <a:extLst>
              <a:ext uri="{FF2B5EF4-FFF2-40B4-BE49-F238E27FC236}">
                <a16:creationId xmlns:a16="http://schemas.microsoft.com/office/drawing/2014/main" id="{D93E6766-6442-4AC5-9DE7-C4AD57569D61}"/>
              </a:ext>
            </a:extLst>
          </p:cNvPr>
          <p:cNvSpPr>
            <a:spLocks noGrp="1"/>
          </p:cNvSpPr>
          <p:nvPr>
            <p:ph idx="1"/>
          </p:nvPr>
        </p:nvSpPr>
        <p:spPr/>
        <p:txBody>
          <a:bodyPr/>
          <a:lstStyle/>
          <a:p>
            <a:r>
              <a:rPr lang="en-US" dirty="0"/>
              <a:t>How do we measure how well our line fits our data ?</a:t>
            </a:r>
          </a:p>
          <a:p>
            <a:r>
              <a:rPr lang="en-US" dirty="0"/>
              <a:t>R-squared (aka coefficient of determination) measures:</a:t>
            </a:r>
          </a:p>
          <a:p>
            <a:endParaRPr lang="en-US" dirty="0"/>
          </a:p>
          <a:p>
            <a:pPr marL="0" indent="0">
              <a:buNone/>
            </a:pPr>
            <a:r>
              <a:rPr lang="en-US" sz="3600" dirty="0"/>
              <a:t>The fraction of the total variation in Y that is captured by the model</a:t>
            </a:r>
          </a:p>
        </p:txBody>
      </p:sp>
    </p:spTree>
    <p:extLst>
      <p:ext uri="{BB962C8B-B14F-4D97-AF65-F5344CB8AC3E}">
        <p14:creationId xmlns:p14="http://schemas.microsoft.com/office/powerpoint/2010/main" val="1203591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599A6-8C97-419D-971C-97E506944D63}"/>
              </a:ext>
            </a:extLst>
          </p:cNvPr>
          <p:cNvSpPr>
            <a:spLocks noGrp="1"/>
          </p:cNvSpPr>
          <p:nvPr>
            <p:ph type="title"/>
          </p:nvPr>
        </p:nvSpPr>
        <p:spPr/>
        <p:txBody>
          <a:bodyPr/>
          <a:lstStyle/>
          <a:p>
            <a:r>
              <a:rPr lang="en-US" dirty="0"/>
              <a:t>Computing r-squared</a:t>
            </a:r>
          </a:p>
        </p:txBody>
      </p:sp>
      <p:pic>
        <p:nvPicPr>
          <p:cNvPr id="5" name="Picture 4">
            <a:extLst>
              <a:ext uri="{FF2B5EF4-FFF2-40B4-BE49-F238E27FC236}">
                <a16:creationId xmlns:a16="http://schemas.microsoft.com/office/drawing/2014/main" id="{4E17E80E-309B-426D-BBB6-E9A510CA2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90800"/>
            <a:ext cx="8286845" cy="1841520"/>
          </a:xfrm>
          <a:prstGeom prst="rect">
            <a:avLst/>
          </a:prstGeom>
        </p:spPr>
      </p:pic>
    </p:spTree>
    <p:extLst>
      <p:ext uri="{BB962C8B-B14F-4D97-AF65-F5344CB8AC3E}">
        <p14:creationId xmlns:p14="http://schemas.microsoft.com/office/powerpoint/2010/main" val="4267012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140C-E55C-407C-87F9-254478BFE318}"/>
              </a:ext>
            </a:extLst>
          </p:cNvPr>
          <p:cNvSpPr>
            <a:spLocks noGrp="1"/>
          </p:cNvSpPr>
          <p:nvPr>
            <p:ph type="title"/>
          </p:nvPr>
        </p:nvSpPr>
        <p:spPr/>
        <p:txBody>
          <a:bodyPr/>
          <a:lstStyle/>
          <a:p>
            <a:r>
              <a:rPr lang="en-US" dirty="0"/>
              <a:t>Interpreting r-squared</a:t>
            </a:r>
          </a:p>
        </p:txBody>
      </p:sp>
      <p:sp>
        <p:nvSpPr>
          <p:cNvPr id="3" name="Content Placeholder 2">
            <a:extLst>
              <a:ext uri="{FF2B5EF4-FFF2-40B4-BE49-F238E27FC236}">
                <a16:creationId xmlns:a16="http://schemas.microsoft.com/office/drawing/2014/main" id="{BD7D17D7-1B5F-4BDD-8894-F87C11FD6852}"/>
              </a:ext>
            </a:extLst>
          </p:cNvPr>
          <p:cNvSpPr>
            <a:spLocks noGrp="1"/>
          </p:cNvSpPr>
          <p:nvPr>
            <p:ph idx="1"/>
          </p:nvPr>
        </p:nvSpPr>
        <p:spPr/>
        <p:txBody>
          <a:bodyPr/>
          <a:lstStyle/>
          <a:p>
            <a:r>
              <a:rPr lang="en-US" dirty="0"/>
              <a:t>Ranges from 0 to 1</a:t>
            </a:r>
          </a:p>
          <a:p>
            <a:r>
              <a:rPr lang="en-US" dirty="0"/>
              <a:t>0 is bad (none of the variance is captured), 1 is good (all of the variance is captured).</a:t>
            </a:r>
          </a:p>
        </p:txBody>
      </p:sp>
    </p:spTree>
    <p:extLst>
      <p:ext uri="{BB962C8B-B14F-4D97-AF65-F5344CB8AC3E}">
        <p14:creationId xmlns:p14="http://schemas.microsoft.com/office/powerpoint/2010/main" val="408314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6A151-B0E0-453F-AF07-346DE5F653A6}"/>
              </a:ext>
            </a:extLst>
          </p:cNvPr>
          <p:cNvSpPr>
            <a:spLocks noGrp="1"/>
          </p:cNvSpPr>
          <p:nvPr>
            <p:ph type="title"/>
          </p:nvPr>
        </p:nvSpPr>
        <p:spPr/>
        <p:txBody>
          <a:bodyPr>
            <a:normAutofit/>
          </a:bodyPr>
          <a:lstStyle/>
          <a:p>
            <a:r>
              <a:rPr lang="en-US" dirty="0"/>
              <a:t>R-squared and p-value</a:t>
            </a:r>
          </a:p>
        </p:txBody>
      </p:sp>
      <p:sp>
        <p:nvSpPr>
          <p:cNvPr id="3" name="Content Placeholder 2">
            <a:extLst>
              <a:ext uri="{FF2B5EF4-FFF2-40B4-BE49-F238E27FC236}">
                <a16:creationId xmlns:a16="http://schemas.microsoft.com/office/drawing/2014/main" id="{C4865157-D285-4809-9D49-AE0293C7BC82}"/>
              </a:ext>
            </a:extLst>
          </p:cNvPr>
          <p:cNvSpPr>
            <a:spLocks noGrp="1"/>
          </p:cNvSpPr>
          <p:nvPr>
            <p:ph idx="1"/>
          </p:nvPr>
        </p:nvSpPr>
        <p:spPr/>
        <p:txBody>
          <a:bodyPr>
            <a:normAutofit fontScale="92500" lnSpcReduction="10000"/>
          </a:bodyPr>
          <a:lstStyle/>
          <a:p>
            <a:r>
              <a:rPr lang="en-US" dirty="0"/>
              <a:t>R-square value tells you how much variation is explained by your model. So 0.1 R-square means that your model explains 10% of variation within the data. The greater R-square the better the model. </a:t>
            </a:r>
          </a:p>
          <a:p>
            <a:r>
              <a:rPr lang="en-US" dirty="0"/>
              <a:t>p-value tells you about the F statistic hypothesis testing of the "fit of the intercept-only model and your model are equal". So if the p-value is less than the significance level (usually 0.05) then your model fits the data well.</a:t>
            </a:r>
          </a:p>
        </p:txBody>
      </p:sp>
    </p:spTree>
    <p:extLst>
      <p:ext uri="{BB962C8B-B14F-4D97-AF65-F5344CB8AC3E}">
        <p14:creationId xmlns:p14="http://schemas.microsoft.com/office/powerpoint/2010/main" val="584301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2F00-F5E5-4D5D-A2E5-E0216C01C65D}"/>
              </a:ext>
            </a:extLst>
          </p:cNvPr>
          <p:cNvSpPr>
            <a:spLocks noGrp="1"/>
          </p:cNvSpPr>
          <p:nvPr>
            <p:ph type="title"/>
          </p:nvPr>
        </p:nvSpPr>
        <p:spPr/>
        <p:txBody>
          <a:bodyPr/>
          <a:lstStyle/>
          <a:p>
            <a:r>
              <a:rPr lang="en-US" dirty="0"/>
              <a:t>R-squared and p-value</a:t>
            </a:r>
          </a:p>
        </p:txBody>
      </p:sp>
      <p:sp>
        <p:nvSpPr>
          <p:cNvPr id="3" name="Content Placeholder 2">
            <a:extLst>
              <a:ext uri="{FF2B5EF4-FFF2-40B4-BE49-F238E27FC236}">
                <a16:creationId xmlns:a16="http://schemas.microsoft.com/office/drawing/2014/main" id="{59DDB719-4C44-40C6-8CBD-8E31218FE289}"/>
              </a:ext>
            </a:extLst>
          </p:cNvPr>
          <p:cNvSpPr>
            <a:spLocks noGrp="1"/>
          </p:cNvSpPr>
          <p:nvPr>
            <p:ph idx="1"/>
          </p:nvPr>
        </p:nvSpPr>
        <p:spPr/>
        <p:txBody>
          <a:bodyPr/>
          <a:lstStyle/>
          <a:p>
            <a:pPr marL="0" indent="0">
              <a:buNone/>
            </a:pPr>
            <a:r>
              <a:rPr lang="en-US" dirty="0"/>
              <a:t>Thus you have four scenarios:</a:t>
            </a:r>
          </a:p>
          <a:p>
            <a:r>
              <a:rPr lang="en-US" dirty="0"/>
              <a:t>low R-square and low p-value (p-value &lt;= 0.05)</a:t>
            </a:r>
          </a:p>
          <a:p>
            <a:r>
              <a:rPr lang="en-US" dirty="0"/>
              <a:t>low R-square and high p-value (p-value &gt; 0.05)</a:t>
            </a:r>
          </a:p>
          <a:p>
            <a:r>
              <a:rPr lang="en-US" dirty="0"/>
              <a:t>high R-square and low p-value</a:t>
            </a:r>
          </a:p>
          <a:p>
            <a:r>
              <a:rPr lang="en-US" dirty="0"/>
              <a:t>high R-square and high p-value</a:t>
            </a:r>
          </a:p>
          <a:p>
            <a:endParaRPr lang="en-US" dirty="0"/>
          </a:p>
        </p:txBody>
      </p:sp>
    </p:spTree>
    <p:extLst>
      <p:ext uri="{BB962C8B-B14F-4D97-AF65-F5344CB8AC3E}">
        <p14:creationId xmlns:p14="http://schemas.microsoft.com/office/powerpoint/2010/main" val="2414390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Regression Analysis</a:t>
            </a:r>
          </a:p>
        </p:txBody>
      </p:sp>
      <p:sp>
        <p:nvSpPr>
          <p:cNvPr id="3" name="Content Placeholder 2"/>
          <p:cNvSpPr>
            <a:spLocks noGrp="1"/>
          </p:cNvSpPr>
          <p:nvPr>
            <p:ph idx="1"/>
          </p:nvPr>
        </p:nvSpPr>
        <p:spPr/>
        <p:txBody>
          <a:bodyPr>
            <a:normAutofit fontScale="92500" lnSpcReduction="10000"/>
          </a:bodyPr>
          <a:lstStyle/>
          <a:p>
            <a:r>
              <a:rPr lang="en-US" dirty="0"/>
              <a:t>Regression analysis estimates the relationship between two or more variables</a:t>
            </a:r>
          </a:p>
          <a:p>
            <a:r>
              <a:rPr lang="en-US" dirty="0"/>
              <a:t>Let’s say, you want to estimate growth in sales of a company based on current economic conditions. You have the recent company data which indicates that the growth in sales is around two and a half times the growth in the economy. Using this insight, we can predict future sales of the company based on current &amp; past information.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33D7-5390-4E49-B296-9A2882FB4280}"/>
              </a:ext>
            </a:extLst>
          </p:cNvPr>
          <p:cNvSpPr>
            <a:spLocks noGrp="1"/>
          </p:cNvSpPr>
          <p:nvPr>
            <p:ph type="title"/>
          </p:nvPr>
        </p:nvSpPr>
        <p:spPr>
          <a:xfrm>
            <a:off x="533400" y="2438400"/>
            <a:ext cx="8229600" cy="1143000"/>
          </a:xfrm>
        </p:spPr>
        <p:txBody>
          <a:bodyPr/>
          <a:lstStyle/>
          <a:p>
            <a:r>
              <a:rPr lang="en-US" dirty="0"/>
              <a:t>Polynomial Regression</a:t>
            </a:r>
          </a:p>
        </p:txBody>
      </p:sp>
    </p:spTree>
    <p:extLst>
      <p:ext uri="{BB962C8B-B14F-4D97-AF65-F5344CB8AC3E}">
        <p14:creationId xmlns:p14="http://schemas.microsoft.com/office/powerpoint/2010/main" val="3409544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DF3A-397A-4C1C-AFED-C439524BC3CD}"/>
              </a:ext>
            </a:extLst>
          </p:cNvPr>
          <p:cNvSpPr>
            <a:spLocks noGrp="1"/>
          </p:cNvSpPr>
          <p:nvPr>
            <p:ph type="title"/>
          </p:nvPr>
        </p:nvSpPr>
        <p:spPr/>
        <p:txBody>
          <a:bodyPr/>
          <a:lstStyle/>
          <a:p>
            <a:r>
              <a:rPr lang="en-US" dirty="0"/>
              <a:t>Polynomial Regression</a:t>
            </a:r>
          </a:p>
        </p:txBody>
      </p:sp>
      <p:sp>
        <p:nvSpPr>
          <p:cNvPr id="3" name="Content Placeholder 2">
            <a:extLst>
              <a:ext uri="{FF2B5EF4-FFF2-40B4-BE49-F238E27FC236}">
                <a16:creationId xmlns:a16="http://schemas.microsoft.com/office/drawing/2014/main" id="{451D09B1-FFF3-404F-9AE6-DC186DB12108}"/>
              </a:ext>
            </a:extLst>
          </p:cNvPr>
          <p:cNvSpPr>
            <a:spLocks noGrp="1"/>
          </p:cNvSpPr>
          <p:nvPr>
            <p:ph idx="1"/>
          </p:nvPr>
        </p:nvSpPr>
        <p:spPr/>
        <p:txBody>
          <a:bodyPr/>
          <a:lstStyle/>
          <a:p>
            <a:r>
              <a:rPr lang="en-US" dirty="0"/>
              <a:t>Not all relationships are linear.</a:t>
            </a:r>
          </a:p>
          <a:p>
            <a:r>
              <a:rPr lang="en-US" dirty="0"/>
              <a:t>Linear formula: </a:t>
            </a:r>
            <a:r>
              <a:rPr lang="en-US" b="1" dirty="0"/>
              <a:t>y = mx + b</a:t>
            </a:r>
          </a:p>
          <a:p>
            <a:pPr lvl="1"/>
            <a:r>
              <a:rPr lang="en-US" dirty="0"/>
              <a:t>This is a </a:t>
            </a:r>
            <a:r>
              <a:rPr lang="en-US" u="sng" dirty="0"/>
              <a:t>“first order”</a:t>
            </a:r>
            <a:r>
              <a:rPr lang="en-US" dirty="0"/>
              <a:t> or </a:t>
            </a:r>
            <a:r>
              <a:rPr lang="en-US" u="sng" dirty="0"/>
              <a:t>“first degree”</a:t>
            </a:r>
            <a:r>
              <a:rPr lang="en-US" dirty="0"/>
              <a:t> polynomial, as the power of x is 1</a:t>
            </a:r>
          </a:p>
          <a:p>
            <a:r>
              <a:rPr lang="en-US" dirty="0"/>
              <a:t>Second order polynomial: </a:t>
            </a:r>
            <a:r>
              <a:rPr lang="en-US" b="1" dirty="0"/>
              <a:t>y = ax</a:t>
            </a:r>
            <a:r>
              <a:rPr lang="en-US" sz="3600" b="1" baseline="30000" dirty="0"/>
              <a:t>2</a:t>
            </a:r>
            <a:r>
              <a:rPr lang="en-US" b="1" dirty="0"/>
              <a:t> + </a:t>
            </a:r>
            <a:r>
              <a:rPr lang="en-US" b="1" dirty="0" err="1"/>
              <a:t>bx</a:t>
            </a:r>
            <a:r>
              <a:rPr lang="en-US" b="1" dirty="0"/>
              <a:t> + c</a:t>
            </a:r>
          </a:p>
          <a:p>
            <a:r>
              <a:rPr lang="en-US" dirty="0"/>
              <a:t>Third order polynomial: </a:t>
            </a:r>
            <a:r>
              <a:rPr lang="en-US" b="1" dirty="0"/>
              <a:t>y = ax</a:t>
            </a:r>
            <a:r>
              <a:rPr lang="en-US" b="1" baseline="30000" dirty="0"/>
              <a:t>3</a:t>
            </a:r>
            <a:r>
              <a:rPr lang="en-US" b="1" dirty="0"/>
              <a:t> + bx</a:t>
            </a:r>
            <a:r>
              <a:rPr lang="en-US" b="1" baseline="30000" dirty="0"/>
              <a:t>2</a:t>
            </a:r>
            <a:r>
              <a:rPr lang="en-US" b="1" dirty="0"/>
              <a:t> + cx +d</a:t>
            </a:r>
          </a:p>
          <a:p>
            <a:r>
              <a:rPr lang="en-US" dirty="0"/>
              <a:t>Higher order produce more complex curves</a:t>
            </a:r>
          </a:p>
        </p:txBody>
      </p:sp>
    </p:spTree>
    <p:extLst>
      <p:ext uri="{BB962C8B-B14F-4D97-AF65-F5344CB8AC3E}">
        <p14:creationId xmlns:p14="http://schemas.microsoft.com/office/powerpoint/2010/main" val="4420530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93793-60CD-404C-90BC-2DCC513E9BC9}"/>
              </a:ext>
            </a:extLst>
          </p:cNvPr>
          <p:cNvSpPr>
            <a:spLocks noGrp="1"/>
          </p:cNvSpPr>
          <p:nvPr>
            <p:ph type="title"/>
          </p:nvPr>
        </p:nvSpPr>
        <p:spPr/>
        <p:txBody>
          <a:bodyPr/>
          <a:lstStyle/>
          <a:p>
            <a:r>
              <a:rPr lang="en-US" dirty="0"/>
              <a:t>Beware</a:t>
            </a:r>
          </a:p>
        </p:txBody>
      </p:sp>
      <p:sp>
        <p:nvSpPr>
          <p:cNvPr id="3" name="Content Placeholder 2">
            <a:extLst>
              <a:ext uri="{FF2B5EF4-FFF2-40B4-BE49-F238E27FC236}">
                <a16:creationId xmlns:a16="http://schemas.microsoft.com/office/drawing/2014/main" id="{01E8B550-17A5-4832-ACDF-C50E1245DFDB}"/>
              </a:ext>
            </a:extLst>
          </p:cNvPr>
          <p:cNvSpPr>
            <a:spLocks noGrp="1"/>
          </p:cNvSpPr>
          <p:nvPr>
            <p:ph idx="1"/>
          </p:nvPr>
        </p:nvSpPr>
        <p:spPr/>
        <p:txBody>
          <a:bodyPr/>
          <a:lstStyle/>
          <a:p>
            <a:r>
              <a:rPr lang="en-US" dirty="0"/>
              <a:t>Don’t use more degrees than you need</a:t>
            </a:r>
          </a:p>
          <a:p>
            <a:r>
              <a:rPr lang="en-US" dirty="0"/>
              <a:t>Visualize the data first to see how complex curve it might be</a:t>
            </a:r>
          </a:p>
          <a:p>
            <a:r>
              <a:rPr lang="en-US" dirty="0"/>
              <a:t>Visualize the fit – is your curve going out of its way to accommodate outliers ?</a:t>
            </a:r>
          </a:p>
          <a:p>
            <a:r>
              <a:rPr lang="en-US" dirty="0"/>
              <a:t>A high r-squared simply means your curve fits your training data well</a:t>
            </a:r>
          </a:p>
        </p:txBody>
      </p:sp>
    </p:spTree>
    <p:extLst>
      <p:ext uri="{BB962C8B-B14F-4D97-AF65-F5344CB8AC3E}">
        <p14:creationId xmlns:p14="http://schemas.microsoft.com/office/powerpoint/2010/main" val="202012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AF120-7D30-4C07-B8B9-EFD6DF15C89B}"/>
              </a:ext>
            </a:extLst>
          </p:cNvPr>
          <p:cNvSpPr>
            <a:spLocks noGrp="1"/>
          </p:cNvSpPr>
          <p:nvPr>
            <p:ph type="title"/>
          </p:nvPr>
        </p:nvSpPr>
        <p:spPr/>
        <p:txBody>
          <a:bodyPr/>
          <a:lstStyle/>
          <a:p>
            <a:r>
              <a:rPr lang="en-US" dirty="0"/>
              <a:t>Multiple Linear Regression</a:t>
            </a:r>
          </a:p>
        </p:txBody>
      </p:sp>
      <p:sp>
        <p:nvSpPr>
          <p:cNvPr id="3" name="Content Placeholder 2">
            <a:extLst>
              <a:ext uri="{FF2B5EF4-FFF2-40B4-BE49-F238E27FC236}">
                <a16:creationId xmlns:a16="http://schemas.microsoft.com/office/drawing/2014/main" id="{B2907DD8-0D90-44CF-B2FE-A825679AE78D}"/>
              </a:ext>
            </a:extLst>
          </p:cNvPr>
          <p:cNvSpPr>
            <a:spLocks noGrp="1"/>
          </p:cNvSpPr>
          <p:nvPr>
            <p:ph idx="1"/>
          </p:nvPr>
        </p:nvSpPr>
        <p:spPr/>
        <p:txBody>
          <a:bodyPr/>
          <a:lstStyle/>
          <a:p>
            <a:r>
              <a:rPr lang="en-US" dirty="0"/>
              <a:t>Multiple Linear Regression is a type of Linear Regression when the input has multiple features(variables).</a:t>
            </a:r>
          </a:p>
          <a:p>
            <a:pPr marL="0" indent="0">
              <a:buNone/>
            </a:pPr>
            <a:r>
              <a:rPr lang="en-US" b="1" dirty="0"/>
              <a:t>Model Representation</a:t>
            </a:r>
          </a:p>
          <a:p>
            <a:pPr marL="0" indent="0">
              <a:buNone/>
            </a:pPr>
            <a:r>
              <a:rPr lang="en-US" dirty="0"/>
              <a:t>Similar to Simple Linear Regression, we have input variable(</a:t>
            </a:r>
            <a:r>
              <a:rPr lang="en-US" b="1" dirty="0"/>
              <a:t>X</a:t>
            </a:r>
            <a:r>
              <a:rPr lang="en-US" dirty="0"/>
              <a:t>) and output variable(</a:t>
            </a:r>
            <a:r>
              <a:rPr lang="en-US" b="1" dirty="0"/>
              <a:t>Y</a:t>
            </a:r>
            <a:r>
              <a:rPr lang="en-US" dirty="0"/>
              <a:t>). But the input variable has n features. Therefore, we can represent this linear model as follows</a:t>
            </a:r>
            <a:endParaRPr lang="en-US" b="1" dirty="0"/>
          </a:p>
        </p:txBody>
      </p:sp>
    </p:spTree>
    <p:extLst>
      <p:ext uri="{BB962C8B-B14F-4D97-AF65-F5344CB8AC3E}">
        <p14:creationId xmlns:p14="http://schemas.microsoft.com/office/powerpoint/2010/main" val="41981742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0B29-3EF3-4F56-BC7D-5ACF7E2127AD}"/>
              </a:ext>
            </a:extLst>
          </p:cNvPr>
          <p:cNvSpPr>
            <a:spLocks noGrp="1"/>
          </p:cNvSpPr>
          <p:nvPr>
            <p:ph type="title"/>
          </p:nvPr>
        </p:nvSpPr>
        <p:spPr/>
        <p:txBody>
          <a:bodyPr/>
          <a:lstStyle/>
          <a:p>
            <a:r>
              <a:rPr lang="en-US" dirty="0"/>
              <a:t>Multiple Linear Regression</a:t>
            </a:r>
          </a:p>
        </p:txBody>
      </p:sp>
      <p:pic>
        <p:nvPicPr>
          <p:cNvPr id="6" name="Picture 5" descr="A screenshot of a cell phone&#10;&#10;Description generated with high confidence">
            <a:extLst>
              <a:ext uri="{FF2B5EF4-FFF2-40B4-BE49-F238E27FC236}">
                <a16:creationId xmlns:a16="http://schemas.microsoft.com/office/drawing/2014/main" id="{C408B792-C6D0-40E7-910B-E71B07B00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52601"/>
            <a:ext cx="8369630" cy="3505200"/>
          </a:xfrm>
          <a:prstGeom prst="rect">
            <a:avLst/>
          </a:prstGeom>
        </p:spPr>
      </p:pic>
    </p:spTree>
    <p:extLst>
      <p:ext uri="{BB962C8B-B14F-4D97-AF65-F5344CB8AC3E}">
        <p14:creationId xmlns:p14="http://schemas.microsoft.com/office/powerpoint/2010/main" val="1334719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5F41-B74A-4192-9629-DC66A097D94F}"/>
              </a:ext>
            </a:extLst>
          </p:cNvPr>
          <p:cNvSpPr>
            <a:spLocks noGrp="1"/>
          </p:cNvSpPr>
          <p:nvPr>
            <p:ph type="title"/>
          </p:nvPr>
        </p:nvSpPr>
        <p:spPr/>
        <p:txBody>
          <a:bodyPr/>
          <a:lstStyle/>
          <a:p>
            <a:r>
              <a:rPr lang="en-US" dirty="0"/>
              <a:t>Multiple Linear Regression</a:t>
            </a:r>
          </a:p>
        </p:txBody>
      </p:sp>
      <p:pic>
        <p:nvPicPr>
          <p:cNvPr id="5" name="Content Placeholder 4" descr="A screenshot of a social media post&#10;&#10;Description generated with very high confidence">
            <a:extLst>
              <a:ext uri="{FF2B5EF4-FFF2-40B4-BE49-F238E27FC236}">
                <a16:creationId xmlns:a16="http://schemas.microsoft.com/office/drawing/2014/main" id="{F343D507-0F8D-427B-93BB-C97812484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24000"/>
            <a:ext cx="8229600" cy="5095936"/>
          </a:xfrm>
        </p:spPr>
      </p:pic>
    </p:spTree>
    <p:extLst>
      <p:ext uri="{BB962C8B-B14F-4D97-AF65-F5344CB8AC3E}">
        <p14:creationId xmlns:p14="http://schemas.microsoft.com/office/powerpoint/2010/main" val="4252478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CA86-54BB-4FB0-9C7E-A6B80C480E7B}"/>
              </a:ext>
            </a:extLst>
          </p:cNvPr>
          <p:cNvSpPr>
            <a:spLocks noGrp="1"/>
          </p:cNvSpPr>
          <p:nvPr>
            <p:ph type="title"/>
          </p:nvPr>
        </p:nvSpPr>
        <p:spPr/>
        <p:txBody>
          <a:bodyPr/>
          <a:lstStyle/>
          <a:p>
            <a:r>
              <a:rPr lang="en-US" dirty="0"/>
              <a:t>Multiple Linear Regression</a:t>
            </a:r>
          </a:p>
        </p:txBody>
      </p:sp>
      <p:pic>
        <p:nvPicPr>
          <p:cNvPr id="5" name="Content Placeholder 4" descr="A screenshot of a cell phone&#10;&#10;Description generated with very high confidence">
            <a:extLst>
              <a:ext uri="{FF2B5EF4-FFF2-40B4-BE49-F238E27FC236}">
                <a16:creationId xmlns:a16="http://schemas.microsoft.com/office/drawing/2014/main" id="{C89DE6DE-BD5A-4F8C-AE37-8BB6872633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0"/>
            <a:ext cx="8275471" cy="2514600"/>
          </a:xfrm>
        </p:spPr>
      </p:pic>
    </p:spTree>
    <p:extLst>
      <p:ext uri="{BB962C8B-B14F-4D97-AF65-F5344CB8AC3E}">
        <p14:creationId xmlns:p14="http://schemas.microsoft.com/office/powerpoint/2010/main" val="7122712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CECD-AF58-4BB5-ADD9-08264CC3BBC0}"/>
              </a:ext>
            </a:extLst>
          </p:cNvPr>
          <p:cNvSpPr>
            <a:spLocks noGrp="1"/>
          </p:cNvSpPr>
          <p:nvPr>
            <p:ph type="title"/>
          </p:nvPr>
        </p:nvSpPr>
        <p:spPr/>
        <p:txBody>
          <a:bodyPr/>
          <a:lstStyle/>
          <a:p>
            <a:r>
              <a:rPr lang="en-US" dirty="0"/>
              <a:t>Multiple Linear Regression</a:t>
            </a:r>
          </a:p>
        </p:txBody>
      </p:sp>
      <p:pic>
        <p:nvPicPr>
          <p:cNvPr id="5" name="Content Placeholder 4" descr="A screenshot of a cell phone&#10;&#10;Description generated with very high confidence">
            <a:extLst>
              <a:ext uri="{FF2B5EF4-FFF2-40B4-BE49-F238E27FC236}">
                <a16:creationId xmlns:a16="http://schemas.microsoft.com/office/drawing/2014/main" id="{11802CC9-FA7D-47DE-8EE4-8557045EC0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24000"/>
            <a:ext cx="7620000" cy="4944894"/>
          </a:xfrm>
        </p:spPr>
      </p:pic>
    </p:spTree>
    <p:extLst>
      <p:ext uri="{BB962C8B-B14F-4D97-AF65-F5344CB8AC3E}">
        <p14:creationId xmlns:p14="http://schemas.microsoft.com/office/powerpoint/2010/main" val="814951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0411-2A77-4EA3-A0AD-887BCD4C6A2C}"/>
              </a:ext>
            </a:extLst>
          </p:cNvPr>
          <p:cNvSpPr>
            <a:spLocks noGrp="1"/>
          </p:cNvSpPr>
          <p:nvPr>
            <p:ph type="title"/>
          </p:nvPr>
        </p:nvSpPr>
        <p:spPr/>
        <p:txBody>
          <a:bodyPr/>
          <a:lstStyle/>
          <a:p>
            <a:r>
              <a:rPr lang="en-US" dirty="0"/>
              <a:t>Multiple Linear Regression</a:t>
            </a:r>
          </a:p>
        </p:txBody>
      </p:sp>
      <p:pic>
        <p:nvPicPr>
          <p:cNvPr id="5" name="Content Placeholder 4" descr="A picture containing object&#10;&#10;Description generated with high confidence">
            <a:extLst>
              <a:ext uri="{FF2B5EF4-FFF2-40B4-BE49-F238E27FC236}">
                <a16:creationId xmlns:a16="http://schemas.microsoft.com/office/drawing/2014/main" id="{2573291C-DC3D-47AB-BE64-35808533B8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825487"/>
            <a:ext cx="7917368" cy="1524000"/>
          </a:xfrm>
        </p:spPr>
      </p:pic>
      <p:pic>
        <p:nvPicPr>
          <p:cNvPr id="7" name="Picture 6" descr="A screenshot of a cell phone&#10;&#10;Description generated with high confidence">
            <a:extLst>
              <a:ext uri="{FF2B5EF4-FFF2-40B4-BE49-F238E27FC236}">
                <a16:creationId xmlns:a16="http://schemas.microsoft.com/office/drawing/2014/main" id="{8D1B9FC7-406A-4B40-83D2-CD68B6C09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349487"/>
            <a:ext cx="8369257" cy="2028906"/>
          </a:xfrm>
          <a:prstGeom prst="rect">
            <a:avLst/>
          </a:prstGeom>
        </p:spPr>
      </p:pic>
    </p:spTree>
    <p:extLst>
      <p:ext uri="{BB962C8B-B14F-4D97-AF65-F5344CB8AC3E}">
        <p14:creationId xmlns:p14="http://schemas.microsoft.com/office/powerpoint/2010/main" val="679629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67D0-F8AE-417E-98CC-F41785E7FE54}"/>
              </a:ext>
            </a:extLst>
          </p:cNvPr>
          <p:cNvSpPr>
            <a:spLocks noGrp="1"/>
          </p:cNvSpPr>
          <p:nvPr>
            <p:ph type="title"/>
          </p:nvPr>
        </p:nvSpPr>
        <p:spPr>
          <a:xfrm>
            <a:off x="457200" y="274638"/>
            <a:ext cx="8229600" cy="1143000"/>
          </a:xfrm>
        </p:spPr>
        <p:txBody>
          <a:bodyPr/>
          <a:lstStyle/>
          <a:p>
            <a:r>
              <a:rPr lang="en-US"/>
              <a:t>Multiple Linear Regression</a:t>
            </a:r>
            <a:endParaRPr lang="en-US" dirty="0"/>
          </a:p>
        </p:txBody>
      </p:sp>
      <p:pic>
        <p:nvPicPr>
          <p:cNvPr id="5" name="Content Placeholder 4">
            <a:extLst>
              <a:ext uri="{FF2B5EF4-FFF2-40B4-BE49-F238E27FC236}">
                <a16:creationId xmlns:a16="http://schemas.microsoft.com/office/drawing/2014/main" id="{4DDA27E3-538B-48CF-992A-DD1DB7196E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119981"/>
            <a:ext cx="7010400" cy="5257800"/>
          </a:xfrm>
        </p:spPr>
      </p:pic>
    </p:spTree>
    <p:extLst>
      <p:ext uri="{BB962C8B-B14F-4D97-AF65-F5344CB8AC3E}">
        <p14:creationId xmlns:p14="http://schemas.microsoft.com/office/powerpoint/2010/main" val="3761672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Regression Analysis</a:t>
            </a:r>
          </a:p>
        </p:txBody>
      </p:sp>
      <p:sp>
        <p:nvSpPr>
          <p:cNvPr id="3" name="Content Placeholder 2"/>
          <p:cNvSpPr>
            <a:spLocks noGrp="1"/>
          </p:cNvSpPr>
          <p:nvPr>
            <p:ph idx="1"/>
          </p:nvPr>
        </p:nvSpPr>
        <p:spPr/>
        <p:txBody>
          <a:bodyPr/>
          <a:lstStyle/>
          <a:p>
            <a:r>
              <a:rPr lang="en-US" dirty="0"/>
              <a:t>It indicates the </a:t>
            </a:r>
            <a:r>
              <a:rPr lang="en-US" b="1" dirty="0"/>
              <a:t>significant relationships</a:t>
            </a:r>
            <a:r>
              <a:rPr lang="en-US" dirty="0"/>
              <a:t> between dependent variable and independent variable.</a:t>
            </a:r>
          </a:p>
          <a:p>
            <a:r>
              <a:rPr lang="en-US" dirty="0"/>
              <a:t>It indicates the </a:t>
            </a:r>
            <a:r>
              <a:rPr lang="en-US" b="1" dirty="0"/>
              <a:t>strength of impact</a:t>
            </a:r>
            <a:r>
              <a:rPr lang="en-US" dirty="0"/>
              <a:t> of multiple independent variables on a dependent variable.</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D5120-F75E-4061-B361-A5B4AC6E3575}"/>
              </a:ext>
            </a:extLst>
          </p:cNvPr>
          <p:cNvSpPr>
            <a:spLocks noGrp="1"/>
          </p:cNvSpPr>
          <p:nvPr>
            <p:ph type="title"/>
          </p:nvPr>
        </p:nvSpPr>
        <p:spPr/>
        <p:txBody>
          <a:bodyPr/>
          <a:lstStyle/>
          <a:p>
            <a:r>
              <a:rPr lang="en-US" dirty="0"/>
              <a:t>Multiple Linear Regression</a:t>
            </a:r>
          </a:p>
        </p:txBody>
      </p:sp>
      <p:pic>
        <p:nvPicPr>
          <p:cNvPr id="5" name="Content Placeholder 4" descr="A screenshot of a cell phone&#10;&#10;Description generated with very high confidence">
            <a:extLst>
              <a:ext uri="{FF2B5EF4-FFF2-40B4-BE49-F238E27FC236}">
                <a16:creationId xmlns:a16="http://schemas.microsoft.com/office/drawing/2014/main" id="{40687EFB-6A4A-4BA6-8B0F-07B6DB802F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981200"/>
            <a:ext cx="8941018" cy="3581400"/>
          </a:xfrm>
        </p:spPr>
      </p:pic>
    </p:spTree>
    <p:extLst>
      <p:ext uri="{BB962C8B-B14F-4D97-AF65-F5344CB8AC3E}">
        <p14:creationId xmlns:p14="http://schemas.microsoft.com/office/powerpoint/2010/main" val="41341311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8D2CC-82FA-4B9B-AF84-D7292FE67076}"/>
              </a:ext>
            </a:extLst>
          </p:cNvPr>
          <p:cNvSpPr>
            <a:spLocks noGrp="1"/>
          </p:cNvSpPr>
          <p:nvPr>
            <p:ph type="title"/>
          </p:nvPr>
        </p:nvSpPr>
        <p:spPr/>
        <p:txBody>
          <a:bodyPr>
            <a:normAutofit/>
          </a:bodyPr>
          <a:lstStyle/>
          <a:p>
            <a:r>
              <a:rPr lang="en-US" dirty="0"/>
              <a:t>Cost Function Derivative</a:t>
            </a:r>
          </a:p>
        </p:txBody>
      </p:sp>
      <p:sp>
        <p:nvSpPr>
          <p:cNvPr id="3" name="Content Placeholder 2">
            <a:extLst>
              <a:ext uri="{FF2B5EF4-FFF2-40B4-BE49-F238E27FC236}">
                <a16:creationId xmlns:a16="http://schemas.microsoft.com/office/drawing/2014/main" id="{87CD56A4-241D-4F50-B185-02A4276B092F}"/>
              </a:ext>
            </a:extLst>
          </p:cNvPr>
          <p:cNvSpPr>
            <a:spLocks noGrp="1"/>
          </p:cNvSpPr>
          <p:nvPr>
            <p:ph idx="1"/>
          </p:nvPr>
        </p:nvSpPr>
        <p:spPr/>
        <p:txBody>
          <a:bodyPr>
            <a:normAutofit fontScale="92500" lnSpcReduction="10000"/>
          </a:bodyPr>
          <a:lstStyle/>
          <a:p>
            <a:pPr marL="0" indent="0">
              <a:buNone/>
            </a:pPr>
            <a:r>
              <a:rPr lang="en-US" dirty="0"/>
              <a:t>Why does gradient descent use the derivative of the cost function? Finding the slope of the cost function at our current Ѳ value tells us two things.</a:t>
            </a:r>
          </a:p>
          <a:p>
            <a:r>
              <a:rPr lang="en-US" dirty="0"/>
              <a:t>The first is the direction to move theta in. When you look at the plot of a function, a positive slope means the function goes upward as you move right, so we want to move left in order to find the minimum. Similarly, a negative slope means the function goes downward towards the right, so we want to move right to find the minimum.</a:t>
            </a:r>
          </a:p>
        </p:txBody>
      </p:sp>
    </p:spTree>
    <p:extLst>
      <p:ext uri="{BB962C8B-B14F-4D97-AF65-F5344CB8AC3E}">
        <p14:creationId xmlns:p14="http://schemas.microsoft.com/office/powerpoint/2010/main" val="31126234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2916-C935-4760-B147-7FBFF288DBFA}"/>
              </a:ext>
            </a:extLst>
          </p:cNvPr>
          <p:cNvSpPr>
            <a:spLocks noGrp="1"/>
          </p:cNvSpPr>
          <p:nvPr>
            <p:ph type="title"/>
          </p:nvPr>
        </p:nvSpPr>
        <p:spPr/>
        <p:txBody>
          <a:bodyPr/>
          <a:lstStyle/>
          <a:p>
            <a:r>
              <a:rPr lang="en-US" dirty="0"/>
              <a:t>Cost Function Derivative</a:t>
            </a:r>
          </a:p>
        </p:txBody>
      </p:sp>
      <p:sp>
        <p:nvSpPr>
          <p:cNvPr id="3" name="Content Placeholder 2">
            <a:extLst>
              <a:ext uri="{FF2B5EF4-FFF2-40B4-BE49-F238E27FC236}">
                <a16:creationId xmlns:a16="http://schemas.microsoft.com/office/drawing/2014/main" id="{49C31373-735E-4220-A7DB-6A5BD46B27E4}"/>
              </a:ext>
            </a:extLst>
          </p:cNvPr>
          <p:cNvSpPr>
            <a:spLocks noGrp="1"/>
          </p:cNvSpPr>
          <p:nvPr>
            <p:ph idx="1"/>
          </p:nvPr>
        </p:nvSpPr>
        <p:spPr/>
        <p:txBody>
          <a:bodyPr/>
          <a:lstStyle/>
          <a:p>
            <a:r>
              <a:rPr lang="en-US" dirty="0"/>
              <a:t>The second is how big of a step to take. If the slope is large we want to take a large step because we’re far from the minimum. If the slope is small we want to take a smaller step. Note in the example above how gradient descent takes increasingly smaller steps towards the minimum with each iteration.</a:t>
            </a:r>
          </a:p>
        </p:txBody>
      </p:sp>
    </p:spTree>
    <p:extLst>
      <p:ext uri="{BB962C8B-B14F-4D97-AF65-F5344CB8AC3E}">
        <p14:creationId xmlns:p14="http://schemas.microsoft.com/office/powerpoint/2010/main" val="15788889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4A1D6-1004-4C81-B82D-D95E55B52ADA}"/>
              </a:ext>
            </a:extLst>
          </p:cNvPr>
          <p:cNvSpPr>
            <a:spLocks noGrp="1"/>
          </p:cNvSpPr>
          <p:nvPr>
            <p:ph type="title"/>
          </p:nvPr>
        </p:nvSpPr>
        <p:spPr/>
        <p:txBody>
          <a:bodyPr/>
          <a:lstStyle/>
          <a:p>
            <a:r>
              <a:rPr lang="en-US" dirty="0"/>
              <a:t>The Learning Rate</a:t>
            </a:r>
          </a:p>
        </p:txBody>
      </p:sp>
      <p:sp>
        <p:nvSpPr>
          <p:cNvPr id="3" name="Content Placeholder 2">
            <a:extLst>
              <a:ext uri="{FF2B5EF4-FFF2-40B4-BE49-F238E27FC236}">
                <a16:creationId xmlns:a16="http://schemas.microsoft.com/office/drawing/2014/main" id="{4A05867A-B60B-4F31-8AB8-2872F01448FD}"/>
              </a:ext>
            </a:extLst>
          </p:cNvPr>
          <p:cNvSpPr>
            <a:spLocks noGrp="1"/>
          </p:cNvSpPr>
          <p:nvPr>
            <p:ph idx="1"/>
          </p:nvPr>
        </p:nvSpPr>
        <p:spPr/>
        <p:txBody>
          <a:bodyPr>
            <a:normAutofit fontScale="85000" lnSpcReduction="10000"/>
          </a:bodyPr>
          <a:lstStyle/>
          <a:p>
            <a:r>
              <a:rPr lang="en-US" dirty="0"/>
              <a:t>The learning rate gives us some additional control over how large of steps we make.</a:t>
            </a:r>
          </a:p>
          <a:p>
            <a:r>
              <a:rPr lang="en-US" dirty="0"/>
              <a:t>Selecting the right learning rate is critical. If the learning rate is too large, you can overstep the minimum and even diverge. For example, think through what would happen if we use a learning rate of 2. Each iteration would take us farther away from the minimum!</a:t>
            </a:r>
          </a:p>
          <a:p>
            <a:r>
              <a:rPr lang="en-US" dirty="0"/>
              <a:t>The only concern with using too small of a learning rate is that you will need to run more iterations of gradient descent, increasing your training time.</a:t>
            </a:r>
          </a:p>
          <a:p>
            <a:endParaRPr lang="en-US" dirty="0"/>
          </a:p>
        </p:txBody>
      </p:sp>
    </p:spTree>
    <p:extLst>
      <p:ext uri="{BB962C8B-B14F-4D97-AF65-F5344CB8AC3E}">
        <p14:creationId xmlns:p14="http://schemas.microsoft.com/office/powerpoint/2010/main" val="26098784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68D1-BA4D-4A0B-B3AA-952A0690EC22}"/>
              </a:ext>
            </a:extLst>
          </p:cNvPr>
          <p:cNvSpPr>
            <a:spLocks noGrp="1"/>
          </p:cNvSpPr>
          <p:nvPr>
            <p:ph type="title"/>
          </p:nvPr>
        </p:nvSpPr>
        <p:spPr>
          <a:xfrm>
            <a:off x="457200" y="274638"/>
            <a:ext cx="8229600" cy="1143000"/>
          </a:xfrm>
        </p:spPr>
        <p:txBody>
          <a:bodyPr>
            <a:normAutofit/>
          </a:bodyPr>
          <a:lstStyle/>
          <a:p>
            <a:r>
              <a:rPr lang="en-US" b="1" dirty="0"/>
              <a:t>Gradient Descent of MSE</a:t>
            </a:r>
            <a:endParaRPr lang="en-US" dirty="0"/>
          </a:p>
        </p:txBody>
      </p:sp>
      <p:sp>
        <p:nvSpPr>
          <p:cNvPr id="3" name="Content Placeholder 2">
            <a:extLst>
              <a:ext uri="{FF2B5EF4-FFF2-40B4-BE49-F238E27FC236}">
                <a16:creationId xmlns:a16="http://schemas.microsoft.com/office/drawing/2014/main" id="{FA1E2C71-B29E-45A2-887C-62E0DEA4F420}"/>
              </a:ext>
            </a:extLst>
          </p:cNvPr>
          <p:cNvSpPr>
            <a:spLocks noGrp="1"/>
          </p:cNvSpPr>
          <p:nvPr>
            <p:ph idx="1"/>
          </p:nvPr>
        </p:nvSpPr>
        <p:spPr>
          <a:xfrm>
            <a:off x="457200" y="1600200"/>
            <a:ext cx="8229600" cy="4525963"/>
          </a:xfrm>
        </p:spPr>
        <p:txBody>
          <a:bodyPr>
            <a:normAutofit/>
          </a:bodyPr>
          <a:lstStyle/>
          <a:p>
            <a:r>
              <a:rPr lang="en-US" sz="2000" dirty="0"/>
              <a:t>The cost function J for a particular choice of parameters Ѳ is the mean squared error (MSE):</a:t>
            </a:r>
          </a:p>
          <a:p>
            <a:endParaRPr lang="en-US" sz="2000" dirty="0"/>
          </a:p>
        </p:txBody>
      </p:sp>
      <p:pic>
        <p:nvPicPr>
          <p:cNvPr id="5" name="Picture 4" descr="A picture containing object&#10;&#10;Description generated with very high confidence">
            <a:extLst>
              <a:ext uri="{FF2B5EF4-FFF2-40B4-BE49-F238E27FC236}">
                <a16:creationId xmlns:a16="http://schemas.microsoft.com/office/drawing/2014/main" id="{EED0C23E-D5C4-41C5-9C03-093981C4B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62200"/>
            <a:ext cx="6011615" cy="1609667"/>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9F95A216-09BD-49AF-8AF6-D20549DEE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312" y="4072085"/>
            <a:ext cx="7476190" cy="2371429"/>
          </a:xfrm>
          <a:prstGeom prst="rect">
            <a:avLst/>
          </a:prstGeom>
        </p:spPr>
      </p:pic>
    </p:spTree>
    <p:extLst>
      <p:ext uri="{BB962C8B-B14F-4D97-AF65-F5344CB8AC3E}">
        <p14:creationId xmlns:p14="http://schemas.microsoft.com/office/powerpoint/2010/main" val="1573118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DCFF-8AA1-4FFC-8978-7A389293D000}"/>
              </a:ext>
            </a:extLst>
          </p:cNvPr>
          <p:cNvSpPr>
            <a:spLocks noGrp="1"/>
          </p:cNvSpPr>
          <p:nvPr>
            <p:ph type="title"/>
          </p:nvPr>
        </p:nvSpPr>
        <p:spPr/>
        <p:txBody>
          <a:bodyPr/>
          <a:lstStyle/>
          <a:p>
            <a:r>
              <a:rPr lang="en-US" b="1" dirty="0"/>
              <a:t>Gradient Descent of MSE</a:t>
            </a:r>
            <a:endParaRPr lang="en-US" dirty="0"/>
          </a:p>
        </p:txBody>
      </p:sp>
      <p:pic>
        <p:nvPicPr>
          <p:cNvPr id="5" name="Content Placeholder 4" descr="A close up of text on a white background&#10;&#10;Description generated with very high confidence">
            <a:extLst>
              <a:ext uri="{FF2B5EF4-FFF2-40B4-BE49-F238E27FC236}">
                <a16:creationId xmlns:a16="http://schemas.microsoft.com/office/drawing/2014/main" id="{12141B57-14DC-4EC4-9E60-D90FC254BD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235604"/>
            <a:ext cx="7924800" cy="5469996"/>
          </a:xfrm>
        </p:spPr>
      </p:pic>
      <p:sp>
        <p:nvSpPr>
          <p:cNvPr id="8" name="Title 1">
            <a:extLst>
              <a:ext uri="{FF2B5EF4-FFF2-40B4-BE49-F238E27FC236}">
                <a16:creationId xmlns:a16="http://schemas.microsoft.com/office/drawing/2014/main" id="{DCC45EA1-1D4B-409D-8664-CADF03F41A7B}"/>
              </a:ext>
            </a:extLst>
          </p:cNvPr>
          <p:cNvSpPr txBox="1">
            <a:spLocks/>
          </p:cNvSpPr>
          <p:nvPr/>
        </p:nvSpPr>
        <p:spPr>
          <a:xfrm>
            <a:off x="457200" y="26469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Gradient Descent of MSE</a:t>
            </a:r>
            <a:endParaRPr lang="en-US" dirty="0"/>
          </a:p>
        </p:txBody>
      </p:sp>
    </p:spTree>
    <p:extLst>
      <p:ext uri="{BB962C8B-B14F-4D97-AF65-F5344CB8AC3E}">
        <p14:creationId xmlns:p14="http://schemas.microsoft.com/office/powerpoint/2010/main" val="18595421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2D073-E21A-43DF-97D2-E481DF64AC81}"/>
              </a:ext>
            </a:extLst>
          </p:cNvPr>
          <p:cNvSpPr>
            <a:spLocks noGrp="1"/>
          </p:cNvSpPr>
          <p:nvPr>
            <p:ph type="title"/>
          </p:nvPr>
        </p:nvSpPr>
        <p:spPr/>
        <p:txBody>
          <a:bodyPr>
            <a:normAutofit/>
          </a:bodyPr>
          <a:lstStyle/>
          <a:p>
            <a:r>
              <a:rPr lang="en-US" b="1" dirty="0"/>
              <a:t>Gradient Descent of MSE</a:t>
            </a:r>
            <a:endParaRPr lang="en-US" dirty="0"/>
          </a:p>
        </p:txBody>
      </p:sp>
      <p:sp>
        <p:nvSpPr>
          <p:cNvPr id="3" name="Content Placeholder 2">
            <a:extLst>
              <a:ext uri="{FF2B5EF4-FFF2-40B4-BE49-F238E27FC236}">
                <a16:creationId xmlns:a16="http://schemas.microsoft.com/office/drawing/2014/main" id="{A4E7D190-A24F-41D3-9C59-5F12AE4A0B55}"/>
              </a:ext>
            </a:extLst>
          </p:cNvPr>
          <p:cNvSpPr>
            <a:spLocks noGrp="1"/>
          </p:cNvSpPr>
          <p:nvPr>
            <p:ph idx="1"/>
          </p:nvPr>
        </p:nvSpPr>
        <p:spPr/>
        <p:txBody>
          <a:bodyPr/>
          <a:lstStyle/>
          <a:p>
            <a:r>
              <a:rPr lang="en-US" dirty="0"/>
              <a:t>To move from equation [1.1] to [1.2], we need to apply two basic derivative rules:</a:t>
            </a:r>
          </a:p>
          <a:p>
            <a:endParaRPr lang="en-US" dirty="0"/>
          </a:p>
          <a:p>
            <a:endParaRPr lang="en-US" dirty="0"/>
          </a:p>
          <a:p>
            <a:endParaRPr lang="en-US" dirty="0"/>
          </a:p>
          <a:p>
            <a:endParaRPr lang="en-US" dirty="0"/>
          </a:p>
        </p:txBody>
      </p:sp>
      <p:pic>
        <p:nvPicPr>
          <p:cNvPr id="5" name="Picture 4" descr="A screenshot of a cell phone&#10;&#10;Description generated with very high confidence">
            <a:extLst>
              <a:ext uri="{FF2B5EF4-FFF2-40B4-BE49-F238E27FC236}">
                <a16:creationId xmlns:a16="http://schemas.microsoft.com/office/drawing/2014/main" id="{83019877-5ED0-42CD-803C-693005187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435626"/>
            <a:ext cx="7695594" cy="2203174"/>
          </a:xfrm>
          <a:prstGeom prst="rect">
            <a:avLst/>
          </a:prstGeom>
        </p:spPr>
      </p:pic>
    </p:spTree>
    <p:extLst>
      <p:ext uri="{BB962C8B-B14F-4D97-AF65-F5344CB8AC3E}">
        <p14:creationId xmlns:p14="http://schemas.microsoft.com/office/powerpoint/2010/main" val="11492844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3631-CF92-48FE-8D2C-7E9B210942D1}"/>
              </a:ext>
            </a:extLst>
          </p:cNvPr>
          <p:cNvSpPr>
            <a:spLocks noGrp="1"/>
          </p:cNvSpPr>
          <p:nvPr>
            <p:ph type="title"/>
          </p:nvPr>
        </p:nvSpPr>
        <p:spPr/>
        <p:txBody>
          <a:bodyPr>
            <a:normAutofit/>
          </a:bodyPr>
          <a:lstStyle/>
          <a:p>
            <a:r>
              <a:rPr lang="en-US" b="1" dirty="0"/>
              <a:t>Gradient Descent of MSE</a:t>
            </a:r>
            <a:endParaRPr lang="en-US" dirty="0"/>
          </a:p>
        </p:txBody>
      </p:sp>
      <p:sp>
        <p:nvSpPr>
          <p:cNvPr id="3" name="Content Placeholder 2">
            <a:extLst>
              <a:ext uri="{FF2B5EF4-FFF2-40B4-BE49-F238E27FC236}">
                <a16:creationId xmlns:a16="http://schemas.microsoft.com/office/drawing/2014/main" id="{6E8F49F5-88E5-4B14-B749-26298147B317}"/>
              </a:ext>
            </a:extLst>
          </p:cNvPr>
          <p:cNvSpPr>
            <a:spLocks noGrp="1"/>
          </p:cNvSpPr>
          <p:nvPr>
            <p:ph idx="1"/>
          </p:nvPr>
        </p:nvSpPr>
        <p:spPr/>
        <p:txBody>
          <a:bodyPr/>
          <a:lstStyle/>
          <a:p>
            <a:r>
              <a:rPr lang="en-US" dirty="0"/>
              <a:t>Moving from [1.2] to [1.3], we apply both the power rule and the chain rule:</a:t>
            </a:r>
            <a:br>
              <a:rPr lang="en-US" dirty="0">
                <a:hlinkClick r:id="rId2"/>
              </a:rPr>
            </a:br>
            <a:endParaRPr lang="en-US" dirty="0"/>
          </a:p>
        </p:txBody>
      </p:sp>
      <p:pic>
        <p:nvPicPr>
          <p:cNvPr id="5" name="Picture 4" descr="A close up of a logo&#10;&#10;Description generated with very high confidence">
            <a:extLst>
              <a:ext uri="{FF2B5EF4-FFF2-40B4-BE49-F238E27FC236}">
                <a16:creationId xmlns:a16="http://schemas.microsoft.com/office/drawing/2014/main" id="{90632E55-D2C7-4031-88BE-A6E8EE13B6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124200"/>
            <a:ext cx="7778004" cy="899192"/>
          </a:xfrm>
          <a:prstGeom prst="rect">
            <a:avLst/>
          </a:prstGeom>
        </p:spPr>
      </p:pic>
      <p:pic>
        <p:nvPicPr>
          <p:cNvPr id="7" name="Picture 6" descr="A close up of a logo&#10;&#10;Description generated with very high confidence">
            <a:extLst>
              <a:ext uri="{FF2B5EF4-FFF2-40B4-BE49-F238E27FC236}">
                <a16:creationId xmlns:a16="http://schemas.microsoft.com/office/drawing/2014/main" id="{465C8C04-AB6C-4E9C-805B-3BAB1B6494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313249"/>
            <a:ext cx="8059499" cy="761528"/>
          </a:xfrm>
          <a:prstGeom prst="rect">
            <a:avLst/>
          </a:prstGeom>
        </p:spPr>
      </p:pic>
    </p:spTree>
    <p:extLst>
      <p:ext uri="{BB962C8B-B14F-4D97-AF65-F5344CB8AC3E}">
        <p14:creationId xmlns:p14="http://schemas.microsoft.com/office/powerpoint/2010/main" val="38706130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3B992-0BF8-4B60-8954-DDD331B94ABD}"/>
              </a:ext>
            </a:extLst>
          </p:cNvPr>
          <p:cNvSpPr>
            <a:spLocks noGrp="1"/>
          </p:cNvSpPr>
          <p:nvPr>
            <p:ph type="title"/>
          </p:nvPr>
        </p:nvSpPr>
        <p:spPr/>
        <p:txBody>
          <a:bodyPr>
            <a:normAutofit/>
          </a:bodyPr>
          <a:lstStyle/>
          <a:p>
            <a:r>
              <a:rPr lang="en-US" b="1" dirty="0"/>
              <a:t>One Half Mean Squared Error</a:t>
            </a:r>
            <a:endParaRPr lang="en-US" dirty="0"/>
          </a:p>
        </p:txBody>
      </p:sp>
      <p:sp>
        <p:nvSpPr>
          <p:cNvPr id="3" name="Content Placeholder 2">
            <a:extLst>
              <a:ext uri="{FF2B5EF4-FFF2-40B4-BE49-F238E27FC236}">
                <a16:creationId xmlns:a16="http://schemas.microsoft.com/office/drawing/2014/main" id="{94683DE4-90B5-4090-B12F-C6FB0AC61671}"/>
              </a:ext>
            </a:extLst>
          </p:cNvPr>
          <p:cNvSpPr>
            <a:spLocks noGrp="1"/>
          </p:cNvSpPr>
          <p:nvPr>
            <p:ph idx="1"/>
          </p:nvPr>
        </p:nvSpPr>
        <p:spPr/>
        <p:txBody>
          <a:bodyPr>
            <a:normAutofit fontScale="92500" lnSpcReduction="10000"/>
          </a:bodyPr>
          <a:lstStyle/>
          <a:p>
            <a:r>
              <a:rPr lang="en-US" dirty="0"/>
              <a:t>We multiply our MSE cost function by 1/2 so that when we take the derivative, the 2s cancel out. Multiplying the cost function by a scalar does not affect the location of its minimum, so we can get away with this.</a:t>
            </a:r>
          </a:p>
          <a:p>
            <a:r>
              <a:rPr lang="en-US" dirty="0"/>
              <a:t>Alternatively, you could think of this as folding the 2 into the learning rate. It makes sense to leave the 1/m term, though, because we want the same learning rate (alpha) to work for different training set sizes (m).</a:t>
            </a:r>
          </a:p>
          <a:p>
            <a:endParaRPr lang="en-US" dirty="0"/>
          </a:p>
        </p:txBody>
      </p:sp>
    </p:spTree>
    <p:extLst>
      <p:ext uri="{BB962C8B-B14F-4D97-AF65-F5344CB8AC3E}">
        <p14:creationId xmlns:p14="http://schemas.microsoft.com/office/powerpoint/2010/main" val="8258763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text on a white background&#10;&#10;Description generated with very high confidence">
            <a:extLst>
              <a:ext uri="{FF2B5EF4-FFF2-40B4-BE49-F238E27FC236}">
                <a16:creationId xmlns:a16="http://schemas.microsoft.com/office/drawing/2014/main" id="{F2238499-607A-43F1-88DE-D54CD8096F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1"/>
            <a:ext cx="5562600" cy="6817751"/>
          </a:xfrm>
        </p:spPr>
      </p:pic>
    </p:spTree>
    <p:extLst>
      <p:ext uri="{BB962C8B-B14F-4D97-AF65-F5344CB8AC3E}">
        <p14:creationId xmlns:p14="http://schemas.microsoft.com/office/powerpoint/2010/main" val="1115717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lstStyle/>
          <a:p>
            <a:r>
              <a:rPr lang="en-US" dirty="0"/>
              <a:t>Before we dive into the details of linear regression, you may be asking yourself why we are looking at this algorithm.</a:t>
            </a:r>
          </a:p>
          <a:p>
            <a:endParaRPr lang="en-US" dirty="0"/>
          </a:p>
          <a:p>
            <a:pPr>
              <a:buNone/>
            </a:pPr>
            <a:r>
              <a:rPr lang="en-US" dirty="0"/>
              <a:t>	</a:t>
            </a:r>
            <a:r>
              <a:rPr lang="en-US" sz="4000" dirty="0"/>
              <a:t>Isn’t it a technique from statistics?</a:t>
            </a:r>
          </a:p>
        </p:txBody>
      </p:sp>
      <p:pic>
        <p:nvPicPr>
          <p:cNvPr id="3074" name="Picture 2" descr="E:\picture2.png"/>
          <p:cNvPicPr>
            <a:picLocks noChangeAspect="1" noChangeArrowheads="1"/>
          </p:cNvPicPr>
          <p:nvPr/>
        </p:nvPicPr>
        <p:blipFill>
          <a:blip r:embed="rId2" cstate="print"/>
          <a:srcRect/>
          <a:stretch>
            <a:fillRect/>
          </a:stretch>
        </p:blipFill>
        <p:spPr bwMode="auto">
          <a:xfrm>
            <a:off x="2209800" y="4800600"/>
            <a:ext cx="4572000" cy="126624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lstStyle/>
          <a:p>
            <a:r>
              <a:rPr lang="en-US" dirty="0"/>
              <a:t>Machine learning, more specifically the field of predictive modeling is primarily concerned with minimizing the error of a model or making the most accurate predictions possible, at the expense of </a:t>
            </a:r>
            <a:r>
              <a:rPr lang="en-US" dirty="0" err="1"/>
              <a:t>explainability</a:t>
            </a:r>
            <a:r>
              <a:rPr lang="en-US" dirty="0"/>
              <a:t>. In applied machine learning we will borrow, reuse and steal algorithms from many different fields, including statistics and use them towards these ends.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lstStyle/>
          <a:p>
            <a:r>
              <a:rPr lang="en-US" dirty="0"/>
              <a:t>As such, linear regression was developed in the field of statistics and is studied as a model for understanding the relationship between input and output numerical variables, but has been borrowed by machine learning. It is both a statistical algorithm and a machine learning algorithm.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Many Names of Linear Regression</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When you start looking into linear regression, things can get very confusing.</a:t>
            </a:r>
          </a:p>
          <a:p>
            <a:pPr fontAlgn="base"/>
            <a:r>
              <a:rPr lang="en-US" dirty="0"/>
              <a:t>The reason is because linear regression has been around for so long (more than 200 years). It has been studied from every possible angle and often each angle has a new and different name.</a:t>
            </a:r>
          </a:p>
          <a:p>
            <a:pPr fontAlgn="base"/>
            <a:r>
              <a:rPr lang="en-US" dirty="0"/>
              <a:t>Linear regression is a </a:t>
            </a:r>
            <a:r>
              <a:rPr lang="en-US" b="1" dirty="0"/>
              <a:t>linear model</a:t>
            </a:r>
            <a:r>
              <a:rPr lang="en-US" dirty="0"/>
              <a:t>, e.g. a model that assumes a linear relationship between the input variables (x) and the single output variable (y). More specifically, that y can be calculated from a linear combination of the input variables (x).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1989</Words>
  <Application>Microsoft Macintosh PowerPoint</Application>
  <PresentationFormat>On-screen Show (4:3)</PresentationFormat>
  <Paragraphs>189</Paragraphs>
  <Slides>59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59</vt:i4>
      </vt:variant>
    </vt:vector>
  </HeadingPairs>
  <TitlesOfParts>
    <vt:vector size="62" baseType="lpstr">
      <vt:lpstr>Arial</vt:lpstr>
      <vt:lpstr>Calibri</vt:lpstr>
      <vt:lpstr>Office Theme</vt:lpstr>
      <vt:lpstr>Regression Analysis with Python</vt:lpstr>
      <vt:lpstr>Index</vt:lpstr>
      <vt:lpstr>Regression Analysis</vt:lpstr>
      <vt:lpstr>Why Regression Analysis</vt:lpstr>
      <vt:lpstr>Benefits of Regression Analysis</vt:lpstr>
      <vt:lpstr>Linear Regression</vt:lpstr>
      <vt:lpstr>Linear Regression</vt:lpstr>
      <vt:lpstr>Linear Regression</vt:lpstr>
      <vt:lpstr>Many Names of Linear Regression</vt:lpstr>
      <vt:lpstr>Continue….</vt:lpstr>
      <vt:lpstr>Now Linear Regression Begins…</vt:lpstr>
      <vt:lpstr>Linear Regression Begins</vt:lpstr>
      <vt:lpstr>Linear Regression…</vt:lpstr>
      <vt:lpstr>Linear Regression Learning Model</vt:lpstr>
      <vt:lpstr>Linear Regression Models</vt:lpstr>
      <vt:lpstr>Simple Linear Regression</vt:lpstr>
      <vt:lpstr>Ordinary Least Squares</vt:lpstr>
      <vt:lpstr>Ordinary Least Squares</vt:lpstr>
      <vt:lpstr>Gradient Descent</vt:lpstr>
      <vt:lpstr>Gradient Descent</vt:lpstr>
      <vt:lpstr>Regularization</vt:lpstr>
      <vt:lpstr>Regularization</vt:lpstr>
      <vt:lpstr>Making Predictions</vt:lpstr>
      <vt:lpstr>Making Predictions…</vt:lpstr>
      <vt:lpstr>Making Predictions…</vt:lpstr>
      <vt:lpstr>Making Predictions…</vt:lpstr>
      <vt:lpstr>Steps to find:</vt:lpstr>
      <vt:lpstr>Steps Continues…</vt:lpstr>
      <vt:lpstr>Steps Continues…</vt:lpstr>
      <vt:lpstr>Steps Continues…</vt:lpstr>
      <vt:lpstr>Steps Continues…</vt:lpstr>
      <vt:lpstr>Steps Continues…</vt:lpstr>
      <vt:lpstr>Making Predictions</vt:lpstr>
      <vt:lpstr>Estimating Error</vt:lpstr>
      <vt:lpstr>Measuring Error with r-squared</vt:lpstr>
      <vt:lpstr>Computing r-squared</vt:lpstr>
      <vt:lpstr>Interpreting r-squared</vt:lpstr>
      <vt:lpstr>R-squared and p-value</vt:lpstr>
      <vt:lpstr>R-squared and p-value</vt:lpstr>
      <vt:lpstr>Polynomial Regression</vt:lpstr>
      <vt:lpstr>Polynomial Regression</vt:lpstr>
      <vt:lpstr>Beware</vt:lpstr>
      <vt:lpstr>Multiple Linear Regression</vt:lpstr>
      <vt:lpstr>Multiple Linear Regression</vt:lpstr>
      <vt:lpstr>Multiple Linear Regression</vt:lpstr>
      <vt:lpstr>Multiple Linear Regression</vt:lpstr>
      <vt:lpstr>Multiple Linear Regression</vt:lpstr>
      <vt:lpstr>Multiple Linear Regression</vt:lpstr>
      <vt:lpstr>Multiple Linear Regression</vt:lpstr>
      <vt:lpstr>Multiple Linear Regression</vt:lpstr>
      <vt:lpstr>Cost Function Derivative</vt:lpstr>
      <vt:lpstr>Cost Function Derivative</vt:lpstr>
      <vt:lpstr>The Learning Rate</vt:lpstr>
      <vt:lpstr>Gradient Descent of MSE</vt:lpstr>
      <vt:lpstr>Gradient Descent of MSE</vt:lpstr>
      <vt:lpstr>Gradient Descent of MSE</vt:lpstr>
      <vt:lpstr>Gradient Descent of MSE</vt:lpstr>
      <vt:lpstr>One Half Mean Squared Error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Analysis with Python</dc:title>
  <dc:creator>admin</dc:creator>
  <cp:lastModifiedBy>Anmol Arora</cp:lastModifiedBy>
  <cp:revision>24</cp:revision>
  <dcterms:created xsi:type="dcterms:W3CDTF">2017-07-25T09:34:19Z</dcterms:created>
  <dcterms:modified xsi:type="dcterms:W3CDTF">2020-07-01T10:33:50Z</dcterms:modified>
</cp:coreProperties>
</file>