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2" r:id="rId2"/>
    <p:sldId id="295" r:id="rId3"/>
    <p:sldId id="270" r:id="rId4"/>
    <p:sldId id="296" r:id="rId5"/>
    <p:sldId id="300" r:id="rId6"/>
    <p:sldId id="297" r:id="rId7"/>
    <p:sldId id="298" r:id="rId8"/>
    <p:sldId id="301" r:id="rId9"/>
    <p:sldId id="316" r:id="rId10"/>
    <p:sldId id="317" r:id="rId11"/>
    <p:sldId id="319" r:id="rId12"/>
    <p:sldId id="318" r:id="rId13"/>
    <p:sldId id="320" r:id="rId14"/>
    <p:sldId id="321" r:id="rId15"/>
    <p:sldId id="322" r:id="rId16"/>
    <p:sldId id="323" r:id="rId17"/>
    <p:sldId id="333" r:id="rId18"/>
    <p:sldId id="325" r:id="rId19"/>
    <p:sldId id="326" r:id="rId20"/>
    <p:sldId id="327" r:id="rId21"/>
    <p:sldId id="258" r:id="rId22"/>
    <p:sldId id="278" r:id="rId23"/>
    <p:sldId id="310" r:id="rId24"/>
    <p:sldId id="313" r:id="rId25"/>
    <p:sldId id="312" r:id="rId26"/>
    <p:sldId id="315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124F0-7DCA-4328-9488-CE22429647C5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4A2ED-B1C8-4449-8B86-044A8DDB399B}">
      <dgm:prSet/>
      <dgm:spPr/>
      <dgm:t>
        <a:bodyPr/>
        <a:lstStyle/>
        <a:p>
          <a:r>
            <a:rPr lang="en-US"/>
            <a:t>A type of artificial intelligence </a:t>
          </a:r>
          <a:endParaRPr lang="en-US" dirty="0"/>
        </a:p>
      </dgm:t>
    </dgm:pt>
    <dgm:pt modelId="{B837F793-3250-49DE-BF24-215A9CDC1638}" type="parTrans" cxnId="{AD3E3C42-E147-494D-8E3E-ECD4AFA2DC71}">
      <dgm:prSet/>
      <dgm:spPr/>
      <dgm:t>
        <a:bodyPr/>
        <a:lstStyle/>
        <a:p>
          <a:endParaRPr lang="en-US"/>
        </a:p>
      </dgm:t>
    </dgm:pt>
    <dgm:pt modelId="{14371647-0A81-42E5-9319-6247E3A50FFF}" type="sibTrans" cxnId="{AD3E3C42-E147-494D-8E3E-ECD4AFA2DC71}">
      <dgm:prSet/>
      <dgm:spPr/>
      <dgm:t>
        <a:bodyPr/>
        <a:lstStyle/>
        <a:p>
          <a:endParaRPr lang="en-US"/>
        </a:p>
      </dgm:t>
    </dgm:pt>
    <dgm:pt modelId="{BD035D7D-E080-47C3-939A-9C3EB73E0EF1}">
      <dgm:prSet/>
      <dgm:spPr/>
      <dgm:t>
        <a:bodyPr/>
        <a:lstStyle/>
        <a:p>
          <a:r>
            <a:rPr lang="en-US" dirty="0"/>
            <a:t>Used to allow machines to learn from experiences like human</a:t>
          </a:r>
        </a:p>
      </dgm:t>
    </dgm:pt>
    <dgm:pt modelId="{DCFDB686-3F7E-45C7-9819-A89A0700F75B}" type="parTrans" cxnId="{DA5629CB-29F8-43B6-A97F-AB485EDA00AE}">
      <dgm:prSet/>
      <dgm:spPr/>
      <dgm:t>
        <a:bodyPr/>
        <a:lstStyle/>
        <a:p>
          <a:endParaRPr lang="en-US"/>
        </a:p>
      </dgm:t>
    </dgm:pt>
    <dgm:pt modelId="{A2667232-2711-42C9-BF39-988FE31FD2A8}" type="sibTrans" cxnId="{DA5629CB-29F8-43B6-A97F-AB485EDA00AE}">
      <dgm:prSet/>
      <dgm:spPr/>
      <dgm:t>
        <a:bodyPr/>
        <a:lstStyle/>
        <a:p>
          <a:endParaRPr lang="en-US"/>
        </a:p>
      </dgm:t>
    </dgm:pt>
    <dgm:pt modelId="{FEA9E9B3-0BDE-4AD9-9996-479529CBF4EF}">
      <dgm:prSet/>
      <dgm:spPr/>
      <dgm:t>
        <a:bodyPr/>
        <a:lstStyle/>
        <a:p>
          <a:r>
            <a:rPr lang="en-US"/>
            <a:t>An idea to build </a:t>
          </a:r>
          <a:r>
            <a:rPr lang="en-US" u="none"/>
            <a:t>algorithms</a:t>
          </a:r>
          <a:r>
            <a:rPr lang="en-US"/>
            <a:t> that can receive input data and use </a:t>
          </a:r>
          <a:r>
            <a:rPr lang="en-US" u="none"/>
            <a:t>some math </a:t>
          </a:r>
          <a:r>
            <a:rPr lang="en-US"/>
            <a:t>to predict an output value. </a:t>
          </a:r>
          <a:endParaRPr lang="en-US" dirty="0"/>
        </a:p>
      </dgm:t>
    </dgm:pt>
    <dgm:pt modelId="{116CFD48-D42E-430A-AD94-D086D962A1EF}" type="parTrans" cxnId="{D2C18D56-A517-49E9-A0CD-17B764828673}">
      <dgm:prSet/>
      <dgm:spPr/>
      <dgm:t>
        <a:bodyPr/>
        <a:lstStyle/>
        <a:p>
          <a:endParaRPr lang="en-US"/>
        </a:p>
      </dgm:t>
    </dgm:pt>
    <dgm:pt modelId="{808E62E2-9777-4355-B32E-67F4CFE5BCD7}" type="sibTrans" cxnId="{D2C18D56-A517-49E9-A0CD-17B764828673}">
      <dgm:prSet/>
      <dgm:spPr/>
      <dgm:t>
        <a:bodyPr/>
        <a:lstStyle/>
        <a:p>
          <a:endParaRPr lang="en-US"/>
        </a:p>
      </dgm:t>
    </dgm:pt>
    <dgm:pt modelId="{D6A8CB08-2F31-4D47-8E2A-FFE80789F527}" type="pres">
      <dgm:prSet presAssocID="{915124F0-7DCA-4328-9488-CE22429647C5}" presName="CompostProcess" presStyleCnt="0">
        <dgm:presLayoutVars>
          <dgm:dir/>
          <dgm:resizeHandles val="exact"/>
        </dgm:presLayoutVars>
      </dgm:prSet>
      <dgm:spPr/>
    </dgm:pt>
    <dgm:pt modelId="{3FB238D3-1BF6-4CF6-8D28-3B5C96D48D0F}" type="pres">
      <dgm:prSet presAssocID="{915124F0-7DCA-4328-9488-CE22429647C5}" presName="arrow" presStyleLbl="bgShp" presStyleIdx="0" presStyleCnt="1"/>
      <dgm:spPr/>
    </dgm:pt>
    <dgm:pt modelId="{E7E13689-C766-430D-8A26-6449CBE08AED}" type="pres">
      <dgm:prSet presAssocID="{915124F0-7DCA-4328-9488-CE22429647C5}" presName="linearProcess" presStyleCnt="0"/>
      <dgm:spPr/>
    </dgm:pt>
    <dgm:pt modelId="{0861248B-4F2E-4CD9-9177-24689F309988}" type="pres">
      <dgm:prSet presAssocID="{3974A2ED-B1C8-4449-8B86-044A8DDB399B}" presName="textNode" presStyleLbl="node1" presStyleIdx="0" presStyleCnt="3">
        <dgm:presLayoutVars>
          <dgm:bulletEnabled val="1"/>
        </dgm:presLayoutVars>
      </dgm:prSet>
      <dgm:spPr/>
    </dgm:pt>
    <dgm:pt modelId="{2402D53E-3248-44F4-B691-4AA347DBFC8F}" type="pres">
      <dgm:prSet presAssocID="{14371647-0A81-42E5-9319-6247E3A50FFF}" presName="sibTrans" presStyleCnt="0"/>
      <dgm:spPr/>
    </dgm:pt>
    <dgm:pt modelId="{1A0174CD-70B0-4BE2-BCAF-D41E22C6F5BA}" type="pres">
      <dgm:prSet presAssocID="{BD035D7D-E080-47C3-939A-9C3EB73E0EF1}" presName="textNode" presStyleLbl="node1" presStyleIdx="1" presStyleCnt="3">
        <dgm:presLayoutVars>
          <dgm:bulletEnabled val="1"/>
        </dgm:presLayoutVars>
      </dgm:prSet>
      <dgm:spPr/>
    </dgm:pt>
    <dgm:pt modelId="{430A678A-19BF-47E3-9653-B0D925B20B58}" type="pres">
      <dgm:prSet presAssocID="{A2667232-2711-42C9-BF39-988FE31FD2A8}" presName="sibTrans" presStyleCnt="0"/>
      <dgm:spPr/>
    </dgm:pt>
    <dgm:pt modelId="{62D29ED8-EB7B-478F-BD0C-CEAF116CFEB2}" type="pres">
      <dgm:prSet presAssocID="{FEA9E9B3-0BDE-4AD9-9996-479529CBF4E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6072A08-0FD5-41B9-8039-DF3760F8CF51}" type="presOf" srcId="{915124F0-7DCA-4328-9488-CE22429647C5}" destId="{D6A8CB08-2F31-4D47-8E2A-FFE80789F527}" srcOrd="0" destOrd="0" presId="urn:microsoft.com/office/officeart/2005/8/layout/hProcess9"/>
    <dgm:cxn modelId="{916DA13A-A800-4F8C-9411-A8B67E60C8F0}" type="presOf" srcId="{BD035D7D-E080-47C3-939A-9C3EB73E0EF1}" destId="{1A0174CD-70B0-4BE2-BCAF-D41E22C6F5BA}" srcOrd="0" destOrd="0" presId="urn:microsoft.com/office/officeart/2005/8/layout/hProcess9"/>
    <dgm:cxn modelId="{AD3E3C42-E147-494D-8E3E-ECD4AFA2DC71}" srcId="{915124F0-7DCA-4328-9488-CE22429647C5}" destId="{3974A2ED-B1C8-4449-8B86-044A8DDB399B}" srcOrd="0" destOrd="0" parTransId="{B837F793-3250-49DE-BF24-215A9CDC1638}" sibTransId="{14371647-0A81-42E5-9319-6247E3A50FFF}"/>
    <dgm:cxn modelId="{D2C18D56-A517-49E9-A0CD-17B764828673}" srcId="{915124F0-7DCA-4328-9488-CE22429647C5}" destId="{FEA9E9B3-0BDE-4AD9-9996-479529CBF4EF}" srcOrd="2" destOrd="0" parTransId="{116CFD48-D42E-430A-AD94-D086D962A1EF}" sibTransId="{808E62E2-9777-4355-B32E-67F4CFE5BCD7}"/>
    <dgm:cxn modelId="{93BDF379-0476-44EA-B60A-9B707AAAD056}" type="presOf" srcId="{3974A2ED-B1C8-4449-8B86-044A8DDB399B}" destId="{0861248B-4F2E-4CD9-9177-24689F309988}" srcOrd="0" destOrd="0" presId="urn:microsoft.com/office/officeart/2005/8/layout/hProcess9"/>
    <dgm:cxn modelId="{DA5629CB-29F8-43B6-A97F-AB485EDA00AE}" srcId="{915124F0-7DCA-4328-9488-CE22429647C5}" destId="{BD035D7D-E080-47C3-939A-9C3EB73E0EF1}" srcOrd="1" destOrd="0" parTransId="{DCFDB686-3F7E-45C7-9819-A89A0700F75B}" sibTransId="{A2667232-2711-42C9-BF39-988FE31FD2A8}"/>
    <dgm:cxn modelId="{C9DCD2E2-5C8C-4C58-A8A3-EA3B783623E3}" type="presOf" srcId="{FEA9E9B3-0BDE-4AD9-9996-479529CBF4EF}" destId="{62D29ED8-EB7B-478F-BD0C-CEAF116CFEB2}" srcOrd="0" destOrd="0" presId="urn:microsoft.com/office/officeart/2005/8/layout/hProcess9"/>
    <dgm:cxn modelId="{CB0867E3-6EDB-49BD-92C1-051D405D0D05}" type="presParOf" srcId="{D6A8CB08-2F31-4D47-8E2A-FFE80789F527}" destId="{3FB238D3-1BF6-4CF6-8D28-3B5C96D48D0F}" srcOrd="0" destOrd="0" presId="urn:microsoft.com/office/officeart/2005/8/layout/hProcess9"/>
    <dgm:cxn modelId="{9AF71A74-2220-49FF-B1A4-B06C26FB8C6C}" type="presParOf" srcId="{D6A8CB08-2F31-4D47-8E2A-FFE80789F527}" destId="{E7E13689-C766-430D-8A26-6449CBE08AED}" srcOrd="1" destOrd="0" presId="urn:microsoft.com/office/officeart/2005/8/layout/hProcess9"/>
    <dgm:cxn modelId="{BE434ADA-B347-428F-BB7E-E7D2FAA7FD24}" type="presParOf" srcId="{E7E13689-C766-430D-8A26-6449CBE08AED}" destId="{0861248B-4F2E-4CD9-9177-24689F309988}" srcOrd="0" destOrd="0" presId="urn:microsoft.com/office/officeart/2005/8/layout/hProcess9"/>
    <dgm:cxn modelId="{FA95BDB4-2032-4213-9F17-5DD2007E34EE}" type="presParOf" srcId="{E7E13689-C766-430D-8A26-6449CBE08AED}" destId="{2402D53E-3248-44F4-B691-4AA347DBFC8F}" srcOrd="1" destOrd="0" presId="urn:microsoft.com/office/officeart/2005/8/layout/hProcess9"/>
    <dgm:cxn modelId="{1D9CDF89-3543-458A-A39D-431EF07E708D}" type="presParOf" srcId="{E7E13689-C766-430D-8A26-6449CBE08AED}" destId="{1A0174CD-70B0-4BE2-BCAF-D41E22C6F5BA}" srcOrd="2" destOrd="0" presId="urn:microsoft.com/office/officeart/2005/8/layout/hProcess9"/>
    <dgm:cxn modelId="{A7C88231-0FB5-4CB0-ACAF-8BEA59397542}" type="presParOf" srcId="{E7E13689-C766-430D-8A26-6449CBE08AED}" destId="{430A678A-19BF-47E3-9653-B0D925B20B58}" srcOrd="3" destOrd="0" presId="urn:microsoft.com/office/officeart/2005/8/layout/hProcess9"/>
    <dgm:cxn modelId="{68BD5E5F-9D00-4233-94EE-8433EBA9D728}" type="presParOf" srcId="{E7E13689-C766-430D-8A26-6449CBE08AED}" destId="{62D29ED8-EB7B-478F-BD0C-CEAF116CFEB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238D3-1BF6-4CF6-8D28-3B5C96D48D0F}">
      <dsp:nvSpPr>
        <dsp:cNvPr id="0" name=""/>
        <dsp:cNvSpPr/>
      </dsp:nvSpPr>
      <dsp:spPr>
        <a:xfrm>
          <a:off x="846962" y="0"/>
          <a:ext cx="9598914" cy="41852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1248B-4F2E-4CD9-9177-24689F309988}">
      <dsp:nvSpPr>
        <dsp:cNvPr id="0" name=""/>
        <dsp:cNvSpPr/>
      </dsp:nvSpPr>
      <dsp:spPr>
        <a:xfrm>
          <a:off x="12130" y="1255585"/>
          <a:ext cx="3634882" cy="167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type of artificial intelligence </a:t>
          </a:r>
          <a:endParaRPr lang="en-US" sz="2000" kern="1200" dirty="0"/>
        </a:p>
      </dsp:txBody>
      <dsp:txXfrm>
        <a:off x="93854" y="1337309"/>
        <a:ext cx="3471434" cy="1510666"/>
      </dsp:txXfrm>
    </dsp:sp>
    <dsp:sp modelId="{1A0174CD-70B0-4BE2-BCAF-D41E22C6F5BA}">
      <dsp:nvSpPr>
        <dsp:cNvPr id="0" name=""/>
        <dsp:cNvSpPr/>
      </dsp:nvSpPr>
      <dsp:spPr>
        <a:xfrm>
          <a:off x="3828978" y="1255585"/>
          <a:ext cx="3634882" cy="167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to allow machines to learn from experiences like human</a:t>
          </a:r>
        </a:p>
      </dsp:txBody>
      <dsp:txXfrm>
        <a:off x="3910702" y="1337309"/>
        <a:ext cx="3471434" cy="1510666"/>
      </dsp:txXfrm>
    </dsp:sp>
    <dsp:sp modelId="{62D29ED8-EB7B-478F-BD0C-CEAF116CFEB2}">
      <dsp:nvSpPr>
        <dsp:cNvPr id="0" name=""/>
        <dsp:cNvSpPr/>
      </dsp:nvSpPr>
      <dsp:spPr>
        <a:xfrm>
          <a:off x="7645826" y="1255585"/>
          <a:ext cx="3634882" cy="1674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idea to build </a:t>
          </a:r>
          <a:r>
            <a:rPr lang="en-US" sz="2000" u="none" kern="1200"/>
            <a:t>algorithms</a:t>
          </a:r>
          <a:r>
            <a:rPr lang="en-US" sz="2000" kern="1200"/>
            <a:t> that can receive input data and use </a:t>
          </a:r>
          <a:r>
            <a:rPr lang="en-US" sz="2000" u="none" kern="1200"/>
            <a:t>some math </a:t>
          </a:r>
          <a:r>
            <a:rPr lang="en-US" sz="2000" kern="1200"/>
            <a:t>to predict an output value. </a:t>
          </a:r>
          <a:endParaRPr lang="en-US" sz="2000" kern="1200" dirty="0"/>
        </a:p>
      </dsp:txBody>
      <dsp:txXfrm>
        <a:off x="7727550" y="1337309"/>
        <a:ext cx="3471434" cy="1510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8B14-AB6B-468A-B77F-31CF4DD37FC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C2161-FD05-424E-883F-B1CA2726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882A-E1E4-4CD4-8E8C-7C4CE8DD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F5EF7-121B-4727-ACE7-70BC99E94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0ED1-76F8-4468-AAF9-6E8D9C55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7A09-3B34-40C2-8FA0-87B5E1D5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121BF-2903-4E4A-A843-AE107EE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21B4-5FEC-4728-8854-367E8D26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A0C9-C1E8-4C1E-976B-85B70F9BE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9DAD-58EF-4B7B-A170-C0478AF5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5F5-3758-416C-A425-1E235B3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4869-F1B6-4D58-9F34-0A8356CB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236C3-48B8-433C-8BF2-CF5231CA3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F755-B537-4E34-A078-4445AE1ED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A4BB-4510-404C-A222-06807AC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4A0D-B209-49FC-BBA8-BED19EDB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A1B5-FE92-4AB1-B646-9CB90A0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C86E-F3AD-49BB-9464-3C6BA974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0B69-5AE4-4FE6-98CE-BAC71A9B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8FAA-58E5-447C-BBA0-6727BEEE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2702-FF1F-4510-AF90-9C70C477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8348-50EC-407F-B8AF-14EA8C4F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6368-11F1-4093-A204-67481E38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7F18-6908-4A4C-A0D6-1BA2F1B4F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F2DD-2CB5-4722-913A-AE376A0D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48CD-15DA-4443-81E9-261B01D6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AAD2-C699-4739-87C6-E80012E4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ABFC-7044-446C-AEC8-029A3BFC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DC5A-D31A-470C-8FA5-912351B81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26D5B-9844-44B8-9667-1B01D64D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DDAA7-D476-40E9-BEB6-290E6ED0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2CFB-E457-499F-9A9C-7CFD73A9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2F41-A377-4F5F-B75C-21BAD6F8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CB3A-98B5-4B2B-8897-EC185CF0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81FA6-477C-4FD4-9720-E4FE6C0D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53F9-0DA6-48C1-A2E8-D4FA7A36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B835C-BE6A-450C-BB00-5D46EDFAC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3AC7-F60A-497B-BB95-CAB950DAA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14657-48DC-414E-AF27-182600B7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C44C-727B-4F85-84B3-974AED38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5CEF9-A57A-4D99-9E91-B1EA4557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59A-29D6-410D-A98A-0D87B1C3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DCFC-2CBE-426C-9BF0-AD234273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19148-18D4-411B-8BF6-147EEACA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F786-392A-408B-B1AD-3448A383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6108F-F2E5-4072-B700-E2BB0044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8BE47-D352-4FC6-87DF-B9173D94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E350-2FFD-4E53-8908-603A8B5B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789-FC54-4148-90BA-ABA8F3E5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4940-5F22-4CF7-9658-3D6986CF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5985-C07D-452B-999E-D7E99A356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3A273-FA3D-4DB3-A474-9E0952E0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4A15A-A44E-410E-8091-07EF3A5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A16EC-7375-4DAB-87CB-31E5CA81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4B50-19E9-4DA9-A972-A04E6310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52A5-2238-408F-BE5C-40BBF3CA9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C82F4-DFE9-4093-878A-EF89EBFD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2DD83-B01F-4C93-9F11-3F9F9349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C428-FBB5-4BEF-9DE7-99F6AD76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60BB-C346-4034-B546-ACAAC265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C97B8-6994-416F-8DCE-604B5542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C7823-F132-4C9D-85A9-6ADF1E68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B43B-A9DF-4290-A15A-25B89EB8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8CDC-4BFD-4118-9646-6B0EFA8E05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4474-292D-43EF-8E94-5F956A74E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C653-CBA8-497E-8BE2-82D5D040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34F2-59B9-4150-90B3-0830F5EC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E8F7-BBC2-4ECA-8077-7F43A6E5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76" y="2945736"/>
            <a:ext cx="6205499" cy="150495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Machine Learning</a:t>
            </a:r>
            <a:br>
              <a:rPr lang="en-US" sz="4400" dirty="0"/>
            </a:br>
            <a:r>
              <a:rPr lang="en-US" sz="4400" dirty="0"/>
              <a:t>with 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21CFA-4EF8-45A8-BDD8-6B7042E0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864" y="5653246"/>
            <a:ext cx="4497883" cy="601261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By - Ravi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5B9F53-45B9-4342-95E9-B9402B54C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750" y="2540162"/>
            <a:ext cx="2438262" cy="721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F9FF5-4CB9-41BF-B3DE-457AA10D7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" y="3035462"/>
            <a:ext cx="1346824" cy="1346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A6703-B212-49E0-B2EE-98583B95E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77" y="2222628"/>
            <a:ext cx="1742162" cy="1742162"/>
          </a:xfrm>
          <a:prstGeom prst="rect">
            <a:avLst/>
          </a:prstGeom>
        </p:spPr>
      </p:pic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AE2D6C1-1522-42D2-AE6A-0C0D20813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" y="186883"/>
            <a:ext cx="5152391" cy="721333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5B6231-110B-421D-BDE4-EA5AC272D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92" y="4962136"/>
            <a:ext cx="2369932" cy="1459337"/>
          </a:xfrm>
          <a:prstGeom prst="rect">
            <a:avLst/>
          </a:prstGeom>
        </p:spPr>
      </p:pic>
      <p:pic>
        <p:nvPicPr>
          <p:cNvPr id="14" name="Picture 4" descr="Image result for tensorflow">
            <a:extLst>
              <a:ext uri="{FF2B5EF4-FFF2-40B4-BE49-F238E27FC236}">
                <a16:creationId xmlns:a16="http://schemas.microsoft.com/office/drawing/2014/main" id="{7E0D8CC5-6190-4098-94A2-8574A207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76" y="321732"/>
            <a:ext cx="1943431" cy="16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umpy pandas">
            <a:extLst>
              <a:ext uri="{FF2B5EF4-FFF2-40B4-BE49-F238E27FC236}">
                <a16:creationId xmlns:a16="http://schemas.microsoft.com/office/drawing/2014/main" id="{779358A6-DB36-40CB-A9F6-F6713D5D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56" y="378210"/>
            <a:ext cx="28003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matplotlib">
            <a:extLst>
              <a:ext uri="{FF2B5EF4-FFF2-40B4-BE49-F238E27FC236}">
                <a16:creationId xmlns:a16="http://schemas.microsoft.com/office/drawing/2014/main" id="{78F9013F-B94C-4D39-8864-19F2D2673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76" y="4746084"/>
            <a:ext cx="2069409" cy="18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9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3A66C-EA0F-48FF-B141-315CFE25D6EA}"/>
              </a:ext>
            </a:extLst>
          </p:cNvPr>
          <p:cNvSpPr txBox="1"/>
          <p:nvPr/>
        </p:nvSpPr>
        <p:spPr>
          <a:xfrm>
            <a:off x="685800" y="742950"/>
            <a:ext cx="782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 how machines will learn, let’s see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27780-112B-450B-9D83-98FF06C158B3}"/>
              </a:ext>
            </a:extLst>
          </p:cNvPr>
          <p:cNvSpPr txBox="1"/>
          <p:nvPr/>
        </p:nvSpPr>
        <p:spPr>
          <a:xfrm>
            <a:off x="685800" y="1734205"/>
            <a:ext cx="110215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– 1 : We will collect the data of previous matches in form of numbers.</a:t>
            </a:r>
          </a:p>
          <a:p>
            <a:r>
              <a:rPr lang="en-US" sz="2800" dirty="0"/>
              <a:t>Step – 2 : Store that data in some file like excel or any other format.</a:t>
            </a:r>
          </a:p>
          <a:p>
            <a:r>
              <a:rPr lang="en-US" sz="2800" dirty="0"/>
              <a:t>Step – 3 : Now our machines can read that data easily.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A7590-D29A-4075-A4C4-E59C9918F70A}"/>
              </a:ext>
            </a:extLst>
          </p:cNvPr>
          <p:cNvSpPr txBox="1"/>
          <p:nvPr/>
        </p:nvSpPr>
        <p:spPr>
          <a:xfrm>
            <a:off x="685800" y="3529251"/>
            <a:ext cx="946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 that’s how machines will get the data</a:t>
            </a:r>
          </a:p>
        </p:txBody>
      </p:sp>
      <p:pic>
        <p:nvPicPr>
          <p:cNvPr id="2050" name="Picture 2" descr="Image result for computer happy">
            <a:extLst>
              <a:ext uri="{FF2B5EF4-FFF2-40B4-BE49-F238E27FC236}">
                <a16:creationId xmlns:a16="http://schemas.microsoft.com/office/drawing/2014/main" id="{F08F22AC-26B7-4745-AFE7-ECD429C4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551" y="4057650"/>
            <a:ext cx="2634574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7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BDE7A-ABE7-4390-A2B7-EED11E951A4D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Suppose we collected this type of data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A0788C-C40D-481A-8825-7FFDABAF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81" y="1684752"/>
            <a:ext cx="8068947" cy="48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8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CFFF-6E08-472C-88F7-2E3DAB2D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387350"/>
            <a:ext cx="10515600" cy="46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looking at the data :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C79446A-18A6-4C77-AA8F-777FF7BE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28700"/>
            <a:ext cx="3852861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ACFEB5F2-E0C3-4E01-99BD-9BF013F8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93" y="1000125"/>
            <a:ext cx="203978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2BFA7-C0DC-4F66-AC06-10E0432746B5}"/>
              </a:ext>
            </a:extLst>
          </p:cNvPr>
          <p:cNvSpPr txBox="1"/>
          <p:nvPr/>
        </p:nvSpPr>
        <p:spPr>
          <a:xfrm>
            <a:off x="5267325" y="24098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51AA-58B5-43F8-BEEF-2B43BBA818DF}"/>
              </a:ext>
            </a:extLst>
          </p:cNvPr>
          <p:cNvSpPr txBox="1"/>
          <p:nvPr/>
        </p:nvSpPr>
        <p:spPr>
          <a:xfrm>
            <a:off x="4933950" y="1611421"/>
            <a:ext cx="6829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our machine will learn that whenever the opening pair of India build partnership of more than 100 runs in less balls, there is a chance of more than 80% that India wins the match.</a:t>
            </a:r>
          </a:p>
        </p:txBody>
      </p:sp>
    </p:spTree>
    <p:extLst>
      <p:ext uri="{BB962C8B-B14F-4D97-AF65-F5344CB8AC3E}">
        <p14:creationId xmlns:p14="http://schemas.microsoft.com/office/powerpoint/2010/main" val="21986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0B1E6E-4F1C-4E0E-957B-955729432CD0}"/>
              </a:ext>
            </a:extLst>
          </p:cNvPr>
          <p:cNvSpPr/>
          <p:nvPr/>
        </p:nvSpPr>
        <p:spPr>
          <a:xfrm>
            <a:off x="2666198" y="2319688"/>
            <a:ext cx="2002055" cy="1578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AE4603-F6EA-4F93-824F-7FCA971E15AA}"/>
              </a:ext>
            </a:extLst>
          </p:cNvPr>
          <p:cNvSpPr/>
          <p:nvPr/>
        </p:nvSpPr>
        <p:spPr>
          <a:xfrm>
            <a:off x="4300888" y="3118585"/>
            <a:ext cx="2648551" cy="2341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0B1E6E-4F1C-4E0E-957B-955729432CD0}"/>
              </a:ext>
            </a:extLst>
          </p:cNvPr>
          <p:cNvSpPr/>
          <p:nvPr/>
        </p:nvSpPr>
        <p:spPr>
          <a:xfrm>
            <a:off x="2666198" y="2319688"/>
            <a:ext cx="2002055" cy="1578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AE4603-F6EA-4F93-824F-7FCA971E15AA}"/>
              </a:ext>
            </a:extLst>
          </p:cNvPr>
          <p:cNvSpPr/>
          <p:nvPr/>
        </p:nvSpPr>
        <p:spPr>
          <a:xfrm>
            <a:off x="4300888" y="3118585"/>
            <a:ext cx="2648551" cy="2341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5499F7-962C-4A96-85EF-1891914140B6}"/>
              </a:ext>
            </a:extLst>
          </p:cNvPr>
          <p:cNvSpPr/>
          <p:nvPr/>
        </p:nvSpPr>
        <p:spPr>
          <a:xfrm>
            <a:off x="3773103" y="1472665"/>
            <a:ext cx="240632" cy="9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778C73-2E82-493C-AD28-A3365223929B}"/>
              </a:ext>
            </a:extLst>
          </p:cNvPr>
          <p:cNvSpPr/>
          <p:nvPr/>
        </p:nvSpPr>
        <p:spPr>
          <a:xfrm>
            <a:off x="3742507" y="2435191"/>
            <a:ext cx="240632" cy="202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53F7-F15A-49F5-9744-067911EF9393}"/>
              </a:ext>
            </a:extLst>
          </p:cNvPr>
          <p:cNvSpPr txBox="1"/>
          <p:nvPr/>
        </p:nvSpPr>
        <p:spPr>
          <a:xfrm>
            <a:off x="3742507" y="117428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Input</a:t>
            </a:r>
          </a:p>
        </p:txBody>
      </p:sp>
    </p:spTree>
    <p:extLst>
      <p:ext uri="{BB962C8B-B14F-4D97-AF65-F5344CB8AC3E}">
        <p14:creationId xmlns:p14="http://schemas.microsoft.com/office/powerpoint/2010/main" val="28968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0B1E6E-4F1C-4E0E-957B-955729432CD0}"/>
              </a:ext>
            </a:extLst>
          </p:cNvPr>
          <p:cNvSpPr/>
          <p:nvPr/>
        </p:nvSpPr>
        <p:spPr>
          <a:xfrm>
            <a:off x="2666198" y="2319688"/>
            <a:ext cx="2002055" cy="1578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AE4603-F6EA-4F93-824F-7FCA971E15AA}"/>
              </a:ext>
            </a:extLst>
          </p:cNvPr>
          <p:cNvSpPr/>
          <p:nvPr/>
        </p:nvSpPr>
        <p:spPr>
          <a:xfrm>
            <a:off x="4300888" y="3118585"/>
            <a:ext cx="2648551" cy="2341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5499F7-962C-4A96-85EF-1891914140B6}"/>
              </a:ext>
            </a:extLst>
          </p:cNvPr>
          <p:cNvSpPr/>
          <p:nvPr/>
        </p:nvSpPr>
        <p:spPr>
          <a:xfrm>
            <a:off x="3773103" y="1472665"/>
            <a:ext cx="240632" cy="9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778C73-2E82-493C-AD28-A3365223929B}"/>
              </a:ext>
            </a:extLst>
          </p:cNvPr>
          <p:cNvSpPr/>
          <p:nvPr/>
        </p:nvSpPr>
        <p:spPr>
          <a:xfrm>
            <a:off x="3742507" y="2435191"/>
            <a:ext cx="240632" cy="202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53F7-F15A-49F5-9744-067911EF9393}"/>
              </a:ext>
            </a:extLst>
          </p:cNvPr>
          <p:cNvSpPr txBox="1"/>
          <p:nvPr/>
        </p:nvSpPr>
        <p:spPr>
          <a:xfrm>
            <a:off x="3742507" y="117428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Input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9C4DECB-70AF-4D1B-8D9A-6A4F00439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693" y="13589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0B1E6E-4F1C-4E0E-957B-955729432CD0}"/>
              </a:ext>
            </a:extLst>
          </p:cNvPr>
          <p:cNvSpPr/>
          <p:nvPr/>
        </p:nvSpPr>
        <p:spPr>
          <a:xfrm>
            <a:off x="2666198" y="2319688"/>
            <a:ext cx="2002055" cy="1578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AE4603-F6EA-4F93-824F-7FCA971E15AA}"/>
              </a:ext>
            </a:extLst>
          </p:cNvPr>
          <p:cNvSpPr/>
          <p:nvPr/>
        </p:nvSpPr>
        <p:spPr>
          <a:xfrm>
            <a:off x="4300888" y="3118585"/>
            <a:ext cx="2648551" cy="2341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5499F7-962C-4A96-85EF-1891914140B6}"/>
              </a:ext>
            </a:extLst>
          </p:cNvPr>
          <p:cNvSpPr/>
          <p:nvPr/>
        </p:nvSpPr>
        <p:spPr>
          <a:xfrm rot="13232698">
            <a:off x="3529931" y="4230914"/>
            <a:ext cx="240632" cy="9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778C73-2E82-493C-AD28-A3365223929B}"/>
              </a:ext>
            </a:extLst>
          </p:cNvPr>
          <p:cNvSpPr/>
          <p:nvPr/>
        </p:nvSpPr>
        <p:spPr>
          <a:xfrm>
            <a:off x="3742507" y="2435191"/>
            <a:ext cx="240632" cy="202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53F7-F15A-49F5-9744-067911EF9393}"/>
              </a:ext>
            </a:extLst>
          </p:cNvPr>
          <p:cNvSpPr txBox="1"/>
          <p:nvPr/>
        </p:nvSpPr>
        <p:spPr>
          <a:xfrm>
            <a:off x="2760070" y="5090693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AA1A1-5C41-4A50-BDBE-635E36488DF4}"/>
              </a:ext>
            </a:extLst>
          </p:cNvPr>
          <p:cNvSpPr/>
          <p:nvPr/>
        </p:nvSpPr>
        <p:spPr>
          <a:xfrm>
            <a:off x="3920573" y="4072898"/>
            <a:ext cx="256790" cy="2219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0B1E6E-4F1C-4E0E-957B-955729432CD0}"/>
              </a:ext>
            </a:extLst>
          </p:cNvPr>
          <p:cNvSpPr/>
          <p:nvPr/>
        </p:nvSpPr>
        <p:spPr>
          <a:xfrm>
            <a:off x="2666198" y="2319688"/>
            <a:ext cx="2002055" cy="1578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AE4603-F6EA-4F93-824F-7FCA971E15AA}"/>
              </a:ext>
            </a:extLst>
          </p:cNvPr>
          <p:cNvSpPr/>
          <p:nvPr/>
        </p:nvSpPr>
        <p:spPr>
          <a:xfrm>
            <a:off x="4300888" y="3118585"/>
            <a:ext cx="2648551" cy="2341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5499F7-962C-4A96-85EF-1891914140B6}"/>
              </a:ext>
            </a:extLst>
          </p:cNvPr>
          <p:cNvSpPr/>
          <p:nvPr/>
        </p:nvSpPr>
        <p:spPr>
          <a:xfrm rot="13232698">
            <a:off x="3529931" y="4230914"/>
            <a:ext cx="240632" cy="9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778C73-2E82-493C-AD28-A3365223929B}"/>
              </a:ext>
            </a:extLst>
          </p:cNvPr>
          <p:cNvSpPr/>
          <p:nvPr/>
        </p:nvSpPr>
        <p:spPr>
          <a:xfrm>
            <a:off x="3742507" y="2435191"/>
            <a:ext cx="240632" cy="202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53F7-F15A-49F5-9744-067911EF9393}"/>
              </a:ext>
            </a:extLst>
          </p:cNvPr>
          <p:cNvSpPr txBox="1"/>
          <p:nvPr/>
        </p:nvSpPr>
        <p:spPr>
          <a:xfrm>
            <a:off x="2760070" y="5090693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AA1A1-5C41-4A50-BDBE-635E36488DF4}"/>
              </a:ext>
            </a:extLst>
          </p:cNvPr>
          <p:cNvSpPr/>
          <p:nvPr/>
        </p:nvSpPr>
        <p:spPr>
          <a:xfrm>
            <a:off x="3920573" y="4072898"/>
            <a:ext cx="256790" cy="2219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151EC5-2609-4D42-A85C-3304905E4C67}"/>
              </a:ext>
            </a:extLst>
          </p:cNvPr>
          <p:cNvSpPr/>
          <p:nvPr/>
        </p:nvSpPr>
        <p:spPr>
          <a:xfrm>
            <a:off x="3655881" y="3388091"/>
            <a:ext cx="1178373" cy="1363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0B1E6E-4F1C-4E0E-957B-955729432CD0}"/>
              </a:ext>
            </a:extLst>
          </p:cNvPr>
          <p:cNvSpPr/>
          <p:nvPr/>
        </p:nvSpPr>
        <p:spPr>
          <a:xfrm>
            <a:off x="2666198" y="2319688"/>
            <a:ext cx="2002055" cy="1578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AE4603-F6EA-4F93-824F-7FCA971E15AA}"/>
              </a:ext>
            </a:extLst>
          </p:cNvPr>
          <p:cNvSpPr/>
          <p:nvPr/>
        </p:nvSpPr>
        <p:spPr>
          <a:xfrm>
            <a:off x="4300888" y="3118585"/>
            <a:ext cx="2648551" cy="2341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5499F7-962C-4A96-85EF-1891914140B6}"/>
              </a:ext>
            </a:extLst>
          </p:cNvPr>
          <p:cNvSpPr/>
          <p:nvPr/>
        </p:nvSpPr>
        <p:spPr>
          <a:xfrm rot="13232698">
            <a:off x="3529931" y="4230914"/>
            <a:ext cx="240632" cy="9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778C73-2E82-493C-AD28-A3365223929B}"/>
              </a:ext>
            </a:extLst>
          </p:cNvPr>
          <p:cNvSpPr/>
          <p:nvPr/>
        </p:nvSpPr>
        <p:spPr>
          <a:xfrm>
            <a:off x="3742507" y="2435191"/>
            <a:ext cx="240632" cy="202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53F7-F15A-49F5-9744-067911EF9393}"/>
              </a:ext>
            </a:extLst>
          </p:cNvPr>
          <p:cNvSpPr txBox="1"/>
          <p:nvPr/>
        </p:nvSpPr>
        <p:spPr>
          <a:xfrm>
            <a:off x="2760070" y="5090693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AA1A1-5C41-4A50-BDBE-635E36488DF4}"/>
              </a:ext>
            </a:extLst>
          </p:cNvPr>
          <p:cNvSpPr/>
          <p:nvPr/>
        </p:nvSpPr>
        <p:spPr>
          <a:xfrm>
            <a:off x="3920573" y="4072898"/>
            <a:ext cx="256790" cy="2219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151EC5-2609-4D42-A85C-3304905E4C67}"/>
              </a:ext>
            </a:extLst>
          </p:cNvPr>
          <p:cNvSpPr/>
          <p:nvPr/>
        </p:nvSpPr>
        <p:spPr>
          <a:xfrm>
            <a:off x="3655881" y="3388091"/>
            <a:ext cx="1178373" cy="1363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0A7EF2C7-35AD-4DDC-858F-04E2259EB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4622" y="2204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0BECB19C-65CE-422A-A333-95B315CC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74" y="1015408"/>
            <a:ext cx="2962939" cy="29629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292872-2360-4C34-A2F8-E81FCA1E6C97}"/>
              </a:ext>
            </a:extLst>
          </p:cNvPr>
          <p:cNvSpPr/>
          <p:nvPr/>
        </p:nvSpPr>
        <p:spPr>
          <a:xfrm>
            <a:off x="3207489" y="1658679"/>
            <a:ext cx="8481237" cy="199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What is Machine Learning ?</a:t>
            </a:r>
          </a:p>
        </p:txBody>
      </p:sp>
    </p:spTree>
    <p:extLst>
      <p:ext uri="{BB962C8B-B14F-4D97-AF65-F5344CB8AC3E}">
        <p14:creationId xmlns:p14="http://schemas.microsoft.com/office/powerpoint/2010/main" val="19502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5E836F-9766-49DC-A5F9-5057F19B8B66}"/>
              </a:ext>
            </a:extLst>
          </p:cNvPr>
          <p:cNvSpPr txBox="1"/>
          <p:nvPr/>
        </p:nvSpPr>
        <p:spPr>
          <a:xfrm>
            <a:off x="600075" y="342900"/>
            <a:ext cx="444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Let’s plot this on graph</a:t>
            </a:r>
            <a:endParaRPr lang="en-US" sz="3600" dirty="0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C8E2575-DB3D-4F98-9189-F68882D0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397975"/>
            <a:ext cx="7331759" cy="52920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0B1E6E-4F1C-4E0E-957B-955729432CD0}"/>
              </a:ext>
            </a:extLst>
          </p:cNvPr>
          <p:cNvSpPr/>
          <p:nvPr/>
        </p:nvSpPr>
        <p:spPr>
          <a:xfrm>
            <a:off x="2666198" y="2319688"/>
            <a:ext cx="2002055" cy="1578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AE4603-F6EA-4F93-824F-7FCA971E15AA}"/>
              </a:ext>
            </a:extLst>
          </p:cNvPr>
          <p:cNvSpPr/>
          <p:nvPr/>
        </p:nvSpPr>
        <p:spPr>
          <a:xfrm>
            <a:off x="4300888" y="3118585"/>
            <a:ext cx="2648551" cy="23414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5499F7-962C-4A96-85EF-1891914140B6}"/>
              </a:ext>
            </a:extLst>
          </p:cNvPr>
          <p:cNvSpPr/>
          <p:nvPr/>
        </p:nvSpPr>
        <p:spPr>
          <a:xfrm rot="13232698">
            <a:off x="3529931" y="4230914"/>
            <a:ext cx="240632" cy="9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778C73-2E82-493C-AD28-A3365223929B}"/>
              </a:ext>
            </a:extLst>
          </p:cNvPr>
          <p:cNvSpPr/>
          <p:nvPr/>
        </p:nvSpPr>
        <p:spPr>
          <a:xfrm>
            <a:off x="3742507" y="2435191"/>
            <a:ext cx="240632" cy="202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53F7-F15A-49F5-9744-067911EF9393}"/>
              </a:ext>
            </a:extLst>
          </p:cNvPr>
          <p:cNvSpPr txBox="1"/>
          <p:nvPr/>
        </p:nvSpPr>
        <p:spPr>
          <a:xfrm>
            <a:off x="2760070" y="5090693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AA1A1-5C41-4A50-BDBE-635E36488DF4}"/>
              </a:ext>
            </a:extLst>
          </p:cNvPr>
          <p:cNvSpPr/>
          <p:nvPr/>
        </p:nvSpPr>
        <p:spPr>
          <a:xfrm>
            <a:off x="3920573" y="4072898"/>
            <a:ext cx="256790" cy="2219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151EC5-2609-4D42-A85C-3304905E4C67}"/>
              </a:ext>
            </a:extLst>
          </p:cNvPr>
          <p:cNvSpPr/>
          <p:nvPr/>
        </p:nvSpPr>
        <p:spPr>
          <a:xfrm>
            <a:off x="3655881" y="3388091"/>
            <a:ext cx="1178373" cy="1363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0A7EF2C7-35AD-4DDC-858F-04E2259EB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4622" y="220418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13790D-DF4E-4479-B16A-E835B75BF9C8}"/>
              </a:ext>
            </a:extLst>
          </p:cNvPr>
          <p:cNvSpPr txBox="1"/>
          <p:nvPr/>
        </p:nvSpPr>
        <p:spPr>
          <a:xfrm>
            <a:off x="7738712" y="4918509"/>
            <a:ext cx="36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K-NEAREST NEIGHBORS</a:t>
            </a:r>
          </a:p>
        </p:txBody>
      </p:sp>
      <p:pic>
        <p:nvPicPr>
          <p:cNvPr id="1026" name="Picture 2" descr="Image result for distance formula">
            <a:extLst>
              <a:ext uri="{FF2B5EF4-FFF2-40B4-BE49-F238E27FC236}">
                <a16:creationId xmlns:a16="http://schemas.microsoft.com/office/drawing/2014/main" id="{90A99670-53B9-4D6B-8CCC-CB00522A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22" y="5535128"/>
            <a:ext cx="2648552" cy="7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1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A572-B899-43AE-969A-624EBA3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/>
              <a:t>Machine Learning is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2E2BDEA-8CEE-4689-BC60-557094904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41223"/>
              </p:ext>
            </p:extLst>
          </p:nvPr>
        </p:nvGraphicFramePr>
        <p:xfrm>
          <a:off x="381000" y="2276475"/>
          <a:ext cx="11292840" cy="4185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4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f driven car object detection">
            <a:extLst>
              <a:ext uri="{FF2B5EF4-FFF2-40B4-BE49-F238E27FC236}">
                <a16:creationId xmlns:a16="http://schemas.microsoft.com/office/drawing/2014/main" id="{B6853ACC-264C-4FAB-A379-C7052396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2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7D61-37CC-4545-88AE-8BCBC0EC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6D8920-8A3A-403C-B570-EEFE58002C6C}"/>
              </a:ext>
            </a:extLst>
          </p:cNvPr>
          <p:cNvSpPr/>
          <p:nvPr/>
        </p:nvSpPr>
        <p:spPr>
          <a:xfrm>
            <a:off x="329609" y="1998921"/>
            <a:ext cx="5518298" cy="157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EA7E6-860F-4962-896F-6D1CE4FA4213}"/>
              </a:ext>
            </a:extLst>
          </p:cNvPr>
          <p:cNvSpPr/>
          <p:nvPr/>
        </p:nvSpPr>
        <p:spPr>
          <a:xfrm>
            <a:off x="6218274" y="1998920"/>
            <a:ext cx="5518298" cy="157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F6337-A854-44C2-9130-DC2558E324A3}"/>
              </a:ext>
            </a:extLst>
          </p:cNvPr>
          <p:cNvSpPr/>
          <p:nvPr/>
        </p:nvSpPr>
        <p:spPr>
          <a:xfrm>
            <a:off x="396945" y="4235305"/>
            <a:ext cx="5450962" cy="157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Reinforcement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9880-13FF-4E67-9CDD-F84EFD299F98}"/>
              </a:ext>
            </a:extLst>
          </p:cNvPr>
          <p:cNvSpPr/>
          <p:nvPr/>
        </p:nvSpPr>
        <p:spPr>
          <a:xfrm>
            <a:off x="6218274" y="4235304"/>
            <a:ext cx="5450962" cy="157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5525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ABFE-A96B-4889-A844-40F55CE4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4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09280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ACC1D6-A296-4A4E-B6FC-9C81A85E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9" y="1833784"/>
            <a:ext cx="3305175" cy="2828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8FA4-B9DD-46ED-838B-A5C1F5D8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96" y="108858"/>
            <a:ext cx="4846897" cy="428299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EFB61B2-C061-4F54-8722-EF0F4FA1B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53" y="1313767"/>
            <a:ext cx="1616096" cy="3581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2AB52-1AC2-4AF2-8E50-EAC820F41A71}"/>
              </a:ext>
            </a:extLst>
          </p:cNvPr>
          <p:cNvSpPr txBox="1"/>
          <p:nvPr/>
        </p:nvSpPr>
        <p:spPr>
          <a:xfrm>
            <a:off x="1169581" y="5220583"/>
            <a:ext cx="9590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the machine was already aware of the target that what spam mail looks like. We provided emails data with their respective labels that it is spam or not</a:t>
            </a:r>
          </a:p>
        </p:txBody>
      </p:sp>
    </p:spTree>
    <p:extLst>
      <p:ext uri="{BB962C8B-B14F-4D97-AF65-F5344CB8AC3E}">
        <p14:creationId xmlns:p14="http://schemas.microsoft.com/office/powerpoint/2010/main" val="23486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C2E1-B2EF-4D13-AB7E-A98FDB0D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1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1628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male icon">
            <a:extLst>
              <a:ext uri="{FF2B5EF4-FFF2-40B4-BE49-F238E27FC236}">
                <a16:creationId xmlns:a16="http://schemas.microsoft.com/office/drawing/2014/main" id="{B3114517-4593-4CED-8700-4361A6F6A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21" y="11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male icon">
            <a:extLst>
              <a:ext uri="{FF2B5EF4-FFF2-40B4-BE49-F238E27FC236}">
                <a16:creationId xmlns:a16="http://schemas.microsoft.com/office/drawing/2014/main" id="{08366E88-9115-4404-9D63-C1F649B3F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1919779" y="2030814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male icon">
            <a:extLst>
              <a:ext uri="{FF2B5EF4-FFF2-40B4-BE49-F238E27FC236}">
                <a16:creationId xmlns:a16="http://schemas.microsoft.com/office/drawing/2014/main" id="{4C2A6FBA-CE3D-4108-8529-22138A3CB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4767" y="652151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ale icon">
            <a:extLst>
              <a:ext uri="{FF2B5EF4-FFF2-40B4-BE49-F238E27FC236}">
                <a16:creationId xmlns:a16="http://schemas.microsoft.com/office/drawing/2014/main" id="{5FDD08B8-FDA7-4545-86B1-5C96D85AD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1287160" y="642380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ale icon">
            <a:extLst>
              <a:ext uri="{FF2B5EF4-FFF2-40B4-BE49-F238E27FC236}">
                <a16:creationId xmlns:a16="http://schemas.microsoft.com/office/drawing/2014/main" id="{3D4FA480-9900-4A42-B608-97B5EF596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1305465" y="5322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male icon">
            <a:extLst>
              <a:ext uri="{FF2B5EF4-FFF2-40B4-BE49-F238E27FC236}">
                <a16:creationId xmlns:a16="http://schemas.microsoft.com/office/drawing/2014/main" id="{4E7E5491-F291-4B77-94FE-5C273D918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13025" y="1288313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ale icon">
            <a:extLst>
              <a:ext uri="{FF2B5EF4-FFF2-40B4-BE49-F238E27FC236}">
                <a16:creationId xmlns:a16="http://schemas.microsoft.com/office/drawing/2014/main" id="{53251F26-528A-4C01-885D-E0F693AF8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1279469" y="1290084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ale icon">
            <a:extLst>
              <a:ext uri="{FF2B5EF4-FFF2-40B4-BE49-F238E27FC236}">
                <a16:creationId xmlns:a16="http://schemas.microsoft.com/office/drawing/2014/main" id="{28DE0599-67F0-4CDC-8B35-4CDA526D6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2467937" y="1265260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male icon">
            <a:extLst>
              <a:ext uri="{FF2B5EF4-FFF2-40B4-BE49-F238E27FC236}">
                <a16:creationId xmlns:a16="http://schemas.microsoft.com/office/drawing/2014/main" id="{9F16858D-06AA-4B26-99B9-EB32AC642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543474" y="2030814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male icon">
            <a:extLst>
              <a:ext uri="{FF2B5EF4-FFF2-40B4-BE49-F238E27FC236}">
                <a16:creationId xmlns:a16="http://schemas.microsoft.com/office/drawing/2014/main" id="{CE4D6FF9-607D-44EC-9442-7A332160A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2467937" y="630866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male icon">
            <a:extLst>
              <a:ext uri="{FF2B5EF4-FFF2-40B4-BE49-F238E27FC236}">
                <a16:creationId xmlns:a16="http://schemas.microsoft.com/office/drawing/2014/main" id="{77144B72-BF41-4BDF-A29A-EBED6CF5E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b="23247"/>
          <a:stretch/>
        </p:blipFill>
        <p:spPr bwMode="auto">
          <a:xfrm>
            <a:off x="2467937" y="3555"/>
            <a:ext cx="1096316" cy="6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05893-FA69-4BB8-B7AF-AC34227C0BE6}"/>
              </a:ext>
            </a:extLst>
          </p:cNvPr>
          <p:cNvSpPr txBox="1"/>
          <p:nvPr/>
        </p:nvSpPr>
        <p:spPr>
          <a:xfrm>
            <a:off x="744302" y="2921420"/>
            <a:ext cx="216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without labels</a:t>
            </a:r>
          </a:p>
          <a:p>
            <a:r>
              <a:rPr lang="en-US" dirty="0"/>
              <a:t>(Unknown Outputs)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25F853B-9765-420B-8D6F-E81E0466C662}"/>
              </a:ext>
            </a:extLst>
          </p:cNvPr>
          <p:cNvSpPr/>
          <p:nvPr/>
        </p:nvSpPr>
        <p:spPr>
          <a:xfrm>
            <a:off x="4072270" y="431625"/>
            <a:ext cx="5380074" cy="2489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Clustering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9E6CB-E28D-4AAA-B09C-95C1D9B0E1C5}"/>
              </a:ext>
            </a:extLst>
          </p:cNvPr>
          <p:cNvSpPr txBox="1"/>
          <p:nvPr/>
        </p:nvSpPr>
        <p:spPr>
          <a:xfrm>
            <a:off x="5448575" y="2339153"/>
            <a:ext cx="21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Training</a:t>
            </a:r>
          </a:p>
        </p:txBody>
      </p:sp>
      <p:pic>
        <p:nvPicPr>
          <p:cNvPr id="9220" name="Picture 4" descr="Image result for male icon">
            <a:extLst>
              <a:ext uri="{FF2B5EF4-FFF2-40B4-BE49-F238E27FC236}">
                <a16:creationId xmlns:a16="http://schemas.microsoft.com/office/drawing/2014/main" id="{A466DB17-B5F3-4A8B-89CD-A25500BC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31678" y="33671"/>
            <a:ext cx="1161706" cy="12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lated image">
            <a:extLst>
              <a:ext uri="{FF2B5EF4-FFF2-40B4-BE49-F238E27FC236}">
                <a16:creationId xmlns:a16="http://schemas.microsoft.com/office/drawing/2014/main" id="{83F55298-38CD-4B23-9D09-D2A69082E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22" y="2155592"/>
            <a:ext cx="1023876" cy="11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5A8EBA-70AE-4595-891E-132C0CD9B5B4}"/>
              </a:ext>
            </a:extLst>
          </p:cNvPr>
          <p:cNvSpPr txBox="1"/>
          <p:nvPr/>
        </p:nvSpPr>
        <p:spPr>
          <a:xfrm>
            <a:off x="10535239" y="135262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43283-79AE-472C-BD29-558D341C1971}"/>
              </a:ext>
            </a:extLst>
          </p:cNvPr>
          <p:cNvSpPr txBox="1"/>
          <p:nvPr/>
        </p:nvSpPr>
        <p:spPr>
          <a:xfrm>
            <a:off x="10538784" y="3355086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770BBF-5333-4166-8C24-DF87CF863DDD}"/>
              </a:ext>
            </a:extLst>
          </p:cNvPr>
          <p:cNvSpPr/>
          <p:nvPr/>
        </p:nvSpPr>
        <p:spPr>
          <a:xfrm>
            <a:off x="543474" y="4509955"/>
            <a:ext cx="10904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Here the machine was not aware of the target. Data is without labels. Here we do </a:t>
            </a:r>
            <a:r>
              <a:rPr lang="en-US" sz="3200" b="1" dirty="0"/>
              <a:t>clustering</a:t>
            </a:r>
            <a:r>
              <a:rPr lang="en-US" sz="3200" dirty="0"/>
              <a:t> to group the similar type of data together.</a:t>
            </a:r>
          </a:p>
        </p:txBody>
      </p:sp>
    </p:spTree>
    <p:extLst>
      <p:ext uri="{BB962C8B-B14F-4D97-AF65-F5344CB8AC3E}">
        <p14:creationId xmlns:p14="http://schemas.microsoft.com/office/powerpoint/2010/main" val="34334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/>
      <p:bldP spid="14" grpId="0"/>
      <p:bldP spid="1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640B4D5B-259C-4F7E-AA9D-5664C08A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04834"/>
            <a:ext cx="10905066" cy="3734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7D3DA-281D-4AB3-A2D0-12FE3BC4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518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tching cricket">
            <a:extLst>
              <a:ext uri="{FF2B5EF4-FFF2-40B4-BE49-F238E27FC236}">
                <a16:creationId xmlns:a16="http://schemas.microsoft.com/office/drawing/2014/main" id="{4C3E8BF1-9BD3-44D4-A274-65E8C522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4" y="382773"/>
            <a:ext cx="11440632" cy="396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71CBE4-E966-43BD-8649-FB15AC688356}"/>
              </a:ext>
            </a:extLst>
          </p:cNvPr>
          <p:cNvSpPr txBox="1"/>
          <p:nvPr/>
        </p:nvSpPr>
        <p:spPr>
          <a:xfrm>
            <a:off x="1509822" y="5029201"/>
            <a:ext cx="984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India needs 8 runs to win with 10 wickets in hand</a:t>
            </a:r>
          </a:p>
          <a:p>
            <a:r>
              <a:rPr lang="en-US" sz="3600" dirty="0"/>
              <a:t>And 36 balls are remaining</a:t>
            </a:r>
          </a:p>
        </p:txBody>
      </p:sp>
    </p:spTree>
    <p:extLst>
      <p:ext uri="{BB962C8B-B14F-4D97-AF65-F5344CB8AC3E}">
        <p14:creationId xmlns:p14="http://schemas.microsoft.com/office/powerpoint/2010/main" val="207517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3937B-4B4D-44B0-B333-D0EB8EA88B8F}"/>
              </a:ext>
            </a:extLst>
          </p:cNvPr>
          <p:cNvSpPr txBox="1"/>
          <p:nvPr/>
        </p:nvSpPr>
        <p:spPr>
          <a:xfrm>
            <a:off x="1116418" y="563525"/>
            <a:ext cx="9643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India will either :</a:t>
            </a:r>
          </a:p>
          <a:p>
            <a:endParaRPr lang="en-US" sz="4800" dirty="0"/>
          </a:p>
          <a:p>
            <a:r>
              <a:rPr lang="en-US" sz="4800" dirty="0"/>
              <a:t>	Win			OR			Loss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AAE289E2-1F84-4CCF-AE3F-254E7F90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963" y="19574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E2203-4FE1-47B1-90D7-B09B0A998A8F}"/>
              </a:ext>
            </a:extLst>
          </p:cNvPr>
          <p:cNvSpPr txBox="1"/>
          <p:nvPr/>
        </p:nvSpPr>
        <p:spPr>
          <a:xfrm>
            <a:off x="563526" y="3827723"/>
            <a:ext cx="10802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But the question is how can you be so sure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How can you do prediction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How can you be so confident about the outcome ?</a:t>
            </a:r>
          </a:p>
        </p:txBody>
      </p:sp>
      <p:pic>
        <p:nvPicPr>
          <p:cNvPr id="2052" name="Picture 4" descr="Image result for person thinking">
            <a:extLst>
              <a:ext uri="{FF2B5EF4-FFF2-40B4-BE49-F238E27FC236}">
                <a16:creationId xmlns:a16="http://schemas.microsoft.com/office/drawing/2014/main" id="{0B88457E-39F7-4E7F-864E-B06533BF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73" y="839527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cricket match">
            <a:extLst>
              <a:ext uri="{FF2B5EF4-FFF2-40B4-BE49-F238E27FC236}">
                <a16:creationId xmlns:a16="http://schemas.microsoft.com/office/drawing/2014/main" id="{DAFB9C59-5268-4586-A75F-0B920B77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277111"/>
            <a:ext cx="3221665" cy="21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>
            <a:extLst>
              <a:ext uri="{FF2B5EF4-FFF2-40B4-BE49-F238E27FC236}">
                <a16:creationId xmlns:a16="http://schemas.microsoft.com/office/drawing/2014/main" id="{623278AB-F481-4967-9CED-7F36C182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44" y="277110"/>
            <a:ext cx="3374496" cy="21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cricket match">
            <a:extLst>
              <a:ext uri="{FF2B5EF4-FFF2-40B4-BE49-F238E27FC236}">
                <a16:creationId xmlns:a16="http://schemas.microsoft.com/office/drawing/2014/main" id="{79CEBD6F-546B-4DD2-A77E-1F01E238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2684720"/>
            <a:ext cx="3221665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ricket match">
            <a:extLst>
              <a:ext uri="{FF2B5EF4-FFF2-40B4-BE49-F238E27FC236}">
                <a16:creationId xmlns:a16="http://schemas.microsoft.com/office/drawing/2014/main" id="{CB37FDC1-0BAF-4519-A19E-4E9DB6C6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44" y="2684720"/>
            <a:ext cx="3374496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Back">
            <a:extLst>
              <a:ext uri="{FF2B5EF4-FFF2-40B4-BE49-F238E27FC236}">
                <a16:creationId xmlns:a16="http://schemas.microsoft.com/office/drawing/2014/main" id="{E1E94A5D-D3B6-40D5-AD3E-8BCBEDECE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66998" flipH="1">
            <a:off x="7545681" y="829624"/>
            <a:ext cx="2307228" cy="1818442"/>
          </a:xfrm>
          <a:prstGeom prst="rect">
            <a:avLst/>
          </a:prstGeom>
        </p:spPr>
      </p:pic>
      <p:pic>
        <p:nvPicPr>
          <p:cNvPr id="4114" name="Picture 18" descr="Related image">
            <a:extLst>
              <a:ext uri="{FF2B5EF4-FFF2-40B4-BE49-F238E27FC236}">
                <a16:creationId xmlns:a16="http://schemas.microsoft.com/office/drawing/2014/main" id="{DED57ABB-BF41-43DB-9F93-83D680C5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063" y="2962365"/>
            <a:ext cx="2613467" cy="33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Image result for india winning moments">
            <a:extLst>
              <a:ext uri="{FF2B5EF4-FFF2-40B4-BE49-F238E27FC236}">
                <a16:creationId xmlns:a16="http://schemas.microsoft.com/office/drawing/2014/main" id="{8DD09EDA-7BEB-476F-A416-3B99ECC7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4750628"/>
            <a:ext cx="3221665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Image result for winning shot india">
            <a:extLst>
              <a:ext uri="{FF2B5EF4-FFF2-40B4-BE49-F238E27FC236}">
                <a16:creationId xmlns:a16="http://schemas.microsoft.com/office/drawing/2014/main" id="{551054C1-D39F-4952-BBCB-423A8D57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44" y="4784559"/>
            <a:ext cx="3374496" cy="19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A6A01-D42A-4129-8E25-FBA616F85216}"/>
              </a:ext>
            </a:extLst>
          </p:cNvPr>
          <p:cNvSpPr txBox="1"/>
          <p:nvPr/>
        </p:nvSpPr>
        <p:spPr>
          <a:xfrm>
            <a:off x="634411" y="318974"/>
            <a:ext cx="612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if computer do this for you ?</a:t>
            </a:r>
          </a:p>
        </p:txBody>
      </p:sp>
      <p:pic>
        <p:nvPicPr>
          <p:cNvPr id="7172" name="Picture 4" descr="Image result for computer thinking">
            <a:extLst>
              <a:ext uri="{FF2B5EF4-FFF2-40B4-BE49-F238E27FC236}">
                <a16:creationId xmlns:a16="http://schemas.microsoft.com/office/drawing/2014/main" id="{29935FC0-F50F-4679-96A3-08271FE6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59" y="3593541"/>
            <a:ext cx="4798825" cy="30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6A51E-99BC-44B9-A408-1F6C84089958}"/>
              </a:ext>
            </a:extLst>
          </p:cNvPr>
          <p:cNvSpPr txBox="1"/>
          <p:nvPr/>
        </p:nvSpPr>
        <p:spPr>
          <a:xfrm>
            <a:off x="634411" y="2270102"/>
            <a:ext cx="4848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 do that we need to </a:t>
            </a:r>
          </a:p>
          <a:p>
            <a:r>
              <a:rPr lang="en-US" sz="4000" dirty="0"/>
              <a:t>train our machines…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58BE1-356E-4A73-BD19-0311B2FFD7B9}"/>
              </a:ext>
            </a:extLst>
          </p:cNvPr>
          <p:cNvSpPr txBox="1"/>
          <p:nvPr/>
        </p:nvSpPr>
        <p:spPr>
          <a:xfrm>
            <a:off x="634411" y="4102454"/>
            <a:ext cx="6774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It means we need to share</a:t>
            </a:r>
          </a:p>
          <a:p>
            <a:r>
              <a:rPr lang="en-US" sz="4000" dirty="0"/>
              <a:t>our experiences with machines</a:t>
            </a:r>
          </a:p>
        </p:txBody>
      </p:sp>
      <p:pic>
        <p:nvPicPr>
          <p:cNvPr id="7174" name="Picture 6" descr="Image result for computer speaking">
            <a:extLst>
              <a:ext uri="{FF2B5EF4-FFF2-40B4-BE49-F238E27FC236}">
                <a16:creationId xmlns:a16="http://schemas.microsoft.com/office/drawing/2014/main" id="{B1A9FC3B-E20B-481C-A4AE-9D305031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59" y="1234808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4807F5B-A1AA-420D-A8DB-E3F5D699910D}"/>
              </a:ext>
            </a:extLst>
          </p:cNvPr>
          <p:cNvSpPr/>
          <p:nvPr/>
        </p:nvSpPr>
        <p:spPr>
          <a:xfrm>
            <a:off x="8663258" y="257301"/>
            <a:ext cx="2405235" cy="12042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May I Help You ?</a:t>
            </a:r>
          </a:p>
        </p:txBody>
      </p:sp>
    </p:spTree>
    <p:extLst>
      <p:ext uri="{BB962C8B-B14F-4D97-AF65-F5344CB8AC3E}">
        <p14:creationId xmlns:p14="http://schemas.microsoft.com/office/powerpoint/2010/main" val="222598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FD62D-D934-41B7-B98F-BB23DAE509C6}"/>
              </a:ext>
            </a:extLst>
          </p:cNvPr>
          <p:cNvSpPr txBox="1"/>
          <p:nvPr/>
        </p:nvSpPr>
        <p:spPr>
          <a:xfrm>
            <a:off x="457200" y="476250"/>
            <a:ext cx="104203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wait, how a machine can learn from past experiences of human.</a:t>
            </a:r>
          </a:p>
          <a:p>
            <a:r>
              <a:rPr lang="en-US" sz="3200" dirty="0"/>
              <a:t>Because humans have memory in different form. We can learn from videos, images or playing the game by our self.</a:t>
            </a:r>
          </a:p>
        </p:txBody>
      </p:sp>
      <p:pic>
        <p:nvPicPr>
          <p:cNvPr id="1026" name="Picture 2" descr="Image result for human watching tv">
            <a:extLst>
              <a:ext uri="{FF2B5EF4-FFF2-40B4-BE49-F238E27FC236}">
                <a16:creationId xmlns:a16="http://schemas.microsoft.com/office/drawing/2014/main" id="{1C85F13F-7EEA-4FA0-A8F2-07F176260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2938403"/>
            <a:ext cx="5095875" cy="33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laying cricket">
            <a:extLst>
              <a:ext uri="{FF2B5EF4-FFF2-40B4-BE49-F238E27FC236}">
                <a16:creationId xmlns:a16="http://schemas.microsoft.com/office/drawing/2014/main" id="{1D0FAE60-41EF-4859-B91F-3532BA63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24" y="2938403"/>
            <a:ext cx="4641126" cy="33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Machine Learning with Python Programming</vt:lpstr>
      <vt:lpstr>PowerPoint Presentation</vt:lpstr>
      <vt:lpstr>What is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is</vt:lpstr>
      <vt:lpstr>PowerPoint Presentation</vt:lpstr>
      <vt:lpstr>Types of Machine Learning</vt:lpstr>
      <vt:lpstr>Supervised Learning</vt:lpstr>
      <vt:lpstr>PowerPoint Presentation</vt:lpstr>
      <vt:lpstr>Unsupervised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 Programming</dc:title>
  <dc:creator>asus</dc:creator>
  <cp:lastModifiedBy>Ravikant Tyagi</cp:lastModifiedBy>
  <cp:revision>2</cp:revision>
  <dcterms:created xsi:type="dcterms:W3CDTF">2019-04-30T05:45:41Z</dcterms:created>
  <dcterms:modified xsi:type="dcterms:W3CDTF">2020-06-25T11:48:28Z</dcterms:modified>
</cp:coreProperties>
</file>