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7" r:id="rId5"/>
    <p:sldId id="285" r:id="rId6"/>
    <p:sldId id="286" r:id="rId7"/>
    <p:sldId id="259" r:id="rId8"/>
    <p:sldId id="270" r:id="rId9"/>
    <p:sldId id="269" r:id="rId10"/>
    <p:sldId id="268" r:id="rId11"/>
    <p:sldId id="271" r:id="rId12"/>
    <p:sldId id="313" r:id="rId13"/>
    <p:sldId id="310" r:id="rId14"/>
    <p:sldId id="311" r:id="rId15"/>
    <p:sldId id="312" r:id="rId16"/>
    <p:sldId id="314" r:id="rId17"/>
    <p:sldId id="315" r:id="rId18"/>
    <p:sldId id="316" r:id="rId19"/>
    <p:sldId id="317" r:id="rId20"/>
    <p:sldId id="318" r:id="rId21"/>
    <p:sldId id="319" r:id="rId22"/>
    <p:sldId id="320" r:id="rId23"/>
    <p:sldId id="321" r:id="rId24"/>
    <p:sldId id="322" r:id="rId25"/>
    <p:sldId id="323" r:id="rId26"/>
    <p:sldId id="324" r:id="rId27"/>
    <p:sldId id="301"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9" r:id="rId41"/>
    <p:sldId id="300" r:id="rId42"/>
    <p:sldId id="302" r:id="rId43"/>
    <p:sldId id="303" r:id="rId44"/>
    <p:sldId id="308" r:id="rId45"/>
    <p:sldId id="304" r:id="rId46"/>
    <p:sldId id="305" r:id="rId47"/>
    <p:sldId id="306" r:id="rId48"/>
    <p:sldId id="307" r:id="rId49"/>
    <p:sldId id="273" r:id="rId50"/>
    <p:sldId id="272" r:id="rId51"/>
    <p:sldId id="274"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334A3-198B-4D24-A369-FEFC150311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08F941-582F-42E0-9B44-E691E37704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364D0B-640A-48C1-974C-C4DD3127201B}"/>
              </a:ext>
            </a:extLst>
          </p:cNvPr>
          <p:cNvSpPr>
            <a:spLocks noGrp="1"/>
          </p:cNvSpPr>
          <p:nvPr>
            <p:ph type="dt" sz="half" idx="10"/>
          </p:nvPr>
        </p:nvSpPr>
        <p:spPr/>
        <p:txBody>
          <a:bodyPr/>
          <a:lstStyle/>
          <a:p>
            <a:fld id="{D76D701B-E824-4F5E-815A-77E6B0E55861}" type="datetimeFigureOut">
              <a:rPr lang="en-US" smtClean="0"/>
              <a:t>12/7/2018</a:t>
            </a:fld>
            <a:endParaRPr lang="en-US"/>
          </a:p>
        </p:txBody>
      </p:sp>
      <p:sp>
        <p:nvSpPr>
          <p:cNvPr id="5" name="Footer Placeholder 4">
            <a:extLst>
              <a:ext uri="{FF2B5EF4-FFF2-40B4-BE49-F238E27FC236}">
                <a16:creationId xmlns:a16="http://schemas.microsoft.com/office/drawing/2014/main" id="{E08E0E0D-4F56-4370-8E04-6577E672F4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BCCF1-5B31-4550-B25B-D91D6A3D6CDA}"/>
              </a:ext>
            </a:extLst>
          </p:cNvPr>
          <p:cNvSpPr>
            <a:spLocks noGrp="1"/>
          </p:cNvSpPr>
          <p:nvPr>
            <p:ph type="sldNum" sz="quarter" idx="12"/>
          </p:nvPr>
        </p:nvSpPr>
        <p:spPr/>
        <p:txBody>
          <a:bodyPr/>
          <a:lstStyle/>
          <a:p>
            <a:fld id="{8D9EC227-561E-4EBE-8812-1C4BB3647691}" type="slidenum">
              <a:rPr lang="en-US" smtClean="0"/>
              <a:t>‹#›</a:t>
            </a:fld>
            <a:endParaRPr lang="en-US"/>
          </a:p>
        </p:txBody>
      </p:sp>
    </p:spTree>
    <p:extLst>
      <p:ext uri="{BB962C8B-B14F-4D97-AF65-F5344CB8AC3E}">
        <p14:creationId xmlns:p14="http://schemas.microsoft.com/office/powerpoint/2010/main" val="3417511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DC757-F24E-4F49-B346-BAECFAA047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84C58B-AC75-48EA-8074-E770698E9D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A03AFF-40A5-40C5-9DA9-2EA484D80BEB}"/>
              </a:ext>
            </a:extLst>
          </p:cNvPr>
          <p:cNvSpPr>
            <a:spLocks noGrp="1"/>
          </p:cNvSpPr>
          <p:nvPr>
            <p:ph type="dt" sz="half" idx="10"/>
          </p:nvPr>
        </p:nvSpPr>
        <p:spPr/>
        <p:txBody>
          <a:bodyPr/>
          <a:lstStyle/>
          <a:p>
            <a:fld id="{D76D701B-E824-4F5E-815A-77E6B0E55861}" type="datetimeFigureOut">
              <a:rPr lang="en-US" smtClean="0"/>
              <a:t>12/7/2018</a:t>
            </a:fld>
            <a:endParaRPr lang="en-US"/>
          </a:p>
        </p:txBody>
      </p:sp>
      <p:sp>
        <p:nvSpPr>
          <p:cNvPr id="5" name="Footer Placeholder 4">
            <a:extLst>
              <a:ext uri="{FF2B5EF4-FFF2-40B4-BE49-F238E27FC236}">
                <a16:creationId xmlns:a16="http://schemas.microsoft.com/office/drawing/2014/main" id="{DBF84A4E-0F5F-41ED-B3E1-76B9BD4198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11EF35-79E9-4B98-A1C4-C750ADACFC36}"/>
              </a:ext>
            </a:extLst>
          </p:cNvPr>
          <p:cNvSpPr>
            <a:spLocks noGrp="1"/>
          </p:cNvSpPr>
          <p:nvPr>
            <p:ph type="sldNum" sz="quarter" idx="12"/>
          </p:nvPr>
        </p:nvSpPr>
        <p:spPr/>
        <p:txBody>
          <a:bodyPr/>
          <a:lstStyle/>
          <a:p>
            <a:fld id="{8D9EC227-561E-4EBE-8812-1C4BB3647691}" type="slidenum">
              <a:rPr lang="en-US" smtClean="0"/>
              <a:t>‹#›</a:t>
            </a:fld>
            <a:endParaRPr lang="en-US"/>
          </a:p>
        </p:txBody>
      </p:sp>
    </p:spTree>
    <p:extLst>
      <p:ext uri="{BB962C8B-B14F-4D97-AF65-F5344CB8AC3E}">
        <p14:creationId xmlns:p14="http://schemas.microsoft.com/office/powerpoint/2010/main" val="182428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E757E7-34E6-4A39-894F-FE19A979C7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D2F023-987B-40FA-ABAE-72395084E1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DE2C9-B974-40CF-89BB-A81D42EDEBE0}"/>
              </a:ext>
            </a:extLst>
          </p:cNvPr>
          <p:cNvSpPr>
            <a:spLocks noGrp="1"/>
          </p:cNvSpPr>
          <p:nvPr>
            <p:ph type="dt" sz="half" idx="10"/>
          </p:nvPr>
        </p:nvSpPr>
        <p:spPr/>
        <p:txBody>
          <a:bodyPr/>
          <a:lstStyle/>
          <a:p>
            <a:fld id="{D76D701B-E824-4F5E-815A-77E6B0E55861}" type="datetimeFigureOut">
              <a:rPr lang="en-US" smtClean="0"/>
              <a:t>12/7/2018</a:t>
            </a:fld>
            <a:endParaRPr lang="en-US"/>
          </a:p>
        </p:txBody>
      </p:sp>
      <p:sp>
        <p:nvSpPr>
          <p:cNvPr id="5" name="Footer Placeholder 4">
            <a:extLst>
              <a:ext uri="{FF2B5EF4-FFF2-40B4-BE49-F238E27FC236}">
                <a16:creationId xmlns:a16="http://schemas.microsoft.com/office/drawing/2014/main" id="{FB178A94-ADD9-4019-91E3-A65EDD965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08E05-C2A1-4A1F-86FF-4F1EFEA74D26}"/>
              </a:ext>
            </a:extLst>
          </p:cNvPr>
          <p:cNvSpPr>
            <a:spLocks noGrp="1"/>
          </p:cNvSpPr>
          <p:nvPr>
            <p:ph type="sldNum" sz="quarter" idx="12"/>
          </p:nvPr>
        </p:nvSpPr>
        <p:spPr/>
        <p:txBody>
          <a:bodyPr/>
          <a:lstStyle/>
          <a:p>
            <a:fld id="{8D9EC227-561E-4EBE-8812-1C4BB3647691}" type="slidenum">
              <a:rPr lang="en-US" smtClean="0"/>
              <a:t>‹#›</a:t>
            </a:fld>
            <a:endParaRPr lang="en-US"/>
          </a:p>
        </p:txBody>
      </p:sp>
    </p:spTree>
    <p:extLst>
      <p:ext uri="{BB962C8B-B14F-4D97-AF65-F5344CB8AC3E}">
        <p14:creationId xmlns:p14="http://schemas.microsoft.com/office/powerpoint/2010/main" val="3692996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6A937-2B01-43FC-BEEB-CEE3CBCB47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2D503D-215D-40DF-B87C-7D6546B4BBD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F0EF1D-F847-4169-865C-EBD7D539F2DA}"/>
              </a:ext>
            </a:extLst>
          </p:cNvPr>
          <p:cNvSpPr>
            <a:spLocks noGrp="1"/>
          </p:cNvSpPr>
          <p:nvPr>
            <p:ph type="dt" sz="half" idx="10"/>
          </p:nvPr>
        </p:nvSpPr>
        <p:spPr/>
        <p:txBody>
          <a:bodyPr/>
          <a:lstStyle/>
          <a:p>
            <a:fld id="{D76D701B-E824-4F5E-815A-77E6B0E55861}" type="datetimeFigureOut">
              <a:rPr lang="en-US" smtClean="0"/>
              <a:t>12/7/2018</a:t>
            </a:fld>
            <a:endParaRPr lang="en-US"/>
          </a:p>
        </p:txBody>
      </p:sp>
      <p:sp>
        <p:nvSpPr>
          <p:cNvPr id="5" name="Footer Placeholder 4">
            <a:extLst>
              <a:ext uri="{FF2B5EF4-FFF2-40B4-BE49-F238E27FC236}">
                <a16:creationId xmlns:a16="http://schemas.microsoft.com/office/drawing/2014/main" id="{0EE41188-A541-4ADA-A09B-BAF9B0474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79D645-C866-4495-88A6-0A5746BB5E45}"/>
              </a:ext>
            </a:extLst>
          </p:cNvPr>
          <p:cNvSpPr>
            <a:spLocks noGrp="1"/>
          </p:cNvSpPr>
          <p:nvPr>
            <p:ph type="sldNum" sz="quarter" idx="12"/>
          </p:nvPr>
        </p:nvSpPr>
        <p:spPr/>
        <p:txBody>
          <a:bodyPr/>
          <a:lstStyle/>
          <a:p>
            <a:fld id="{8D9EC227-561E-4EBE-8812-1C4BB3647691}" type="slidenum">
              <a:rPr lang="en-US" smtClean="0"/>
              <a:t>‹#›</a:t>
            </a:fld>
            <a:endParaRPr lang="en-US"/>
          </a:p>
        </p:txBody>
      </p:sp>
    </p:spTree>
    <p:extLst>
      <p:ext uri="{BB962C8B-B14F-4D97-AF65-F5344CB8AC3E}">
        <p14:creationId xmlns:p14="http://schemas.microsoft.com/office/powerpoint/2010/main" val="691709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60613-5D81-4CA9-B10B-7C659DE39E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29D44B-D61D-4E19-8C45-A643BCF899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D88C909-B4DE-4D53-AEB9-C09B15B04DF5}"/>
              </a:ext>
            </a:extLst>
          </p:cNvPr>
          <p:cNvSpPr>
            <a:spLocks noGrp="1"/>
          </p:cNvSpPr>
          <p:nvPr>
            <p:ph type="dt" sz="half" idx="10"/>
          </p:nvPr>
        </p:nvSpPr>
        <p:spPr/>
        <p:txBody>
          <a:bodyPr/>
          <a:lstStyle/>
          <a:p>
            <a:fld id="{D76D701B-E824-4F5E-815A-77E6B0E55861}" type="datetimeFigureOut">
              <a:rPr lang="en-US" smtClean="0"/>
              <a:t>12/7/2018</a:t>
            </a:fld>
            <a:endParaRPr lang="en-US"/>
          </a:p>
        </p:txBody>
      </p:sp>
      <p:sp>
        <p:nvSpPr>
          <p:cNvPr id="5" name="Footer Placeholder 4">
            <a:extLst>
              <a:ext uri="{FF2B5EF4-FFF2-40B4-BE49-F238E27FC236}">
                <a16:creationId xmlns:a16="http://schemas.microsoft.com/office/drawing/2014/main" id="{FD930695-562B-4021-B2FC-D0315F249A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F3606-1F20-406F-8288-B30C0920A59D}"/>
              </a:ext>
            </a:extLst>
          </p:cNvPr>
          <p:cNvSpPr>
            <a:spLocks noGrp="1"/>
          </p:cNvSpPr>
          <p:nvPr>
            <p:ph type="sldNum" sz="quarter" idx="12"/>
          </p:nvPr>
        </p:nvSpPr>
        <p:spPr/>
        <p:txBody>
          <a:bodyPr/>
          <a:lstStyle/>
          <a:p>
            <a:fld id="{8D9EC227-561E-4EBE-8812-1C4BB3647691}" type="slidenum">
              <a:rPr lang="en-US" smtClean="0"/>
              <a:t>‹#›</a:t>
            </a:fld>
            <a:endParaRPr lang="en-US"/>
          </a:p>
        </p:txBody>
      </p:sp>
    </p:spTree>
    <p:extLst>
      <p:ext uri="{BB962C8B-B14F-4D97-AF65-F5344CB8AC3E}">
        <p14:creationId xmlns:p14="http://schemas.microsoft.com/office/powerpoint/2010/main" val="3718513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C7EE0-D16F-4ED3-AB25-FF008AA60B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ECF259-0F41-456E-9D16-5D069D2697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96F480-6AF9-4D34-B54D-F425F80E0E1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B6EC8A-1F7C-4F6C-B672-361874A5E576}"/>
              </a:ext>
            </a:extLst>
          </p:cNvPr>
          <p:cNvSpPr>
            <a:spLocks noGrp="1"/>
          </p:cNvSpPr>
          <p:nvPr>
            <p:ph type="dt" sz="half" idx="10"/>
          </p:nvPr>
        </p:nvSpPr>
        <p:spPr/>
        <p:txBody>
          <a:bodyPr/>
          <a:lstStyle/>
          <a:p>
            <a:fld id="{D76D701B-E824-4F5E-815A-77E6B0E55861}" type="datetimeFigureOut">
              <a:rPr lang="en-US" smtClean="0"/>
              <a:t>12/7/2018</a:t>
            </a:fld>
            <a:endParaRPr lang="en-US"/>
          </a:p>
        </p:txBody>
      </p:sp>
      <p:sp>
        <p:nvSpPr>
          <p:cNvPr id="6" name="Footer Placeholder 5">
            <a:extLst>
              <a:ext uri="{FF2B5EF4-FFF2-40B4-BE49-F238E27FC236}">
                <a16:creationId xmlns:a16="http://schemas.microsoft.com/office/drawing/2014/main" id="{B7A58F75-2298-4825-9FE7-7F333F477F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BF9D5B-C6D2-4C89-BD89-A480A3919252}"/>
              </a:ext>
            </a:extLst>
          </p:cNvPr>
          <p:cNvSpPr>
            <a:spLocks noGrp="1"/>
          </p:cNvSpPr>
          <p:nvPr>
            <p:ph type="sldNum" sz="quarter" idx="12"/>
          </p:nvPr>
        </p:nvSpPr>
        <p:spPr/>
        <p:txBody>
          <a:bodyPr/>
          <a:lstStyle/>
          <a:p>
            <a:fld id="{8D9EC227-561E-4EBE-8812-1C4BB3647691}" type="slidenum">
              <a:rPr lang="en-US" smtClean="0"/>
              <a:t>‹#›</a:t>
            </a:fld>
            <a:endParaRPr lang="en-US"/>
          </a:p>
        </p:txBody>
      </p:sp>
    </p:spTree>
    <p:extLst>
      <p:ext uri="{BB962C8B-B14F-4D97-AF65-F5344CB8AC3E}">
        <p14:creationId xmlns:p14="http://schemas.microsoft.com/office/powerpoint/2010/main" val="282123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1B6D-1331-4968-8CCD-323C86FEE1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3A9073-180F-41F8-889C-A606D0861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EA8524-FC14-4CB1-A463-F41BBA77E09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AC5CC4-59E0-497E-B82B-5E7EE31776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8935894-4F70-4D6C-8223-A2CA630FAB2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05945B-29AF-4BF9-B4C5-CD619D116AC6}"/>
              </a:ext>
            </a:extLst>
          </p:cNvPr>
          <p:cNvSpPr>
            <a:spLocks noGrp="1"/>
          </p:cNvSpPr>
          <p:nvPr>
            <p:ph type="dt" sz="half" idx="10"/>
          </p:nvPr>
        </p:nvSpPr>
        <p:spPr/>
        <p:txBody>
          <a:bodyPr/>
          <a:lstStyle/>
          <a:p>
            <a:fld id="{D76D701B-E824-4F5E-815A-77E6B0E55861}" type="datetimeFigureOut">
              <a:rPr lang="en-US" smtClean="0"/>
              <a:t>12/7/2018</a:t>
            </a:fld>
            <a:endParaRPr lang="en-US"/>
          </a:p>
        </p:txBody>
      </p:sp>
      <p:sp>
        <p:nvSpPr>
          <p:cNvPr id="8" name="Footer Placeholder 7">
            <a:extLst>
              <a:ext uri="{FF2B5EF4-FFF2-40B4-BE49-F238E27FC236}">
                <a16:creationId xmlns:a16="http://schemas.microsoft.com/office/drawing/2014/main" id="{C5A76298-BFBE-4C29-8F7C-C5ACBF0A77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C80F59-D533-4FDF-9FD3-929D6F87C3CE}"/>
              </a:ext>
            </a:extLst>
          </p:cNvPr>
          <p:cNvSpPr>
            <a:spLocks noGrp="1"/>
          </p:cNvSpPr>
          <p:nvPr>
            <p:ph type="sldNum" sz="quarter" idx="12"/>
          </p:nvPr>
        </p:nvSpPr>
        <p:spPr/>
        <p:txBody>
          <a:bodyPr/>
          <a:lstStyle/>
          <a:p>
            <a:fld id="{8D9EC227-561E-4EBE-8812-1C4BB3647691}" type="slidenum">
              <a:rPr lang="en-US" smtClean="0"/>
              <a:t>‹#›</a:t>
            </a:fld>
            <a:endParaRPr lang="en-US"/>
          </a:p>
        </p:txBody>
      </p:sp>
    </p:spTree>
    <p:extLst>
      <p:ext uri="{BB962C8B-B14F-4D97-AF65-F5344CB8AC3E}">
        <p14:creationId xmlns:p14="http://schemas.microsoft.com/office/powerpoint/2010/main" val="302013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8D54F-3B50-4818-A890-B44072AA13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D4BE32-56D6-4FE4-B1CD-DA1E228202FA}"/>
              </a:ext>
            </a:extLst>
          </p:cNvPr>
          <p:cNvSpPr>
            <a:spLocks noGrp="1"/>
          </p:cNvSpPr>
          <p:nvPr>
            <p:ph type="dt" sz="half" idx="10"/>
          </p:nvPr>
        </p:nvSpPr>
        <p:spPr/>
        <p:txBody>
          <a:bodyPr/>
          <a:lstStyle/>
          <a:p>
            <a:fld id="{D76D701B-E824-4F5E-815A-77E6B0E55861}" type="datetimeFigureOut">
              <a:rPr lang="en-US" smtClean="0"/>
              <a:t>12/7/2018</a:t>
            </a:fld>
            <a:endParaRPr lang="en-US"/>
          </a:p>
        </p:txBody>
      </p:sp>
      <p:sp>
        <p:nvSpPr>
          <p:cNvPr id="4" name="Footer Placeholder 3">
            <a:extLst>
              <a:ext uri="{FF2B5EF4-FFF2-40B4-BE49-F238E27FC236}">
                <a16:creationId xmlns:a16="http://schemas.microsoft.com/office/drawing/2014/main" id="{958846FE-F6A5-479A-8A48-C74FEA73CC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03F781-35F9-4981-A619-2DC46E5B834D}"/>
              </a:ext>
            </a:extLst>
          </p:cNvPr>
          <p:cNvSpPr>
            <a:spLocks noGrp="1"/>
          </p:cNvSpPr>
          <p:nvPr>
            <p:ph type="sldNum" sz="quarter" idx="12"/>
          </p:nvPr>
        </p:nvSpPr>
        <p:spPr/>
        <p:txBody>
          <a:bodyPr/>
          <a:lstStyle/>
          <a:p>
            <a:fld id="{8D9EC227-561E-4EBE-8812-1C4BB3647691}" type="slidenum">
              <a:rPr lang="en-US" smtClean="0"/>
              <a:t>‹#›</a:t>
            </a:fld>
            <a:endParaRPr lang="en-US"/>
          </a:p>
        </p:txBody>
      </p:sp>
    </p:spTree>
    <p:extLst>
      <p:ext uri="{BB962C8B-B14F-4D97-AF65-F5344CB8AC3E}">
        <p14:creationId xmlns:p14="http://schemas.microsoft.com/office/powerpoint/2010/main" val="454535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4F551B-66FB-4D48-BAC5-5667EE55C7A1}"/>
              </a:ext>
            </a:extLst>
          </p:cNvPr>
          <p:cNvSpPr>
            <a:spLocks noGrp="1"/>
          </p:cNvSpPr>
          <p:nvPr>
            <p:ph type="dt" sz="half" idx="10"/>
          </p:nvPr>
        </p:nvSpPr>
        <p:spPr/>
        <p:txBody>
          <a:bodyPr/>
          <a:lstStyle/>
          <a:p>
            <a:fld id="{D76D701B-E824-4F5E-815A-77E6B0E55861}" type="datetimeFigureOut">
              <a:rPr lang="en-US" smtClean="0"/>
              <a:t>12/7/2018</a:t>
            </a:fld>
            <a:endParaRPr lang="en-US"/>
          </a:p>
        </p:txBody>
      </p:sp>
      <p:sp>
        <p:nvSpPr>
          <p:cNvPr id="3" name="Footer Placeholder 2">
            <a:extLst>
              <a:ext uri="{FF2B5EF4-FFF2-40B4-BE49-F238E27FC236}">
                <a16:creationId xmlns:a16="http://schemas.microsoft.com/office/drawing/2014/main" id="{7190ED7B-69E5-4624-819F-13EE719A55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E6A6B0-CCEC-48E2-827D-0977A773F683}"/>
              </a:ext>
            </a:extLst>
          </p:cNvPr>
          <p:cNvSpPr>
            <a:spLocks noGrp="1"/>
          </p:cNvSpPr>
          <p:nvPr>
            <p:ph type="sldNum" sz="quarter" idx="12"/>
          </p:nvPr>
        </p:nvSpPr>
        <p:spPr/>
        <p:txBody>
          <a:bodyPr/>
          <a:lstStyle/>
          <a:p>
            <a:fld id="{8D9EC227-561E-4EBE-8812-1C4BB3647691}" type="slidenum">
              <a:rPr lang="en-US" smtClean="0"/>
              <a:t>‹#›</a:t>
            </a:fld>
            <a:endParaRPr lang="en-US"/>
          </a:p>
        </p:txBody>
      </p:sp>
    </p:spTree>
    <p:extLst>
      <p:ext uri="{BB962C8B-B14F-4D97-AF65-F5344CB8AC3E}">
        <p14:creationId xmlns:p14="http://schemas.microsoft.com/office/powerpoint/2010/main" val="643788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C8583-1472-4630-8232-7F7832A1D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65A30B-7E9E-4C73-ABC3-36E1727A60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8E86C4-BE4E-4107-A875-B4DE640175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120AB9-038B-4657-8AB9-1A64A0A738E9}"/>
              </a:ext>
            </a:extLst>
          </p:cNvPr>
          <p:cNvSpPr>
            <a:spLocks noGrp="1"/>
          </p:cNvSpPr>
          <p:nvPr>
            <p:ph type="dt" sz="half" idx="10"/>
          </p:nvPr>
        </p:nvSpPr>
        <p:spPr/>
        <p:txBody>
          <a:bodyPr/>
          <a:lstStyle/>
          <a:p>
            <a:fld id="{D76D701B-E824-4F5E-815A-77E6B0E55861}" type="datetimeFigureOut">
              <a:rPr lang="en-US" smtClean="0"/>
              <a:t>12/7/2018</a:t>
            </a:fld>
            <a:endParaRPr lang="en-US"/>
          </a:p>
        </p:txBody>
      </p:sp>
      <p:sp>
        <p:nvSpPr>
          <p:cNvPr id="6" name="Footer Placeholder 5">
            <a:extLst>
              <a:ext uri="{FF2B5EF4-FFF2-40B4-BE49-F238E27FC236}">
                <a16:creationId xmlns:a16="http://schemas.microsoft.com/office/drawing/2014/main" id="{E2953303-D640-4651-89D2-D5903FEF3F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5F8F2B-74A7-4C1B-BD02-E10F944C6786}"/>
              </a:ext>
            </a:extLst>
          </p:cNvPr>
          <p:cNvSpPr>
            <a:spLocks noGrp="1"/>
          </p:cNvSpPr>
          <p:nvPr>
            <p:ph type="sldNum" sz="quarter" idx="12"/>
          </p:nvPr>
        </p:nvSpPr>
        <p:spPr/>
        <p:txBody>
          <a:bodyPr/>
          <a:lstStyle/>
          <a:p>
            <a:fld id="{8D9EC227-561E-4EBE-8812-1C4BB3647691}" type="slidenum">
              <a:rPr lang="en-US" smtClean="0"/>
              <a:t>‹#›</a:t>
            </a:fld>
            <a:endParaRPr lang="en-US"/>
          </a:p>
        </p:txBody>
      </p:sp>
    </p:spTree>
    <p:extLst>
      <p:ext uri="{BB962C8B-B14F-4D97-AF65-F5344CB8AC3E}">
        <p14:creationId xmlns:p14="http://schemas.microsoft.com/office/powerpoint/2010/main" val="3922057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6E6B-2F85-40C5-A948-CEECE72184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D8E023-6E96-47A2-B724-A67946A5B5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76E624-F814-4C93-B751-E39171ECF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EC5BA3-62DE-4631-A486-E05C05180769}"/>
              </a:ext>
            </a:extLst>
          </p:cNvPr>
          <p:cNvSpPr>
            <a:spLocks noGrp="1"/>
          </p:cNvSpPr>
          <p:nvPr>
            <p:ph type="dt" sz="half" idx="10"/>
          </p:nvPr>
        </p:nvSpPr>
        <p:spPr/>
        <p:txBody>
          <a:bodyPr/>
          <a:lstStyle/>
          <a:p>
            <a:fld id="{D76D701B-E824-4F5E-815A-77E6B0E55861}" type="datetimeFigureOut">
              <a:rPr lang="en-US" smtClean="0"/>
              <a:t>12/7/2018</a:t>
            </a:fld>
            <a:endParaRPr lang="en-US"/>
          </a:p>
        </p:txBody>
      </p:sp>
      <p:sp>
        <p:nvSpPr>
          <p:cNvPr id="6" name="Footer Placeholder 5">
            <a:extLst>
              <a:ext uri="{FF2B5EF4-FFF2-40B4-BE49-F238E27FC236}">
                <a16:creationId xmlns:a16="http://schemas.microsoft.com/office/drawing/2014/main" id="{8A3C52DF-8003-4D1E-9781-FB32CC5022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162E06-3B55-4C0B-81B0-3E53EE53F46F}"/>
              </a:ext>
            </a:extLst>
          </p:cNvPr>
          <p:cNvSpPr>
            <a:spLocks noGrp="1"/>
          </p:cNvSpPr>
          <p:nvPr>
            <p:ph type="sldNum" sz="quarter" idx="12"/>
          </p:nvPr>
        </p:nvSpPr>
        <p:spPr/>
        <p:txBody>
          <a:bodyPr/>
          <a:lstStyle/>
          <a:p>
            <a:fld id="{8D9EC227-561E-4EBE-8812-1C4BB3647691}" type="slidenum">
              <a:rPr lang="en-US" smtClean="0"/>
              <a:t>‹#›</a:t>
            </a:fld>
            <a:endParaRPr lang="en-US"/>
          </a:p>
        </p:txBody>
      </p:sp>
    </p:spTree>
    <p:extLst>
      <p:ext uri="{BB962C8B-B14F-4D97-AF65-F5344CB8AC3E}">
        <p14:creationId xmlns:p14="http://schemas.microsoft.com/office/powerpoint/2010/main" val="549569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050CC5-455E-48C6-9DE2-05F253B509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A8B98B-5078-488A-8D34-54D1FDC1BA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FAC706-F1CA-4F48-B190-82054C7194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D701B-E824-4F5E-815A-77E6B0E55861}" type="datetimeFigureOut">
              <a:rPr lang="en-US" smtClean="0"/>
              <a:t>12/7/2018</a:t>
            </a:fld>
            <a:endParaRPr lang="en-US"/>
          </a:p>
        </p:txBody>
      </p:sp>
      <p:sp>
        <p:nvSpPr>
          <p:cNvPr id="5" name="Footer Placeholder 4">
            <a:extLst>
              <a:ext uri="{FF2B5EF4-FFF2-40B4-BE49-F238E27FC236}">
                <a16:creationId xmlns:a16="http://schemas.microsoft.com/office/drawing/2014/main" id="{A7414729-E6A7-4604-94D7-0C22689275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844A07-2E63-442D-B74A-4D3E7EC85F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EC227-561E-4EBE-8812-1C4BB3647691}" type="slidenum">
              <a:rPr lang="en-US" smtClean="0"/>
              <a:t>‹#›</a:t>
            </a:fld>
            <a:endParaRPr lang="en-US"/>
          </a:p>
        </p:txBody>
      </p:sp>
    </p:spTree>
    <p:extLst>
      <p:ext uri="{BB962C8B-B14F-4D97-AF65-F5344CB8AC3E}">
        <p14:creationId xmlns:p14="http://schemas.microsoft.com/office/powerpoint/2010/main" val="3616450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usatoday30.usatoday.com/news/health/2004-10-12-vioxx-cover_x.ht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statisticshowto.datasciencecentral.com/population-mean/" TargetMode="External"/><Relationship Id="rId2" Type="http://schemas.openxmlformats.org/officeDocument/2006/relationships/hyperlink" Target="https://www.statisticshowto.datasciencecentral.com/probability-and-statistics/null-hypothesis/#stat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093E9-6250-4BF1-92C1-7D2D1F642A70}"/>
              </a:ext>
            </a:extLst>
          </p:cNvPr>
          <p:cNvSpPr>
            <a:spLocks noGrp="1"/>
          </p:cNvSpPr>
          <p:nvPr>
            <p:ph type="ctrTitle"/>
          </p:nvPr>
        </p:nvSpPr>
        <p:spPr>
          <a:xfrm>
            <a:off x="5238894" y="2103119"/>
            <a:ext cx="5781040" cy="1589723"/>
          </a:xfrm>
        </p:spPr>
        <p:txBody>
          <a:bodyPr/>
          <a:lstStyle/>
          <a:p>
            <a:r>
              <a:rPr lang="en-US"/>
              <a:t>Programming</a:t>
            </a:r>
            <a:endParaRPr lang="en-US" dirty="0"/>
          </a:p>
        </p:txBody>
      </p:sp>
      <p:sp>
        <p:nvSpPr>
          <p:cNvPr id="3" name="Subtitle 2">
            <a:extLst>
              <a:ext uri="{FF2B5EF4-FFF2-40B4-BE49-F238E27FC236}">
                <a16:creationId xmlns:a16="http://schemas.microsoft.com/office/drawing/2014/main" id="{C668902B-F6BB-4321-8AD9-B8E3C00DDC74}"/>
              </a:ext>
            </a:extLst>
          </p:cNvPr>
          <p:cNvSpPr>
            <a:spLocks noGrp="1"/>
          </p:cNvSpPr>
          <p:nvPr>
            <p:ph type="subTitle" idx="1"/>
          </p:nvPr>
        </p:nvSpPr>
        <p:spPr>
          <a:xfrm>
            <a:off x="9433089" y="5807910"/>
            <a:ext cx="1586845" cy="498622"/>
          </a:xfrm>
        </p:spPr>
        <p:txBody>
          <a:bodyPr/>
          <a:lstStyle/>
          <a:p>
            <a:r>
              <a:rPr lang="en-US"/>
              <a:t>By :- Ravi</a:t>
            </a:r>
            <a:endParaRPr lang="en-US" dirty="0"/>
          </a:p>
        </p:txBody>
      </p:sp>
      <p:pic>
        <p:nvPicPr>
          <p:cNvPr id="5" name="Picture 4" descr="A picture containing object, clock&#10;&#10;Description generated with very high confidence">
            <a:extLst>
              <a:ext uri="{FF2B5EF4-FFF2-40B4-BE49-F238E27FC236}">
                <a16:creationId xmlns:a16="http://schemas.microsoft.com/office/drawing/2014/main" id="{E2F91BCE-B65F-48DB-A5AA-8718312F8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3814" y="116755"/>
            <a:ext cx="4762500" cy="666750"/>
          </a:xfrm>
          <a:prstGeom prst="rect">
            <a:avLst/>
          </a:prstGeom>
        </p:spPr>
      </p:pic>
      <p:pic>
        <p:nvPicPr>
          <p:cNvPr id="7" name="Picture 6" descr="A close up of a sign&#10;&#10;Description generated with high confidence">
            <a:extLst>
              <a:ext uri="{FF2B5EF4-FFF2-40B4-BE49-F238E27FC236}">
                <a16:creationId xmlns:a16="http://schemas.microsoft.com/office/drawing/2014/main" id="{63EC8ED3-96CC-4E98-95DB-9C037B8D4A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740" y="726440"/>
            <a:ext cx="5206836" cy="4035298"/>
          </a:xfrm>
          <a:prstGeom prst="rect">
            <a:avLst/>
          </a:prstGeom>
        </p:spPr>
      </p:pic>
    </p:spTree>
    <p:extLst>
      <p:ext uri="{BB962C8B-B14F-4D97-AF65-F5344CB8AC3E}">
        <p14:creationId xmlns:p14="http://schemas.microsoft.com/office/powerpoint/2010/main" val="2931178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BECD-9F0B-4312-8C01-AD98A1BBA18E}"/>
              </a:ext>
            </a:extLst>
          </p:cNvPr>
          <p:cNvSpPr>
            <a:spLocks noGrp="1"/>
          </p:cNvSpPr>
          <p:nvPr>
            <p:ph type="title"/>
          </p:nvPr>
        </p:nvSpPr>
        <p:spPr/>
        <p:txBody>
          <a:bodyPr/>
          <a:lstStyle/>
          <a:p>
            <a:pPr algn="ctr"/>
            <a:r>
              <a:rPr lang="en-US" dirty="0"/>
              <a:t>GGPlot2</a:t>
            </a:r>
          </a:p>
        </p:txBody>
      </p:sp>
      <p:sp>
        <p:nvSpPr>
          <p:cNvPr id="3" name="Content Placeholder 2">
            <a:extLst>
              <a:ext uri="{FF2B5EF4-FFF2-40B4-BE49-F238E27FC236}">
                <a16:creationId xmlns:a16="http://schemas.microsoft.com/office/drawing/2014/main" id="{1EF24263-E5D7-4E66-BEC2-83FCC2995724}"/>
              </a:ext>
            </a:extLst>
          </p:cNvPr>
          <p:cNvSpPr>
            <a:spLocks noGrp="1"/>
          </p:cNvSpPr>
          <p:nvPr>
            <p:ph idx="1"/>
          </p:nvPr>
        </p:nvSpPr>
        <p:spPr/>
        <p:txBody>
          <a:bodyPr/>
          <a:lstStyle/>
          <a:p>
            <a:pPr marL="0" indent="0">
              <a:buNone/>
            </a:pPr>
            <a:r>
              <a:rPr lang="en-US" b="1" dirty="0"/>
              <a:t>Understanding the </a:t>
            </a:r>
            <a:r>
              <a:rPr lang="en-US" b="1" dirty="0" err="1"/>
              <a:t>Ggplot</a:t>
            </a:r>
            <a:r>
              <a:rPr lang="en-US" b="1" dirty="0"/>
              <a:t> Syntax</a:t>
            </a:r>
          </a:p>
          <a:p>
            <a:r>
              <a:rPr lang="en-US" dirty="0"/>
              <a:t>The syntax for constructing </a:t>
            </a:r>
            <a:r>
              <a:rPr lang="en-US" dirty="0" err="1"/>
              <a:t>ggplots</a:t>
            </a:r>
            <a:r>
              <a:rPr lang="en-US" dirty="0"/>
              <a:t> could be puzzling if you are a beginner or work primarily with base graphics. The main difference is that, unlike base graphics, </a:t>
            </a:r>
            <a:r>
              <a:rPr lang="en-US" dirty="0" err="1"/>
              <a:t>ggplot</a:t>
            </a:r>
            <a:r>
              <a:rPr lang="en-US" dirty="0"/>
              <a:t> works with </a:t>
            </a:r>
            <a:r>
              <a:rPr lang="en-US" dirty="0" err="1"/>
              <a:t>dataframes</a:t>
            </a:r>
            <a:r>
              <a:rPr lang="en-US" dirty="0"/>
              <a:t> and not individual vectors. All the data needed to make the plot is typically be contained within the </a:t>
            </a:r>
            <a:r>
              <a:rPr lang="en-US" dirty="0" err="1"/>
              <a:t>dataframe</a:t>
            </a:r>
            <a:r>
              <a:rPr lang="en-US" dirty="0"/>
              <a:t> supplied to the </a:t>
            </a:r>
            <a:r>
              <a:rPr lang="en-US" dirty="0" err="1"/>
              <a:t>ggplot</a:t>
            </a:r>
            <a:r>
              <a:rPr lang="en-US" dirty="0"/>
              <a:t>() itself or can be supplied to respective </a:t>
            </a:r>
            <a:r>
              <a:rPr lang="en-US" dirty="0" err="1"/>
              <a:t>geoms</a:t>
            </a:r>
            <a:r>
              <a:rPr lang="en-US" dirty="0"/>
              <a:t>. More on that later.</a:t>
            </a:r>
          </a:p>
          <a:p>
            <a:r>
              <a:rPr lang="en-US" dirty="0"/>
              <a:t>The second noticeable feature is that you can keep enhancing the plot by adding more layers (and themes) to an existing plot created using the </a:t>
            </a:r>
            <a:r>
              <a:rPr lang="en-US" dirty="0" err="1"/>
              <a:t>ggplot</a:t>
            </a:r>
            <a:r>
              <a:rPr lang="en-US" dirty="0"/>
              <a:t>().</a:t>
            </a:r>
          </a:p>
        </p:txBody>
      </p:sp>
    </p:spTree>
    <p:extLst>
      <p:ext uri="{BB962C8B-B14F-4D97-AF65-F5344CB8AC3E}">
        <p14:creationId xmlns:p14="http://schemas.microsoft.com/office/powerpoint/2010/main" val="3593461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41405-70D2-4321-8436-8749CAEE5C1B}"/>
              </a:ext>
            </a:extLst>
          </p:cNvPr>
          <p:cNvSpPr>
            <a:spLocks noGrp="1"/>
          </p:cNvSpPr>
          <p:nvPr>
            <p:ph type="title"/>
          </p:nvPr>
        </p:nvSpPr>
        <p:spPr/>
        <p:txBody>
          <a:bodyPr/>
          <a:lstStyle/>
          <a:p>
            <a:pPr algn="ctr"/>
            <a:r>
              <a:rPr lang="en-US" dirty="0" err="1"/>
              <a:t>ggplot</a:t>
            </a:r>
            <a:r>
              <a:rPr lang="en-US" dirty="0"/>
              <a:t> 2 vs Base Graphics</a:t>
            </a:r>
          </a:p>
        </p:txBody>
      </p:sp>
      <p:sp>
        <p:nvSpPr>
          <p:cNvPr id="3" name="Content Placeholder 2">
            <a:extLst>
              <a:ext uri="{FF2B5EF4-FFF2-40B4-BE49-F238E27FC236}">
                <a16:creationId xmlns:a16="http://schemas.microsoft.com/office/drawing/2014/main" id="{EC0FF2F4-4937-462F-BF72-D2EA09216462}"/>
              </a:ext>
            </a:extLst>
          </p:cNvPr>
          <p:cNvSpPr>
            <a:spLocks noGrp="1"/>
          </p:cNvSpPr>
          <p:nvPr>
            <p:ph idx="1"/>
          </p:nvPr>
        </p:nvSpPr>
        <p:spPr/>
        <p:txBody>
          <a:bodyPr/>
          <a:lstStyle/>
          <a:p>
            <a:pPr marL="0" indent="0">
              <a:buNone/>
            </a:pPr>
            <a:r>
              <a:rPr lang="en-US" dirty="0"/>
              <a:t>Compared to base graphics, </a:t>
            </a:r>
            <a:r>
              <a:rPr lang="en-US" dirty="0" err="1"/>
              <a:t>ggplot</a:t>
            </a:r>
            <a:endParaRPr lang="en-US" dirty="0"/>
          </a:p>
          <a:p>
            <a:r>
              <a:rPr lang="en-US" dirty="0"/>
              <a:t>is more verbose for simple / canned graphics</a:t>
            </a:r>
          </a:p>
          <a:p>
            <a:r>
              <a:rPr lang="en-US" dirty="0"/>
              <a:t>is less verbose for complex / custom graphics</a:t>
            </a:r>
          </a:p>
          <a:p>
            <a:r>
              <a:rPr lang="en-US" dirty="0"/>
              <a:t>does not have methods (data should always be in a </a:t>
            </a:r>
            <a:r>
              <a:rPr lang="en-US" dirty="0" err="1"/>
              <a:t>data.frame</a:t>
            </a:r>
            <a:r>
              <a:rPr lang="en-US" dirty="0"/>
              <a:t>)</a:t>
            </a:r>
          </a:p>
          <a:p>
            <a:pPr marL="0" indent="0">
              <a:buNone/>
            </a:pPr>
            <a:endParaRPr lang="en-US" dirty="0"/>
          </a:p>
        </p:txBody>
      </p:sp>
    </p:spTree>
    <p:extLst>
      <p:ext uri="{BB962C8B-B14F-4D97-AF65-F5344CB8AC3E}">
        <p14:creationId xmlns:p14="http://schemas.microsoft.com/office/powerpoint/2010/main" val="1410670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C40DB-5B75-4A81-97C9-A0D7A7F0278D}"/>
              </a:ext>
            </a:extLst>
          </p:cNvPr>
          <p:cNvSpPr>
            <a:spLocks noGrp="1"/>
          </p:cNvSpPr>
          <p:nvPr>
            <p:ph type="title"/>
          </p:nvPr>
        </p:nvSpPr>
        <p:spPr/>
        <p:txBody>
          <a:bodyPr/>
          <a:lstStyle/>
          <a:p>
            <a:pPr algn="ctr"/>
            <a:r>
              <a:rPr lang="en-US" dirty="0"/>
              <a:t>Regular Expressions</a:t>
            </a:r>
          </a:p>
        </p:txBody>
      </p:sp>
      <p:sp>
        <p:nvSpPr>
          <p:cNvPr id="3" name="Content Placeholder 2">
            <a:extLst>
              <a:ext uri="{FF2B5EF4-FFF2-40B4-BE49-F238E27FC236}">
                <a16:creationId xmlns:a16="http://schemas.microsoft.com/office/drawing/2014/main" id="{7D86F58F-2674-44C6-B5FC-60D917E94DDE}"/>
              </a:ext>
            </a:extLst>
          </p:cNvPr>
          <p:cNvSpPr>
            <a:spLocks noGrp="1"/>
          </p:cNvSpPr>
          <p:nvPr>
            <p:ph idx="1"/>
          </p:nvPr>
        </p:nvSpPr>
        <p:spPr/>
        <p:txBody>
          <a:bodyPr>
            <a:normAutofit lnSpcReduction="10000"/>
          </a:bodyPr>
          <a:lstStyle/>
          <a:p>
            <a:r>
              <a:rPr lang="en-US" dirty="0"/>
              <a:t>What are Regular Expressions ? When do you use them ?</a:t>
            </a:r>
          </a:p>
          <a:p>
            <a:r>
              <a:rPr lang="en-US" dirty="0"/>
              <a:t>What is String Manipulation ?</a:t>
            </a:r>
          </a:p>
          <a:p>
            <a:r>
              <a:rPr lang="en-US" dirty="0"/>
              <a:t>List of String Manipulation Functions</a:t>
            </a:r>
          </a:p>
          <a:p>
            <a:r>
              <a:rPr lang="en-US" dirty="0"/>
              <a:t>List of Regular Expression Commands</a:t>
            </a:r>
          </a:p>
          <a:p>
            <a:pPr lvl="1"/>
            <a:r>
              <a:rPr lang="en-US" dirty="0"/>
              <a:t>Metacharacters</a:t>
            </a:r>
          </a:p>
          <a:p>
            <a:pPr lvl="1"/>
            <a:r>
              <a:rPr lang="en-US" dirty="0"/>
              <a:t>Sequences</a:t>
            </a:r>
          </a:p>
          <a:p>
            <a:pPr lvl="1"/>
            <a:r>
              <a:rPr lang="en-US" dirty="0"/>
              <a:t>Quantifiers</a:t>
            </a:r>
          </a:p>
          <a:p>
            <a:pPr lvl="1"/>
            <a:r>
              <a:rPr lang="en-US" dirty="0"/>
              <a:t>Character Classes</a:t>
            </a:r>
          </a:p>
          <a:p>
            <a:pPr lvl="1"/>
            <a:r>
              <a:rPr lang="en-US" dirty="0"/>
              <a:t>POSIX character classes</a:t>
            </a:r>
          </a:p>
          <a:p>
            <a:r>
              <a:rPr lang="en-US" dirty="0"/>
              <a:t>Practice Examples on Regular Expressions</a:t>
            </a:r>
          </a:p>
          <a:p>
            <a:pPr marL="0" indent="0">
              <a:buNone/>
            </a:pPr>
            <a:endParaRPr lang="en-US" dirty="0"/>
          </a:p>
        </p:txBody>
      </p:sp>
    </p:spTree>
    <p:extLst>
      <p:ext uri="{BB962C8B-B14F-4D97-AF65-F5344CB8AC3E}">
        <p14:creationId xmlns:p14="http://schemas.microsoft.com/office/powerpoint/2010/main" val="786149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6FC32-03FD-4191-9496-7F8F5B47107A}"/>
              </a:ext>
            </a:extLst>
          </p:cNvPr>
          <p:cNvSpPr>
            <a:spLocks noGrp="1"/>
          </p:cNvSpPr>
          <p:nvPr>
            <p:ph type="title"/>
          </p:nvPr>
        </p:nvSpPr>
        <p:spPr/>
        <p:txBody>
          <a:bodyPr/>
          <a:lstStyle/>
          <a:p>
            <a:pPr algn="ctr"/>
            <a:r>
              <a:rPr lang="en-US" dirty="0"/>
              <a:t>Regular Expressions</a:t>
            </a:r>
          </a:p>
        </p:txBody>
      </p:sp>
      <p:sp>
        <p:nvSpPr>
          <p:cNvPr id="3" name="Content Placeholder 2">
            <a:extLst>
              <a:ext uri="{FF2B5EF4-FFF2-40B4-BE49-F238E27FC236}">
                <a16:creationId xmlns:a16="http://schemas.microsoft.com/office/drawing/2014/main" id="{D201BCE5-71E9-4F1B-81EA-037E0DC1159C}"/>
              </a:ext>
            </a:extLst>
          </p:cNvPr>
          <p:cNvSpPr>
            <a:spLocks noGrp="1"/>
          </p:cNvSpPr>
          <p:nvPr>
            <p:ph idx="1"/>
          </p:nvPr>
        </p:nvSpPr>
        <p:spPr/>
        <p:txBody>
          <a:bodyPr>
            <a:normAutofit lnSpcReduction="10000"/>
          </a:bodyPr>
          <a:lstStyle/>
          <a:p>
            <a:r>
              <a:rPr lang="en-US" dirty="0"/>
              <a:t>Regular Expressions (regex) are a set of pattern matching commands used to detect string sequences in a large text data. These commands are designed to match a family (alphanumeric, digits, words) of text which makes then versatile enough to handle any text / string class.</a:t>
            </a:r>
          </a:p>
          <a:p>
            <a:r>
              <a:rPr lang="en-US" dirty="0"/>
              <a:t>In short, using regular expressions you can get more out of text data while writing shorter codes.</a:t>
            </a:r>
          </a:p>
          <a:p>
            <a:r>
              <a:rPr lang="en-US" dirty="0"/>
              <a:t>For example, let's say you've scraped some data from the web. The data contains the log time of users. You want to extract log time. But, the data is really messy. It is contaminated with html div(s), </a:t>
            </a:r>
            <a:r>
              <a:rPr lang="en-US" dirty="0" err="1"/>
              <a:t>javascript</a:t>
            </a:r>
            <a:r>
              <a:rPr lang="en-US" dirty="0"/>
              <a:t> functions, and what not! In such situations, you should use regular expressions.</a:t>
            </a:r>
          </a:p>
        </p:txBody>
      </p:sp>
    </p:spTree>
    <p:extLst>
      <p:ext uri="{BB962C8B-B14F-4D97-AF65-F5344CB8AC3E}">
        <p14:creationId xmlns:p14="http://schemas.microsoft.com/office/powerpoint/2010/main" val="1416738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8DCD8-C557-41C2-A583-C01AEC34C491}"/>
              </a:ext>
            </a:extLst>
          </p:cNvPr>
          <p:cNvSpPr>
            <a:spLocks noGrp="1"/>
          </p:cNvSpPr>
          <p:nvPr>
            <p:ph type="title"/>
          </p:nvPr>
        </p:nvSpPr>
        <p:spPr/>
        <p:txBody>
          <a:bodyPr/>
          <a:lstStyle/>
          <a:p>
            <a:pPr algn="ctr"/>
            <a:r>
              <a:rPr lang="en-US" b="1" dirty="0"/>
              <a:t>String Manipulation</a:t>
            </a:r>
            <a:endParaRPr lang="en-US" dirty="0"/>
          </a:p>
        </p:txBody>
      </p:sp>
      <p:sp>
        <p:nvSpPr>
          <p:cNvPr id="3" name="Content Placeholder 2">
            <a:extLst>
              <a:ext uri="{FF2B5EF4-FFF2-40B4-BE49-F238E27FC236}">
                <a16:creationId xmlns:a16="http://schemas.microsoft.com/office/drawing/2014/main" id="{D380448C-D114-481A-9D12-712476B145C4}"/>
              </a:ext>
            </a:extLst>
          </p:cNvPr>
          <p:cNvSpPr>
            <a:spLocks noGrp="1"/>
          </p:cNvSpPr>
          <p:nvPr>
            <p:ph idx="1"/>
          </p:nvPr>
        </p:nvSpPr>
        <p:spPr/>
        <p:txBody>
          <a:bodyPr/>
          <a:lstStyle/>
          <a:p>
            <a:pPr marL="0" indent="0">
              <a:buNone/>
            </a:pPr>
            <a:r>
              <a:rPr lang="en-US" dirty="0"/>
              <a:t>As the name suggests, string manipulation comprises a series of functions used to extract information from text variables. In machine learning, these functions are being widely used for doing feature engineering, i.e., to create new features out of existing string features. In R, we have packages such as </a:t>
            </a:r>
            <a:r>
              <a:rPr lang="en-US" dirty="0" err="1"/>
              <a:t>stringr</a:t>
            </a:r>
            <a:r>
              <a:rPr lang="en-US" dirty="0"/>
              <a:t> and </a:t>
            </a:r>
            <a:r>
              <a:rPr lang="en-US" dirty="0" err="1"/>
              <a:t>stringi</a:t>
            </a:r>
            <a:r>
              <a:rPr lang="en-US" dirty="0"/>
              <a:t> which are loaded with all string manipulation functions.</a:t>
            </a:r>
          </a:p>
          <a:p>
            <a:pPr marL="0" indent="0">
              <a:buNone/>
            </a:pPr>
            <a:r>
              <a:rPr lang="en-US" dirty="0"/>
              <a:t>In addition, R also comprises several base functions for string manipulations. These functions are designed to complement regular expressions.</a:t>
            </a:r>
          </a:p>
        </p:txBody>
      </p:sp>
    </p:spTree>
    <p:extLst>
      <p:ext uri="{BB962C8B-B14F-4D97-AF65-F5344CB8AC3E}">
        <p14:creationId xmlns:p14="http://schemas.microsoft.com/office/powerpoint/2010/main" val="634681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BBCF-E3A0-4428-9735-DBDC23D63061}"/>
              </a:ext>
            </a:extLst>
          </p:cNvPr>
          <p:cNvSpPr>
            <a:spLocks noGrp="1"/>
          </p:cNvSpPr>
          <p:nvPr>
            <p:ph type="title"/>
          </p:nvPr>
        </p:nvSpPr>
        <p:spPr/>
        <p:txBody>
          <a:bodyPr/>
          <a:lstStyle/>
          <a:p>
            <a:pPr algn="ctr"/>
            <a:r>
              <a:rPr lang="en-US" b="1" dirty="0"/>
              <a:t>String Manipulation</a:t>
            </a:r>
            <a:endParaRPr lang="en-US" dirty="0"/>
          </a:p>
        </p:txBody>
      </p:sp>
      <p:sp>
        <p:nvSpPr>
          <p:cNvPr id="3" name="Content Placeholder 2">
            <a:extLst>
              <a:ext uri="{FF2B5EF4-FFF2-40B4-BE49-F238E27FC236}">
                <a16:creationId xmlns:a16="http://schemas.microsoft.com/office/drawing/2014/main" id="{DF3046BB-4CC6-426E-82BF-AC38A5EE459B}"/>
              </a:ext>
            </a:extLst>
          </p:cNvPr>
          <p:cNvSpPr>
            <a:spLocks noGrp="1"/>
          </p:cNvSpPr>
          <p:nvPr>
            <p:ph idx="1"/>
          </p:nvPr>
        </p:nvSpPr>
        <p:spPr/>
        <p:txBody>
          <a:bodyPr/>
          <a:lstStyle/>
          <a:p>
            <a:pPr marL="0" indent="0">
              <a:buNone/>
            </a:pPr>
            <a:r>
              <a:rPr lang="en-US" dirty="0"/>
              <a:t>The practical differences between string manipulation functions and regular expressions are</a:t>
            </a:r>
          </a:p>
          <a:p>
            <a:r>
              <a:rPr lang="en-US" dirty="0"/>
              <a:t>We use string manipulation functions to do simple tasks such as splitting a string, extracting the first three letters, etc.. We use regular expressions to do more complicated tasks such as extract email IDs or date from a set of text.</a:t>
            </a:r>
          </a:p>
          <a:p>
            <a:r>
              <a:rPr lang="en-US" dirty="0"/>
              <a:t>String manipulation functions are designed to respond in a certain way. They don't deviate from their natural behavior. Whereas, we can customize regular expressions in any way we want.</a:t>
            </a:r>
          </a:p>
          <a:p>
            <a:pPr marL="0" indent="0">
              <a:buNone/>
            </a:pPr>
            <a:endParaRPr lang="en-US" dirty="0"/>
          </a:p>
        </p:txBody>
      </p:sp>
    </p:spTree>
    <p:extLst>
      <p:ext uri="{BB962C8B-B14F-4D97-AF65-F5344CB8AC3E}">
        <p14:creationId xmlns:p14="http://schemas.microsoft.com/office/powerpoint/2010/main" val="1531363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social media post&#10;&#10;Description automatically generated">
            <a:extLst>
              <a:ext uri="{FF2B5EF4-FFF2-40B4-BE49-F238E27FC236}">
                <a16:creationId xmlns:a16="http://schemas.microsoft.com/office/drawing/2014/main" id="{2B37289B-24D5-4FA5-BD70-E03A042FA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525" y="-4831"/>
            <a:ext cx="9696450" cy="6660606"/>
          </a:xfrm>
          <a:prstGeom prst="rect">
            <a:avLst/>
          </a:prstGeom>
        </p:spPr>
      </p:pic>
    </p:spTree>
    <p:extLst>
      <p:ext uri="{BB962C8B-B14F-4D97-AF65-F5344CB8AC3E}">
        <p14:creationId xmlns:p14="http://schemas.microsoft.com/office/powerpoint/2010/main" val="3970285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0A32A-9D25-482F-9A34-64773505E129}"/>
              </a:ext>
            </a:extLst>
          </p:cNvPr>
          <p:cNvSpPr>
            <a:spLocks noGrp="1"/>
          </p:cNvSpPr>
          <p:nvPr>
            <p:ph type="title"/>
          </p:nvPr>
        </p:nvSpPr>
        <p:spPr/>
        <p:txBody>
          <a:bodyPr/>
          <a:lstStyle/>
          <a:p>
            <a:pPr algn="ctr"/>
            <a:r>
              <a:rPr lang="en-US" dirty="0" err="1"/>
              <a:t>stringr</a:t>
            </a:r>
            <a:endParaRPr lang="en-US" dirty="0"/>
          </a:p>
        </p:txBody>
      </p:sp>
      <p:sp>
        <p:nvSpPr>
          <p:cNvPr id="4" name="Rectangle 1">
            <a:extLst>
              <a:ext uri="{FF2B5EF4-FFF2-40B4-BE49-F238E27FC236}">
                <a16:creationId xmlns:a16="http://schemas.microsoft.com/office/drawing/2014/main" id="{328F5202-EB6A-4EED-B135-D0C2BCED6D02}"/>
              </a:ext>
            </a:extLst>
          </p:cNvPr>
          <p:cNvSpPr>
            <a:spLocks noGrp="1" noChangeArrowheads="1"/>
          </p:cNvSpPr>
          <p:nvPr>
            <p:ph idx="1"/>
          </p:nvPr>
        </p:nvSpPr>
        <p:spPr bwMode="auto">
          <a:xfrm>
            <a:off x="838200" y="1800690"/>
            <a:ext cx="1079013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52C33"/>
                </a:solidFill>
                <a:effectLst/>
                <a:latin typeface="Arial Unicode MS"/>
              </a:rPr>
              <a:t>#count number of characters</a:t>
            </a:r>
            <a:r>
              <a:rPr kumimoji="0" lang="en-US" altLang="en-US" sz="2000" b="0" i="0" u="none" strike="noStrike" cap="none" normalizeH="0" baseline="0" dirty="0">
                <a:ln>
                  <a:noFill/>
                </a:ln>
                <a:solidFill>
                  <a:srgbClr val="252C33"/>
                </a:solidFill>
                <a:effectLst/>
                <a:latin typeface="Open Sans"/>
              </a:rPr>
              <a:t> </a:t>
            </a:r>
            <a:br>
              <a:rPr kumimoji="0" lang="en-US" altLang="en-US" sz="2000" b="0" i="0" u="none" strike="noStrike" cap="none" normalizeH="0" baseline="0" dirty="0">
                <a:ln>
                  <a:noFill/>
                </a:ln>
                <a:solidFill>
                  <a:srgbClr val="252C33"/>
                </a:solidFill>
                <a:effectLst/>
                <a:latin typeface="Open Sans"/>
              </a:rPr>
            </a:br>
            <a:r>
              <a:rPr kumimoji="0" lang="en-US" altLang="en-US" sz="2000" b="0" i="0" u="none" strike="noStrike" cap="none" normalizeH="0" baseline="0" dirty="0" err="1">
                <a:ln>
                  <a:noFill/>
                </a:ln>
                <a:solidFill>
                  <a:srgbClr val="252C33"/>
                </a:solidFill>
                <a:effectLst/>
                <a:latin typeface="Arial Unicode MS"/>
              </a:rPr>
              <a:t>str_length</a:t>
            </a:r>
            <a:r>
              <a:rPr kumimoji="0" lang="en-US" altLang="en-US" sz="2000" b="0" i="0" u="none" strike="noStrike" cap="none" normalizeH="0" baseline="0" dirty="0">
                <a:ln>
                  <a:noFill/>
                </a:ln>
                <a:solidFill>
                  <a:srgbClr val="252C33"/>
                </a:solidFill>
                <a:effectLst/>
                <a:latin typeface="Arial Unicode MS"/>
              </a:rPr>
              <a:t>(string)</a:t>
            </a:r>
            <a:r>
              <a:rPr kumimoji="0" lang="en-US" altLang="en-US" sz="2000" b="0" i="0" u="none" strike="noStrike" cap="none" normalizeH="0" baseline="0" dirty="0">
                <a:ln>
                  <a:noFill/>
                </a:ln>
                <a:solidFill>
                  <a:srgbClr val="252C33"/>
                </a:solidFill>
                <a:effectLst/>
                <a:latin typeface="Open Sans"/>
              </a:rPr>
              <a:t> </a:t>
            </a:r>
            <a:br>
              <a:rPr kumimoji="0" lang="en-US" altLang="en-US" sz="2000" b="0" i="0" u="none" strike="noStrike" cap="none" normalizeH="0" baseline="0" dirty="0">
                <a:ln>
                  <a:noFill/>
                </a:ln>
                <a:solidFill>
                  <a:srgbClr val="252C33"/>
                </a:solidFill>
                <a:effectLst/>
                <a:latin typeface="Open Sans"/>
              </a:rPr>
            </a:b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52C33"/>
                </a:solidFill>
                <a:effectLst/>
                <a:latin typeface="Arial Unicode MS"/>
              </a:rPr>
              <a:t>#convert to lower</a:t>
            </a:r>
            <a:r>
              <a:rPr kumimoji="0" lang="en-US" altLang="en-US" sz="2000" b="0" i="0" u="none" strike="noStrike" cap="none" normalizeH="0" baseline="0" dirty="0">
                <a:ln>
                  <a:noFill/>
                </a:ln>
                <a:solidFill>
                  <a:srgbClr val="252C33"/>
                </a:solidFill>
                <a:effectLst/>
                <a:latin typeface="Open Sans"/>
              </a:rPr>
              <a:t> </a:t>
            </a:r>
            <a:br>
              <a:rPr kumimoji="0" lang="en-US" altLang="en-US" sz="2000" b="0" i="0" u="none" strike="noStrike" cap="none" normalizeH="0" baseline="0" dirty="0">
                <a:ln>
                  <a:noFill/>
                </a:ln>
                <a:solidFill>
                  <a:srgbClr val="252C33"/>
                </a:solidFill>
                <a:effectLst/>
                <a:latin typeface="Open Sans"/>
              </a:rPr>
            </a:br>
            <a:r>
              <a:rPr kumimoji="0" lang="en-US" altLang="en-US" sz="2000" b="0" i="0" u="none" strike="noStrike" cap="none" normalizeH="0" baseline="0" dirty="0" err="1">
                <a:ln>
                  <a:noFill/>
                </a:ln>
                <a:solidFill>
                  <a:srgbClr val="252C33"/>
                </a:solidFill>
                <a:effectLst/>
                <a:latin typeface="Arial Unicode MS"/>
              </a:rPr>
              <a:t>str_to_lower</a:t>
            </a:r>
            <a:r>
              <a:rPr kumimoji="0" lang="en-US" altLang="en-US" sz="2000" b="0" i="0" u="none" strike="noStrike" cap="none" normalizeH="0" baseline="0" dirty="0">
                <a:ln>
                  <a:noFill/>
                </a:ln>
                <a:solidFill>
                  <a:srgbClr val="252C33"/>
                </a:solidFill>
                <a:effectLst/>
                <a:latin typeface="Arial Unicode MS"/>
              </a:rPr>
              <a:t>(string)</a:t>
            </a:r>
            <a:r>
              <a:rPr kumimoji="0" lang="en-US" altLang="en-US" sz="2000" b="0" i="0" u="none" strike="noStrike" cap="none" normalizeH="0" baseline="0" dirty="0">
                <a:ln>
                  <a:noFill/>
                </a:ln>
                <a:solidFill>
                  <a:srgbClr val="252C33"/>
                </a:solidFill>
                <a:effectLst/>
                <a:latin typeface="Open Sans"/>
              </a:rPr>
              <a:t> </a:t>
            </a:r>
            <a:br>
              <a:rPr kumimoji="0" lang="en-US" altLang="en-US" sz="2000" b="0" i="0" u="none" strike="noStrike" cap="none" normalizeH="0" baseline="0" dirty="0">
                <a:ln>
                  <a:noFill/>
                </a:ln>
                <a:solidFill>
                  <a:srgbClr val="252C33"/>
                </a:solidFill>
                <a:effectLst/>
                <a:latin typeface="Open Sans"/>
              </a:rPr>
            </a:b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52C33"/>
                </a:solidFill>
                <a:effectLst/>
                <a:latin typeface="Arial Unicode MS"/>
              </a:rPr>
              <a:t>#convert to upper</a:t>
            </a:r>
            <a:r>
              <a:rPr kumimoji="0" lang="en-US" altLang="en-US" sz="2000" b="0" i="0" u="none" strike="noStrike" cap="none" normalizeH="0" baseline="0" dirty="0">
                <a:ln>
                  <a:noFill/>
                </a:ln>
                <a:solidFill>
                  <a:srgbClr val="252C33"/>
                </a:solidFill>
                <a:effectLst/>
                <a:latin typeface="Open Sans"/>
              </a:rPr>
              <a:t> </a:t>
            </a:r>
            <a:br>
              <a:rPr kumimoji="0" lang="en-US" altLang="en-US" sz="2000" b="0" i="0" u="none" strike="noStrike" cap="none" normalizeH="0" baseline="0" dirty="0">
                <a:ln>
                  <a:noFill/>
                </a:ln>
                <a:solidFill>
                  <a:srgbClr val="252C33"/>
                </a:solidFill>
                <a:effectLst/>
                <a:latin typeface="Open Sans"/>
              </a:rPr>
            </a:br>
            <a:r>
              <a:rPr kumimoji="0" lang="en-US" altLang="en-US" sz="2000" b="0" i="0" u="none" strike="noStrike" cap="none" normalizeH="0" baseline="0" dirty="0" err="1">
                <a:ln>
                  <a:noFill/>
                </a:ln>
                <a:solidFill>
                  <a:srgbClr val="252C33"/>
                </a:solidFill>
                <a:effectLst/>
                <a:latin typeface="Arial Unicode MS"/>
              </a:rPr>
              <a:t>str_to_upper</a:t>
            </a:r>
            <a:r>
              <a:rPr kumimoji="0" lang="en-US" altLang="en-US" sz="2000" b="0" i="0" u="none" strike="noStrike" cap="none" normalizeH="0" baseline="0" dirty="0">
                <a:ln>
                  <a:noFill/>
                </a:ln>
                <a:solidFill>
                  <a:srgbClr val="252C33"/>
                </a:solidFill>
                <a:effectLst/>
                <a:latin typeface="Arial Unicode MS"/>
              </a:rPr>
              <a:t>(string)</a:t>
            </a:r>
            <a:r>
              <a:rPr kumimoji="0" lang="en-US" altLang="en-US" sz="2000" b="0" i="0" u="none" strike="noStrike" cap="none" normalizeH="0" baseline="0" dirty="0">
                <a:ln>
                  <a:noFill/>
                </a:ln>
                <a:solidFill>
                  <a:srgbClr val="252C33"/>
                </a:solidFill>
                <a:effectLst/>
                <a:latin typeface="Open Sans"/>
              </a:rPr>
              <a:t> </a:t>
            </a:r>
            <a:br>
              <a:rPr kumimoji="0" lang="en-US" altLang="en-US" sz="2000" b="0" i="0" u="none" strike="noStrike" cap="none" normalizeH="0" baseline="0" dirty="0">
                <a:ln>
                  <a:noFill/>
                </a:ln>
                <a:solidFill>
                  <a:srgbClr val="252C33"/>
                </a:solidFill>
                <a:effectLst/>
                <a:latin typeface="Open Sans"/>
              </a:rPr>
            </a:b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52C33"/>
                </a:solidFill>
                <a:effectLst/>
                <a:latin typeface="Arial Unicode MS"/>
              </a:rPr>
              <a:t>#replace strings</a:t>
            </a:r>
            <a:r>
              <a:rPr kumimoji="0" lang="en-US" altLang="en-US" sz="2000" b="0" i="0" u="none" strike="noStrike" cap="none" normalizeH="0" baseline="0" dirty="0">
                <a:ln>
                  <a:noFill/>
                </a:ln>
                <a:solidFill>
                  <a:srgbClr val="252C33"/>
                </a:solidFill>
                <a:effectLst/>
                <a:latin typeface="Open Sans"/>
              </a:rPr>
              <a:t> </a:t>
            </a:r>
            <a:br>
              <a:rPr kumimoji="0" lang="en-US" altLang="en-US" sz="2000" b="0" i="0" u="none" strike="noStrike" cap="none" normalizeH="0" baseline="0" dirty="0">
                <a:ln>
                  <a:noFill/>
                </a:ln>
                <a:solidFill>
                  <a:srgbClr val="252C33"/>
                </a:solidFill>
                <a:effectLst/>
                <a:latin typeface="Open Sans"/>
              </a:rPr>
            </a:br>
            <a:r>
              <a:rPr kumimoji="0" lang="en-US" altLang="en-US" sz="2000" b="0" i="0" u="none" strike="noStrike" cap="none" normalizeH="0" baseline="0" dirty="0" err="1">
                <a:ln>
                  <a:noFill/>
                </a:ln>
                <a:solidFill>
                  <a:srgbClr val="252C33"/>
                </a:solidFill>
                <a:effectLst/>
                <a:latin typeface="Arial Unicode MS"/>
              </a:rPr>
              <a:t>str_replace_all</a:t>
            </a:r>
            <a:r>
              <a:rPr kumimoji="0" lang="en-US" altLang="en-US" sz="2000" b="0" i="0" u="none" strike="noStrike" cap="none" normalizeH="0" baseline="0" dirty="0">
                <a:ln>
                  <a:noFill/>
                </a:ln>
                <a:solidFill>
                  <a:srgbClr val="252C33"/>
                </a:solidFill>
                <a:effectLst/>
                <a:latin typeface="Arial Unicode MS"/>
              </a:rPr>
              <a:t>(string = string, pattern = c("City"),replacement = "state") #this is case </a:t>
            </a:r>
            <a:r>
              <a:rPr kumimoji="0" lang="en-US" altLang="en-US" sz="2000" b="0" i="0" u="none" strike="noStrike" cap="none" normalizeH="0" baseline="0" dirty="0" err="1">
                <a:ln>
                  <a:noFill/>
                </a:ln>
                <a:solidFill>
                  <a:srgbClr val="252C33"/>
                </a:solidFill>
                <a:effectLst/>
                <a:latin typeface="Arial Unicode MS"/>
              </a:rPr>
              <a:t>sentitive</a:t>
            </a:r>
            <a:r>
              <a:rPr kumimoji="0" lang="en-US" altLang="en-US" sz="2000" b="0" i="0" u="none" strike="noStrike" cap="none" normalizeH="0" baseline="0" dirty="0">
                <a:ln>
                  <a:noFill/>
                </a:ln>
                <a:solidFill>
                  <a:srgbClr val="252C33"/>
                </a:solidFill>
                <a:effectLst/>
                <a:latin typeface="Open Sans"/>
              </a:rPr>
              <a:t> </a:t>
            </a:r>
            <a:br>
              <a:rPr kumimoji="0" lang="en-US" altLang="en-US" sz="2000" b="0" i="0" u="none" strike="noStrike" cap="none" normalizeH="0" baseline="0" dirty="0">
                <a:ln>
                  <a:noFill/>
                </a:ln>
                <a:solidFill>
                  <a:srgbClr val="252C33"/>
                </a:solidFill>
                <a:effectLst/>
                <a:latin typeface="Open Sans"/>
              </a:rPr>
            </a:b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52C33"/>
                </a:solidFill>
                <a:effectLst/>
                <a:latin typeface="Arial Unicode MS"/>
              </a:rPr>
              <a:t>#extract parts of string</a:t>
            </a:r>
            <a:r>
              <a:rPr kumimoji="0" lang="en-US" altLang="en-US" sz="2000" b="0" i="0" u="none" strike="noStrike" cap="none" normalizeH="0" baseline="0" dirty="0">
                <a:ln>
                  <a:noFill/>
                </a:ln>
                <a:solidFill>
                  <a:srgbClr val="252C33"/>
                </a:solidFill>
                <a:effectLst/>
                <a:latin typeface="Open Sans"/>
              </a:rPr>
              <a:t> </a:t>
            </a:r>
            <a:br>
              <a:rPr kumimoji="0" lang="en-US" altLang="en-US" sz="2000" b="0" i="0" u="none" strike="noStrike" cap="none" normalizeH="0" baseline="0" dirty="0">
                <a:ln>
                  <a:noFill/>
                </a:ln>
                <a:solidFill>
                  <a:srgbClr val="252C33"/>
                </a:solidFill>
                <a:effectLst/>
                <a:latin typeface="Open Sans"/>
              </a:rPr>
            </a:br>
            <a:r>
              <a:rPr kumimoji="0" lang="en-US" altLang="en-US" sz="2000" b="0" i="0" u="none" strike="noStrike" cap="none" normalizeH="0" baseline="0" dirty="0">
                <a:ln>
                  <a:noFill/>
                </a:ln>
                <a:solidFill>
                  <a:srgbClr val="252C33"/>
                </a:solidFill>
                <a:effectLst/>
                <a:latin typeface="Open Sans"/>
              </a:rPr>
              <a:t>`</a:t>
            </a:r>
            <a:r>
              <a:rPr kumimoji="0" lang="en-US" altLang="en-US" sz="2000" b="0" i="0" u="none" strike="noStrike" cap="none" normalizeH="0" baseline="0" dirty="0" err="1">
                <a:ln>
                  <a:noFill/>
                </a:ln>
                <a:solidFill>
                  <a:srgbClr val="252C33"/>
                </a:solidFill>
                <a:effectLst/>
                <a:latin typeface="Open Sans"/>
              </a:rPr>
              <a:t>substr</a:t>
            </a:r>
            <a:r>
              <a:rPr kumimoji="0" lang="en-US" altLang="en-US" sz="2000" b="0" i="0" u="none" strike="noStrike" cap="none" normalizeH="0" baseline="0" dirty="0">
                <a:ln>
                  <a:noFill/>
                </a:ln>
                <a:solidFill>
                  <a:srgbClr val="252C33"/>
                </a:solidFill>
                <a:effectLst/>
                <a:latin typeface="Open Sans"/>
              </a:rPr>
              <a:t>(x = </a:t>
            </a:r>
            <a:r>
              <a:rPr kumimoji="0" lang="en-US" altLang="en-US" sz="2000" b="0" i="0" u="none" strike="noStrike" cap="none" normalizeH="0" baseline="0" dirty="0" err="1">
                <a:ln>
                  <a:noFill/>
                </a:ln>
                <a:solidFill>
                  <a:srgbClr val="252C33"/>
                </a:solidFill>
                <a:effectLst/>
                <a:latin typeface="Open Sans"/>
              </a:rPr>
              <a:t>string,start</a:t>
            </a:r>
            <a:r>
              <a:rPr kumimoji="0" lang="en-US" altLang="en-US" sz="2000" b="0" i="0" u="none" strike="noStrike" cap="none" normalizeH="0" baseline="0" dirty="0">
                <a:ln>
                  <a:noFill/>
                </a:ln>
                <a:solidFill>
                  <a:srgbClr val="252C33"/>
                </a:solidFill>
                <a:effectLst/>
                <a:latin typeface="Open Sans"/>
              </a:rPr>
              <a:t> = 5,stop = 11)</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452111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16A0A-002A-4C9A-8B8F-E6CA7A1C3FD2}"/>
              </a:ext>
            </a:extLst>
          </p:cNvPr>
          <p:cNvSpPr>
            <a:spLocks noGrp="1"/>
          </p:cNvSpPr>
          <p:nvPr>
            <p:ph type="title"/>
          </p:nvPr>
        </p:nvSpPr>
        <p:spPr/>
        <p:txBody>
          <a:bodyPr/>
          <a:lstStyle/>
          <a:p>
            <a:pPr algn="ctr"/>
            <a:r>
              <a:rPr lang="en-US" dirty="0" err="1"/>
              <a:t>stringr</a:t>
            </a:r>
            <a:endParaRPr lang="en-US" dirty="0"/>
          </a:p>
        </p:txBody>
      </p:sp>
      <p:sp>
        <p:nvSpPr>
          <p:cNvPr id="3" name="Content Placeholder 2">
            <a:extLst>
              <a:ext uri="{FF2B5EF4-FFF2-40B4-BE49-F238E27FC236}">
                <a16:creationId xmlns:a16="http://schemas.microsoft.com/office/drawing/2014/main" id="{0BBF7E60-CFC0-4AA4-9326-2D5C1A22621F}"/>
              </a:ext>
            </a:extLst>
          </p:cNvPr>
          <p:cNvSpPr>
            <a:spLocks noGrp="1"/>
          </p:cNvSpPr>
          <p:nvPr>
            <p:ph idx="1"/>
          </p:nvPr>
        </p:nvSpPr>
        <p:spPr/>
        <p:txBody>
          <a:bodyPr>
            <a:normAutofit fontScale="70000" lnSpcReduction="20000"/>
          </a:bodyPr>
          <a:lstStyle/>
          <a:p>
            <a:pPr marL="0" lvl="0" indent="0" eaLnBrk="0" fontAlgn="base" hangingPunct="0">
              <a:lnSpc>
                <a:spcPct val="100000"/>
              </a:lnSpc>
              <a:spcBef>
                <a:spcPct val="0"/>
              </a:spcBef>
              <a:spcAft>
                <a:spcPct val="0"/>
              </a:spcAft>
              <a:buNone/>
            </a:pPr>
            <a:r>
              <a:rPr lang="en-US" altLang="en-US" dirty="0">
                <a:solidFill>
                  <a:srgbClr val="252C33"/>
                </a:solidFill>
                <a:latin typeface="Arial Unicode MS"/>
              </a:rPr>
              <a:t>#extract </a:t>
            </a:r>
            <a:r>
              <a:rPr lang="en-US" altLang="en-US" dirty="0" err="1">
                <a:solidFill>
                  <a:srgbClr val="252C33"/>
                </a:solidFill>
                <a:latin typeface="Arial Unicode MS"/>
              </a:rPr>
              <a:t>angeles</a:t>
            </a:r>
            <a:r>
              <a:rPr lang="en-US" altLang="en-US" dirty="0">
                <a:solidFill>
                  <a:srgbClr val="252C33"/>
                </a:solidFill>
                <a:latin typeface="Open Sans"/>
              </a:rPr>
              <a:t> </a:t>
            </a:r>
            <a:r>
              <a:rPr lang="en-US" altLang="en-US" dirty="0" err="1">
                <a:solidFill>
                  <a:srgbClr val="252C33"/>
                </a:solidFill>
                <a:latin typeface="Arial Unicode MS"/>
              </a:rPr>
              <a:t>str_sub</a:t>
            </a:r>
            <a:r>
              <a:rPr lang="en-US" altLang="en-US" dirty="0">
                <a:solidFill>
                  <a:srgbClr val="252C33"/>
                </a:solidFill>
                <a:latin typeface="Arial Unicode MS"/>
              </a:rPr>
              <a:t>(string = string, start = 5, end = 11)</a:t>
            </a:r>
            <a:r>
              <a:rPr lang="en-US" altLang="en-US" dirty="0">
                <a:solidFill>
                  <a:srgbClr val="252C33"/>
                </a:solidFill>
                <a:latin typeface="Open Sans"/>
              </a:rPr>
              <a:t> </a:t>
            </a:r>
            <a:br>
              <a:rPr lang="en-US" altLang="en-US" dirty="0">
                <a:solidFill>
                  <a:srgbClr val="252C33"/>
                </a:solidFill>
                <a:latin typeface="Open Sans"/>
              </a:rPr>
            </a:br>
            <a:endParaRPr lang="en-US" altLang="en-US" sz="2000" dirty="0"/>
          </a:p>
          <a:p>
            <a:pPr marL="0" lvl="0" indent="0" eaLnBrk="0" fontAlgn="base" hangingPunct="0">
              <a:lnSpc>
                <a:spcPct val="100000"/>
              </a:lnSpc>
              <a:spcBef>
                <a:spcPct val="0"/>
              </a:spcBef>
              <a:spcAft>
                <a:spcPct val="0"/>
              </a:spcAft>
              <a:buNone/>
            </a:pPr>
            <a:r>
              <a:rPr lang="en-US" altLang="en-US" dirty="0">
                <a:solidFill>
                  <a:srgbClr val="252C33"/>
                </a:solidFill>
                <a:latin typeface="Arial Unicode MS"/>
              </a:rPr>
              <a:t>#get difference between two vectors</a:t>
            </a:r>
            <a:r>
              <a:rPr lang="en-US" altLang="en-US" dirty="0">
                <a:solidFill>
                  <a:srgbClr val="252C33"/>
                </a:solidFill>
                <a:latin typeface="Open Sans"/>
              </a:rPr>
              <a:t> </a:t>
            </a:r>
            <a:br>
              <a:rPr lang="en-US" altLang="en-US" dirty="0">
                <a:solidFill>
                  <a:srgbClr val="252C33"/>
                </a:solidFill>
                <a:latin typeface="Open Sans"/>
              </a:rPr>
            </a:br>
            <a:r>
              <a:rPr lang="en-US" altLang="en-US" dirty="0" err="1">
                <a:solidFill>
                  <a:srgbClr val="252C33"/>
                </a:solidFill>
                <a:latin typeface="Arial Unicode MS"/>
              </a:rPr>
              <a:t>setdiff</a:t>
            </a:r>
            <a:r>
              <a:rPr lang="en-US" altLang="en-US" dirty="0">
                <a:solidFill>
                  <a:srgbClr val="252C33"/>
                </a:solidFill>
                <a:latin typeface="Arial Unicode MS"/>
              </a:rPr>
              <a:t>(c("</a:t>
            </a:r>
            <a:r>
              <a:rPr lang="en-US" altLang="en-US" dirty="0" err="1">
                <a:solidFill>
                  <a:srgbClr val="252C33"/>
                </a:solidFill>
                <a:latin typeface="Arial Unicode MS"/>
              </a:rPr>
              <a:t>monday</a:t>
            </a:r>
            <a:r>
              <a:rPr lang="en-US" altLang="en-US" dirty="0">
                <a:solidFill>
                  <a:srgbClr val="252C33"/>
                </a:solidFill>
                <a:latin typeface="Arial Unicode MS"/>
              </a:rPr>
              <a:t>","</a:t>
            </a:r>
            <a:r>
              <a:rPr lang="en-US" altLang="en-US" dirty="0" err="1">
                <a:solidFill>
                  <a:srgbClr val="252C33"/>
                </a:solidFill>
                <a:latin typeface="Arial Unicode MS"/>
              </a:rPr>
              <a:t>tuesday</a:t>
            </a:r>
            <a:r>
              <a:rPr lang="en-US" altLang="en-US" dirty="0">
                <a:solidFill>
                  <a:srgbClr val="252C33"/>
                </a:solidFill>
                <a:latin typeface="Arial Unicode MS"/>
              </a:rPr>
              <a:t>","</a:t>
            </a:r>
            <a:r>
              <a:rPr lang="en-US" altLang="en-US" dirty="0" err="1">
                <a:solidFill>
                  <a:srgbClr val="252C33"/>
                </a:solidFill>
                <a:latin typeface="Arial Unicode MS"/>
              </a:rPr>
              <a:t>wednesday</a:t>
            </a:r>
            <a:r>
              <a:rPr lang="en-US" altLang="en-US" dirty="0">
                <a:solidFill>
                  <a:srgbClr val="252C33"/>
                </a:solidFill>
                <a:latin typeface="Arial Unicode MS"/>
              </a:rPr>
              <a:t>"),c("</a:t>
            </a:r>
            <a:r>
              <a:rPr lang="en-US" altLang="en-US" dirty="0" err="1">
                <a:solidFill>
                  <a:srgbClr val="252C33"/>
                </a:solidFill>
                <a:latin typeface="Arial Unicode MS"/>
              </a:rPr>
              <a:t>monday</a:t>
            </a:r>
            <a:r>
              <a:rPr lang="en-US" altLang="en-US" dirty="0">
                <a:solidFill>
                  <a:srgbClr val="252C33"/>
                </a:solidFill>
                <a:latin typeface="Arial Unicode MS"/>
              </a:rPr>
              <a:t>","</a:t>
            </a:r>
            <a:r>
              <a:rPr lang="en-US" altLang="en-US" dirty="0" err="1">
                <a:solidFill>
                  <a:srgbClr val="252C33"/>
                </a:solidFill>
                <a:latin typeface="Arial Unicode MS"/>
              </a:rPr>
              <a:t>thursday</a:t>
            </a:r>
            <a:r>
              <a:rPr lang="en-US" altLang="en-US" dirty="0">
                <a:solidFill>
                  <a:srgbClr val="252C33"/>
                </a:solidFill>
                <a:latin typeface="Arial Unicode MS"/>
              </a:rPr>
              <a:t>","</a:t>
            </a:r>
            <a:r>
              <a:rPr lang="en-US" altLang="en-US" dirty="0" err="1">
                <a:solidFill>
                  <a:srgbClr val="252C33"/>
                </a:solidFill>
                <a:latin typeface="Arial Unicode MS"/>
              </a:rPr>
              <a:t>friday</a:t>
            </a:r>
            <a:r>
              <a:rPr lang="en-US" altLang="en-US" dirty="0">
                <a:solidFill>
                  <a:srgbClr val="252C33"/>
                </a:solidFill>
                <a:latin typeface="Arial Unicode MS"/>
              </a:rPr>
              <a:t>"))</a:t>
            </a:r>
            <a:r>
              <a:rPr lang="en-US" altLang="en-US" dirty="0">
                <a:solidFill>
                  <a:srgbClr val="252C33"/>
                </a:solidFill>
                <a:latin typeface="Open Sans"/>
              </a:rPr>
              <a:t> </a:t>
            </a:r>
            <a:br>
              <a:rPr lang="en-US" altLang="en-US" dirty="0">
                <a:solidFill>
                  <a:srgbClr val="252C33"/>
                </a:solidFill>
                <a:latin typeface="Open Sans"/>
              </a:rPr>
            </a:br>
            <a:endParaRPr lang="en-US" altLang="en-US" sz="2000" dirty="0"/>
          </a:p>
          <a:p>
            <a:pPr marL="0" lvl="0" indent="0" eaLnBrk="0" fontAlgn="base" hangingPunct="0">
              <a:lnSpc>
                <a:spcPct val="100000"/>
              </a:lnSpc>
              <a:spcBef>
                <a:spcPct val="0"/>
              </a:spcBef>
              <a:spcAft>
                <a:spcPct val="0"/>
              </a:spcAft>
              <a:buNone/>
            </a:pPr>
            <a:r>
              <a:rPr lang="en-US" altLang="en-US" dirty="0">
                <a:solidFill>
                  <a:srgbClr val="252C33"/>
                </a:solidFill>
                <a:latin typeface="Arial Unicode MS"/>
              </a:rPr>
              <a:t>#check if strings are equal</a:t>
            </a:r>
            <a:r>
              <a:rPr lang="en-US" altLang="en-US" dirty="0">
                <a:solidFill>
                  <a:srgbClr val="252C33"/>
                </a:solidFill>
                <a:latin typeface="Open Sans"/>
              </a:rPr>
              <a:t> </a:t>
            </a:r>
            <a:br>
              <a:rPr lang="en-US" altLang="en-US" dirty="0">
                <a:solidFill>
                  <a:srgbClr val="252C33"/>
                </a:solidFill>
                <a:latin typeface="Open Sans"/>
              </a:rPr>
            </a:br>
            <a:r>
              <a:rPr lang="en-US" altLang="en-US" dirty="0" err="1">
                <a:solidFill>
                  <a:srgbClr val="252C33"/>
                </a:solidFill>
                <a:latin typeface="Arial Unicode MS"/>
              </a:rPr>
              <a:t>setequal</a:t>
            </a:r>
            <a:r>
              <a:rPr lang="en-US" altLang="en-US" dirty="0">
                <a:solidFill>
                  <a:srgbClr val="252C33"/>
                </a:solidFill>
                <a:latin typeface="Arial Unicode MS"/>
              </a:rPr>
              <a:t>(c("</a:t>
            </a:r>
            <a:r>
              <a:rPr lang="en-US" altLang="en-US" dirty="0" err="1">
                <a:solidFill>
                  <a:srgbClr val="252C33"/>
                </a:solidFill>
                <a:latin typeface="Arial Unicode MS"/>
              </a:rPr>
              <a:t>monday</a:t>
            </a:r>
            <a:r>
              <a:rPr lang="en-US" altLang="en-US" dirty="0">
                <a:solidFill>
                  <a:srgbClr val="252C33"/>
                </a:solidFill>
                <a:latin typeface="Arial Unicode MS"/>
              </a:rPr>
              <a:t>","</a:t>
            </a:r>
            <a:r>
              <a:rPr lang="en-US" altLang="en-US" dirty="0" err="1">
                <a:solidFill>
                  <a:srgbClr val="252C33"/>
                </a:solidFill>
                <a:latin typeface="Arial Unicode MS"/>
              </a:rPr>
              <a:t>tuesday</a:t>
            </a:r>
            <a:r>
              <a:rPr lang="en-US" altLang="en-US" dirty="0">
                <a:solidFill>
                  <a:srgbClr val="252C33"/>
                </a:solidFill>
                <a:latin typeface="Arial Unicode MS"/>
              </a:rPr>
              <a:t>","</a:t>
            </a:r>
            <a:r>
              <a:rPr lang="en-US" altLang="en-US" dirty="0" err="1">
                <a:solidFill>
                  <a:srgbClr val="252C33"/>
                </a:solidFill>
                <a:latin typeface="Arial Unicode MS"/>
              </a:rPr>
              <a:t>thursday</a:t>
            </a:r>
            <a:r>
              <a:rPr lang="en-US" altLang="en-US" dirty="0">
                <a:solidFill>
                  <a:srgbClr val="252C33"/>
                </a:solidFill>
                <a:latin typeface="Arial Unicode MS"/>
              </a:rPr>
              <a:t>"),c("</a:t>
            </a:r>
            <a:r>
              <a:rPr lang="en-US" altLang="en-US" dirty="0" err="1">
                <a:solidFill>
                  <a:srgbClr val="252C33"/>
                </a:solidFill>
                <a:latin typeface="Arial Unicode MS"/>
              </a:rPr>
              <a:t>monday</a:t>
            </a:r>
            <a:r>
              <a:rPr lang="en-US" altLang="en-US" dirty="0">
                <a:solidFill>
                  <a:srgbClr val="252C33"/>
                </a:solidFill>
                <a:latin typeface="Arial Unicode MS"/>
              </a:rPr>
              <a:t>","</a:t>
            </a:r>
            <a:r>
              <a:rPr lang="en-US" altLang="en-US" dirty="0" err="1">
                <a:solidFill>
                  <a:srgbClr val="252C33"/>
                </a:solidFill>
                <a:latin typeface="Arial Unicode MS"/>
              </a:rPr>
              <a:t>tuesday</a:t>
            </a:r>
            <a:r>
              <a:rPr lang="en-US" altLang="en-US" dirty="0">
                <a:solidFill>
                  <a:srgbClr val="252C33"/>
                </a:solidFill>
                <a:latin typeface="Arial Unicode MS"/>
              </a:rPr>
              <a:t>","</a:t>
            </a:r>
            <a:r>
              <a:rPr lang="en-US" altLang="en-US" dirty="0" err="1">
                <a:solidFill>
                  <a:srgbClr val="252C33"/>
                </a:solidFill>
                <a:latin typeface="Arial Unicode MS"/>
              </a:rPr>
              <a:t>wednesday</a:t>
            </a:r>
            <a:r>
              <a:rPr lang="en-US" altLang="en-US" dirty="0">
                <a:solidFill>
                  <a:srgbClr val="252C33"/>
                </a:solidFill>
                <a:latin typeface="Arial Unicode MS"/>
              </a:rPr>
              <a:t>"))</a:t>
            </a:r>
            <a:r>
              <a:rPr lang="en-US" altLang="en-US" dirty="0">
                <a:solidFill>
                  <a:srgbClr val="252C33"/>
                </a:solidFill>
                <a:latin typeface="Open Sans"/>
              </a:rPr>
              <a:t> </a:t>
            </a:r>
            <a:br>
              <a:rPr lang="en-US" altLang="en-US" dirty="0">
                <a:solidFill>
                  <a:srgbClr val="252C33"/>
                </a:solidFill>
                <a:latin typeface="Open Sans"/>
              </a:rPr>
            </a:br>
            <a:endParaRPr lang="en-US" altLang="en-US" sz="2000" dirty="0"/>
          </a:p>
          <a:p>
            <a:pPr marL="0" lvl="0" indent="0" eaLnBrk="0" fontAlgn="base" hangingPunct="0">
              <a:lnSpc>
                <a:spcPct val="100000"/>
              </a:lnSpc>
              <a:spcBef>
                <a:spcPct val="0"/>
              </a:spcBef>
              <a:spcAft>
                <a:spcPct val="0"/>
              </a:spcAft>
              <a:buNone/>
            </a:pPr>
            <a:r>
              <a:rPr lang="en-US" altLang="en-US" dirty="0">
                <a:solidFill>
                  <a:srgbClr val="252C33"/>
                </a:solidFill>
                <a:latin typeface="Arial Unicode MS"/>
              </a:rPr>
              <a:t>#abbreviate strings</a:t>
            </a:r>
            <a:r>
              <a:rPr lang="en-US" altLang="en-US" dirty="0">
                <a:solidFill>
                  <a:srgbClr val="252C33"/>
                </a:solidFill>
                <a:latin typeface="Open Sans"/>
              </a:rPr>
              <a:t> </a:t>
            </a:r>
            <a:br>
              <a:rPr lang="en-US" altLang="en-US" dirty="0">
                <a:solidFill>
                  <a:srgbClr val="252C33"/>
                </a:solidFill>
                <a:latin typeface="Open Sans"/>
              </a:rPr>
            </a:br>
            <a:r>
              <a:rPr lang="en-US" altLang="en-US" dirty="0">
                <a:solidFill>
                  <a:srgbClr val="252C33"/>
                </a:solidFill>
                <a:latin typeface="Arial Unicode MS"/>
              </a:rPr>
              <a:t>abbreviate(c("</a:t>
            </a:r>
            <a:r>
              <a:rPr lang="en-US" altLang="en-US" dirty="0" err="1">
                <a:solidFill>
                  <a:srgbClr val="252C33"/>
                </a:solidFill>
                <a:latin typeface="Arial Unicode MS"/>
              </a:rPr>
              <a:t>monday</a:t>
            </a:r>
            <a:r>
              <a:rPr lang="en-US" altLang="en-US" dirty="0">
                <a:solidFill>
                  <a:srgbClr val="252C33"/>
                </a:solidFill>
                <a:latin typeface="Arial Unicode MS"/>
              </a:rPr>
              <a:t>","</a:t>
            </a:r>
            <a:r>
              <a:rPr lang="en-US" altLang="en-US" dirty="0" err="1">
                <a:solidFill>
                  <a:srgbClr val="252C33"/>
                </a:solidFill>
                <a:latin typeface="Arial Unicode MS"/>
              </a:rPr>
              <a:t>tuesday</a:t>
            </a:r>
            <a:r>
              <a:rPr lang="en-US" altLang="en-US" dirty="0">
                <a:solidFill>
                  <a:srgbClr val="252C33"/>
                </a:solidFill>
                <a:latin typeface="Arial Unicode MS"/>
              </a:rPr>
              <a:t>","</a:t>
            </a:r>
            <a:r>
              <a:rPr lang="en-US" altLang="en-US" dirty="0" err="1">
                <a:solidFill>
                  <a:srgbClr val="252C33"/>
                </a:solidFill>
                <a:latin typeface="Arial Unicode MS"/>
              </a:rPr>
              <a:t>wednesday</a:t>
            </a:r>
            <a:r>
              <a:rPr lang="en-US" altLang="en-US" dirty="0">
                <a:solidFill>
                  <a:srgbClr val="252C33"/>
                </a:solidFill>
                <a:latin typeface="Arial Unicode MS"/>
              </a:rPr>
              <a:t>"),</a:t>
            </a:r>
            <a:r>
              <a:rPr lang="en-US" altLang="en-US" dirty="0" err="1">
                <a:solidFill>
                  <a:srgbClr val="252C33"/>
                </a:solidFill>
                <a:latin typeface="Arial Unicode MS"/>
              </a:rPr>
              <a:t>minlength</a:t>
            </a:r>
            <a:r>
              <a:rPr lang="en-US" altLang="en-US" dirty="0">
                <a:solidFill>
                  <a:srgbClr val="252C33"/>
                </a:solidFill>
                <a:latin typeface="Arial Unicode MS"/>
              </a:rPr>
              <a:t> = 3)</a:t>
            </a:r>
            <a:r>
              <a:rPr lang="en-US" altLang="en-US" dirty="0">
                <a:solidFill>
                  <a:srgbClr val="252C33"/>
                </a:solidFill>
                <a:latin typeface="Open Sans"/>
              </a:rPr>
              <a:t> </a:t>
            </a:r>
            <a:br>
              <a:rPr lang="en-US" altLang="en-US" dirty="0">
                <a:solidFill>
                  <a:srgbClr val="252C33"/>
                </a:solidFill>
                <a:latin typeface="Open Sans"/>
              </a:rPr>
            </a:br>
            <a:endParaRPr lang="en-US" altLang="en-US" sz="2000" dirty="0"/>
          </a:p>
          <a:p>
            <a:pPr marL="0" lvl="0" indent="0" eaLnBrk="0" fontAlgn="base" hangingPunct="0">
              <a:lnSpc>
                <a:spcPct val="100000"/>
              </a:lnSpc>
              <a:spcBef>
                <a:spcPct val="0"/>
              </a:spcBef>
              <a:spcAft>
                <a:spcPct val="0"/>
              </a:spcAft>
              <a:buNone/>
            </a:pPr>
            <a:r>
              <a:rPr lang="en-US" altLang="en-US" dirty="0">
                <a:solidFill>
                  <a:srgbClr val="252C33"/>
                </a:solidFill>
                <a:latin typeface="Arial Unicode MS"/>
              </a:rPr>
              <a:t>#split strings</a:t>
            </a:r>
            <a:r>
              <a:rPr lang="en-US" altLang="en-US" dirty="0">
                <a:solidFill>
                  <a:srgbClr val="252C33"/>
                </a:solidFill>
                <a:latin typeface="Open Sans"/>
              </a:rPr>
              <a:t> </a:t>
            </a:r>
            <a:br>
              <a:rPr lang="en-US" altLang="en-US" dirty="0">
                <a:solidFill>
                  <a:srgbClr val="252C33"/>
                </a:solidFill>
                <a:latin typeface="Open Sans"/>
              </a:rPr>
            </a:br>
            <a:r>
              <a:rPr lang="en-US" altLang="en-US" dirty="0" err="1">
                <a:solidFill>
                  <a:srgbClr val="252C33"/>
                </a:solidFill>
                <a:latin typeface="Arial Unicode MS"/>
              </a:rPr>
              <a:t>str_split</a:t>
            </a:r>
            <a:r>
              <a:rPr lang="en-US" altLang="en-US" dirty="0">
                <a:solidFill>
                  <a:srgbClr val="252C33"/>
                </a:solidFill>
                <a:latin typeface="Arial Unicode MS"/>
              </a:rPr>
              <a:t>(string = c("ID-101","ID-102","ID-103","ID-104"),pattern = "-",simplify = T)</a:t>
            </a:r>
            <a:br>
              <a:rPr lang="en-US" altLang="en-US" dirty="0">
                <a:solidFill>
                  <a:srgbClr val="252C33"/>
                </a:solidFill>
                <a:latin typeface="Open Sans"/>
              </a:rPr>
            </a:br>
            <a:endParaRPr lang="en-US" altLang="en-US" sz="2000" dirty="0"/>
          </a:p>
          <a:p>
            <a:pPr marL="0" lvl="0" indent="0" eaLnBrk="0" fontAlgn="base" hangingPunct="0">
              <a:lnSpc>
                <a:spcPct val="100000"/>
              </a:lnSpc>
              <a:spcBef>
                <a:spcPct val="0"/>
              </a:spcBef>
              <a:spcAft>
                <a:spcPct val="0"/>
              </a:spcAft>
              <a:buNone/>
            </a:pPr>
            <a:r>
              <a:rPr lang="en-US" altLang="en-US" dirty="0">
                <a:solidFill>
                  <a:srgbClr val="252C33"/>
                </a:solidFill>
                <a:latin typeface="Arial Unicode MS"/>
              </a:rPr>
              <a:t>#find and replace first match</a:t>
            </a:r>
            <a:r>
              <a:rPr lang="en-US" altLang="en-US" dirty="0">
                <a:solidFill>
                  <a:srgbClr val="252C33"/>
                </a:solidFill>
                <a:latin typeface="Open Sans"/>
              </a:rPr>
              <a:t> </a:t>
            </a:r>
            <a:br>
              <a:rPr lang="en-US" altLang="en-US" dirty="0">
                <a:solidFill>
                  <a:srgbClr val="252C33"/>
                </a:solidFill>
                <a:latin typeface="Open Sans"/>
              </a:rPr>
            </a:br>
            <a:r>
              <a:rPr lang="en-US" altLang="en-US" dirty="0">
                <a:solidFill>
                  <a:srgbClr val="252C33"/>
                </a:solidFill>
                <a:latin typeface="Arial Unicode MS"/>
              </a:rPr>
              <a:t>sub(pattern = "</a:t>
            </a:r>
            <a:r>
              <a:rPr lang="en-US" altLang="en-US" dirty="0" err="1">
                <a:solidFill>
                  <a:srgbClr val="252C33"/>
                </a:solidFill>
                <a:latin typeface="Arial Unicode MS"/>
              </a:rPr>
              <a:t>L",replacement</a:t>
            </a:r>
            <a:r>
              <a:rPr lang="en-US" altLang="en-US" dirty="0">
                <a:solidFill>
                  <a:srgbClr val="252C33"/>
                </a:solidFill>
                <a:latin typeface="Arial Unicode MS"/>
              </a:rPr>
              <a:t> = "</a:t>
            </a:r>
            <a:r>
              <a:rPr lang="en-US" altLang="en-US" dirty="0" err="1">
                <a:solidFill>
                  <a:srgbClr val="252C33"/>
                </a:solidFill>
                <a:latin typeface="Arial Unicode MS"/>
              </a:rPr>
              <a:t>B",x</a:t>
            </a:r>
            <a:r>
              <a:rPr lang="en-US" altLang="en-US" dirty="0">
                <a:solidFill>
                  <a:srgbClr val="252C33"/>
                </a:solidFill>
                <a:latin typeface="Arial Unicode MS"/>
              </a:rPr>
              <a:t> = </a:t>
            </a:r>
            <a:r>
              <a:rPr lang="en-US" altLang="en-US" dirty="0" err="1">
                <a:solidFill>
                  <a:srgbClr val="252C33"/>
                </a:solidFill>
                <a:latin typeface="Arial Unicode MS"/>
              </a:rPr>
              <a:t>string,ignore.case</a:t>
            </a:r>
            <a:r>
              <a:rPr lang="en-US" altLang="en-US" dirty="0">
                <a:solidFill>
                  <a:srgbClr val="252C33"/>
                </a:solidFill>
                <a:latin typeface="Arial Unicode MS"/>
              </a:rPr>
              <a:t> = T)</a:t>
            </a:r>
            <a:r>
              <a:rPr lang="en-US" altLang="en-US" dirty="0">
                <a:solidFill>
                  <a:srgbClr val="252C33"/>
                </a:solidFill>
                <a:latin typeface="Open Sans"/>
              </a:rPr>
              <a:t> </a:t>
            </a:r>
            <a:br>
              <a:rPr lang="en-US" altLang="en-US" dirty="0">
                <a:solidFill>
                  <a:srgbClr val="252C33"/>
                </a:solidFill>
                <a:latin typeface="Open Sans"/>
              </a:rPr>
            </a:br>
            <a:endParaRPr lang="en-US" altLang="en-US" sz="2000" dirty="0"/>
          </a:p>
          <a:p>
            <a:pPr marL="0" lvl="0" indent="0" eaLnBrk="0" fontAlgn="base" hangingPunct="0">
              <a:lnSpc>
                <a:spcPct val="100000"/>
              </a:lnSpc>
              <a:spcBef>
                <a:spcPct val="0"/>
              </a:spcBef>
              <a:spcAft>
                <a:spcPct val="0"/>
              </a:spcAft>
              <a:buNone/>
            </a:pPr>
            <a:r>
              <a:rPr lang="en-US" altLang="en-US" dirty="0">
                <a:solidFill>
                  <a:srgbClr val="252C33"/>
                </a:solidFill>
                <a:latin typeface="Arial Unicode MS"/>
              </a:rPr>
              <a:t>#find and replace all matches</a:t>
            </a:r>
            <a:r>
              <a:rPr lang="en-US" altLang="en-US" dirty="0">
                <a:solidFill>
                  <a:srgbClr val="252C33"/>
                </a:solidFill>
                <a:latin typeface="Open Sans"/>
              </a:rPr>
              <a:t> </a:t>
            </a:r>
            <a:br>
              <a:rPr lang="en-US" altLang="en-US" dirty="0">
                <a:solidFill>
                  <a:srgbClr val="252C33"/>
                </a:solidFill>
                <a:latin typeface="Open Sans"/>
              </a:rPr>
            </a:br>
            <a:r>
              <a:rPr lang="en-US" altLang="en-US" dirty="0" err="1">
                <a:solidFill>
                  <a:srgbClr val="252C33"/>
                </a:solidFill>
                <a:latin typeface="Arial Unicode MS"/>
              </a:rPr>
              <a:t>gsub</a:t>
            </a:r>
            <a:r>
              <a:rPr lang="en-US" altLang="en-US" dirty="0">
                <a:solidFill>
                  <a:srgbClr val="252C33"/>
                </a:solidFill>
                <a:latin typeface="Arial Unicode MS"/>
              </a:rPr>
              <a:t>(pattern = "</a:t>
            </a:r>
            <a:r>
              <a:rPr lang="en-US" altLang="en-US" dirty="0" err="1">
                <a:solidFill>
                  <a:srgbClr val="252C33"/>
                </a:solidFill>
                <a:latin typeface="Arial Unicode MS"/>
              </a:rPr>
              <a:t>Los",replacement</a:t>
            </a:r>
            <a:r>
              <a:rPr lang="en-US" altLang="en-US" dirty="0">
                <a:solidFill>
                  <a:srgbClr val="252C33"/>
                </a:solidFill>
                <a:latin typeface="Arial Unicode MS"/>
              </a:rPr>
              <a:t> = "</a:t>
            </a:r>
            <a:r>
              <a:rPr lang="en-US" altLang="en-US" dirty="0" err="1">
                <a:solidFill>
                  <a:srgbClr val="252C33"/>
                </a:solidFill>
                <a:latin typeface="Arial Unicode MS"/>
              </a:rPr>
              <a:t>Bos",x</a:t>
            </a:r>
            <a:r>
              <a:rPr lang="en-US" altLang="en-US" dirty="0">
                <a:solidFill>
                  <a:srgbClr val="252C33"/>
                </a:solidFill>
                <a:latin typeface="Arial Unicode MS"/>
              </a:rPr>
              <a:t> = </a:t>
            </a:r>
            <a:r>
              <a:rPr lang="en-US" altLang="en-US" dirty="0" err="1">
                <a:solidFill>
                  <a:srgbClr val="252C33"/>
                </a:solidFill>
                <a:latin typeface="Arial Unicode MS"/>
              </a:rPr>
              <a:t>string,ignore.case</a:t>
            </a:r>
            <a:r>
              <a:rPr lang="en-US" altLang="en-US" dirty="0">
                <a:solidFill>
                  <a:srgbClr val="252C33"/>
                </a:solidFill>
                <a:latin typeface="Arial Unicode MS"/>
              </a:rPr>
              <a:t> = T)</a:t>
            </a:r>
            <a:r>
              <a:rPr lang="en-US" altLang="en-US" dirty="0">
                <a:solidFill>
                  <a:srgbClr val="252C33"/>
                </a:solidFill>
                <a:latin typeface="Open Sans"/>
              </a:rPr>
              <a:t> </a:t>
            </a:r>
            <a:endParaRPr lang="en-US" altLang="en-US" sz="54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564142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635C-5023-4B31-B335-BA8552A5F24D}"/>
              </a:ext>
            </a:extLst>
          </p:cNvPr>
          <p:cNvSpPr>
            <a:spLocks noGrp="1"/>
          </p:cNvSpPr>
          <p:nvPr>
            <p:ph type="title"/>
          </p:nvPr>
        </p:nvSpPr>
        <p:spPr/>
        <p:txBody>
          <a:bodyPr/>
          <a:lstStyle/>
          <a:p>
            <a:pPr algn="ctr"/>
            <a:r>
              <a:rPr lang="en-US" b="1" dirty="0"/>
              <a:t>List of Regular Expression Commands</a:t>
            </a:r>
            <a:endParaRPr lang="en-US" dirty="0"/>
          </a:p>
        </p:txBody>
      </p:sp>
      <p:pic>
        <p:nvPicPr>
          <p:cNvPr id="5" name="Content Placeholder 4" descr="A screenshot of a social media post&#10;&#10;Description automatically generated">
            <a:extLst>
              <a:ext uri="{FF2B5EF4-FFF2-40B4-BE49-F238E27FC236}">
                <a16:creationId xmlns:a16="http://schemas.microsoft.com/office/drawing/2014/main" id="{1CDEF682-004E-4DB2-8AC5-343801B555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40" y="1895475"/>
            <a:ext cx="11925670" cy="4171950"/>
          </a:xfrm>
        </p:spPr>
      </p:pic>
    </p:spTree>
    <p:extLst>
      <p:ext uri="{BB962C8B-B14F-4D97-AF65-F5344CB8AC3E}">
        <p14:creationId xmlns:p14="http://schemas.microsoft.com/office/powerpoint/2010/main" val="1608535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82788-4898-4A30-AC71-28B5972A29BB}"/>
              </a:ext>
            </a:extLst>
          </p:cNvPr>
          <p:cNvSpPr>
            <a:spLocks noGrp="1"/>
          </p:cNvSpPr>
          <p:nvPr>
            <p:ph type="title"/>
          </p:nvPr>
        </p:nvSpPr>
        <p:spPr>
          <a:xfrm>
            <a:off x="838200" y="365125"/>
            <a:ext cx="10515600" cy="1325563"/>
          </a:xfrm>
        </p:spPr>
        <p:txBody>
          <a:bodyPr/>
          <a:lstStyle/>
          <a:p>
            <a:pPr algn="ctr"/>
            <a:r>
              <a:rPr lang="en-US" dirty="0"/>
              <a:t>R Programming</a:t>
            </a:r>
          </a:p>
        </p:txBody>
      </p:sp>
      <p:sp>
        <p:nvSpPr>
          <p:cNvPr id="3" name="Content Placeholder 2">
            <a:extLst>
              <a:ext uri="{FF2B5EF4-FFF2-40B4-BE49-F238E27FC236}">
                <a16:creationId xmlns:a16="http://schemas.microsoft.com/office/drawing/2014/main" id="{1BC3F6D0-E926-452A-B8B0-FA0093E561BC}"/>
              </a:ext>
            </a:extLst>
          </p:cNvPr>
          <p:cNvSpPr>
            <a:spLocks noGrp="1"/>
          </p:cNvSpPr>
          <p:nvPr>
            <p:ph idx="1"/>
          </p:nvPr>
        </p:nvSpPr>
        <p:spPr/>
        <p:txBody>
          <a:bodyPr/>
          <a:lstStyle/>
          <a:p>
            <a:r>
              <a:rPr lang="en-US" dirty="0"/>
              <a:t>R is a free and open source software programming language and software environment for statistical computing and graphics.</a:t>
            </a:r>
          </a:p>
          <a:p>
            <a:r>
              <a:rPr lang="en-US" dirty="0"/>
              <a:t>Much of the system is itself written in the R dialect of the S programming language.</a:t>
            </a:r>
          </a:p>
          <a:p>
            <a:r>
              <a:rPr lang="en-US" dirty="0"/>
              <a:t>The R language is widely used among statisticians and data miners for developing statistical software and data analysis.</a:t>
            </a:r>
          </a:p>
        </p:txBody>
      </p:sp>
    </p:spTree>
    <p:extLst>
      <p:ext uri="{BB962C8B-B14F-4D97-AF65-F5344CB8AC3E}">
        <p14:creationId xmlns:p14="http://schemas.microsoft.com/office/powerpoint/2010/main" val="2956523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F149C-B3D3-465F-A296-BE56567D14B6}"/>
              </a:ext>
            </a:extLst>
          </p:cNvPr>
          <p:cNvSpPr>
            <a:spLocks noGrp="1"/>
          </p:cNvSpPr>
          <p:nvPr>
            <p:ph type="title"/>
          </p:nvPr>
        </p:nvSpPr>
        <p:spPr/>
        <p:txBody>
          <a:bodyPr/>
          <a:lstStyle/>
          <a:p>
            <a:pPr algn="ctr"/>
            <a:r>
              <a:rPr lang="en-US" dirty="0"/>
              <a:t>Regular Expressions in R</a:t>
            </a:r>
          </a:p>
        </p:txBody>
      </p:sp>
      <p:sp>
        <p:nvSpPr>
          <p:cNvPr id="3" name="Content Placeholder 2">
            <a:extLst>
              <a:ext uri="{FF2B5EF4-FFF2-40B4-BE49-F238E27FC236}">
                <a16:creationId xmlns:a16="http://schemas.microsoft.com/office/drawing/2014/main" id="{CF1AA839-677F-4700-AB54-1D6831EDAF41}"/>
              </a:ext>
            </a:extLst>
          </p:cNvPr>
          <p:cNvSpPr>
            <a:spLocks noGrp="1"/>
          </p:cNvSpPr>
          <p:nvPr>
            <p:ph idx="1"/>
          </p:nvPr>
        </p:nvSpPr>
        <p:spPr/>
        <p:txBody>
          <a:bodyPr/>
          <a:lstStyle/>
          <a:p>
            <a:pPr marL="0" indent="0">
              <a:buNone/>
            </a:pPr>
            <a:r>
              <a:rPr lang="en-US" dirty="0"/>
              <a:t>Regular expressions in R can be divided into 5 categories:</a:t>
            </a:r>
          </a:p>
          <a:p>
            <a:r>
              <a:rPr lang="en-US" dirty="0"/>
              <a:t>Metacharacters</a:t>
            </a:r>
          </a:p>
          <a:p>
            <a:r>
              <a:rPr lang="en-US" dirty="0"/>
              <a:t>Sequences</a:t>
            </a:r>
          </a:p>
          <a:p>
            <a:r>
              <a:rPr lang="en-US" dirty="0"/>
              <a:t>Quantifiers</a:t>
            </a:r>
          </a:p>
          <a:p>
            <a:r>
              <a:rPr lang="en-US" dirty="0"/>
              <a:t>Character Classes</a:t>
            </a:r>
          </a:p>
          <a:p>
            <a:r>
              <a:rPr lang="en-US" dirty="0"/>
              <a:t>POSIX character classes</a:t>
            </a:r>
          </a:p>
          <a:p>
            <a:pPr marL="0" indent="0">
              <a:buNone/>
            </a:pPr>
            <a:endParaRPr lang="en-US" dirty="0"/>
          </a:p>
        </p:txBody>
      </p:sp>
    </p:spTree>
    <p:extLst>
      <p:ext uri="{BB962C8B-B14F-4D97-AF65-F5344CB8AC3E}">
        <p14:creationId xmlns:p14="http://schemas.microsoft.com/office/powerpoint/2010/main" val="1407598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F8701-A1E3-4B30-88DC-BC699CEFF96A}"/>
              </a:ext>
            </a:extLst>
          </p:cNvPr>
          <p:cNvSpPr>
            <a:spLocks noGrp="1"/>
          </p:cNvSpPr>
          <p:nvPr>
            <p:ph type="title"/>
          </p:nvPr>
        </p:nvSpPr>
        <p:spPr>
          <a:xfrm>
            <a:off x="960100" y="978102"/>
            <a:ext cx="10588434" cy="1062644"/>
          </a:xfrm>
        </p:spPr>
        <p:txBody>
          <a:bodyPr anchor="b">
            <a:normAutofit/>
          </a:bodyPr>
          <a:lstStyle/>
          <a:p>
            <a:r>
              <a:rPr lang="en-US" dirty="0"/>
              <a:t>Metacharacters</a:t>
            </a:r>
          </a:p>
        </p:txBody>
      </p:sp>
      <p:pic>
        <p:nvPicPr>
          <p:cNvPr id="3075" name="Picture 3" descr="Escaping Metacharacters">
            <a:extLst>
              <a:ext uri="{FF2B5EF4-FFF2-40B4-BE49-F238E27FC236}">
                <a16:creationId xmlns:a16="http://schemas.microsoft.com/office/drawing/2014/main" id="{2C478342-17DA-4ADF-BA10-92BDB6CD1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023" y="2811104"/>
            <a:ext cx="3366480" cy="265270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64306F2-CC54-43E0-89A8-BB00C9AD13B3}"/>
              </a:ext>
            </a:extLst>
          </p:cNvPr>
          <p:cNvSpPr>
            <a:spLocks noGrp="1"/>
          </p:cNvSpPr>
          <p:nvPr>
            <p:ph idx="1"/>
          </p:nvPr>
        </p:nvSpPr>
        <p:spPr>
          <a:xfrm>
            <a:off x="4955354" y="2682433"/>
            <a:ext cx="6282169" cy="3215749"/>
          </a:xfrm>
        </p:spPr>
        <p:txBody>
          <a:bodyPr>
            <a:normAutofit lnSpcReduction="10000"/>
          </a:bodyPr>
          <a:lstStyle/>
          <a:p>
            <a:pPr marL="0" indent="0">
              <a:buNone/>
            </a:pPr>
            <a:r>
              <a:rPr lang="en-US" sz="2400" dirty="0"/>
              <a:t>Metacharacters comprises a set of special operators which regex doesn't capture. Metacharacters consist of non-alphanumeric symbols such as:</a:t>
            </a:r>
          </a:p>
          <a:p>
            <a:pPr marL="0" indent="0">
              <a:buNone/>
            </a:pPr>
            <a:r>
              <a:rPr lang="en-US" sz="2400" dirty="0"/>
              <a:t>		.    \\\    |    (    )    [    {    $    *    +   ?</a:t>
            </a:r>
          </a:p>
          <a:p>
            <a:pPr marL="0" indent="0">
              <a:buNone/>
            </a:pPr>
            <a:r>
              <a:rPr lang="en-US" sz="2400" dirty="0"/>
              <a:t>To match metacharacters in R you need to escape them with a double backslash “\\”. The following displays the general escape syntax for the most common metacharacters:</a:t>
            </a:r>
          </a:p>
        </p:txBody>
      </p:sp>
    </p:spTree>
    <p:extLst>
      <p:ext uri="{BB962C8B-B14F-4D97-AF65-F5344CB8AC3E}">
        <p14:creationId xmlns:p14="http://schemas.microsoft.com/office/powerpoint/2010/main" val="2800546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530A-F59D-44F0-89C3-91A4B8F4AAA6}"/>
              </a:ext>
            </a:extLst>
          </p:cNvPr>
          <p:cNvSpPr>
            <a:spLocks noGrp="1"/>
          </p:cNvSpPr>
          <p:nvPr>
            <p:ph type="title"/>
          </p:nvPr>
        </p:nvSpPr>
        <p:spPr>
          <a:xfrm>
            <a:off x="1451579" y="950397"/>
            <a:ext cx="9603274" cy="1012662"/>
          </a:xfrm>
        </p:spPr>
        <p:txBody>
          <a:bodyPr anchor="b">
            <a:normAutofit/>
          </a:bodyPr>
          <a:lstStyle/>
          <a:p>
            <a:r>
              <a:rPr lang="en-US" sz="4000"/>
              <a:t>Quantifiers</a:t>
            </a:r>
          </a:p>
        </p:txBody>
      </p:sp>
      <p:sp>
        <p:nvSpPr>
          <p:cNvPr id="3" name="Content Placeholder 2">
            <a:extLst>
              <a:ext uri="{FF2B5EF4-FFF2-40B4-BE49-F238E27FC236}">
                <a16:creationId xmlns:a16="http://schemas.microsoft.com/office/drawing/2014/main" id="{E7F60FAB-1BDD-4149-B021-3B11993C0352}"/>
              </a:ext>
            </a:extLst>
          </p:cNvPr>
          <p:cNvSpPr>
            <a:spLocks noGrp="1"/>
          </p:cNvSpPr>
          <p:nvPr>
            <p:ph idx="1"/>
          </p:nvPr>
        </p:nvSpPr>
        <p:spPr>
          <a:xfrm>
            <a:off x="1451577" y="2150379"/>
            <a:ext cx="10028311" cy="648500"/>
          </a:xfrm>
        </p:spPr>
        <p:txBody>
          <a:bodyPr>
            <a:normAutofit/>
          </a:bodyPr>
          <a:lstStyle/>
          <a:p>
            <a:pPr marL="0" indent="0">
              <a:buNone/>
            </a:pPr>
            <a:r>
              <a:rPr lang="en-US" sz="1800" dirty="0"/>
              <a:t>When we want to match a </a:t>
            </a:r>
            <a:r>
              <a:rPr lang="en-US" sz="1800" b="1" dirty="0"/>
              <a:t>certain number</a:t>
            </a:r>
            <a:r>
              <a:rPr lang="en-US" sz="1800" dirty="0"/>
              <a:t> of characters that meet a certain criteria we can apply quantifiers to our pattern searches. The quantifiers we can use are:</a:t>
            </a:r>
          </a:p>
        </p:txBody>
      </p:sp>
      <p:pic>
        <p:nvPicPr>
          <p:cNvPr id="4098" name="Picture 2" descr="Quantifiers in R">
            <a:extLst>
              <a:ext uri="{FF2B5EF4-FFF2-40B4-BE49-F238E27FC236}">
                <a16:creationId xmlns:a16="http://schemas.microsoft.com/office/drawing/2014/main" id="{1D5E89C7-7F5E-4E39-9E49-2D7CF590B5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7" y="2999869"/>
            <a:ext cx="10320267" cy="314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398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544AE-071B-4D9B-88D5-4E6FFC4A2AA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Quantifiers</a:t>
            </a:r>
          </a:p>
        </p:txBody>
      </p:sp>
      <p:pic>
        <p:nvPicPr>
          <p:cNvPr id="5" name="Content Placeholder 4" descr="A screenshot of a social media post&#10;&#10;Description automatically generated">
            <a:extLst>
              <a:ext uri="{FF2B5EF4-FFF2-40B4-BE49-F238E27FC236}">
                <a16:creationId xmlns:a16="http://schemas.microsoft.com/office/drawing/2014/main" id="{4F202281-5FD3-4991-848A-9AF1493C2D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704945"/>
            <a:ext cx="10905066" cy="4334763"/>
          </a:xfrm>
          <a:prstGeom prst="rect">
            <a:avLst/>
          </a:prstGeom>
        </p:spPr>
      </p:pic>
    </p:spTree>
    <p:extLst>
      <p:ext uri="{BB962C8B-B14F-4D97-AF65-F5344CB8AC3E}">
        <p14:creationId xmlns:p14="http://schemas.microsoft.com/office/powerpoint/2010/main" val="3814486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52327-A7CA-4B2E-9C88-D2BD1E077BE8}"/>
              </a:ext>
            </a:extLst>
          </p:cNvPr>
          <p:cNvSpPr>
            <a:spLocks noGrp="1"/>
          </p:cNvSpPr>
          <p:nvPr>
            <p:ph type="title"/>
          </p:nvPr>
        </p:nvSpPr>
        <p:spPr>
          <a:xfrm>
            <a:off x="838200" y="365125"/>
            <a:ext cx="10515600" cy="1325563"/>
          </a:xfrm>
        </p:spPr>
        <p:txBody>
          <a:bodyPr/>
          <a:lstStyle/>
          <a:p>
            <a:pPr algn="ctr"/>
            <a:r>
              <a:rPr lang="en-US"/>
              <a:t>Sequences</a:t>
            </a:r>
            <a:endParaRPr lang="en-US" dirty="0"/>
          </a:p>
        </p:txBody>
      </p:sp>
      <p:sp>
        <p:nvSpPr>
          <p:cNvPr id="3" name="Content Placeholder 2">
            <a:extLst>
              <a:ext uri="{FF2B5EF4-FFF2-40B4-BE49-F238E27FC236}">
                <a16:creationId xmlns:a16="http://schemas.microsoft.com/office/drawing/2014/main" id="{5FE8A3BC-E27F-4780-830C-198CCD21ECD7}"/>
              </a:ext>
            </a:extLst>
          </p:cNvPr>
          <p:cNvSpPr>
            <a:spLocks noGrp="1"/>
          </p:cNvSpPr>
          <p:nvPr>
            <p:ph idx="1"/>
          </p:nvPr>
        </p:nvSpPr>
        <p:spPr>
          <a:xfrm>
            <a:off x="838200" y="1825625"/>
            <a:ext cx="5886450" cy="4351338"/>
          </a:xfrm>
        </p:spPr>
        <p:txBody>
          <a:bodyPr/>
          <a:lstStyle/>
          <a:p>
            <a:pPr marL="0" indent="0">
              <a:buNone/>
            </a:pPr>
            <a:r>
              <a:rPr lang="en-US" dirty="0"/>
              <a:t>As the name suggests, sequences contain special characters used to describe a pattern in a given string. To match a sequence of characters we can apply short-hand notation which captures the fundamental types of sequences. Following are the commonly used sequences in R:</a:t>
            </a:r>
          </a:p>
        </p:txBody>
      </p:sp>
      <p:pic>
        <p:nvPicPr>
          <p:cNvPr id="5" name="Picture 4" descr="A screenshot of a cell phone&#10;&#10;Description automatically generated">
            <a:extLst>
              <a:ext uri="{FF2B5EF4-FFF2-40B4-BE49-F238E27FC236}">
                <a16:creationId xmlns:a16="http://schemas.microsoft.com/office/drawing/2014/main" id="{7C07C606-ED1A-41BD-BCD7-8DECF43AD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716" y="1690688"/>
            <a:ext cx="4852719" cy="4595812"/>
          </a:xfrm>
          <a:prstGeom prst="rect">
            <a:avLst/>
          </a:prstGeom>
        </p:spPr>
      </p:pic>
    </p:spTree>
    <p:extLst>
      <p:ext uri="{BB962C8B-B14F-4D97-AF65-F5344CB8AC3E}">
        <p14:creationId xmlns:p14="http://schemas.microsoft.com/office/powerpoint/2010/main" val="1351752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747E-41B6-438B-88C6-D69A980A2C47}"/>
              </a:ext>
            </a:extLst>
          </p:cNvPr>
          <p:cNvSpPr>
            <a:spLocks noGrp="1"/>
          </p:cNvSpPr>
          <p:nvPr>
            <p:ph type="title"/>
          </p:nvPr>
        </p:nvSpPr>
        <p:spPr/>
        <p:txBody>
          <a:bodyPr/>
          <a:lstStyle/>
          <a:p>
            <a:pPr algn="ctr"/>
            <a:r>
              <a:rPr lang="en-US" dirty="0"/>
              <a:t>Character Class</a:t>
            </a:r>
          </a:p>
        </p:txBody>
      </p:sp>
      <p:sp>
        <p:nvSpPr>
          <p:cNvPr id="3" name="Content Placeholder 2">
            <a:extLst>
              <a:ext uri="{FF2B5EF4-FFF2-40B4-BE49-F238E27FC236}">
                <a16:creationId xmlns:a16="http://schemas.microsoft.com/office/drawing/2014/main" id="{C27E4B47-2979-4B91-AD2A-8A33CC8B2AA0}"/>
              </a:ext>
            </a:extLst>
          </p:cNvPr>
          <p:cNvSpPr>
            <a:spLocks noGrp="1"/>
          </p:cNvSpPr>
          <p:nvPr>
            <p:ph idx="1"/>
          </p:nvPr>
        </p:nvSpPr>
        <p:spPr>
          <a:xfrm>
            <a:off x="838200" y="1825625"/>
            <a:ext cx="5438775" cy="4351338"/>
          </a:xfrm>
        </p:spPr>
        <p:txBody>
          <a:bodyPr/>
          <a:lstStyle/>
          <a:p>
            <a:pPr marL="0" indent="0">
              <a:buNone/>
            </a:pPr>
            <a:r>
              <a:rPr lang="en-US" dirty="0"/>
              <a:t>To match one of several characters in a specified set we can enclose the characters of concern with square brackets [ ]. In addition, to match any characters </a:t>
            </a:r>
            <a:r>
              <a:rPr lang="en-US" b="1" dirty="0"/>
              <a:t>not</a:t>
            </a:r>
            <a:r>
              <a:rPr lang="en-US" dirty="0"/>
              <a:t> in a specified character set we can include the caret ^ at the beginning of the set within the brackets. The following displays the general syntax for common character classes but these can be altered easily</a:t>
            </a:r>
          </a:p>
        </p:txBody>
      </p:sp>
      <p:pic>
        <p:nvPicPr>
          <p:cNvPr id="5" name="Picture 4" descr="A screenshot of a cell phone&#10;&#10;Description automatically generated">
            <a:extLst>
              <a:ext uri="{FF2B5EF4-FFF2-40B4-BE49-F238E27FC236}">
                <a16:creationId xmlns:a16="http://schemas.microsoft.com/office/drawing/2014/main" id="{F428E74A-C6B2-4C63-9F18-A783A30B2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9833" y="2050473"/>
            <a:ext cx="4333967" cy="4126490"/>
          </a:xfrm>
          <a:prstGeom prst="rect">
            <a:avLst/>
          </a:prstGeom>
        </p:spPr>
      </p:pic>
    </p:spTree>
    <p:extLst>
      <p:ext uri="{BB962C8B-B14F-4D97-AF65-F5344CB8AC3E}">
        <p14:creationId xmlns:p14="http://schemas.microsoft.com/office/powerpoint/2010/main" val="1541433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DD8E-8C8B-497F-9003-DD2ADDE07C1F}"/>
              </a:ext>
            </a:extLst>
          </p:cNvPr>
          <p:cNvSpPr>
            <a:spLocks noGrp="1"/>
          </p:cNvSpPr>
          <p:nvPr>
            <p:ph type="title"/>
          </p:nvPr>
        </p:nvSpPr>
        <p:spPr/>
        <p:txBody>
          <a:bodyPr/>
          <a:lstStyle/>
          <a:p>
            <a:pPr algn="ctr"/>
            <a:r>
              <a:rPr lang="en-US" dirty="0"/>
              <a:t>POSIX Character Class</a:t>
            </a:r>
          </a:p>
        </p:txBody>
      </p:sp>
      <p:sp>
        <p:nvSpPr>
          <p:cNvPr id="3" name="Content Placeholder 2">
            <a:extLst>
              <a:ext uri="{FF2B5EF4-FFF2-40B4-BE49-F238E27FC236}">
                <a16:creationId xmlns:a16="http://schemas.microsoft.com/office/drawing/2014/main" id="{7CBF7713-A4A6-433B-881A-8D2B9D2FEC9E}"/>
              </a:ext>
            </a:extLst>
          </p:cNvPr>
          <p:cNvSpPr>
            <a:spLocks noGrp="1"/>
          </p:cNvSpPr>
          <p:nvPr>
            <p:ph idx="1"/>
          </p:nvPr>
        </p:nvSpPr>
        <p:spPr/>
        <p:txBody>
          <a:bodyPr/>
          <a:lstStyle/>
          <a:p>
            <a:pPr marL="0" indent="0">
              <a:buNone/>
            </a:pPr>
            <a:r>
              <a:rPr lang="en-US" dirty="0"/>
              <a:t>In R, these classes can be identified as enclosed within a double square bracket ([[ ]]). They work like character classes. A caret ahead of an expression negates the expression value.</a:t>
            </a:r>
          </a:p>
          <a:p>
            <a:pPr marL="0" indent="0">
              <a:buNone/>
            </a:pPr>
            <a:r>
              <a:rPr lang="en-US" dirty="0"/>
              <a:t>Closely related to regex character classes are POSIX character classes which are expressed in double brackets [[ ]].</a:t>
            </a:r>
          </a:p>
        </p:txBody>
      </p:sp>
    </p:spTree>
    <p:extLst>
      <p:ext uri="{BB962C8B-B14F-4D97-AF65-F5344CB8AC3E}">
        <p14:creationId xmlns:p14="http://schemas.microsoft.com/office/powerpoint/2010/main" val="1997849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2780-70D6-4917-B04A-59856EB8C9A4}"/>
              </a:ext>
            </a:extLst>
          </p:cNvPr>
          <p:cNvSpPr>
            <a:spLocks noGrp="1"/>
          </p:cNvSpPr>
          <p:nvPr>
            <p:ph type="title"/>
          </p:nvPr>
        </p:nvSpPr>
        <p:spPr/>
        <p:txBody>
          <a:bodyPr/>
          <a:lstStyle/>
          <a:p>
            <a:pPr algn="ctr"/>
            <a:r>
              <a:rPr lang="en-US" b="1" dirty="0"/>
              <a:t>Statistical inference</a:t>
            </a:r>
            <a:endParaRPr lang="en-US" dirty="0"/>
          </a:p>
        </p:txBody>
      </p:sp>
      <p:sp>
        <p:nvSpPr>
          <p:cNvPr id="3" name="Content Placeholder 2">
            <a:extLst>
              <a:ext uri="{FF2B5EF4-FFF2-40B4-BE49-F238E27FC236}">
                <a16:creationId xmlns:a16="http://schemas.microsoft.com/office/drawing/2014/main" id="{45FD0A38-7371-41E3-A5D5-4F29E99B7663}"/>
              </a:ext>
            </a:extLst>
          </p:cNvPr>
          <p:cNvSpPr>
            <a:spLocks noGrp="1"/>
          </p:cNvSpPr>
          <p:nvPr>
            <p:ph idx="1"/>
          </p:nvPr>
        </p:nvSpPr>
        <p:spPr/>
        <p:txBody>
          <a:bodyPr/>
          <a:lstStyle/>
          <a:p>
            <a:pPr marL="0" indent="0">
              <a:buNone/>
            </a:pPr>
            <a:r>
              <a:rPr lang="en-US" dirty="0"/>
              <a:t>Statistical inference is the art of generating conclusions about the distribution of the data. A data scientist is often exposed to question that can only be answered scientifically. Therefore, statistical inference is a strategy to test whether a hypothesis is true, i.e. validated by the data.</a:t>
            </a:r>
          </a:p>
          <a:p>
            <a:r>
              <a:rPr lang="en-US" dirty="0"/>
              <a:t>A common strategy to assess hypothesis is to conduct a t-test. A t-test can tell whether two groups have the same mean. A t-test is also called a </a:t>
            </a:r>
            <a:r>
              <a:rPr lang="en-US" b="1" dirty="0"/>
              <a:t>Student Test</a:t>
            </a:r>
            <a:r>
              <a:rPr lang="en-US" dirty="0"/>
              <a:t>. A t-test can be estimated for:</a:t>
            </a:r>
          </a:p>
          <a:p>
            <a:r>
              <a:rPr lang="en-US" dirty="0"/>
              <a:t>A single vector (i.e., one-sample t-test)</a:t>
            </a:r>
          </a:p>
          <a:p>
            <a:r>
              <a:rPr lang="en-US" dirty="0"/>
              <a:t>Two vectors from the same sample group (i.e., paired t-test).</a:t>
            </a:r>
          </a:p>
          <a:p>
            <a:pPr marL="0" indent="0">
              <a:buNone/>
            </a:pPr>
            <a:endParaRPr lang="en-US" dirty="0"/>
          </a:p>
        </p:txBody>
      </p:sp>
    </p:spTree>
    <p:extLst>
      <p:ext uri="{BB962C8B-B14F-4D97-AF65-F5344CB8AC3E}">
        <p14:creationId xmlns:p14="http://schemas.microsoft.com/office/powerpoint/2010/main" val="1487969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60B45-3A91-414C-B12A-D9170ABCBDE5}"/>
              </a:ext>
            </a:extLst>
          </p:cNvPr>
          <p:cNvSpPr>
            <a:spLocks noGrp="1"/>
          </p:cNvSpPr>
          <p:nvPr>
            <p:ph type="title"/>
          </p:nvPr>
        </p:nvSpPr>
        <p:spPr/>
        <p:txBody>
          <a:bodyPr/>
          <a:lstStyle/>
          <a:p>
            <a:pPr algn="ctr"/>
            <a:r>
              <a:rPr lang="en-US" dirty="0"/>
              <a:t>Hypothesis Testing</a:t>
            </a:r>
          </a:p>
        </p:txBody>
      </p:sp>
      <p:sp>
        <p:nvSpPr>
          <p:cNvPr id="3" name="Content Placeholder 2">
            <a:extLst>
              <a:ext uri="{FF2B5EF4-FFF2-40B4-BE49-F238E27FC236}">
                <a16:creationId xmlns:a16="http://schemas.microsoft.com/office/drawing/2014/main" id="{B2B70B8F-2973-4EE9-B21E-E69BEDBFAAC1}"/>
              </a:ext>
            </a:extLst>
          </p:cNvPr>
          <p:cNvSpPr>
            <a:spLocks noGrp="1"/>
          </p:cNvSpPr>
          <p:nvPr>
            <p:ph idx="1"/>
          </p:nvPr>
        </p:nvSpPr>
        <p:spPr/>
        <p:txBody>
          <a:bodyPr/>
          <a:lstStyle/>
          <a:p>
            <a:pPr marL="0" indent="0">
              <a:buNone/>
            </a:pPr>
            <a:r>
              <a:rPr lang="en-US" dirty="0"/>
              <a:t>The main purpose of statistics is to test a hypothesis. For example, you might run an experiment and find that a certain drug is effective at treating headaches. But if you can’t repeat that experiment, no one will take your results seriously.</a:t>
            </a:r>
          </a:p>
          <a:p>
            <a:pPr marL="0" indent="0">
              <a:buNone/>
            </a:pPr>
            <a:r>
              <a:rPr lang="en-US" dirty="0"/>
              <a:t>What is a Hypothesis?</a:t>
            </a:r>
          </a:p>
          <a:p>
            <a:r>
              <a:rPr lang="en-US" dirty="0"/>
              <a:t>A hypothesis is an </a:t>
            </a:r>
            <a:r>
              <a:rPr lang="en-US" b="1" dirty="0"/>
              <a:t>educated guess</a:t>
            </a:r>
            <a:r>
              <a:rPr lang="en-US" dirty="0"/>
              <a:t> about something in the world around you. It should be testable, either by experiment or observation. </a:t>
            </a:r>
          </a:p>
        </p:txBody>
      </p:sp>
    </p:spTree>
    <p:extLst>
      <p:ext uri="{BB962C8B-B14F-4D97-AF65-F5344CB8AC3E}">
        <p14:creationId xmlns:p14="http://schemas.microsoft.com/office/powerpoint/2010/main" val="871710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756D-5EEC-493A-89CB-EC88A011E8F7}"/>
              </a:ext>
            </a:extLst>
          </p:cNvPr>
          <p:cNvSpPr>
            <a:spLocks noGrp="1"/>
          </p:cNvSpPr>
          <p:nvPr>
            <p:ph type="title"/>
          </p:nvPr>
        </p:nvSpPr>
        <p:spPr/>
        <p:txBody>
          <a:bodyPr/>
          <a:lstStyle/>
          <a:p>
            <a:pPr algn="ctr"/>
            <a:r>
              <a:rPr lang="en-US" dirty="0"/>
              <a:t>Hypothesis Testing</a:t>
            </a:r>
          </a:p>
        </p:txBody>
      </p:sp>
      <p:sp>
        <p:nvSpPr>
          <p:cNvPr id="3" name="Content Placeholder 2">
            <a:extLst>
              <a:ext uri="{FF2B5EF4-FFF2-40B4-BE49-F238E27FC236}">
                <a16:creationId xmlns:a16="http://schemas.microsoft.com/office/drawing/2014/main" id="{9F96BBC7-8371-49AB-8362-CCF7DE338902}"/>
              </a:ext>
            </a:extLst>
          </p:cNvPr>
          <p:cNvSpPr>
            <a:spLocks noGrp="1"/>
          </p:cNvSpPr>
          <p:nvPr>
            <p:ph idx="1"/>
          </p:nvPr>
        </p:nvSpPr>
        <p:spPr/>
        <p:txBody>
          <a:bodyPr/>
          <a:lstStyle/>
          <a:p>
            <a:pPr fontAlgn="base"/>
            <a:r>
              <a:rPr lang="en-US" dirty="0"/>
              <a:t>A new medicine you think might work.</a:t>
            </a:r>
          </a:p>
          <a:p>
            <a:pPr fontAlgn="base"/>
            <a:r>
              <a:rPr lang="en-US" dirty="0"/>
              <a:t>A way of teaching you think might be better.</a:t>
            </a:r>
          </a:p>
          <a:p>
            <a:pPr fontAlgn="base"/>
            <a:r>
              <a:rPr lang="en-US" dirty="0"/>
              <a:t>A possible location of new species</a:t>
            </a:r>
          </a:p>
        </p:txBody>
      </p:sp>
    </p:spTree>
    <p:extLst>
      <p:ext uri="{BB962C8B-B14F-4D97-AF65-F5344CB8AC3E}">
        <p14:creationId xmlns:p14="http://schemas.microsoft.com/office/powerpoint/2010/main" val="2818126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D680-1D3E-4CA7-BA05-A7426871085B}"/>
              </a:ext>
            </a:extLst>
          </p:cNvPr>
          <p:cNvSpPr>
            <a:spLocks noGrp="1"/>
          </p:cNvSpPr>
          <p:nvPr>
            <p:ph type="title"/>
          </p:nvPr>
        </p:nvSpPr>
        <p:spPr/>
        <p:txBody>
          <a:bodyPr/>
          <a:lstStyle/>
          <a:p>
            <a:pPr algn="ctr"/>
            <a:r>
              <a:rPr lang="en-US" dirty="0"/>
              <a:t>Little Bit History of R</a:t>
            </a:r>
          </a:p>
        </p:txBody>
      </p:sp>
      <p:sp>
        <p:nvSpPr>
          <p:cNvPr id="3" name="Content Placeholder 2">
            <a:extLst>
              <a:ext uri="{FF2B5EF4-FFF2-40B4-BE49-F238E27FC236}">
                <a16:creationId xmlns:a16="http://schemas.microsoft.com/office/drawing/2014/main" id="{FEB667E4-3E0F-41FB-8AFF-CAD9C25E380A}"/>
              </a:ext>
            </a:extLst>
          </p:cNvPr>
          <p:cNvSpPr>
            <a:spLocks noGrp="1"/>
          </p:cNvSpPr>
          <p:nvPr>
            <p:ph idx="1"/>
          </p:nvPr>
        </p:nvSpPr>
        <p:spPr/>
        <p:txBody>
          <a:bodyPr/>
          <a:lstStyle/>
          <a:p>
            <a:r>
              <a:rPr lang="en-US" dirty="0"/>
              <a:t>R is an implementation of the S programming language combined with lexical scoping semantics inspired by Scheme. S was created by John Chambers in 1976, while at Bell Labs.</a:t>
            </a:r>
          </a:p>
          <a:p>
            <a:r>
              <a:rPr lang="en-US" dirty="0"/>
              <a:t>R was created by Ross Ihaka and Robert Gentleman at the University of Auckland, New Zealand, and is currently developed by the </a:t>
            </a:r>
            <a:r>
              <a:rPr lang="en-US" i="1" dirty="0"/>
              <a:t>R Development Core Team.</a:t>
            </a:r>
          </a:p>
          <a:p>
            <a:r>
              <a:rPr lang="en-US" dirty="0"/>
              <a:t>The project was conceived in 1992, with an initial version released in 1995 and a stable beta version in 2000.</a:t>
            </a:r>
          </a:p>
        </p:txBody>
      </p:sp>
    </p:spTree>
    <p:extLst>
      <p:ext uri="{BB962C8B-B14F-4D97-AF65-F5344CB8AC3E}">
        <p14:creationId xmlns:p14="http://schemas.microsoft.com/office/powerpoint/2010/main" val="3236215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39B07-C487-40E0-BA08-3B2D19066262}"/>
              </a:ext>
            </a:extLst>
          </p:cNvPr>
          <p:cNvSpPr>
            <a:spLocks noGrp="1"/>
          </p:cNvSpPr>
          <p:nvPr>
            <p:ph type="title"/>
          </p:nvPr>
        </p:nvSpPr>
        <p:spPr/>
        <p:txBody>
          <a:bodyPr/>
          <a:lstStyle/>
          <a:p>
            <a:pPr algn="ctr"/>
            <a:r>
              <a:rPr lang="en-US" dirty="0"/>
              <a:t>What is a Hypothesis Statement?</a:t>
            </a:r>
          </a:p>
        </p:txBody>
      </p:sp>
      <p:sp>
        <p:nvSpPr>
          <p:cNvPr id="3" name="Content Placeholder 2">
            <a:extLst>
              <a:ext uri="{FF2B5EF4-FFF2-40B4-BE49-F238E27FC236}">
                <a16:creationId xmlns:a16="http://schemas.microsoft.com/office/drawing/2014/main" id="{106DFD0C-E5C5-452F-BA16-BC5849986995}"/>
              </a:ext>
            </a:extLst>
          </p:cNvPr>
          <p:cNvSpPr>
            <a:spLocks noGrp="1"/>
          </p:cNvSpPr>
          <p:nvPr>
            <p:ph idx="1"/>
          </p:nvPr>
        </p:nvSpPr>
        <p:spPr/>
        <p:txBody>
          <a:bodyPr>
            <a:normAutofit/>
          </a:bodyPr>
          <a:lstStyle/>
          <a:p>
            <a:pPr marL="0" indent="0" fontAlgn="base">
              <a:buNone/>
            </a:pPr>
            <a:r>
              <a:rPr lang="en-US" dirty="0"/>
              <a:t>If you are going to propose a hypothesis, it’s customary to write a statement. Your statement will look like this:</a:t>
            </a:r>
            <a:br>
              <a:rPr lang="en-US" dirty="0"/>
            </a:br>
            <a:r>
              <a:rPr lang="en-US" dirty="0"/>
              <a:t>“If I…(do this to an independent variable)….then (this will happen to the dependent variable).”</a:t>
            </a:r>
            <a:br>
              <a:rPr lang="en-US" dirty="0"/>
            </a:br>
            <a:r>
              <a:rPr lang="en-US" dirty="0"/>
              <a:t>For example:</a:t>
            </a:r>
          </a:p>
          <a:p>
            <a:pPr fontAlgn="base"/>
            <a:r>
              <a:rPr lang="en-US" dirty="0"/>
              <a:t>If I (decrease the amount of water given to herbs) then (the herbs will increase in size).</a:t>
            </a:r>
          </a:p>
          <a:p>
            <a:pPr fontAlgn="base"/>
            <a:r>
              <a:rPr lang="en-US" dirty="0"/>
              <a:t>If I (hit more runs in first 10 overs) then (it might make us win easily)</a:t>
            </a:r>
          </a:p>
          <a:p>
            <a:pPr fontAlgn="base"/>
            <a:r>
              <a:rPr lang="en-US" dirty="0"/>
              <a:t>If I (study in night rather than day) then (it might result in good marks)</a:t>
            </a:r>
          </a:p>
        </p:txBody>
      </p:sp>
    </p:spTree>
    <p:extLst>
      <p:ext uri="{BB962C8B-B14F-4D97-AF65-F5344CB8AC3E}">
        <p14:creationId xmlns:p14="http://schemas.microsoft.com/office/powerpoint/2010/main" val="944073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39B07-C487-40E0-BA08-3B2D19066262}"/>
              </a:ext>
            </a:extLst>
          </p:cNvPr>
          <p:cNvSpPr>
            <a:spLocks noGrp="1"/>
          </p:cNvSpPr>
          <p:nvPr>
            <p:ph type="title"/>
          </p:nvPr>
        </p:nvSpPr>
        <p:spPr/>
        <p:txBody>
          <a:bodyPr/>
          <a:lstStyle/>
          <a:p>
            <a:pPr algn="ctr"/>
            <a:r>
              <a:rPr lang="en-US" dirty="0"/>
              <a:t>What is a Hypothesis Statement?</a:t>
            </a:r>
          </a:p>
        </p:txBody>
      </p:sp>
      <p:sp>
        <p:nvSpPr>
          <p:cNvPr id="3" name="Content Placeholder 2">
            <a:extLst>
              <a:ext uri="{FF2B5EF4-FFF2-40B4-BE49-F238E27FC236}">
                <a16:creationId xmlns:a16="http://schemas.microsoft.com/office/drawing/2014/main" id="{106DFD0C-E5C5-452F-BA16-BC5849986995}"/>
              </a:ext>
            </a:extLst>
          </p:cNvPr>
          <p:cNvSpPr>
            <a:spLocks noGrp="1"/>
          </p:cNvSpPr>
          <p:nvPr>
            <p:ph idx="1"/>
          </p:nvPr>
        </p:nvSpPr>
        <p:spPr/>
        <p:txBody>
          <a:bodyPr>
            <a:normAutofit/>
          </a:bodyPr>
          <a:lstStyle/>
          <a:p>
            <a:pPr marL="0" indent="0" fontAlgn="base">
              <a:buNone/>
            </a:pPr>
            <a:r>
              <a:rPr lang="en-US" dirty="0"/>
              <a:t>A good hypothesis statement should:</a:t>
            </a:r>
          </a:p>
          <a:p>
            <a:pPr fontAlgn="base"/>
            <a:r>
              <a:rPr lang="en-US" dirty="0"/>
              <a:t>Include an “if” and “then” statement (according to the University of California).</a:t>
            </a:r>
          </a:p>
          <a:p>
            <a:pPr fontAlgn="base"/>
            <a:r>
              <a:rPr lang="en-US" dirty="0"/>
              <a:t>Include both the independent and dependent variables.</a:t>
            </a:r>
          </a:p>
          <a:p>
            <a:pPr fontAlgn="base"/>
            <a:r>
              <a:rPr lang="en-US" dirty="0"/>
              <a:t>Be testable by experiment, survey or other scientifically sound technique.</a:t>
            </a:r>
          </a:p>
          <a:p>
            <a:pPr fontAlgn="base"/>
            <a:r>
              <a:rPr lang="en-US" dirty="0"/>
              <a:t>Be based on information in prior research (either yours or someone else’s).</a:t>
            </a:r>
          </a:p>
          <a:p>
            <a:pPr fontAlgn="base"/>
            <a:r>
              <a:rPr lang="en-US" dirty="0"/>
              <a:t>Have design criteria (for engineering or programming projects).</a:t>
            </a:r>
          </a:p>
        </p:txBody>
      </p:sp>
    </p:spTree>
    <p:extLst>
      <p:ext uri="{BB962C8B-B14F-4D97-AF65-F5344CB8AC3E}">
        <p14:creationId xmlns:p14="http://schemas.microsoft.com/office/powerpoint/2010/main" val="1391262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64CB3-612F-4B6C-8449-7E761D399693}"/>
              </a:ext>
            </a:extLst>
          </p:cNvPr>
          <p:cNvSpPr>
            <a:spLocks noGrp="1"/>
          </p:cNvSpPr>
          <p:nvPr>
            <p:ph type="title"/>
          </p:nvPr>
        </p:nvSpPr>
        <p:spPr/>
        <p:txBody>
          <a:bodyPr/>
          <a:lstStyle/>
          <a:p>
            <a:pPr algn="ctr"/>
            <a:r>
              <a:rPr lang="en-US" dirty="0"/>
              <a:t>What is Hypothesis Testing?</a:t>
            </a:r>
          </a:p>
        </p:txBody>
      </p:sp>
      <p:sp>
        <p:nvSpPr>
          <p:cNvPr id="3" name="Content Placeholder 2">
            <a:extLst>
              <a:ext uri="{FF2B5EF4-FFF2-40B4-BE49-F238E27FC236}">
                <a16:creationId xmlns:a16="http://schemas.microsoft.com/office/drawing/2014/main" id="{118B1F19-6024-40AA-97DB-714B669CEB7F}"/>
              </a:ext>
            </a:extLst>
          </p:cNvPr>
          <p:cNvSpPr>
            <a:spLocks noGrp="1"/>
          </p:cNvSpPr>
          <p:nvPr>
            <p:ph idx="1"/>
          </p:nvPr>
        </p:nvSpPr>
        <p:spPr/>
        <p:txBody>
          <a:bodyPr/>
          <a:lstStyle/>
          <a:p>
            <a:pPr marL="0" indent="0">
              <a:buNone/>
            </a:pPr>
            <a:r>
              <a:rPr lang="en-US" dirty="0"/>
              <a:t>Hypothesis testing in statistics is a way for you to test the results of a survey or experiment to see if you have meaningful results. You’re basically testing whether your results are valid by figuring out the odds that your results have happened by chance. If your results may have happened by chance, the experiment won’t be repeatable and so has little use.</a:t>
            </a:r>
          </a:p>
        </p:txBody>
      </p:sp>
      <p:pic>
        <p:nvPicPr>
          <p:cNvPr id="1026" name="Picture 2" descr="Image result for hypothesis testing formula">
            <a:extLst>
              <a:ext uri="{FF2B5EF4-FFF2-40B4-BE49-F238E27FC236}">
                <a16:creationId xmlns:a16="http://schemas.microsoft.com/office/drawing/2014/main" id="{000DD37A-6F7B-4DAE-9451-5FAC498A5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393" y="4001294"/>
            <a:ext cx="3534727" cy="2490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95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0149-A661-4CE3-8E83-8244237BFF13}"/>
              </a:ext>
            </a:extLst>
          </p:cNvPr>
          <p:cNvSpPr>
            <a:spLocks noGrp="1"/>
          </p:cNvSpPr>
          <p:nvPr>
            <p:ph type="title"/>
          </p:nvPr>
        </p:nvSpPr>
        <p:spPr/>
        <p:txBody>
          <a:bodyPr/>
          <a:lstStyle/>
          <a:p>
            <a:pPr algn="ctr"/>
            <a:r>
              <a:rPr lang="en-US" dirty="0"/>
              <a:t>What is Hypothesis Testing?</a:t>
            </a:r>
          </a:p>
        </p:txBody>
      </p:sp>
      <p:sp>
        <p:nvSpPr>
          <p:cNvPr id="3" name="Content Placeholder 2">
            <a:extLst>
              <a:ext uri="{FF2B5EF4-FFF2-40B4-BE49-F238E27FC236}">
                <a16:creationId xmlns:a16="http://schemas.microsoft.com/office/drawing/2014/main" id="{72E9D289-BEE8-42F5-B70E-15FF95CACEF0}"/>
              </a:ext>
            </a:extLst>
          </p:cNvPr>
          <p:cNvSpPr>
            <a:spLocks noGrp="1"/>
          </p:cNvSpPr>
          <p:nvPr>
            <p:ph idx="1"/>
          </p:nvPr>
        </p:nvSpPr>
        <p:spPr/>
        <p:txBody>
          <a:bodyPr/>
          <a:lstStyle/>
          <a:p>
            <a:pPr marL="0" indent="0" fontAlgn="base">
              <a:buNone/>
            </a:pPr>
            <a:r>
              <a:rPr lang="en-US" dirty="0"/>
              <a:t>Hypothesis testing can be one of the most confusing aspects for people, mostly because before you can even perform a test, you have to know what your </a:t>
            </a:r>
            <a:r>
              <a:rPr lang="en-US" b="1" dirty="0"/>
              <a:t>null hypothesis</a:t>
            </a:r>
            <a:r>
              <a:rPr lang="en-US" dirty="0"/>
              <a:t> is. Often, those tricky word problems that you are faced with can be difficult to decipher. But it’s easier than you think; all you need to do is:</a:t>
            </a:r>
          </a:p>
          <a:p>
            <a:pPr fontAlgn="base"/>
            <a:r>
              <a:rPr lang="en-US" dirty="0"/>
              <a:t>Figure out your null hypothesis,</a:t>
            </a:r>
          </a:p>
          <a:p>
            <a:pPr fontAlgn="base"/>
            <a:r>
              <a:rPr lang="en-US" dirty="0"/>
              <a:t>State your null hypothesis,</a:t>
            </a:r>
          </a:p>
          <a:p>
            <a:pPr fontAlgn="base"/>
            <a:r>
              <a:rPr lang="en-US" dirty="0"/>
              <a:t>Choose what kind of test you need to perform,</a:t>
            </a:r>
          </a:p>
          <a:p>
            <a:pPr fontAlgn="base"/>
            <a:r>
              <a:rPr lang="en-US" dirty="0"/>
              <a:t>Either support or reject the null hypothesis.</a:t>
            </a:r>
          </a:p>
          <a:p>
            <a:pPr marL="0" indent="0">
              <a:buNone/>
            </a:pPr>
            <a:endParaRPr lang="en-US" b="1" dirty="0"/>
          </a:p>
        </p:txBody>
      </p:sp>
    </p:spTree>
    <p:extLst>
      <p:ext uri="{BB962C8B-B14F-4D97-AF65-F5344CB8AC3E}">
        <p14:creationId xmlns:p14="http://schemas.microsoft.com/office/powerpoint/2010/main" val="2046736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0DA85-CD75-42B0-A2C9-FB4A6FD73566}"/>
              </a:ext>
            </a:extLst>
          </p:cNvPr>
          <p:cNvSpPr>
            <a:spLocks noGrp="1"/>
          </p:cNvSpPr>
          <p:nvPr>
            <p:ph type="title"/>
          </p:nvPr>
        </p:nvSpPr>
        <p:spPr/>
        <p:txBody>
          <a:bodyPr/>
          <a:lstStyle/>
          <a:p>
            <a:pPr algn="ctr"/>
            <a:r>
              <a:rPr lang="en-US" dirty="0"/>
              <a:t>What is the Null Hypothesis?</a:t>
            </a:r>
          </a:p>
        </p:txBody>
      </p:sp>
      <p:sp>
        <p:nvSpPr>
          <p:cNvPr id="3" name="Content Placeholder 2">
            <a:extLst>
              <a:ext uri="{FF2B5EF4-FFF2-40B4-BE49-F238E27FC236}">
                <a16:creationId xmlns:a16="http://schemas.microsoft.com/office/drawing/2014/main" id="{BE1AC8F7-C2DD-4AEE-A8B5-C46030772273}"/>
              </a:ext>
            </a:extLst>
          </p:cNvPr>
          <p:cNvSpPr>
            <a:spLocks noGrp="1"/>
          </p:cNvSpPr>
          <p:nvPr>
            <p:ph idx="1"/>
          </p:nvPr>
        </p:nvSpPr>
        <p:spPr/>
        <p:txBody>
          <a:bodyPr/>
          <a:lstStyle/>
          <a:p>
            <a:pPr fontAlgn="base"/>
            <a:r>
              <a:rPr lang="en-US" dirty="0"/>
              <a:t>If you trace back the history of science, the null hypothesis is always the accepted fact. Simple examples of null hypotheses that are generally accepted as being true are:</a:t>
            </a:r>
          </a:p>
          <a:p>
            <a:pPr fontAlgn="base"/>
            <a:r>
              <a:rPr lang="en-US" dirty="0"/>
              <a:t>DNA is shaped like a double helix.</a:t>
            </a:r>
          </a:p>
          <a:p>
            <a:pPr fontAlgn="base"/>
            <a:r>
              <a:rPr lang="en-US" dirty="0"/>
              <a:t>There are 8 planets in the solar system (excluding Pluto).</a:t>
            </a:r>
          </a:p>
          <a:p>
            <a:pPr fontAlgn="base"/>
            <a:r>
              <a:rPr lang="en-US" dirty="0"/>
              <a:t>Taking </a:t>
            </a:r>
            <a:r>
              <a:rPr lang="en-US" dirty="0">
                <a:hlinkClick r:id="rId2"/>
              </a:rPr>
              <a:t>Vioxx</a:t>
            </a:r>
            <a:r>
              <a:rPr lang="en-US" dirty="0"/>
              <a:t> can increase your risk of heart problems (a drug now taken off the market).</a:t>
            </a:r>
          </a:p>
        </p:txBody>
      </p:sp>
    </p:spTree>
    <p:extLst>
      <p:ext uri="{BB962C8B-B14F-4D97-AF65-F5344CB8AC3E}">
        <p14:creationId xmlns:p14="http://schemas.microsoft.com/office/powerpoint/2010/main" val="1498345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E330-5B07-4132-9885-0F73A159153E}"/>
              </a:ext>
            </a:extLst>
          </p:cNvPr>
          <p:cNvSpPr>
            <a:spLocks noGrp="1"/>
          </p:cNvSpPr>
          <p:nvPr>
            <p:ph type="title"/>
          </p:nvPr>
        </p:nvSpPr>
        <p:spPr/>
        <p:txBody>
          <a:bodyPr/>
          <a:lstStyle/>
          <a:p>
            <a:pPr algn="ctr"/>
            <a:r>
              <a:rPr lang="en-US" dirty="0"/>
              <a:t>How to State the Null Hypothesis?</a:t>
            </a:r>
          </a:p>
        </p:txBody>
      </p:sp>
      <p:sp>
        <p:nvSpPr>
          <p:cNvPr id="3" name="Content Placeholder 2">
            <a:extLst>
              <a:ext uri="{FF2B5EF4-FFF2-40B4-BE49-F238E27FC236}">
                <a16:creationId xmlns:a16="http://schemas.microsoft.com/office/drawing/2014/main" id="{6B646E86-AEA5-4226-97AC-838E4C062C97}"/>
              </a:ext>
            </a:extLst>
          </p:cNvPr>
          <p:cNvSpPr>
            <a:spLocks noGrp="1"/>
          </p:cNvSpPr>
          <p:nvPr>
            <p:ph idx="1"/>
          </p:nvPr>
        </p:nvSpPr>
        <p:spPr/>
        <p:txBody>
          <a:bodyPr/>
          <a:lstStyle/>
          <a:p>
            <a:pPr marL="0" indent="0">
              <a:buNone/>
            </a:pPr>
            <a:r>
              <a:rPr lang="en-US" dirty="0"/>
              <a:t>You won’t be required to actually perform a real experiment or survey in elementary statistics (or even disprove a fact like “Pluto is a planet”!), so you’ll be given word problems from real-life situations. You’ll need to figure out what your hypothesis is from the problem. This can be a little trickier than just figuring out what the accepted fact is. With word problems, you are looking to find a fact that is nullifiable (i.e. something you can reject).</a:t>
            </a:r>
          </a:p>
        </p:txBody>
      </p:sp>
    </p:spTree>
    <p:extLst>
      <p:ext uri="{BB962C8B-B14F-4D97-AF65-F5344CB8AC3E}">
        <p14:creationId xmlns:p14="http://schemas.microsoft.com/office/powerpoint/2010/main" val="1577921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3C6CF-38C7-4B88-BA1B-7676EFAC352A}"/>
              </a:ext>
            </a:extLst>
          </p:cNvPr>
          <p:cNvSpPr>
            <a:spLocks noGrp="1"/>
          </p:cNvSpPr>
          <p:nvPr>
            <p:ph type="title"/>
          </p:nvPr>
        </p:nvSpPr>
        <p:spPr/>
        <p:txBody>
          <a:bodyPr/>
          <a:lstStyle/>
          <a:p>
            <a:pPr algn="ctr"/>
            <a:r>
              <a:rPr lang="en-US" dirty="0"/>
              <a:t>Rejecting the null hypothesis</a:t>
            </a:r>
          </a:p>
        </p:txBody>
      </p:sp>
      <p:sp>
        <p:nvSpPr>
          <p:cNvPr id="3" name="Content Placeholder 2">
            <a:extLst>
              <a:ext uri="{FF2B5EF4-FFF2-40B4-BE49-F238E27FC236}">
                <a16:creationId xmlns:a16="http://schemas.microsoft.com/office/drawing/2014/main" id="{64C8AE02-B7E7-4FC6-AB5F-73A63D43C34C}"/>
              </a:ext>
            </a:extLst>
          </p:cNvPr>
          <p:cNvSpPr>
            <a:spLocks noGrp="1"/>
          </p:cNvSpPr>
          <p:nvPr>
            <p:ph idx="1"/>
          </p:nvPr>
        </p:nvSpPr>
        <p:spPr/>
        <p:txBody>
          <a:bodyPr/>
          <a:lstStyle/>
          <a:p>
            <a:pPr marL="0" indent="0">
              <a:buNone/>
            </a:pPr>
            <a:r>
              <a:rPr lang="en-US" dirty="0"/>
              <a:t>Few years ago, we believed that there were 9 planets in the solar system. Pluto was demoted as a planet in 2006. The null hypothesis of “Pluto is a planet” was replaced by “Pluto is not a planet.” Of course, rejecting the null hypothesis isn’t always that easy — the hard part is usually figuring out what your null hypothesis is in the first place.</a:t>
            </a:r>
          </a:p>
        </p:txBody>
      </p:sp>
    </p:spTree>
    <p:extLst>
      <p:ext uri="{BB962C8B-B14F-4D97-AF65-F5344CB8AC3E}">
        <p14:creationId xmlns:p14="http://schemas.microsoft.com/office/powerpoint/2010/main" val="6337317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4457-44FE-46C2-8AE1-B68045ADAA48}"/>
              </a:ext>
            </a:extLst>
          </p:cNvPr>
          <p:cNvSpPr>
            <a:spLocks noGrp="1"/>
          </p:cNvSpPr>
          <p:nvPr>
            <p:ph type="title"/>
          </p:nvPr>
        </p:nvSpPr>
        <p:spPr/>
        <p:txBody>
          <a:bodyPr>
            <a:normAutofit/>
          </a:bodyPr>
          <a:lstStyle/>
          <a:p>
            <a:pPr algn="ctr" fontAlgn="base"/>
            <a:r>
              <a:rPr lang="en-US" dirty="0"/>
              <a:t>One Sample Hypothesis Testing Example</a:t>
            </a:r>
          </a:p>
        </p:txBody>
      </p:sp>
      <p:sp>
        <p:nvSpPr>
          <p:cNvPr id="3" name="Content Placeholder 2">
            <a:extLst>
              <a:ext uri="{FF2B5EF4-FFF2-40B4-BE49-F238E27FC236}">
                <a16:creationId xmlns:a16="http://schemas.microsoft.com/office/drawing/2014/main" id="{5EC03A7F-BC3E-4ADC-8117-524E50A4AC8C}"/>
              </a:ext>
            </a:extLst>
          </p:cNvPr>
          <p:cNvSpPr>
            <a:spLocks noGrp="1"/>
          </p:cNvSpPr>
          <p:nvPr>
            <p:ph idx="1"/>
          </p:nvPr>
        </p:nvSpPr>
        <p:spPr/>
        <p:txBody>
          <a:bodyPr>
            <a:normAutofit/>
          </a:bodyPr>
          <a:lstStyle/>
          <a:p>
            <a:pPr marL="0" indent="0">
              <a:buNone/>
            </a:pPr>
            <a:r>
              <a:rPr lang="en-US" dirty="0"/>
              <a:t>A principal at a certain school claims that the students in his school are above average intelligence. A random sample of thirty students IQ scores have a mean score of 112. Is there sufficient evidence to support the principal’s claim? The mean population IQ is 100 with a standard deviation of 15.</a:t>
            </a:r>
          </a:p>
          <a:p>
            <a:pPr fontAlgn="base"/>
            <a:r>
              <a:rPr lang="en-US" dirty="0"/>
              <a:t>Step 1: State the </a:t>
            </a:r>
            <a:r>
              <a:rPr lang="en-US" dirty="0">
                <a:hlinkClick r:id="rId2"/>
              </a:rPr>
              <a:t>Null hypothesis</a:t>
            </a:r>
            <a:r>
              <a:rPr lang="en-US" dirty="0"/>
              <a:t>. The accepted fact is that the </a:t>
            </a:r>
            <a:r>
              <a:rPr lang="en-US" dirty="0">
                <a:hlinkClick r:id="rId3"/>
              </a:rPr>
              <a:t>population mean</a:t>
            </a:r>
            <a:r>
              <a:rPr lang="en-US" dirty="0"/>
              <a:t> is 100, so: H</a:t>
            </a:r>
            <a:r>
              <a:rPr lang="en-US" baseline="-25000" dirty="0"/>
              <a:t>0</a:t>
            </a:r>
            <a:r>
              <a:rPr lang="en-US" dirty="0"/>
              <a:t>: μ=100.</a:t>
            </a:r>
          </a:p>
        </p:txBody>
      </p:sp>
    </p:spTree>
    <p:extLst>
      <p:ext uri="{BB962C8B-B14F-4D97-AF65-F5344CB8AC3E}">
        <p14:creationId xmlns:p14="http://schemas.microsoft.com/office/powerpoint/2010/main" val="3723458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AAF500-BE1A-4DC9-BE38-FBDC00744D6A}"/>
              </a:ext>
            </a:extLst>
          </p:cNvPr>
          <p:cNvSpPr>
            <a:spLocks noGrp="1"/>
          </p:cNvSpPr>
          <p:nvPr>
            <p:ph idx="1"/>
          </p:nvPr>
        </p:nvSpPr>
        <p:spPr>
          <a:xfrm>
            <a:off x="838200" y="561975"/>
            <a:ext cx="10515600" cy="5738813"/>
          </a:xfrm>
        </p:spPr>
        <p:txBody>
          <a:bodyPr/>
          <a:lstStyle/>
          <a:p>
            <a:r>
              <a:rPr lang="en-US" dirty="0"/>
              <a:t>Step 2: State the Alternate Hypothesis. The claim is that the students have above average IQ scores, so:</a:t>
            </a:r>
            <a:br>
              <a:rPr lang="en-US" dirty="0"/>
            </a:br>
            <a:r>
              <a:rPr lang="en-US" dirty="0"/>
              <a:t>H</a:t>
            </a:r>
            <a:r>
              <a:rPr lang="en-US" baseline="-25000" dirty="0"/>
              <a:t>1</a:t>
            </a:r>
            <a:r>
              <a:rPr lang="en-US" dirty="0"/>
              <a:t>: μ &gt; 100. The fact that we are looking for scores “greater than” a certain point means that this is a one-tailed test.</a:t>
            </a:r>
          </a:p>
          <a:p>
            <a:r>
              <a:rPr lang="en-US" dirty="0"/>
              <a:t>Step 3: Draw a picture to help you visualize the problem.</a:t>
            </a:r>
          </a:p>
        </p:txBody>
      </p:sp>
      <p:pic>
        <p:nvPicPr>
          <p:cNvPr id="2050" name="Picture 2" descr="hypothesis testing examples">
            <a:extLst>
              <a:ext uri="{FF2B5EF4-FFF2-40B4-BE49-F238E27FC236}">
                <a16:creationId xmlns:a16="http://schemas.microsoft.com/office/drawing/2014/main" id="{2BDDC1BE-2247-4111-A1CE-7169A284C2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4424" y="3086101"/>
            <a:ext cx="4748026" cy="357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260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B0D6D-0D5B-41A3-9175-C1B9932E005A}"/>
              </a:ext>
            </a:extLst>
          </p:cNvPr>
          <p:cNvSpPr>
            <a:spLocks noGrp="1"/>
          </p:cNvSpPr>
          <p:nvPr>
            <p:ph idx="1"/>
          </p:nvPr>
        </p:nvSpPr>
        <p:spPr>
          <a:xfrm>
            <a:off x="838200" y="466725"/>
            <a:ext cx="10515600" cy="5710238"/>
          </a:xfrm>
        </p:spPr>
        <p:txBody>
          <a:bodyPr/>
          <a:lstStyle/>
          <a:p>
            <a:pPr fontAlgn="base"/>
            <a:r>
              <a:rPr lang="en-US" dirty="0"/>
              <a:t>Step 4: State the alpha level. If you aren’t given an alpha level, use 5% (0.05).</a:t>
            </a:r>
          </a:p>
          <a:p>
            <a:pPr fontAlgn="base"/>
            <a:r>
              <a:rPr lang="en-US" dirty="0"/>
              <a:t>Step 5: Find the rejection region area (given by your alpha level above) from the z-table. An area of .05 is equal to a z-score of 1.645.</a:t>
            </a:r>
          </a:p>
          <a:p>
            <a:r>
              <a:rPr lang="en-US" dirty="0"/>
              <a:t>Step 6: Find the test statistic using this formula.</a:t>
            </a:r>
          </a:p>
          <a:p>
            <a:r>
              <a:rPr lang="en-US" dirty="0"/>
              <a:t>For this set of data: z= (112.5-100) / (15/√30)=4.56.</a:t>
            </a:r>
          </a:p>
          <a:p>
            <a:r>
              <a:rPr lang="en-US" dirty="0"/>
              <a:t>Step 6: If Step 6 is greater than Step 5, reject the null hypothesis. If it’s less than Step 5, you cannot reject the null hypothesis. In this case, it is greater (4.56 &gt; 1.645), so you can reject the null.</a:t>
            </a:r>
          </a:p>
        </p:txBody>
      </p:sp>
    </p:spTree>
    <p:extLst>
      <p:ext uri="{BB962C8B-B14F-4D97-AF65-F5344CB8AC3E}">
        <p14:creationId xmlns:p14="http://schemas.microsoft.com/office/powerpoint/2010/main" val="3203613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3F60-283C-406D-AAB9-19228A026733}"/>
              </a:ext>
            </a:extLst>
          </p:cNvPr>
          <p:cNvSpPr>
            <a:spLocks noGrp="1"/>
          </p:cNvSpPr>
          <p:nvPr>
            <p:ph type="title"/>
          </p:nvPr>
        </p:nvSpPr>
        <p:spPr/>
        <p:txBody>
          <a:bodyPr/>
          <a:lstStyle/>
          <a:p>
            <a:pPr algn="ctr"/>
            <a:r>
              <a:rPr lang="en-US" dirty="0"/>
              <a:t>Understanding Basic Data Types in R</a:t>
            </a:r>
          </a:p>
        </p:txBody>
      </p:sp>
      <p:sp>
        <p:nvSpPr>
          <p:cNvPr id="3" name="Content Placeholder 2">
            <a:extLst>
              <a:ext uri="{FF2B5EF4-FFF2-40B4-BE49-F238E27FC236}">
                <a16:creationId xmlns:a16="http://schemas.microsoft.com/office/drawing/2014/main" id="{D3DAE7F3-801B-4981-9B74-C0151DA3861A}"/>
              </a:ext>
            </a:extLst>
          </p:cNvPr>
          <p:cNvSpPr>
            <a:spLocks noGrp="1"/>
          </p:cNvSpPr>
          <p:nvPr>
            <p:ph idx="1"/>
          </p:nvPr>
        </p:nvSpPr>
        <p:spPr/>
        <p:txBody>
          <a:bodyPr/>
          <a:lstStyle/>
          <a:p>
            <a:pPr marL="0" indent="0">
              <a:buNone/>
            </a:pPr>
            <a:r>
              <a:rPr lang="en-US" b="1" u="sng" dirty="0"/>
              <a:t>Everything</a:t>
            </a:r>
            <a:r>
              <a:rPr lang="en-US" u="sng" dirty="0"/>
              <a:t> </a:t>
            </a:r>
            <a:r>
              <a:rPr lang="en-US" b="1" u="sng" dirty="0"/>
              <a:t>in R is an object</a:t>
            </a:r>
            <a:r>
              <a:rPr lang="en-US" dirty="0"/>
              <a:t>.</a:t>
            </a:r>
          </a:p>
          <a:p>
            <a:pPr marL="0" indent="0">
              <a:buNone/>
            </a:pPr>
            <a:r>
              <a:rPr lang="en-US" dirty="0"/>
              <a:t>Basic Data Types in R :</a:t>
            </a:r>
          </a:p>
          <a:p>
            <a:r>
              <a:rPr lang="en-US" dirty="0"/>
              <a:t>character</a:t>
            </a:r>
          </a:p>
          <a:p>
            <a:r>
              <a:rPr lang="en-US" dirty="0"/>
              <a:t>numeric (real or decimal)</a:t>
            </a:r>
          </a:p>
          <a:p>
            <a:r>
              <a:rPr lang="en-US" dirty="0"/>
              <a:t>integer</a:t>
            </a:r>
          </a:p>
          <a:p>
            <a:r>
              <a:rPr lang="en-US" dirty="0"/>
              <a:t>logical</a:t>
            </a:r>
          </a:p>
          <a:p>
            <a:r>
              <a:rPr lang="en-US" dirty="0"/>
              <a:t>complex</a:t>
            </a:r>
          </a:p>
        </p:txBody>
      </p:sp>
    </p:spTree>
    <p:extLst>
      <p:ext uri="{BB962C8B-B14F-4D97-AF65-F5344CB8AC3E}">
        <p14:creationId xmlns:p14="http://schemas.microsoft.com/office/powerpoint/2010/main" val="18834205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2F651-A251-491B-81E1-1DB528566026}"/>
              </a:ext>
            </a:extLst>
          </p:cNvPr>
          <p:cNvSpPr>
            <a:spLocks noGrp="1"/>
          </p:cNvSpPr>
          <p:nvPr>
            <p:ph type="title"/>
          </p:nvPr>
        </p:nvSpPr>
        <p:spPr/>
        <p:txBody>
          <a:bodyPr/>
          <a:lstStyle/>
          <a:p>
            <a:pPr algn="ctr"/>
            <a:r>
              <a:rPr lang="en-US" dirty="0"/>
              <a:t>T-test</a:t>
            </a:r>
          </a:p>
        </p:txBody>
      </p:sp>
      <p:sp>
        <p:nvSpPr>
          <p:cNvPr id="3" name="Content Placeholder 2">
            <a:extLst>
              <a:ext uri="{FF2B5EF4-FFF2-40B4-BE49-F238E27FC236}">
                <a16:creationId xmlns:a16="http://schemas.microsoft.com/office/drawing/2014/main" id="{F087FBAD-28C7-4C5B-99D1-C972B775678F}"/>
              </a:ext>
            </a:extLst>
          </p:cNvPr>
          <p:cNvSpPr>
            <a:spLocks noGrp="1"/>
          </p:cNvSpPr>
          <p:nvPr>
            <p:ph idx="1"/>
          </p:nvPr>
        </p:nvSpPr>
        <p:spPr/>
        <p:txBody>
          <a:bodyPr/>
          <a:lstStyle/>
          <a:p>
            <a:pPr marL="0" indent="0">
              <a:buNone/>
            </a:pPr>
            <a:r>
              <a:rPr lang="en-US" dirty="0"/>
              <a:t>One of the most common tests in statistics is the t-test, used to determine whether the means of two groups are equal to each other. The assumption for the test is that both groups are sampled from normal distributions with equal variances. The null hypothesis is that the two means are equal, and the alternative is that they are not. It is known that under the null hypothesis, we can calculate a t-statistic that will follow a t-distribution with n1 + n2 - 2 degrees of freedom.</a:t>
            </a:r>
          </a:p>
        </p:txBody>
      </p:sp>
    </p:spTree>
    <p:extLst>
      <p:ext uri="{BB962C8B-B14F-4D97-AF65-F5344CB8AC3E}">
        <p14:creationId xmlns:p14="http://schemas.microsoft.com/office/powerpoint/2010/main" val="25490094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B9CEC-FB32-4D4A-9391-FF6639A0F33B}"/>
              </a:ext>
            </a:extLst>
          </p:cNvPr>
          <p:cNvSpPr>
            <a:spLocks noGrp="1"/>
          </p:cNvSpPr>
          <p:nvPr>
            <p:ph type="title"/>
          </p:nvPr>
        </p:nvSpPr>
        <p:spPr/>
        <p:txBody>
          <a:bodyPr/>
          <a:lstStyle/>
          <a:p>
            <a:pPr algn="ctr"/>
            <a:r>
              <a:rPr lang="en-US" b="1" dirty="0"/>
              <a:t>What is t-test?</a:t>
            </a:r>
            <a:endParaRPr lang="en-US" dirty="0"/>
          </a:p>
        </p:txBody>
      </p:sp>
      <p:sp>
        <p:nvSpPr>
          <p:cNvPr id="3" name="Content Placeholder 2">
            <a:extLst>
              <a:ext uri="{FF2B5EF4-FFF2-40B4-BE49-F238E27FC236}">
                <a16:creationId xmlns:a16="http://schemas.microsoft.com/office/drawing/2014/main" id="{9201B99C-FCAC-4A09-9033-3AAD558B778B}"/>
              </a:ext>
            </a:extLst>
          </p:cNvPr>
          <p:cNvSpPr>
            <a:spLocks noGrp="1"/>
          </p:cNvSpPr>
          <p:nvPr>
            <p:ph idx="1"/>
          </p:nvPr>
        </p:nvSpPr>
        <p:spPr/>
        <p:txBody>
          <a:bodyPr/>
          <a:lstStyle/>
          <a:p>
            <a:pPr marL="0" indent="0">
              <a:buNone/>
            </a:pPr>
            <a:r>
              <a:rPr lang="en-US" dirty="0"/>
              <a:t>The basic idea behind a t-test is to use statistic to evaluate two contrary hypotheses:</a:t>
            </a:r>
          </a:p>
          <a:p>
            <a:r>
              <a:rPr lang="en-US" dirty="0"/>
              <a:t>H0: NULL hypothesis: The average is the same as the sample used</a:t>
            </a:r>
          </a:p>
          <a:p>
            <a:r>
              <a:rPr lang="en-US" dirty="0"/>
              <a:t>H3: True hypothesis: The average is different from the sample used</a:t>
            </a:r>
          </a:p>
          <a:p>
            <a:r>
              <a:rPr lang="en-US" dirty="0"/>
              <a:t>The t-test is commonly used with small sample sizes. To perform a t-test, you need to assume normality of the data.</a:t>
            </a:r>
          </a:p>
          <a:p>
            <a:pPr marL="0" indent="0">
              <a:buNone/>
            </a:pPr>
            <a:endParaRPr lang="en-US" dirty="0"/>
          </a:p>
        </p:txBody>
      </p:sp>
    </p:spTree>
    <p:extLst>
      <p:ext uri="{BB962C8B-B14F-4D97-AF65-F5344CB8AC3E}">
        <p14:creationId xmlns:p14="http://schemas.microsoft.com/office/powerpoint/2010/main" val="16595282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6DEB-A9C7-4301-AD67-FA76371A76CB}"/>
              </a:ext>
            </a:extLst>
          </p:cNvPr>
          <p:cNvSpPr>
            <a:spLocks noGrp="1"/>
          </p:cNvSpPr>
          <p:nvPr>
            <p:ph type="title"/>
          </p:nvPr>
        </p:nvSpPr>
        <p:spPr/>
        <p:txBody>
          <a:bodyPr/>
          <a:lstStyle/>
          <a:p>
            <a:r>
              <a:rPr lang="en-US" dirty="0"/>
              <a:t>Syntax of t-test in R</a:t>
            </a:r>
          </a:p>
        </p:txBody>
      </p:sp>
      <p:pic>
        <p:nvPicPr>
          <p:cNvPr id="5" name="Content Placeholder 4" descr="A screenshot of a cell phone&#10;&#10;Description automatically generated">
            <a:extLst>
              <a:ext uri="{FF2B5EF4-FFF2-40B4-BE49-F238E27FC236}">
                <a16:creationId xmlns:a16="http://schemas.microsoft.com/office/drawing/2014/main" id="{B315D67D-A0E0-4835-B1FA-B60A157341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0880" y="2763521"/>
            <a:ext cx="11307576" cy="2599054"/>
          </a:xfrm>
        </p:spPr>
      </p:pic>
    </p:spTree>
    <p:extLst>
      <p:ext uri="{BB962C8B-B14F-4D97-AF65-F5344CB8AC3E}">
        <p14:creationId xmlns:p14="http://schemas.microsoft.com/office/powerpoint/2010/main" val="27136477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2A85-508B-401D-8C8D-12A260A25B75}"/>
              </a:ext>
            </a:extLst>
          </p:cNvPr>
          <p:cNvSpPr>
            <a:spLocks noGrp="1"/>
          </p:cNvSpPr>
          <p:nvPr>
            <p:ph type="title"/>
          </p:nvPr>
        </p:nvSpPr>
        <p:spPr>
          <a:xfrm>
            <a:off x="838200" y="374650"/>
            <a:ext cx="10515600" cy="1325563"/>
          </a:xfrm>
        </p:spPr>
        <p:txBody>
          <a:bodyPr/>
          <a:lstStyle/>
          <a:p>
            <a:pPr algn="ctr"/>
            <a:r>
              <a:rPr lang="en-US" b="1" dirty="0"/>
              <a:t>One-sample t-test</a:t>
            </a:r>
            <a:endParaRPr lang="en-US" dirty="0"/>
          </a:p>
        </p:txBody>
      </p:sp>
      <p:sp>
        <p:nvSpPr>
          <p:cNvPr id="3" name="Content Placeholder 2">
            <a:extLst>
              <a:ext uri="{FF2B5EF4-FFF2-40B4-BE49-F238E27FC236}">
                <a16:creationId xmlns:a16="http://schemas.microsoft.com/office/drawing/2014/main" id="{7D8FF87B-160E-4AF6-9C56-0EF2F07972D0}"/>
              </a:ext>
            </a:extLst>
          </p:cNvPr>
          <p:cNvSpPr>
            <a:spLocks noGrp="1"/>
          </p:cNvSpPr>
          <p:nvPr>
            <p:ph idx="1"/>
          </p:nvPr>
        </p:nvSpPr>
        <p:spPr>
          <a:xfrm>
            <a:off x="838200" y="1825625"/>
            <a:ext cx="10515600" cy="4351338"/>
          </a:xfrm>
        </p:spPr>
        <p:txBody>
          <a:bodyPr/>
          <a:lstStyle/>
          <a:p>
            <a:r>
              <a:rPr lang="en-US" dirty="0"/>
              <a:t>The t-test, or student's test, compares the mean of a vector against a theoretical mean,</a:t>
            </a:r>
          </a:p>
          <a:p>
            <a:r>
              <a:rPr lang="en-US" dirty="0"/>
              <a:t>The formula used to compute the t-test is:</a:t>
            </a:r>
          </a:p>
          <a:p>
            <a:pPr fontAlgn="base"/>
            <a:endParaRPr lang="en-US" b="1" dirty="0"/>
          </a:p>
          <a:p>
            <a:pPr fontAlgn="base"/>
            <a:r>
              <a:rPr lang="en-US" b="1" dirty="0"/>
              <a:t>The sample mean</a:t>
            </a:r>
            <a:r>
              <a:rPr lang="en-US" dirty="0"/>
              <a:t>(x̄).</a:t>
            </a:r>
          </a:p>
          <a:p>
            <a:pPr fontAlgn="base"/>
            <a:r>
              <a:rPr lang="en-US" b="1" dirty="0"/>
              <a:t>The population mean</a:t>
            </a:r>
            <a:r>
              <a:rPr lang="en-US" dirty="0"/>
              <a:t>(μ).</a:t>
            </a:r>
          </a:p>
          <a:p>
            <a:pPr fontAlgn="base"/>
            <a:r>
              <a:rPr lang="en-US" b="1" dirty="0"/>
              <a:t>The sample standard deviation</a:t>
            </a:r>
            <a:r>
              <a:rPr lang="en-US" dirty="0"/>
              <a:t>(s).</a:t>
            </a:r>
          </a:p>
          <a:p>
            <a:pPr fontAlgn="base"/>
            <a:r>
              <a:rPr lang="en-US" b="1" dirty="0"/>
              <a:t>Number of observations</a:t>
            </a:r>
            <a:r>
              <a:rPr lang="en-US" dirty="0"/>
              <a:t>(n).</a:t>
            </a:r>
          </a:p>
          <a:p>
            <a:endParaRPr lang="en-US" dirty="0"/>
          </a:p>
          <a:p>
            <a:endParaRPr lang="en-US" dirty="0"/>
          </a:p>
        </p:txBody>
      </p:sp>
      <p:pic>
        <p:nvPicPr>
          <p:cNvPr id="4100" name="Picture 4" descr="https://www.guru99.com/images/r_programming/032918_0821_TTestinROn4.jpg">
            <a:extLst>
              <a:ext uri="{FF2B5EF4-FFF2-40B4-BE49-F238E27FC236}">
                <a16:creationId xmlns:a16="http://schemas.microsoft.com/office/drawing/2014/main" id="{60B956E5-9615-40DC-AFE5-14FB3C85DE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6613" y="3587838"/>
            <a:ext cx="3081337" cy="1870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4789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EC7D-C4DF-41ED-B167-8AEBED79873E}"/>
              </a:ext>
            </a:extLst>
          </p:cNvPr>
          <p:cNvSpPr>
            <a:spLocks noGrp="1"/>
          </p:cNvSpPr>
          <p:nvPr>
            <p:ph type="title"/>
          </p:nvPr>
        </p:nvSpPr>
        <p:spPr/>
        <p:txBody>
          <a:bodyPr/>
          <a:lstStyle/>
          <a:p>
            <a:pPr algn="ctr"/>
            <a:r>
              <a:rPr lang="en-US" b="1" dirty="0"/>
              <a:t>One-sample t-test</a:t>
            </a:r>
            <a:endParaRPr lang="en-US" dirty="0"/>
          </a:p>
        </p:txBody>
      </p:sp>
      <p:sp>
        <p:nvSpPr>
          <p:cNvPr id="3" name="Content Placeholder 2">
            <a:extLst>
              <a:ext uri="{FF2B5EF4-FFF2-40B4-BE49-F238E27FC236}">
                <a16:creationId xmlns:a16="http://schemas.microsoft.com/office/drawing/2014/main" id="{610DED27-10A9-4518-8551-2B51B05A7BD2}"/>
              </a:ext>
            </a:extLst>
          </p:cNvPr>
          <p:cNvSpPr>
            <a:spLocks noGrp="1"/>
          </p:cNvSpPr>
          <p:nvPr>
            <p:ph idx="1"/>
          </p:nvPr>
        </p:nvSpPr>
        <p:spPr/>
        <p:txBody>
          <a:bodyPr/>
          <a:lstStyle/>
          <a:p>
            <a:pPr marL="0" indent="0">
              <a:buNone/>
            </a:pPr>
            <a:r>
              <a:rPr lang="en-US" dirty="0"/>
              <a:t>To evaluate the statistical significance of the t-test, you need to compute the </a:t>
            </a:r>
            <a:r>
              <a:rPr lang="en-US" b="1" dirty="0"/>
              <a:t>p-value</a:t>
            </a:r>
            <a:r>
              <a:rPr lang="en-US" dirty="0"/>
              <a:t>. The </a:t>
            </a:r>
            <a:r>
              <a:rPr lang="en-US" b="1" dirty="0"/>
              <a:t>p-value</a:t>
            </a:r>
            <a:r>
              <a:rPr lang="en-US" dirty="0"/>
              <a:t> ranges from 0 to 1, and is interpreted as follow:</a:t>
            </a:r>
          </a:p>
          <a:p>
            <a:r>
              <a:rPr lang="en-US" dirty="0"/>
              <a:t>A p-value lower than 0.05 means you are strongly confident to reject the null hypothesis, thus H3 is accepted.</a:t>
            </a:r>
          </a:p>
          <a:p>
            <a:r>
              <a:rPr lang="en-US" dirty="0"/>
              <a:t>A p-value higher than 0.05 indicates that you don't have enough evidences to reject the null hypothesis.</a:t>
            </a:r>
          </a:p>
          <a:p>
            <a:r>
              <a:rPr lang="en-US" dirty="0"/>
              <a:t>You can construct the </a:t>
            </a:r>
            <a:r>
              <a:rPr lang="en-US" dirty="0" err="1"/>
              <a:t>pvalue</a:t>
            </a:r>
            <a:r>
              <a:rPr lang="en-US" dirty="0"/>
              <a:t> by looking at the corresponding absolute value of the t-test in the Student distribution with a degrees of freedom equals to </a:t>
            </a:r>
            <a:r>
              <a:rPr lang="en-US" b="1" u="sng" dirty="0">
                <a:solidFill>
                  <a:srgbClr val="FF0000"/>
                </a:solidFill>
              </a:rPr>
              <a:t>df = n - 1</a:t>
            </a:r>
          </a:p>
          <a:p>
            <a:endParaRPr lang="en-US" dirty="0"/>
          </a:p>
        </p:txBody>
      </p:sp>
    </p:spTree>
    <p:extLst>
      <p:ext uri="{BB962C8B-B14F-4D97-AF65-F5344CB8AC3E}">
        <p14:creationId xmlns:p14="http://schemas.microsoft.com/office/powerpoint/2010/main" val="15793168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5682-AE03-472D-9E59-7C895A03CE9B}"/>
              </a:ext>
            </a:extLst>
          </p:cNvPr>
          <p:cNvSpPr>
            <a:spLocks noGrp="1"/>
          </p:cNvSpPr>
          <p:nvPr>
            <p:ph type="title"/>
          </p:nvPr>
        </p:nvSpPr>
        <p:spPr/>
        <p:txBody>
          <a:bodyPr/>
          <a:lstStyle/>
          <a:p>
            <a:pPr algn="ctr"/>
            <a:r>
              <a:rPr lang="en-US" dirty="0"/>
              <a:t>One Sample T Test Example</a:t>
            </a:r>
          </a:p>
        </p:txBody>
      </p:sp>
      <p:sp>
        <p:nvSpPr>
          <p:cNvPr id="3" name="Content Placeholder 2">
            <a:extLst>
              <a:ext uri="{FF2B5EF4-FFF2-40B4-BE49-F238E27FC236}">
                <a16:creationId xmlns:a16="http://schemas.microsoft.com/office/drawing/2014/main" id="{6AFF93B2-67EB-4D53-9652-ED06D18EB779}"/>
              </a:ext>
            </a:extLst>
          </p:cNvPr>
          <p:cNvSpPr>
            <a:spLocks noGrp="1"/>
          </p:cNvSpPr>
          <p:nvPr>
            <p:ph idx="1"/>
          </p:nvPr>
        </p:nvSpPr>
        <p:spPr/>
        <p:txBody>
          <a:bodyPr/>
          <a:lstStyle/>
          <a:p>
            <a:pPr marL="0" indent="0">
              <a:buNone/>
            </a:pPr>
            <a:r>
              <a:rPr lang="en-US" b="1" dirty="0"/>
              <a:t>Sample question</a:t>
            </a:r>
            <a:r>
              <a:rPr lang="en-US" dirty="0"/>
              <a:t>: your company wants to improve sales. Past sales data indicate that the average sale was $100 per transaction. After training your sales force, recent sales data (taken from a sample of 25 salesmen) indicates an average sale of $130, with a standard deviation of $15. Did the training work? Test your hypothesis at a 5% alpha level.</a:t>
            </a:r>
          </a:p>
          <a:p>
            <a:pPr marL="0" indent="0">
              <a:buNone/>
            </a:pPr>
            <a:endParaRPr lang="en-US" dirty="0"/>
          </a:p>
          <a:p>
            <a:pPr marL="0" indent="0">
              <a:buNone/>
            </a:pPr>
            <a:r>
              <a:rPr lang="en-US" dirty="0"/>
              <a:t>Step 1: Write your null hypothesis statement (How to state a null hypothesis). The accepted hypothesis is that there is no difference in sales, so:</a:t>
            </a:r>
            <a:br>
              <a:rPr lang="en-US" dirty="0"/>
            </a:br>
            <a:r>
              <a:rPr lang="en-US" dirty="0"/>
              <a:t>H</a:t>
            </a:r>
            <a:r>
              <a:rPr lang="en-US" baseline="-25000" dirty="0"/>
              <a:t>0</a:t>
            </a:r>
            <a:r>
              <a:rPr lang="en-US" dirty="0"/>
              <a:t>: μ = $100.</a:t>
            </a:r>
          </a:p>
        </p:txBody>
      </p:sp>
    </p:spTree>
    <p:extLst>
      <p:ext uri="{BB962C8B-B14F-4D97-AF65-F5344CB8AC3E}">
        <p14:creationId xmlns:p14="http://schemas.microsoft.com/office/powerpoint/2010/main" val="32372442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F9450-D257-466D-8ED1-B76E6C14B3EE}"/>
              </a:ext>
            </a:extLst>
          </p:cNvPr>
          <p:cNvSpPr>
            <a:spLocks noGrp="1"/>
          </p:cNvSpPr>
          <p:nvPr>
            <p:ph idx="1"/>
          </p:nvPr>
        </p:nvSpPr>
        <p:spPr>
          <a:xfrm>
            <a:off x="838200" y="333375"/>
            <a:ext cx="10515600" cy="5843588"/>
          </a:xfrm>
        </p:spPr>
        <p:txBody>
          <a:bodyPr>
            <a:normAutofit/>
          </a:bodyPr>
          <a:lstStyle/>
          <a:p>
            <a:pPr fontAlgn="base"/>
            <a:r>
              <a:rPr lang="en-US" dirty="0"/>
              <a:t>Step 2: Write your alternate hypothesis. This is the one you’re testing. You think that there </a:t>
            </a:r>
            <a:r>
              <a:rPr lang="en-US" i="1" dirty="0"/>
              <a:t>is</a:t>
            </a:r>
            <a:r>
              <a:rPr lang="en-US" dirty="0"/>
              <a:t> a difference (that the mean sales increased), so:</a:t>
            </a:r>
            <a:br>
              <a:rPr lang="en-US" dirty="0"/>
            </a:br>
            <a:r>
              <a:rPr lang="en-US" dirty="0"/>
              <a:t>H</a:t>
            </a:r>
            <a:r>
              <a:rPr lang="en-US" baseline="-25000" dirty="0"/>
              <a:t>1</a:t>
            </a:r>
            <a:r>
              <a:rPr lang="en-US" dirty="0"/>
              <a:t>: μ &gt; $100.</a:t>
            </a:r>
          </a:p>
          <a:p>
            <a:pPr fontAlgn="base"/>
            <a:r>
              <a:rPr lang="en-US" dirty="0"/>
              <a:t>Step 3: Identify the following pieces of information you’ll need to calculate the test statistic. The question should give you these items:</a:t>
            </a:r>
          </a:p>
          <a:p>
            <a:pPr fontAlgn="base"/>
            <a:r>
              <a:rPr lang="en-US" b="1" dirty="0"/>
              <a:t>The sample mean</a:t>
            </a:r>
            <a:r>
              <a:rPr lang="en-US" dirty="0"/>
              <a:t>(x̄). This is given in the question as $130.</a:t>
            </a:r>
          </a:p>
          <a:p>
            <a:pPr fontAlgn="base"/>
            <a:r>
              <a:rPr lang="en-US" b="1" dirty="0"/>
              <a:t>The population mean</a:t>
            </a:r>
            <a:r>
              <a:rPr lang="en-US" dirty="0"/>
              <a:t>(μ). Given as $100 (from past data).</a:t>
            </a:r>
          </a:p>
          <a:p>
            <a:pPr fontAlgn="base"/>
            <a:r>
              <a:rPr lang="en-US" b="1" dirty="0"/>
              <a:t>The sample standard deviation</a:t>
            </a:r>
            <a:r>
              <a:rPr lang="en-US" dirty="0"/>
              <a:t>(s) = $15.</a:t>
            </a:r>
          </a:p>
          <a:p>
            <a:pPr fontAlgn="base"/>
            <a:r>
              <a:rPr lang="en-US" b="1" dirty="0"/>
              <a:t>Number of observations</a:t>
            </a:r>
            <a:r>
              <a:rPr lang="en-US" dirty="0"/>
              <a:t>(n) = 25.</a:t>
            </a:r>
          </a:p>
          <a:p>
            <a:pPr fontAlgn="base"/>
            <a:r>
              <a:rPr lang="en-US" dirty="0"/>
              <a:t>Step 4: Insert the items from above into the t score formula.</a:t>
            </a:r>
          </a:p>
          <a:p>
            <a:endParaRPr lang="en-US" dirty="0"/>
          </a:p>
        </p:txBody>
      </p:sp>
    </p:spTree>
    <p:extLst>
      <p:ext uri="{BB962C8B-B14F-4D97-AF65-F5344CB8AC3E}">
        <p14:creationId xmlns:p14="http://schemas.microsoft.com/office/powerpoint/2010/main" val="40708488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CF4B5E-ECC2-4EEC-81AB-3E2F06EF0973}"/>
              </a:ext>
            </a:extLst>
          </p:cNvPr>
          <p:cNvSpPr>
            <a:spLocks noGrp="1"/>
          </p:cNvSpPr>
          <p:nvPr>
            <p:ph idx="1"/>
          </p:nvPr>
        </p:nvSpPr>
        <p:spPr>
          <a:xfrm>
            <a:off x="838200" y="247650"/>
            <a:ext cx="10515600" cy="5929313"/>
          </a:xfrm>
        </p:spPr>
        <p:txBody>
          <a:bodyPr/>
          <a:lstStyle/>
          <a:p>
            <a:pPr marL="0" indent="0">
              <a:buNone/>
            </a:pPr>
            <a:endParaRPr lang="en-US" dirty="0"/>
          </a:p>
          <a:p>
            <a:pPr marL="0" indent="0">
              <a:buNone/>
            </a:pPr>
            <a:r>
              <a:rPr lang="en-US" dirty="0"/>
              <a:t>t = (130 – 100) / ((15 / √(25))</a:t>
            </a:r>
            <a:br>
              <a:rPr lang="en-US" dirty="0"/>
            </a:br>
            <a:r>
              <a:rPr lang="en-US" dirty="0"/>
              <a:t>t = (30 / 3) = 10</a:t>
            </a:r>
            <a:br>
              <a:rPr lang="en-US" dirty="0"/>
            </a:br>
            <a:r>
              <a:rPr lang="en-US" dirty="0"/>
              <a:t>This is your </a:t>
            </a:r>
            <a:r>
              <a:rPr lang="en-US" b="1" dirty="0"/>
              <a:t>calculated t-value</a:t>
            </a:r>
            <a:r>
              <a:rPr lang="en-US" dirty="0"/>
              <a:t>.</a:t>
            </a:r>
          </a:p>
          <a:p>
            <a:pPr fontAlgn="base"/>
            <a:r>
              <a:rPr lang="en-US" dirty="0"/>
              <a:t>Step 5: Find the t-table value. You need two values to find this:</a:t>
            </a:r>
          </a:p>
          <a:p>
            <a:pPr fontAlgn="base"/>
            <a:r>
              <a:rPr lang="en-US" dirty="0"/>
              <a:t>The alpha level: given as 5% in the question.</a:t>
            </a:r>
          </a:p>
          <a:p>
            <a:pPr fontAlgn="base"/>
            <a:r>
              <a:rPr lang="en-US" dirty="0"/>
              <a:t>The degrees of freedom, which is the number of items in the sample (n) minus 1: 25 – 1 = 24.</a:t>
            </a:r>
          </a:p>
          <a:p>
            <a:pPr fontAlgn="base"/>
            <a:r>
              <a:rPr lang="en-US" dirty="0"/>
              <a:t>Look up 24 degrees of freedom in the left column and 0.05 in the top row. The intersection is 1.711.This is your one-tailed critical t-value.</a:t>
            </a:r>
          </a:p>
          <a:p>
            <a:pPr fontAlgn="base"/>
            <a:r>
              <a:rPr lang="en-US" dirty="0"/>
              <a:t>What this critical value means is that we would expect most values to fall under 1.711. If our calculated t-value (from Step 4) falls within this range, the null hypothesis is likely true.</a:t>
            </a:r>
          </a:p>
          <a:p>
            <a:pPr marL="0" indent="0">
              <a:buNone/>
            </a:pPr>
            <a:endParaRPr lang="en-US" dirty="0"/>
          </a:p>
        </p:txBody>
      </p:sp>
      <p:pic>
        <p:nvPicPr>
          <p:cNvPr id="5124" name="Picture 4" descr="one sample t test">
            <a:extLst>
              <a:ext uri="{FF2B5EF4-FFF2-40B4-BE49-F238E27FC236}">
                <a16:creationId xmlns:a16="http://schemas.microsoft.com/office/drawing/2014/main" id="{CF211B7D-3683-436F-9D61-324694111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0520" y="826135"/>
            <a:ext cx="167640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469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83068E-08C3-4E2B-B537-05338741CC64}"/>
              </a:ext>
            </a:extLst>
          </p:cNvPr>
          <p:cNvSpPr>
            <a:spLocks noGrp="1"/>
          </p:cNvSpPr>
          <p:nvPr>
            <p:ph idx="1"/>
          </p:nvPr>
        </p:nvSpPr>
        <p:spPr>
          <a:xfrm>
            <a:off x="838200" y="609600"/>
            <a:ext cx="10515600" cy="5567363"/>
          </a:xfrm>
        </p:spPr>
        <p:txBody>
          <a:bodyPr/>
          <a:lstStyle/>
          <a:p>
            <a:pPr fontAlgn="base"/>
            <a:r>
              <a:rPr lang="en-US" dirty="0"/>
              <a:t>Step 5: Compare Step 4 to Step 5. The value from Step 4 </a:t>
            </a:r>
            <a:r>
              <a:rPr lang="en-US" b="1" dirty="0"/>
              <a:t>does not</a:t>
            </a:r>
            <a:r>
              <a:rPr lang="en-US" dirty="0"/>
              <a:t> fall into the range calculated in Step 5, so we can reject the null hypothesis. The value of 10 falls into the rejection region (the left tail).</a:t>
            </a:r>
          </a:p>
          <a:p>
            <a:pPr fontAlgn="base"/>
            <a:r>
              <a:rPr lang="en-US" dirty="0"/>
              <a:t>In other words, it’s highly likely that the mean sale is greater. The sales training was probably a success.</a:t>
            </a:r>
          </a:p>
          <a:p>
            <a:endParaRPr lang="en-US" dirty="0"/>
          </a:p>
        </p:txBody>
      </p:sp>
    </p:spTree>
    <p:extLst>
      <p:ext uri="{BB962C8B-B14F-4D97-AF65-F5344CB8AC3E}">
        <p14:creationId xmlns:p14="http://schemas.microsoft.com/office/powerpoint/2010/main" val="21137224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7C65C-66E1-4168-880C-4EB7DE72BB23}"/>
              </a:ext>
            </a:extLst>
          </p:cNvPr>
          <p:cNvSpPr>
            <a:spLocks noGrp="1"/>
          </p:cNvSpPr>
          <p:nvPr>
            <p:ph type="title"/>
          </p:nvPr>
        </p:nvSpPr>
        <p:spPr>
          <a:xfrm>
            <a:off x="838200" y="1213537"/>
            <a:ext cx="10515600" cy="3292476"/>
          </a:xfrm>
        </p:spPr>
        <p:txBody>
          <a:bodyPr>
            <a:normAutofit/>
          </a:bodyPr>
          <a:lstStyle/>
          <a:p>
            <a:pPr algn="ctr"/>
            <a:r>
              <a:rPr lang="en-US" dirty="0" err="1"/>
              <a:t>Apriori</a:t>
            </a:r>
            <a:br>
              <a:rPr lang="en-US" dirty="0"/>
            </a:br>
            <a:br>
              <a:rPr lang="en-US" dirty="0"/>
            </a:br>
            <a:br>
              <a:rPr lang="en-US" dirty="0"/>
            </a:br>
            <a:r>
              <a:rPr lang="en-US" dirty="0"/>
              <a:t>Market Basket Analysis / </a:t>
            </a:r>
            <a:br>
              <a:rPr lang="en-US" dirty="0"/>
            </a:br>
            <a:r>
              <a:rPr lang="en-US" dirty="0"/>
              <a:t>Association Rules</a:t>
            </a:r>
          </a:p>
        </p:txBody>
      </p:sp>
      <p:sp>
        <p:nvSpPr>
          <p:cNvPr id="4" name="Arrow: Down 3">
            <a:extLst>
              <a:ext uri="{FF2B5EF4-FFF2-40B4-BE49-F238E27FC236}">
                <a16:creationId xmlns:a16="http://schemas.microsoft.com/office/drawing/2014/main" id="{85112378-91BB-43CE-9CF4-E4DF4763F226}"/>
              </a:ext>
            </a:extLst>
          </p:cNvPr>
          <p:cNvSpPr/>
          <p:nvPr/>
        </p:nvSpPr>
        <p:spPr>
          <a:xfrm>
            <a:off x="5882326" y="2130458"/>
            <a:ext cx="433633" cy="820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7058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r programming data type hierarchy">
            <a:extLst>
              <a:ext uri="{FF2B5EF4-FFF2-40B4-BE49-F238E27FC236}">
                <a16:creationId xmlns:a16="http://schemas.microsoft.com/office/drawing/2014/main" id="{5AE8AB86-7257-47DE-8BC3-9515210821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33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5977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D20BA-7669-4AE3-A146-29E64E1A3AA4}"/>
              </a:ext>
            </a:extLst>
          </p:cNvPr>
          <p:cNvSpPr>
            <a:spLocks noGrp="1"/>
          </p:cNvSpPr>
          <p:nvPr>
            <p:ph type="title"/>
          </p:nvPr>
        </p:nvSpPr>
        <p:spPr/>
        <p:txBody>
          <a:bodyPr/>
          <a:lstStyle/>
          <a:p>
            <a:pPr algn="ctr"/>
            <a:r>
              <a:rPr lang="en-US" dirty="0" err="1"/>
              <a:t>Apriori</a:t>
            </a:r>
            <a:endParaRPr lang="en-US" dirty="0"/>
          </a:p>
        </p:txBody>
      </p:sp>
      <p:sp>
        <p:nvSpPr>
          <p:cNvPr id="3" name="Content Placeholder 2">
            <a:extLst>
              <a:ext uri="{FF2B5EF4-FFF2-40B4-BE49-F238E27FC236}">
                <a16:creationId xmlns:a16="http://schemas.microsoft.com/office/drawing/2014/main" id="{5B7AED94-7150-44AE-9F92-C348A582AFC9}"/>
              </a:ext>
            </a:extLst>
          </p:cNvPr>
          <p:cNvSpPr>
            <a:spLocks noGrp="1"/>
          </p:cNvSpPr>
          <p:nvPr>
            <p:ph idx="1"/>
          </p:nvPr>
        </p:nvSpPr>
        <p:spPr/>
        <p:txBody>
          <a:bodyPr/>
          <a:lstStyle/>
          <a:p>
            <a:pPr marL="0" indent="0">
              <a:buNone/>
            </a:pPr>
            <a:r>
              <a:rPr lang="en-US" b="1" dirty="0" err="1"/>
              <a:t>Apriori</a:t>
            </a:r>
            <a:r>
              <a:rPr lang="en-US" b="1" dirty="0"/>
              <a:t> Algorithm</a:t>
            </a:r>
          </a:p>
          <a:p>
            <a:pPr marL="0" indent="0">
              <a:buNone/>
            </a:pPr>
            <a:r>
              <a:rPr lang="en-US" dirty="0"/>
              <a:t>With the quick growth in e-commerce applications, there is an accumulation vast quantity of data in months not in years. Data Mining, also known as Knowledge Discovery in Databases(KDD), to find anomalies, correlations, patterns, and trends to predict outcomes.</a:t>
            </a:r>
          </a:p>
          <a:p>
            <a:pPr marL="0" indent="0">
              <a:buNone/>
            </a:pPr>
            <a:r>
              <a:rPr lang="en-US" dirty="0" err="1"/>
              <a:t>Apriori</a:t>
            </a:r>
            <a:r>
              <a:rPr lang="en-US" dirty="0"/>
              <a:t> algorithm is a classical algorithm in data mining. It is used for mining frequent </a:t>
            </a:r>
            <a:r>
              <a:rPr lang="en-US" dirty="0" err="1"/>
              <a:t>itemsets</a:t>
            </a:r>
            <a:r>
              <a:rPr lang="en-US" dirty="0"/>
              <a:t> and relevant association rules. It is devised to operate on a database containing a lot of transactions, for instance, items brought by customers in a store.</a:t>
            </a:r>
          </a:p>
          <a:p>
            <a:pPr marL="0" indent="0">
              <a:buNone/>
            </a:pPr>
            <a:endParaRPr lang="en-US" dirty="0"/>
          </a:p>
        </p:txBody>
      </p:sp>
    </p:spTree>
    <p:extLst>
      <p:ext uri="{BB962C8B-B14F-4D97-AF65-F5344CB8AC3E}">
        <p14:creationId xmlns:p14="http://schemas.microsoft.com/office/powerpoint/2010/main" val="36717938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8C102-913E-4F85-8D66-F0A5DCFB19CB}"/>
              </a:ext>
            </a:extLst>
          </p:cNvPr>
          <p:cNvSpPr>
            <a:spLocks noGrp="1"/>
          </p:cNvSpPr>
          <p:nvPr>
            <p:ph type="title"/>
          </p:nvPr>
        </p:nvSpPr>
        <p:spPr/>
        <p:txBody>
          <a:bodyPr/>
          <a:lstStyle/>
          <a:p>
            <a:pPr algn="ctr"/>
            <a:r>
              <a:rPr lang="en-US" dirty="0" err="1"/>
              <a:t>Apriori</a:t>
            </a:r>
            <a:endParaRPr lang="en-US" dirty="0"/>
          </a:p>
        </p:txBody>
      </p:sp>
      <p:sp>
        <p:nvSpPr>
          <p:cNvPr id="3" name="Content Placeholder 2">
            <a:extLst>
              <a:ext uri="{FF2B5EF4-FFF2-40B4-BE49-F238E27FC236}">
                <a16:creationId xmlns:a16="http://schemas.microsoft.com/office/drawing/2014/main" id="{C5DD59AC-4A0D-4345-939B-041FB3366AA8}"/>
              </a:ext>
            </a:extLst>
          </p:cNvPr>
          <p:cNvSpPr>
            <a:spLocks noGrp="1"/>
          </p:cNvSpPr>
          <p:nvPr>
            <p:ph idx="1"/>
          </p:nvPr>
        </p:nvSpPr>
        <p:spPr/>
        <p:txBody>
          <a:bodyPr/>
          <a:lstStyle/>
          <a:p>
            <a:pPr marL="0" indent="0">
              <a:buNone/>
            </a:pPr>
            <a:r>
              <a:rPr lang="en-US" dirty="0"/>
              <a:t>It is very important for effective Market Basket Analysis and it helps the customers in purchasing their items with more ease which increases the sales of the markets. It has also been used in the field of healthcare for the detection of adverse drug reactions. It produces association rules that indicates what all combinations of medications and patient characteristics lead to ADRs.</a:t>
            </a:r>
          </a:p>
        </p:txBody>
      </p:sp>
    </p:spTree>
    <p:extLst>
      <p:ext uri="{BB962C8B-B14F-4D97-AF65-F5344CB8AC3E}">
        <p14:creationId xmlns:p14="http://schemas.microsoft.com/office/powerpoint/2010/main" val="90338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Related image">
            <a:extLst>
              <a:ext uri="{FF2B5EF4-FFF2-40B4-BE49-F238E27FC236}">
                <a16:creationId xmlns:a16="http://schemas.microsoft.com/office/drawing/2014/main" id="{0825BF61-64EE-41AC-A05A-387144235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955" y="643466"/>
            <a:ext cx="7428089"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575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8E9FC-3DF8-4976-946D-0CB9ECAA8C7A}"/>
              </a:ext>
            </a:extLst>
          </p:cNvPr>
          <p:cNvSpPr>
            <a:spLocks noGrp="1"/>
          </p:cNvSpPr>
          <p:nvPr>
            <p:ph type="title"/>
          </p:nvPr>
        </p:nvSpPr>
        <p:spPr/>
        <p:txBody>
          <a:bodyPr/>
          <a:lstStyle/>
          <a:p>
            <a:pPr algn="ctr"/>
            <a:r>
              <a:rPr lang="en-US" dirty="0"/>
              <a:t>Statistical Features</a:t>
            </a:r>
          </a:p>
        </p:txBody>
      </p:sp>
      <p:sp>
        <p:nvSpPr>
          <p:cNvPr id="3" name="Content Placeholder 2">
            <a:extLst>
              <a:ext uri="{FF2B5EF4-FFF2-40B4-BE49-F238E27FC236}">
                <a16:creationId xmlns:a16="http://schemas.microsoft.com/office/drawing/2014/main" id="{1888DAA5-0147-4154-ACC1-6F896CF80CAD}"/>
              </a:ext>
            </a:extLst>
          </p:cNvPr>
          <p:cNvSpPr>
            <a:spLocks noGrp="1"/>
          </p:cNvSpPr>
          <p:nvPr>
            <p:ph idx="1"/>
          </p:nvPr>
        </p:nvSpPr>
        <p:spPr/>
        <p:txBody>
          <a:bodyPr/>
          <a:lstStyle/>
          <a:p>
            <a:pPr marL="0" indent="0">
              <a:buNone/>
            </a:pPr>
            <a:r>
              <a:rPr lang="en-US" dirty="0"/>
              <a:t>R and its libraries implement a wide variety of statistical and graphical techniques :-</a:t>
            </a:r>
          </a:p>
          <a:p>
            <a:r>
              <a:rPr lang="en-US" dirty="0"/>
              <a:t> linear and nonlinear modeling.</a:t>
            </a:r>
          </a:p>
          <a:p>
            <a:r>
              <a:rPr lang="en-US" dirty="0"/>
              <a:t>classical statistical tests</a:t>
            </a:r>
          </a:p>
          <a:p>
            <a:r>
              <a:rPr lang="en-US" dirty="0"/>
              <a:t>time-series analysis</a:t>
            </a:r>
          </a:p>
          <a:p>
            <a:r>
              <a:rPr lang="en-US" dirty="0"/>
              <a:t>classification</a:t>
            </a:r>
          </a:p>
          <a:p>
            <a:r>
              <a:rPr lang="en-US" dirty="0"/>
              <a:t>clustering</a:t>
            </a:r>
          </a:p>
        </p:txBody>
      </p:sp>
    </p:spTree>
    <p:extLst>
      <p:ext uri="{BB962C8B-B14F-4D97-AF65-F5344CB8AC3E}">
        <p14:creationId xmlns:p14="http://schemas.microsoft.com/office/powerpoint/2010/main" val="2671414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69EC-FD8B-4E5B-A31A-3603782FB5F3}"/>
              </a:ext>
            </a:extLst>
          </p:cNvPr>
          <p:cNvSpPr>
            <a:spLocks noGrp="1"/>
          </p:cNvSpPr>
          <p:nvPr>
            <p:ph type="title"/>
          </p:nvPr>
        </p:nvSpPr>
        <p:spPr/>
        <p:txBody>
          <a:bodyPr/>
          <a:lstStyle/>
          <a:p>
            <a:pPr algn="ctr"/>
            <a:r>
              <a:rPr lang="en-US" dirty="0" err="1"/>
              <a:t>Ggplot</a:t>
            </a:r>
            <a:r>
              <a:rPr lang="en-US" dirty="0"/>
              <a:t> 2</a:t>
            </a:r>
          </a:p>
        </p:txBody>
      </p:sp>
      <p:sp>
        <p:nvSpPr>
          <p:cNvPr id="3" name="Content Placeholder 2">
            <a:extLst>
              <a:ext uri="{FF2B5EF4-FFF2-40B4-BE49-F238E27FC236}">
                <a16:creationId xmlns:a16="http://schemas.microsoft.com/office/drawing/2014/main" id="{BFBEE47A-DA6F-4E98-8D96-5555784F6BE2}"/>
              </a:ext>
            </a:extLst>
          </p:cNvPr>
          <p:cNvSpPr>
            <a:spLocks noGrp="1"/>
          </p:cNvSpPr>
          <p:nvPr>
            <p:ph idx="1"/>
          </p:nvPr>
        </p:nvSpPr>
        <p:spPr/>
        <p:txBody>
          <a:bodyPr>
            <a:normAutofit fontScale="85000" lnSpcReduction="20000"/>
          </a:bodyPr>
          <a:lstStyle/>
          <a:p>
            <a:pPr marL="0" indent="0">
              <a:buNone/>
            </a:pPr>
            <a:r>
              <a:rPr lang="en-US" dirty="0"/>
              <a:t>What Is The Grammar Of Graphics?</a:t>
            </a:r>
          </a:p>
          <a:p>
            <a:pPr marL="0" indent="0">
              <a:buNone/>
            </a:pPr>
            <a:r>
              <a:rPr lang="en-US" dirty="0"/>
              <a:t>The basic idea: independently specify plot building blocks and combine them to create just about any kind of graphical display you want. Building blocks of a graph include:</a:t>
            </a:r>
          </a:p>
          <a:p>
            <a:r>
              <a:rPr lang="en-US" dirty="0"/>
              <a:t>data</a:t>
            </a:r>
          </a:p>
          <a:p>
            <a:r>
              <a:rPr lang="en-US" dirty="0"/>
              <a:t>aesthetic mapping</a:t>
            </a:r>
          </a:p>
          <a:p>
            <a:r>
              <a:rPr lang="en-US" dirty="0"/>
              <a:t>geometric object</a:t>
            </a:r>
          </a:p>
          <a:p>
            <a:r>
              <a:rPr lang="en-US" dirty="0"/>
              <a:t>statistical transformations</a:t>
            </a:r>
          </a:p>
          <a:p>
            <a:r>
              <a:rPr lang="en-US" dirty="0"/>
              <a:t>scales</a:t>
            </a:r>
          </a:p>
          <a:p>
            <a:r>
              <a:rPr lang="en-US" dirty="0"/>
              <a:t>coordinate system</a:t>
            </a:r>
          </a:p>
          <a:p>
            <a:r>
              <a:rPr lang="en-US" dirty="0"/>
              <a:t>position adjustments</a:t>
            </a:r>
          </a:p>
          <a:p>
            <a:r>
              <a:rPr lang="en-US" dirty="0"/>
              <a:t>faceting</a:t>
            </a:r>
          </a:p>
          <a:p>
            <a:pPr marL="0" indent="0">
              <a:buNone/>
            </a:pPr>
            <a:endParaRPr lang="en-US" dirty="0"/>
          </a:p>
        </p:txBody>
      </p:sp>
    </p:spTree>
    <p:extLst>
      <p:ext uri="{BB962C8B-B14F-4D97-AF65-F5344CB8AC3E}">
        <p14:creationId xmlns:p14="http://schemas.microsoft.com/office/powerpoint/2010/main" val="414724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E09D-13C0-4D44-884D-52DA390DC994}"/>
              </a:ext>
            </a:extLst>
          </p:cNvPr>
          <p:cNvSpPr>
            <a:spLocks noGrp="1"/>
          </p:cNvSpPr>
          <p:nvPr>
            <p:ph type="title"/>
          </p:nvPr>
        </p:nvSpPr>
        <p:spPr/>
        <p:txBody>
          <a:bodyPr/>
          <a:lstStyle/>
          <a:p>
            <a:pPr algn="ctr"/>
            <a:r>
              <a:rPr lang="en-US" dirty="0"/>
              <a:t>Why GGPlot2 ?</a:t>
            </a:r>
          </a:p>
        </p:txBody>
      </p:sp>
      <p:sp>
        <p:nvSpPr>
          <p:cNvPr id="3" name="Content Placeholder 2">
            <a:extLst>
              <a:ext uri="{FF2B5EF4-FFF2-40B4-BE49-F238E27FC236}">
                <a16:creationId xmlns:a16="http://schemas.microsoft.com/office/drawing/2014/main" id="{91785C17-BC21-45AB-AC83-A8C5B0C04E64}"/>
              </a:ext>
            </a:extLst>
          </p:cNvPr>
          <p:cNvSpPr>
            <a:spLocks noGrp="1"/>
          </p:cNvSpPr>
          <p:nvPr>
            <p:ph idx="1"/>
          </p:nvPr>
        </p:nvSpPr>
        <p:spPr/>
        <p:txBody>
          <a:bodyPr/>
          <a:lstStyle/>
          <a:p>
            <a:pPr marL="0" indent="0">
              <a:buNone/>
            </a:pPr>
            <a:r>
              <a:rPr lang="en-US" b="1" dirty="0"/>
              <a:t>Advantages of ggplot2</a:t>
            </a:r>
          </a:p>
          <a:p>
            <a:r>
              <a:rPr lang="en-US" dirty="0"/>
              <a:t>consistent underlying gramma of graphics</a:t>
            </a:r>
            <a:endParaRPr lang="en-US" b="1" dirty="0"/>
          </a:p>
          <a:p>
            <a:r>
              <a:rPr lang="en-US" dirty="0"/>
              <a:t>plot specification at a high level of abstraction</a:t>
            </a:r>
          </a:p>
          <a:p>
            <a:r>
              <a:rPr lang="en-US" dirty="0"/>
              <a:t>very flexible</a:t>
            </a:r>
          </a:p>
          <a:p>
            <a:r>
              <a:rPr lang="en-US" dirty="0"/>
              <a:t>theme system for polishing plot appearance</a:t>
            </a:r>
          </a:p>
          <a:p>
            <a:r>
              <a:rPr lang="en-US" dirty="0"/>
              <a:t>mature and complete graphics system</a:t>
            </a:r>
          </a:p>
          <a:p>
            <a:r>
              <a:rPr lang="en-US" dirty="0"/>
              <a:t>many users, active mailing list</a:t>
            </a:r>
          </a:p>
          <a:p>
            <a:pPr marL="0" indent="0">
              <a:buNone/>
            </a:pPr>
            <a:endParaRPr lang="en-US" b="1" dirty="0"/>
          </a:p>
        </p:txBody>
      </p:sp>
    </p:spTree>
    <p:extLst>
      <p:ext uri="{BB962C8B-B14F-4D97-AF65-F5344CB8AC3E}">
        <p14:creationId xmlns:p14="http://schemas.microsoft.com/office/powerpoint/2010/main" val="2140809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2516</TotalTime>
  <Words>1579</Words>
  <Application>Microsoft Office PowerPoint</Application>
  <PresentationFormat>Widescreen</PresentationFormat>
  <Paragraphs>211</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Arial Unicode MS</vt:lpstr>
      <vt:lpstr>Calibri</vt:lpstr>
      <vt:lpstr>Calibri Light</vt:lpstr>
      <vt:lpstr>Open Sans</vt:lpstr>
      <vt:lpstr>Office Theme</vt:lpstr>
      <vt:lpstr>Programming</vt:lpstr>
      <vt:lpstr>R Programming</vt:lpstr>
      <vt:lpstr>Little Bit History of R</vt:lpstr>
      <vt:lpstr>Understanding Basic Data Types in R</vt:lpstr>
      <vt:lpstr>PowerPoint Presentation</vt:lpstr>
      <vt:lpstr>PowerPoint Presentation</vt:lpstr>
      <vt:lpstr>Statistical Features</vt:lpstr>
      <vt:lpstr>Ggplot 2</vt:lpstr>
      <vt:lpstr>Why GGPlot2 ?</vt:lpstr>
      <vt:lpstr>GGPlot2</vt:lpstr>
      <vt:lpstr>ggplot 2 vs Base Graphics</vt:lpstr>
      <vt:lpstr>Regular Expressions</vt:lpstr>
      <vt:lpstr>Regular Expressions</vt:lpstr>
      <vt:lpstr>String Manipulation</vt:lpstr>
      <vt:lpstr>String Manipulation</vt:lpstr>
      <vt:lpstr>PowerPoint Presentation</vt:lpstr>
      <vt:lpstr>stringr</vt:lpstr>
      <vt:lpstr>stringr</vt:lpstr>
      <vt:lpstr>List of Regular Expression Commands</vt:lpstr>
      <vt:lpstr>Regular Expressions in R</vt:lpstr>
      <vt:lpstr>Metacharacters</vt:lpstr>
      <vt:lpstr>Quantifiers</vt:lpstr>
      <vt:lpstr>Quantifiers</vt:lpstr>
      <vt:lpstr>Sequences</vt:lpstr>
      <vt:lpstr>Character Class</vt:lpstr>
      <vt:lpstr>POSIX Character Class</vt:lpstr>
      <vt:lpstr>Statistical inference</vt:lpstr>
      <vt:lpstr>Hypothesis Testing</vt:lpstr>
      <vt:lpstr>Hypothesis Testing</vt:lpstr>
      <vt:lpstr>What is a Hypothesis Statement?</vt:lpstr>
      <vt:lpstr>What is a Hypothesis Statement?</vt:lpstr>
      <vt:lpstr>What is Hypothesis Testing?</vt:lpstr>
      <vt:lpstr>What is Hypothesis Testing?</vt:lpstr>
      <vt:lpstr>What is the Null Hypothesis?</vt:lpstr>
      <vt:lpstr>How to State the Null Hypothesis?</vt:lpstr>
      <vt:lpstr>Rejecting the null hypothesis</vt:lpstr>
      <vt:lpstr>One Sample Hypothesis Testing Example</vt:lpstr>
      <vt:lpstr>PowerPoint Presentation</vt:lpstr>
      <vt:lpstr>PowerPoint Presentation</vt:lpstr>
      <vt:lpstr>T-test</vt:lpstr>
      <vt:lpstr>What is t-test?</vt:lpstr>
      <vt:lpstr>Syntax of t-test in R</vt:lpstr>
      <vt:lpstr>One-sample t-test</vt:lpstr>
      <vt:lpstr>One-sample t-test</vt:lpstr>
      <vt:lpstr>One Sample T Test Example</vt:lpstr>
      <vt:lpstr>PowerPoint Presentation</vt:lpstr>
      <vt:lpstr>PowerPoint Presentation</vt:lpstr>
      <vt:lpstr>PowerPoint Presentation</vt:lpstr>
      <vt:lpstr>Apriori   Market Basket Analysis /  Association Rules</vt:lpstr>
      <vt:lpstr>Apriori</vt:lpstr>
      <vt:lpstr>Apriori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asus</dc:creator>
  <cp:lastModifiedBy>asus</cp:lastModifiedBy>
  <cp:revision>14</cp:revision>
  <dcterms:created xsi:type="dcterms:W3CDTF">2018-11-28T18:10:54Z</dcterms:created>
  <dcterms:modified xsi:type="dcterms:W3CDTF">2018-12-07T07:47:58Z</dcterms:modified>
</cp:coreProperties>
</file>