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6858000" cy="9144000"/>
  <p:defaultTextStyle>
    <a:defPPr>
      <a:defRPr lang="ko-KR"/>
    </a:defPPr>
    <a:lvl1pPr marL="0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050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100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150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199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249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300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0349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0399" algn="l" defTabSz="432010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  <p15:guide id="3" orient="horz" pos="13608">
          <p15:clr>
            <a:srgbClr val="A4A3A4"/>
          </p15:clr>
        </p15:guide>
        <p15:guide id="4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F1"/>
    <a:srgbClr val="1F497D"/>
    <a:srgbClr val="8CAD13"/>
    <a:srgbClr val="587441"/>
    <a:srgbClr val="58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28" y="9"/>
      </p:cViewPr>
      <p:guideLst>
        <p:guide orient="horz" pos="13483"/>
        <p:guide pos="9537"/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879B78-F769-C6C0-2F52-0533AEBC5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1DB2E-F430-8C64-A625-EDA3CF748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BCAD-A6E6-4AF1-BEF4-A8F23BAC650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9C7FF-151D-70AC-55FD-A37828E024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F7D8A-3B11-5EB4-992A-8962D9947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8D07-30F3-40B4-843A-CB7E2B4A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5A1AF-E3B2-432B-B81D-6EDAD013A57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AB08-44DE-415F-B660-9EE20A9F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6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6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97851" y="10801350"/>
            <a:ext cx="24139890" cy="230108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6923" y="10801350"/>
            <a:ext cx="71890862" cy="2301087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4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7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7" y="18312295"/>
            <a:ext cx="27543443" cy="9451178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6005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1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1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01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02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03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03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03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6924" y="62927865"/>
            <a:ext cx="48015377" cy="177982245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22367" y="62927865"/>
            <a:ext cx="48015374" cy="177982245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6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3"/>
            <a:ext cx="14317416" cy="403050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0050" indent="0">
              <a:buNone/>
              <a:defRPr sz="9400" b="1"/>
            </a:lvl2pPr>
            <a:lvl3pPr marL="4320100" indent="0">
              <a:buNone/>
              <a:defRPr sz="8500" b="1"/>
            </a:lvl3pPr>
            <a:lvl4pPr marL="6480150" indent="0">
              <a:buNone/>
              <a:defRPr sz="7600" b="1"/>
            </a:lvl4pPr>
            <a:lvl5pPr marL="8640199" indent="0">
              <a:buNone/>
              <a:defRPr sz="7600" b="1"/>
            </a:lvl5pPr>
            <a:lvl6pPr marL="10800249" indent="0">
              <a:buNone/>
              <a:defRPr sz="7600" b="1"/>
            </a:lvl6pPr>
            <a:lvl7pPr marL="12960300" indent="0">
              <a:buNone/>
              <a:defRPr sz="7600" b="1"/>
            </a:lvl7pPr>
            <a:lvl8pPr marL="15120349" indent="0">
              <a:buNone/>
              <a:defRPr sz="7600" b="1"/>
            </a:lvl8pPr>
            <a:lvl9pPr marL="17280399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5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3"/>
            <a:ext cx="14323041" cy="403050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0050" indent="0">
              <a:buNone/>
              <a:defRPr sz="9400" b="1"/>
            </a:lvl2pPr>
            <a:lvl3pPr marL="4320100" indent="0">
              <a:buNone/>
              <a:defRPr sz="8500" b="1"/>
            </a:lvl3pPr>
            <a:lvl4pPr marL="6480150" indent="0">
              <a:buNone/>
              <a:defRPr sz="7600" b="1"/>
            </a:lvl4pPr>
            <a:lvl5pPr marL="8640199" indent="0">
              <a:buNone/>
              <a:defRPr sz="7600" b="1"/>
            </a:lvl5pPr>
            <a:lvl6pPr marL="10800249" indent="0">
              <a:buNone/>
              <a:defRPr sz="7600" b="1"/>
            </a:lvl6pPr>
            <a:lvl7pPr marL="12960300" indent="0">
              <a:buNone/>
              <a:defRPr sz="7600" b="1"/>
            </a:lvl7pPr>
            <a:lvl8pPr marL="15120349" indent="0">
              <a:buNone/>
              <a:defRPr sz="7600" b="1"/>
            </a:lvl8pPr>
            <a:lvl9pPr marL="17280399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1" cy="24893115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0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4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4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050" indent="0">
              <a:buNone/>
              <a:defRPr sz="5700"/>
            </a:lvl2pPr>
            <a:lvl3pPr marL="4320100" indent="0">
              <a:buNone/>
              <a:defRPr sz="4800"/>
            </a:lvl3pPr>
            <a:lvl4pPr marL="6480150" indent="0">
              <a:buNone/>
              <a:defRPr sz="4200"/>
            </a:lvl4pPr>
            <a:lvl5pPr marL="8640199" indent="0">
              <a:buNone/>
              <a:defRPr sz="4200"/>
            </a:lvl5pPr>
            <a:lvl6pPr marL="10800249" indent="0">
              <a:buNone/>
              <a:defRPr sz="4200"/>
            </a:lvl6pPr>
            <a:lvl7pPr marL="12960300" indent="0">
              <a:buNone/>
              <a:defRPr sz="4200"/>
            </a:lvl7pPr>
            <a:lvl8pPr marL="15120349" indent="0">
              <a:buNone/>
              <a:defRPr sz="4200"/>
            </a:lvl8pPr>
            <a:lvl9pPr marL="17280399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1"/>
            <a:ext cx="19442430" cy="3570449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050" indent="0">
              <a:buNone/>
              <a:defRPr sz="13200"/>
            </a:lvl2pPr>
            <a:lvl3pPr marL="4320100" indent="0">
              <a:buNone/>
              <a:defRPr sz="11400"/>
            </a:lvl3pPr>
            <a:lvl4pPr marL="6480150" indent="0">
              <a:buNone/>
              <a:defRPr sz="9400"/>
            </a:lvl4pPr>
            <a:lvl5pPr marL="8640199" indent="0">
              <a:buNone/>
              <a:defRPr sz="9400"/>
            </a:lvl5pPr>
            <a:lvl6pPr marL="10800249" indent="0">
              <a:buNone/>
              <a:defRPr sz="9400"/>
            </a:lvl6pPr>
            <a:lvl7pPr marL="12960300" indent="0">
              <a:buNone/>
              <a:defRPr sz="9400"/>
            </a:lvl7pPr>
            <a:lvl8pPr marL="15120349" indent="0">
              <a:buNone/>
              <a:defRPr sz="9400"/>
            </a:lvl8pPr>
            <a:lvl9pPr marL="17280399" indent="0">
              <a:buNone/>
              <a:defRPr sz="9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30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050" indent="0">
              <a:buNone/>
              <a:defRPr sz="5700"/>
            </a:lvl2pPr>
            <a:lvl3pPr marL="4320100" indent="0">
              <a:buNone/>
              <a:defRPr sz="4800"/>
            </a:lvl3pPr>
            <a:lvl4pPr marL="6480150" indent="0">
              <a:buNone/>
              <a:defRPr sz="4200"/>
            </a:lvl4pPr>
            <a:lvl5pPr marL="8640199" indent="0">
              <a:buNone/>
              <a:defRPr sz="4200"/>
            </a:lvl5pPr>
            <a:lvl6pPr marL="10800249" indent="0">
              <a:buNone/>
              <a:defRPr sz="4200"/>
            </a:lvl6pPr>
            <a:lvl7pPr marL="12960300" indent="0">
              <a:buNone/>
              <a:defRPr sz="4200"/>
            </a:lvl7pPr>
            <a:lvl8pPr marL="15120349" indent="0">
              <a:buNone/>
              <a:defRPr sz="4200"/>
            </a:lvl8pPr>
            <a:lvl9pPr marL="17280399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</p:spPr>
        <p:txBody>
          <a:bodyPr vert="horz" lIns="432010" tIns="216005" rIns="432010" bIns="21600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6" cy="28513567"/>
          </a:xfrm>
          <a:prstGeom prst="rect">
            <a:avLst/>
          </a:prstGeom>
        </p:spPr>
        <p:txBody>
          <a:bodyPr vert="horz" lIns="432010" tIns="216005" rIns="432010" bIns="21600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6" cy="2300288"/>
          </a:xfrm>
          <a:prstGeom prst="rect">
            <a:avLst/>
          </a:prstGeom>
        </p:spPr>
        <p:txBody>
          <a:bodyPr vert="horz" lIns="432010" tIns="216005" rIns="432010" bIns="216005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26A6-DD4D-41DA-BF94-F5FC953318E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10" tIns="216005" rIns="432010" bIns="216005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6" cy="2300288"/>
          </a:xfrm>
          <a:prstGeom prst="rect">
            <a:avLst/>
          </a:prstGeom>
        </p:spPr>
        <p:txBody>
          <a:bodyPr vert="horz" lIns="432010" tIns="216005" rIns="432010" bIns="216005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1FD5-6324-018E-21FE-B22E7CD297F4}"/>
              </a:ext>
            </a:extLst>
          </p:cNvPr>
          <p:cNvSpPr/>
          <p:nvPr userDrawn="1"/>
        </p:nvSpPr>
        <p:spPr>
          <a:xfrm>
            <a:off x="12169577" y="392026"/>
            <a:ext cx="19514168" cy="184052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E2D645-3264-1230-FAC6-2BDCF915E6BD}"/>
              </a:ext>
            </a:extLst>
          </p:cNvPr>
          <p:cNvGrpSpPr/>
          <p:nvPr userDrawn="1"/>
        </p:nvGrpSpPr>
        <p:grpSpPr>
          <a:xfrm>
            <a:off x="12385601" y="561610"/>
            <a:ext cx="13465496" cy="662826"/>
            <a:chOff x="17354153" y="1974996"/>
            <a:chExt cx="7314337" cy="360041"/>
          </a:xfrm>
        </p:grpSpPr>
        <p:pic>
          <p:nvPicPr>
            <p:cNvPr id="14" name="그림 13" descr="폰트, 텍스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E677BA8F-AB05-895F-B94A-E58EBAFBEE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90" b="69198"/>
            <a:stretch/>
          </p:blipFill>
          <p:spPr>
            <a:xfrm>
              <a:off x="20852065" y="1974996"/>
              <a:ext cx="3816425" cy="360041"/>
            </a:xfrm>
            <a:prstGeom prst="rect">
              <a:avLst/>
            </a:prstGeom>
          </p:spPr>
        </p:pic>
        <p:pic>
          <p:nvPicPr>
            <p:cNvPr id="15" name="그림 14" descr="폰트, 텍스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9D1185D7-2A09-6797-8CC6-87DC3C7E48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310"/>
            <a:stretch/>
          </p:blipFill>
          <p:spPr>
            <a:xfrm>
              <a:off x="17354153" y="2016525"/>
              <a:ext cx="3816425" cy="288031"/>
            </a:xfrm>
            <a:prstGeom prst="rect">
              <a:avLst/>
            </a:prstGeom>
          </p:spPr>
        </p:pic>
      </p:grpSp>
      <p:pic>
        <p:nvPicPr>
          <p:cNvPr id="10" name="그림 9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CC27D20F-33D0-8595-1893-3756B1A33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1"/>
          <a:stretch/>
        </p:blipFill>
        <p:spPr>
          <a:xfrm>
            <a:off x="26787201" y="504347"/>
            <a:ext cx="4608512" cy="15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10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37" indent="-1620037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081" indent="-1350032" algn="l" defTabSz="4320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125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174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25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74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324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75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424" indent="-1080025" algn="l" defTabSz="4320100" rtl="0" eaLnBrk="1" latinLnBrk="1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50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100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150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199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49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00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349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99" algn="l" defTabSz="432010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한쪽 모서리가 잘린 사각형 8">
            <a:extLst>
              <a:ext uri="{FF2B5EF4-FFF2-40B4-BE49-F238E27FC236}">
                <a16:creationId xmlns:a16="http://schemas.microsoft.com/office/drawing/2014/main" id="{2DE17DE1-E9E6-48F9-A10C-E0B8C14BC20A}"/>
              </a:ext>
            </a:extLst>
          </p:cNvPr>
          <p:cNvSpPr/>
          <p:nvPr/>
        </p:nvSpPr>
        <p:spPr>
          <a:xfrm>
            <a:off x="1030619" y="28471337"/>
            <a:ext cx="14655159" cy="1402442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sz="3700" dirty="0">
              <a:solidFill>
                <a:schemeClr val="tx1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0672223-59B1-4C89-9FA7-A179EB7D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619" y="27003300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7899" y="3307370"/>
            <a:ext cx="15139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박제윤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(27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`19</a:t>
            </a:r>
          </a:p>
          <a:p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이준호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(31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`22</a:t>
            </a:r>
          </a:p>
          <a:p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서승현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(31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`22</a:t>
            </a:r>
          </a:p>
          <a:p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김희준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(29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`21</a:t>
            </a:r>
          </a:p>
          <a:p>
            <a:r>
              <a:rPr lang="ko-KR" alt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강병찬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(32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019" y="1500779"/>
            <a:ext cx="17156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FPGA </a:t>
            </a:r>
            <a:r>
              <a:rPr lang="ko-KR" altLang="en-US" sz="8800" b="1" dirty="0">
                <a:solidFill>
                  <a:schemeClr val="bg1"/>
                </a:solidFill>
              </a:rPr>
              <a:t>보드상의 컴퓨터 구현</a:t>
            </a: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030619" y="9976603"/>
            <a:ext cx="14655159" cy="16666656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5400" dirty="0">
                <a:solidFill>
                  <a:schemeClr val="tx1"/>
                </a:solidFill>
              </a:rPr>
              <a:t>[ </a:t>
            </a:r>
            <a:r>
              <a:rPr lang="ko-KR" altLang="en-US" sz="5400" dirty="0">
                <a:solidFill>
                  <a:schemeClr val="tx1"/>
                </a:solidFill>
              </a:rPr>
              <a:t>배경 </a:t>
            </a:r>
            <a:r>
              <a:rPr lang="en-US" altLang="ko-KR" sz="5400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4800" dirty="0">
                <a:solidFill>
                  <a:schemeClr val="tx1"/>
                </a:solidFill>
              </a:rPr>
              <a:t>[ </a:t>
            </a:r>
            <a:r>
              <a:rPr lang="ko-KR" altLang="en-US" sz="4800" dirty="0">
                <a:solidFill>
                  <a:schemeClr val="tx1"/>
                </a:solidFill>
              </a:rPr>
              <a:t>필요성 </a:t>
            </a:r>
            <a:r>
              <a:rPr lang="en-US" altLang="ko-KR" sz="4800" dirty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ctr"/>
            <a:endParaRPr lang="en-US" altLang="ko-KR" sz="4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누구나 맞춤 제작 가능</a:t>
            </a:r>
            <a:r>
              <a:rPr lang="ko-KR" altLang="en-US" sz="4400" dirty="0">
                <a:solidFill>
                  <a:schemeClr val="tx1"/>
                </a:solidFill>
              </a:rPr>
              <a:t>한 </a:t>
            </a:r>
            <a:r>
              <a:rPr lang="ko-KR" altLang="en-US" sz="4400" b="1" dirty="0">
                <a:solidFill>
                  <a:schemeClr val="tx1"/>
                </a:solidFill>
              </a:rPr>
              <a:t>프로세서 설계의 뼈대</a:t>
            </a:r>
            <a:r>
              <a:rPr lang="ko-KR" altLang="en-US" sz="4400" dirty="0">
                <a:solidFill>
                  <a:schemeClr val="tx1"/>
                </a:solidFill>
              </a:rPr>
              <a:t> 제공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algn="just"/>
            <a:endParaRPr lang="ko-KR" altLang="en-US" sz="3700" dirty="0">
              <a:solidFill>
                <a:schemeClr val="tx1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9421B90-D2C8-4F4E-89AE-7CBAFB9B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" y="8353648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69071-24F3-4F63-BD59-BAE1BC5048CE}"/>
              </a:ext>
            </a:extLst>
          </p:cNvPr>
          <p:cNvSpPr txBox="1"/>
          <p:nvPr/>
        </p:nvSpPr>
        <p:spPr>
          <a:xfrm>
            <a:off x="976019" y="8458335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과제의 배경 및 필요성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E2A161D-E793-4313-A8CF-B12DDCB1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330" y="8353649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62372D-EF64-4452-B6CC-83400C88B561}"/>
              </a:ext>
            </a:extLst>
          </p:cNvPr>
          <p:cNvSpPr txBox="1"/>
          <p:nvPr/>
        </p:nvSpPr>
        <p:spPr>
          <a:xfrm>
            <a:off x="16937407" y="27141799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결론 및 기대효과 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6E85287-1FF3-49D8-9E0B-62B32168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" y="27003300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D45809-5005-46ED-9574-E655A4A0D28A}"/>
              </a:ext>
            </a:extLst>
          </p:cNvPr>
          <p:cNvSpPr txBox="1"/>
          <p:nvPr/>
        </p:nvSpPr>
        <p:spPr>
          <a:xfrm>
            <a:off x="1030620" y="27128916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구현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C74A6-0F5D-4080-8DCF-C8870C66D84B}"/>
              </a:ext>
            </a:extLst>
          </p:cNvPr>
          <p:cNvSpPr txBox="1"/>
          <p:nvPr/>
        </p:nvSpPr>
        <p:spPr>
          <a:xfrm>
            <a:off x="16937407" y="8458335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작품 동작 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1E10AB-435E-4F82-847A-099715626236}"/>
              </a:ext>
            </a:extLst>
          </p:cNvPr>
          <p:cNvSpPr txBox="1"/>
          <p:nvPr/>
        </p:nvSpPr>
        <p:spPr>
          <a:xfrm>
            <a:off x="19799317" y="3982226"/>
            <a:ext cx="12604733" cy="1785104"/>
          </a:xfrm>
          <a:prstGeom prst="rect">
            <a:avLst/>
          </a:prstGeom>
          <a:noFill/>
          <a:effectLst>
            <a:outerShdw blurRad="38100" dir="3600000" sx="1000" sy="1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1000" dirty="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 </a:t>
            </a:r>
            <a:r>
              <a:rPr lang="en-US" altLang="ko-KR" sz="11000" dirty="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27</a:t>
            </a:r>
            <a:r>
              <a:rPr lang="ko-KR" altLang="en-US" sz="11000" dirty="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 학술발표회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AA7417-2316-4763-BE73-F8EFC5BA79A0}"/>
              </a:ext>
            </a:extLst>
          </p:cNvPr>
          <p:cNvSpPr txBox="1"/>
          <p:nvPr/>
        </p:nvSpPr>
        <p:spPr>
          <a:xfrm>
            <a:off x="23670008" y="5939790"/>
            <a:ext cx="82301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24. 11. 14 ~ 24. 11. 16</a:t>
            </a:r>
            <a:endParaRPr lang="ko-KR" altLang="en-US" sz="58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한쪽 모서리가 잘린 사각형 8">
            <a:extLst>
              <a:ext uri="{FF2B5EF4-FFF2-40B4-BE49-F238E27FC236}">
                <a16:creationId xmlns:a16="http://schemas.microsoft.com/office/drawing/2014/main" id="{4D8C331E-3CBA-4645-9888-F4EA8F150955}"/>
              </a:ext>
            </a:extLst>
          </p:cNvPr>
          <p:cNvSpPr/>
          <p:nvPr/>
        </p:nvSpPr>
        <p:spPr>
          <a:xfrm>
            <a:off x="17087050" y="28471337"/>
            <a:ext cx="14655158" cy="1402442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sz="3700" dirty="0">
              <a:solidFill>
                <a:schemeClr val="tx1"/>
              </a:solidFill>
            </a:endParaRPr>
          </a:p>
        </p:txBody>
      </p:sp>
      <p:sp>
        <p:nvSpPr>
          <p:cNvPr id="55" name="한쪽 모서리가 잘린 사각형 8">
            <a:extLst>
              <a:ext uri="{FF2B5EF4-FFF2-40B4-BE49-F238E27FC236}">
                <a16:creationId xmlns:a16="http://schemas.microsoft.com/office/drawing/2014/main" id="{F8657B46-DB84-40A5-B957-F4A0FBE4EC4B}"/>
              </a:ext>
            </a:extLst>
          </p:cNvPr>
          <p:cNvSpPr/>
          <p:nvPr/>
        </p:nvSpPr>
        <p:spPr>
          <a:xfrm>
            <a:off x="17087049" y="9976603"/>
            <a:ext cx="14655159" cy="16450633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sz="37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FA41B4-20EE-48C5-BB38-0E09B62F685B}"/>
              </a:ext>
            </a:extLst>
          </p:cNvPr>
          <p:cNvGrpSpPr/>
          <p:nvPr/>
        </p:nvGrpSpPr>
        <p:grpSpPr>
          <a:xfrm>
            <a:off x="11240544" y="10099608"/>
            <a:ext cx="4202939" cy="6778692"/>
            <a:chOff x="323850" y="819944"/>
            <a:chExt cx="3829050" cy="702865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E60C8E1-2BFC-490F-9978-A1C5E0CE2601}"/>
                </a:ext>
              </a:extLst>
            </p:cNvPr>
            <p:cNvSpPr/>
            <p:nvPr/>
          </p:nvSpPr>
          <p:spPr>
            <a:xfrm>
              <a:off x="323850" y="819944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객체지향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프로그래밍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F1562CF-A6E4-4B8C-A3E1-605317429313}"/>
                </a:ext>
              </a:extLst>
            </p:cNvPr>
            <p:cNvSpPr/>
            <p:nvPr/>
          </p:nvSpPr>
          <p:spPr>
            <a:xfrm>
              <a:off x="323850" y="1940719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임베디드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시스템 설계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9D18532-DD52-465F-B6BA-6919F187E583}"/>
                </a:ext>
              </a:extLst>
            </p:cNvPr>
            <p:cNvSpPr/>
            <p:nvPr/>
          </p:nvSpPr>
          <p:spPr>
            <a:xfrm>
              <a:off x="2371725" y="1924056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인공지능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개론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F00FB51-C565-4449-9895-9E0B3A221A61}"/>
                </a:ext>
              </a:extLst>
            </p:cNvPr>
            <p:cNvSpPr/>
            <p:nvPr/>
          </p:nvSpPr>
          <p:spPr>
            <a:xfrm>
              <a:off x="2371725" y="2943229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알고리즘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A999BDD-EAC9-4A71-9BC5-80093E6A120B}"/>
                </a:ext>
              </a:extLst>
            </p:cNvPr>
            <p:cNvSpPr/>
            <p:nvPr/>
          </p:nvSpPr>
          <p:spPr>
            <a:xfrm>
              <a:off x="323850" y="3962402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컴퓨터 구조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5BACEC5-71E9-4F48-8C3D-9631765FA3FA}"/>
                </a:ext>
              </a:extLst>
            </p:cNvPr>
            <p:cNvSpPr/>
            <p:nvPr/>
          </p:nvSpPr>
          <p:spPr>
            <a:xfrm>
              <a:off x="2371725" y="3962402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운영체제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C7F40DA-5615-4DA6-98C3-B7B562258E45}"/>
                </a:ext>
              </a:extLst>
            </p:cNvPr>
            <p:cNvSpPr/>
            <p:nvPr/>
          </p:nvSpPr>
          <p:spPr>
            <a:xfrm>
              <a:off x="1377950" y="5076828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마이크로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프로세서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B9E044D-08B5-4722-9BC4-CA1817C8FD29}"/>
                </a:ext>
              </a:extLst>
            </p:cNvPr>
            <p:cNvSpPr/>
            <p:nvPr/>
          </p:nvSpPr>
          <p:spPr>
            <a:xfrm>
              <a:off x="1381125" y="6096000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자료구조론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2F20944-2BDC-420E-91BA-A47EB26A05DD}"/>
                </a:ext>
              </a:extLst>
            </p:cNvPr>
            <p:cNvSpPr/>
            <p:nvPr/>
          </p:nvSpPr>
          <p:spPr>
            <a:xfrm>
              <a:off x="2235199" y="7162801"/>
              <a:ext cx="1917701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디지털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논리설계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4EAB9EC-AABA-4CE5-B7DF-904A8A332FA9}"/>
                </a:ext>
              </a:extLst>
            </p:cNvPr>
            <p:cNvSpPr/>
            <p:nvPr/>
          </p:nvSpPr>
          <p:spPr>
            <a:xfrm>
              <a:off x="323850" y="7162801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공학도를 위한 창의적 컴퓨팅</a:t>
              </a: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727DF84-A2DA-46DE-9851-582A48AD8BB6}"/>
                </a:ext>
              </a:extLst>
            </p:cNvPr>
            <p:cNvCxnSpPr>
              <a:stCxn id="36" idx="0"/>
              <a:endCxn id="34" idx="2"/>
            </p:cNvCxnSpPr>
            <p:nvPr/>
          </p:nvCxnSpPr>
          <p:spPr>
            <a:xfrm rot="5400000" flipH="1" flipV="1">
              <a:off x="1519237" y="6443664"/>
              <a:ext cx="381001" cy="10572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16FA3EC-9F93-4386-B020-A05802DA3EC9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rot="16200000" flipV="1">
              <a:off x="2525712" y="6494463"/>
              <a:ext cx="381001" cy="95567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735B7E3-E9D2-4E0D-A672-7F0AD406CE72}"/>
                </a:ext>
              </a:extLst>
            </p:cNvPr>
            <p:cNvCxnSpPr>
              <a:stCxn id="34" idx="0"/>
              <a:endCxn id="33" idx="2"/>
            </p:cNvCxnSpPr>
            <p:nvPr/>
          </p:nvCxnSpPr>
          <p:spPr>
            <a:xfrm flipH="1" flipV="1">
              <a:off x="2235200" y="5762628"/>
              <a:ext cx="3175" cy="333372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6E218283-EF50-42A5-BF58-F03E3352D7DE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>
            <a:xfrm rot="16200000" flipV="1">
              <a:off x="1493837" y="4335465"/>
              <a:ext cx="428626" cy="10541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1A15819B-8AD9-4E9F-B8DC-A675FA5C743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rot="5400000" flipH="1" flipV="1">
              <a:off x="2517774" y="4365628"/>
              <a:ext cx="428626" cy="9937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6B2B055-0E2F-4EF0-ABE4-B144362E07AE}"/>
                </a:ext>
              </a:extLst>
            </p:cNvPr>
            <p:cNvCxnSpPr>
              <a:stCxn id="32" idx="0"/>
              <a:endCxn id="30" idx="2"/>
            </p:cNvCxnSpPr>
            <p:nvPr/>
          </p:nvCxnSpPr>
          <p:spPr>
            <a:xfrm flipV="1">
              <a:off x="3228975" y="3629029"/>
              <a:ext cx="0" cy="33337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2EF4E6C-65D3-45A5-9A58-74C4DA24BA07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V="1">
              <a:off x="3228975" y="2609856"/>
              <a:ext cx="0" cy="33337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DCAFC90-3CF9-45F7-A734-D7C82E8DA506}"/>
                </a:ext>
              </a:extLst>
            </p:cNvPr>
            <p:cNvCxnSpPr>
              <a:cxnSpLocks/>
              <a:stCxn id="31" idx="0"/>
              <a:endCxn id="25" idx="2"/>
            </p:cNvCxnSpPr>
            <p:nvPr/>
          </p:nvCxnSpPr>
          <p:spPr>
            <a:xfrm flipV="1">
              <a:off x="1181100" y="2626519"/>
              <a:ext cx="0" cy="133588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774B26A-A9FD-4CB2-8887-ABB0509F44C9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1181100" y="1505744"/>
              <a:ext cx="0" cy="434975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C19F6-6652-4139-A9E4-EB44D503223D}"/>
              </a:ext>
            </a:extLst>
          </p:cNvPr>
          <p:cNvSpPr txBox="1"/>
          <p:nvPr/>
        </p:nvSpPr>
        <p:spPr>
          <a:xfrm>
            <a:off x="1469738" y="11044225"/>
            <a:ext cx="933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A1F1"/>
                </a:solidFill>
              </a:rPr>
              <a:t>개별 과목</a:t>
            </a:r>
            <a:r>
              <a:rPr lang="ko-KR" altLang="en-US" sz="3200" dirty="0"/>
              <a:t>에 대해서는 자세히 배우지만</a:t>
            </a:r>
            <a:endParaRPr lang="en-US" altLang="ko-KR" sz="3200" dirty="0"/>
          </a:p>
          <a:p>
            <a:pPr algn="ctr"/>
            <a:r>
              <a:rPr lang="ko-KR" altLang="en-US" sz="3200" b="1" dirty="0"/>
              <a:t>전체 구조</a:t>
            </a:r>
            <a:r>
              <a:rPr lang="ko-KR" altLang="en-US" sz="3200" dirty="0"/>
              <a:t>에 대해서는 활용해 볼 기회가 많지 </a:t>
            </a:r>
            <a:r>
              <a:rPr lang="ko-KR" altLang="en-US" sz="3200" b="1" dirty="0">
                <a:solidFill>
                  <a:srgbClr val="FF0000"/>
                </a:solidFill>
              </a:rPr>
              <a:t>않음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2286349-FF9B-48B2-BF53-39181453106B}"/>
              </a:ext>
            </a:extLst>
          </p:cNvPr>
          <p:cNvSpPr/>
          <p:nvPr/>
        </p:nvSpPr>
        <p:spPr>
          <a:xfrm>
            <a:off x="5184801" y="12866391"/>
            <a:ext cx="2016221" cy="1751533"/>
          </a:xfrm>
          <a:prstGeom prst="downArrow">
            <a:avLst/>
          </a:prstGeom>
          <a:solidFill>
            <a:srgbClr val="00A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AFDF89-4B6B-49ED-93B8-DC109FA3EFDD}"/>
              </a:ext>
            </a:extLst>
          </p:cNvPr>
          <p:cNvSpPr txBox="1"/>
          <p:nvPr/>
        </p:nvSpPr>
        <p:spPr>
          <a:xfrm>
            <a:off x="1247027" y="15113269"/>
            <a:ext cx="1020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배운 내용을 </a:t>
            </a:r>
            <a:r>
              <a:rPr lang="ko-KR" altLang="en-US" sz="3200" b="1" dirty="0"/>
              <a:t>집대성</a:t>
            </a:r>
            <a:r>
              <a:rPr lang="ko-KR" altLang="en-US" sz="3200" dirty="0"/>
              <a:t> 하여 </a:t>
            </a:r>
            <a:r>
              <a:rPr lang="ko-KR" altLang="en-US" sz="3200" b="1" dirty="0"/>
              <a:t>프로세서</a:t>
            </a:r>
            <a:r>
              <a:rPr lang="ko-KR" altLang="en-US" sz="3200" dirty="0"/>
              <a:t>를 만들어 보고자 함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C985862-8792-4D87-94FB-A446535E3DCB}"/>
              </a:ext>
            </a:extLst>
          </p:cNvPr>
          <p:cNvGrpSpPr/>
          <p:nvPr/>
        </p:nvGrpSpPr>
        <p:grpSpPr>
          <a:xfrm>
            <a:off x="1469738" y="18578364"/>
            <a:ext cx="14150367" cy="2455150"/>
            <a:chOff x="1469738" y="18578364"/>
            <a:chExt cx="14150367" cy="24551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6283698-184A-40D0-9A4D-A26FA546C959}"/>
                </a:ext>
              </a:extLst>
            </p:cNvPr>
            <p:cNvGrpSpPr/>
            <p:nvPr/>
          </p:nvGrpSpPr>
          <p:grpSpPr>
            <a:xfrm>
              <a:off x="1469738" y="18578364"/>
              <a:ext cx="4602489" cy="2455150"/>
              <a:chOff x="1498091" y="17984750"/>
              <a:chExt cx="4602489" cy="245515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F0E4F62-F83D-483F-BCA6-53611B285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8091" y="17984750"/>
                <a:ext cx="4602489" cy="73152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DAACE2-6D70-42E6-81D2-35D5EE7A3B71}"/>
                  </a:ext>
                </a:extLst>
              </p:cNvPr>
              <p:cNvSpPr txBox="1"/>
              <p:nvPr/>
            </p:nvSpPr>
            <p:spPr>
              <a:xfrm>
                <a:off x="1634637" y="18870240"/>
                <a:ext cx="43293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/>
                  <a:t>BSD License</a:t>
                </a:r>
              </a:p>
              <a:p>
                <a:pPr algn="ctr"/>
                <a:r>
                  <a:rPr lang="en-US" altLang="ko-KR" sz="4800" dirty="0"/>
                  <a:t>(Open</a:t>
                </a:r>
                <a:r>
                  <a:rPr lang="ko-KR" altLang="en-US" sz="4800" dirty="0"/>
                  <a:t> </a:t>
                </a:r>
                <a:r>
                  <a:rPr lang="en-US" altLang="ko-KR" sz="4800" dirty="0"/>
                  <a:t>Source)</a:t>
                </a:r>
                <a:endParaRPr lang="ko-KR" altLang="en-US" sz="4800" dirty="0"/>
              </a:p>
            </p:txBody>
          </p:sp>
        </p:grpSp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CF6378F5-C724-47D6-ACF4-7C263BB515F7}"/>
                </a:ext>
              </a:extLst>
            </p:cNvPr>
            <p:cNvSpPr/>
            <p:nvPr/>
          </p:nvSpPr>
          <p:spPr>
            <a:xfrm>
              <a:off x="6592254" y="18828120"/>
              <a:ext cx="1955639" cy="1955639"/>
            </a:xfrm>
            <a:prstGeom prst="mathPlus">
              <a:avLst>
                <a:gd name="adj1" fmla="val 12805"/>
              </a:avLst>
            </a:prstGeom>
            <a:solidFill>
              <a:srgbClr val="00A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C6C91D0-0D21-4E65-A5C3-C70567804E2E}"/>
                </a:ext>
              </a:extLst>
            </p:cNvPr>
            <p:cNvGrpSpPr/>
            <p:nvPr/>
          </p:nvGrpSpPr>
          <p:grpSpPr>
            <a:xfrm>
              <a:off x="7635160" y="18622578"/>
              <a:ext cx="7984945" cy="2366722"/>
              <a:chOff x="7635160" y="18137846"/>
              <a:chExt cx="7984945" cy="236672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8F74639C-98F8-49C6-91B0-63BA22BC2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4538" y="18137846"/>
                <a:ext cx="2686188" cy="1263715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975214-6D08-4FB2-9706-C390E4ABF32E}"/>
                  </a:ext>
                </a:extLst>
              </p:cNvPr>
              <p:cNvSpPr txBox="1"/>
              <p:nvPr/>
            </p:nvSpPr>
            <p:spPr>
              <a:xfrm>
                <a:off x="7635160" y="19673571"/>
                <a:ext cx="79849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/>
                  <a:t>Software for FPGA Design</a:t>
                </a:r>
                <a:endParaRPr lang="ko-KR" altLang="en-US" sz="4800" dirty="0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08F3AB3-7B09-4610-8D7B-AFC365024A96}"/>
              </a:ext>
            </a:extLst>
          </p:cNvPr>
          <p:cNvSpPr txBox="1"/>
          <p:nvPr/>
        </p:nvSpPr>
        <p:spPr>
          <a:xfrm>
            <a:off x="3578752" y="24351778"/>
            <a:ext cx="7981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Xilinx </a:t>
            </a:r>
            <a:r>
              <a:rPr lang="en-US" altLang="ko-KR" sz="5400" dirty="0" err="1"/>
              <a:t>Zybo</a:t>
            </a:r>
            <a:r>
              <a:rPr lang="en-US" altLang="ko-KR" sz="5400" dirty="0"/>
              <a:t> Z7</a:t>
            </a:r>
            <a:endParaRPr lang="ko-KR" altLang="en-US" sz="54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FD246E9-7526-4095-B5AA-18777C48C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51" y="21135516"/>
            <a:ext cx="6048672" cy="3398598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54ADC6A5-B7AF-4356-A9A5-848936FBEC6C}"/>
              </a:ext>
            </a:extLst>
          </p:cNvPr>
          <p:cNvGrpSpPr/>
          <p:nvPr/>
        </p:nvGrpSpPr>
        <p:grpSpPr>
          <a:xfrm>
            <a:off x="-6336479" y="32547916"/>
            <a:ext cx="5214840" cy="4265432"/>
            <a:chOff x="10009337" y="30005737"/>
            <a:chExt cx="5214840" cy="42654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D3EB75-AD75-4789-BC01-C683DDFFA5DA}"/>
                </a:ext>
              </a:extLst>
            </p:cNvPr>
            <p:cNvSpPr txBox="1"/>
            <p:nvPr/>
          </p:nvSpPr>
          <p:spPr>
            <a:xfrm>
              <a:off x="10009337" y="30005737"/>
              <a:ext cx="4562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2 way-superscalar</a:t>
              </a:r>
              <a:endParaRPr lang="ko-KR" altLang="en-US" sz="4000" dirty="0"/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26A84406-14D7-419F-AC37-459237FF171C}"/>
                </a:ext>
              </a:extLst>
            </p:cNvPr>
            <p:cNvCxnSpPr>
              <a:cxnSpLocks/>
              <a:stCxn id="77" idx="1"/>
              <a:endCxn id="61" idx="1"/>
            </p:cNvCxnSpPr>
            <p:nvPr/>
          </p:nvCxnSpPr>
          <p:spPr>
            <a:xfrm rot="10800000">
              <a:off x="10009337" y="30359680"/>
              <a:ext cx="12700" cy="3557546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rgbClr val="00A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B40AA1-E4BE-487D-89F7-090D94D0FCD7}"/>
                </a:ext>
              </a:extLst>
            </p:cNvPr>
            <p:cNvSpPr txBox="1"/>
            <p:nvPr/>
          </p:nvSpPr>
          <p:spPr>
            <a:xfrm>
              <a:off x="10009337" y="31784510"/>
              <a:ext cx="5214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8 entry, 32bit register</a:t>
              </a:r>
              <a:endParaRPr lang="ko-KR" altLang="en-US" sz="4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62A246-28E0-45E0-9524-8FFC810B1A89}"/>
                </a:ext>
              </a:extLst>
            </p:cNvPr>
            <p:cNvSpPr txBox="1"/>
            <p:nvPr/>
          </p:nvSpPr>
          <p:spPr>
            <a:xfrm>
              <a:off x="10009337" y="33563283"/>
              <a:ext cx="4674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Depth 6 Pipelining</a:t>
              </a:r>
              <a:endParaRPr lang="ko-KR" altLang="en-US" sz="4000" dirty="0"/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F5D8BF0F-CA0B-4A90-BEB9-DF5C2F99B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361" y="38812612"/>
            <a:ext cx="3400425" cy="3400425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6973F9C4-CC21-49A1-A5E9-11C6C3BD29BD}"/>
              </a:ext>
            </a:extLst>
          </p:cNvPr>
          <p:cNvGrpSpPr/>
          <p:nvPr/>
        </p:nvGrpSpPr>
        <p:grpSpPr>
          <a:xfrm>
            <a:off x="1020635" y="29477393"/>
            <a:ext cx="14493506" cy="12012317"/>
            <a:chOff x="430315" y="1740707"/>
            <a:chExt cx="6279734" cy="4919235"/>
          </a:xfrm>
        </p:grpSpPr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8BBD6E75-A2B7-4918-907A-664D185333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8315" y="3937559"/>
              <a:ext cx="570995" cy="216816"/>
            </a:xfrm>
            <a:prstGeom prst="bentConnector2">
              <a:avLst/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9B777D-F558-4434-9961-3685D64EA916}"/>
                </a:ext>
              </a:extLst>
            </p:cNvPr>
            <p:cNvSpPr txBox="1"/>
            <p:nvPr/>
          </p:nvSpPr>
          <p:spPr>
            <a:xfrm>
              <a:off x="5816310" y="3382481"/>
              <a:ext cx="893739" cy="25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Interrupt</a:t>
              </a:r>
              <a:endParaRPr lang="ko-KR" altLang="en-US" sz="3600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8C72A52D-122D-4B8C-A86D-DC3F6FE55A31}"/>
                </a:ext>
              </a:extLst>
            </p:cNvPr>
            <p:cNvSpPr/>
            <p:nvPr/>
          </p:nvSpPr>
          <p:spPr>
            <a:xfrm>
              <a:off x="2947145" y="3061908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Fetch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화살표: 아래쪽 90">
              <a:extLst>
                <a:ext uri="{FF2B5EF4-FFF2-40B4-BE49-F238E27FC236}">
                  <a16:creationId xmlns:a16="http://schemas.microsoft.com/office/drawing/2014/main" id="{0552A5C8-8F76-400E-AAC1-0A8CE9529BCD}"/>
                </a:ext>
              </a:extLst>
            </p:cNvPr>
            <p:cNvSpPr/>
            <p:nvPr/>
          </p:nvSpPr>
          <p:spPr>
            <a:xfrm>
              <a:off x="3090949" y="338780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6B50DBF-AEF1-4876-A480-97A8F19ED0C5}"/>
                </a:ext>
              </a:extLst>
            </p:cNvPr>
            <p:cNvSpPr/>
            <p:nvPr/>
          </p:nvSpPr>
          <p:spPr>
            <a:xfrm>
              <a:off x="2947145" y="3846756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Decode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2713A604-802F-41F5-BC52-67C3D5CBFA35}"/>
                </a:ext>
              </a:extLst>
            </p:cNvPr>
            <p:cNvSpPr/>
            <p:nvPr/>
          </p:nvSpPr>
          <p:spPr>
            <a:xfrm>
              <a:off x="2947145" y="4578148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FF1F5B9-B12E-41F3-9999-E0A94C215D93}"/>
                </a:ext>
              </a:extLst>
            </p:cNvPr>
            <p:cNvGrpSpPr/>
            <p:nvPr/>
          </p:nvGrpSpPr>
          <p:grpSpPr>
            <a:xfrm>
              <a:off x="2985721" y="4899758"/>
              <a:ext cx="1931958" cy="438765"/>
              <a:chOff x="6444141" y="3082074"/>
              <a:chExt cx="3434592" cy="780027"/>
            </a:xfrm>
          </p:grpSpPr>
          <p:sp>
            <p:nvSpPr>
              <p:cNvPr id="129" name="화살표: 아래쪽 128">
                <a:extLst>
                  <a:ext uri="{FF2B5EF4-FFF2-40B4-BE49-F238E27FC236}">
                    <a16:creationId xmlns:a16="http://schemas.microsoft.com/office/drawing/2014/main" id="{C758BCC5-F823-4D46-9B71-8119D26416BD}"/>
                  </a:ext>
                </a:extLst>
              </p:cNvPr>
              <p:cNvSpPr/>
              <p:nvPr/>
            </p:nvSpPr>
            <p:spPr>
              <a:xfrm>
                <a:off x="6543790" y="3082074"/>
                <a:ext cx="658536" cy="287323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화살표: 아래쪽 129">
                <a:extLst>
                  <a:ext uri="{FF2B5EF4-FFF2-40B4-BE49-F238E27FC236}">
                    <a16:creationId xmlns:a16="http://schemas.microsoft.com/office/drawing/2014/main" id="{DA75FE3F-CCD0-4F38-8E62-86CF2DFA545D}"/>
                  </a:ext>
                </a:extLst>
              </p:cNvPr>
              <p:cNvSpPr/>
              <p:nvPr/>
            </p:nvSpPr>
            <p:spPr>
              <a:xfrm>
                <a:off x="7832168" y="3082074"/>
                <a:ext cx="658536" cy="287323"/>
              </a:xfrm>
              <a:prstGeom prst="downArrow">
                <a:avLst/>
              </a:prstGeom>
              <a:solidFill>
                <a:srgbClr val="FF8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화살표: 아래쪽 130">
                <a:extLst>
                  <a:ext uri="{FF2B5EF4-FFF2-40B4-BE49-F238E27FC236}">
                    <a16:creationId xmlns:a16="http://schemas.microsoft.com/office/drawing/2014/main" id="{D18C5160-0D1A-40F9-86F3-633D3C8EB2B0}"/>
                  </a:ext>
                </a:extLst>
              </p:cNvPr>
              <p:cNvSpPr/>
              <p:nvPr/>
            </p:nvSpPr>
            <p:spPr>
              <a:xfrm>
                <a:off x="9121625" y="3088623"/>
                <a:ext cx="658536" cy="287323"/>
              </a:xfrm>
              <a:prstGeom prst="downArrow">
                <a:avLst/>
              </a:prstGeom>
              <a:solidFill>
                <a:srgbClr val="9BC9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BD179B3-9133-489C-B470-4A20F022FFCD}"/>
                  </a:ext>
                </a:extLst>
              </p:cNvPr>
              <p:cNvSpPr/>
              <p:nvPr/>
            </p:nvSpPr>
            <p:spPr>
              <a:xfrm>
                <a:off x="6444141" y="3409095"/>
                <a:ext cx="855677" cy="453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0DBB21E1-3017-434D-9A12-4F217629C03B}"/>
                  </a:ext>
                </a:extLst>
              </p:cNvPr>
              <p:cNvSpPr/>
              <p:nvPr/>
            </p:nvSpPr>
            <p:spPr>
              <a:xfrm>
                <a:off x="7733598" y="3409095"/>
                <a:ext cx="855677" cy="453006"/>
              </a:xfrm>
              <a:prstGeom prst="roundRect">
                <a:avLst/>
              </a:prstGeom>
              <a:solidFill>
                <a:srgbClr val="FF8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94844769-FD53-46F0-8240-75216D2FEC9C}"/>
                  </a:ext>
                </a:extLst>
              </p:cNvPr>
              <p:cNvSpPr/>
              <p:nvPr/>
            </p:nvSpPr>
            <p:spPr>
              <a:xfrm>
                <a:off x="9023056" y="3409095"/>
                <a:ext cx="855677" cy="453006"/>
              </a:xfrm>
              <a:prstGeom prst="roundRect">
                <a:avLst/>
              </a:prstGeom>
              <a:solidFill>
                <a:srgbClr val="9BC9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8733674-FE73-4A69-B71E-65D58AD643F3}"/>
                </a:ext>
              </a:extLst>
            </p:cNvPr>
            <p:cNvSpPr/>
            <p:nvPr/>
          </p:nvSpPr>
          <p:spPr>
            <a:xfrm>
              <a:off x="2983077" y="5621350"/>
              <a:ext cx="1918195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화살표: 아래쪽 97">
              <a:extLst>
                <a:ext uri="{FF2B5EF4-FFF2-40B4-BE49-F238E27FC236}">
                  <a16:creationId xmlns:a16="http://schemas.microsoft.com/office/drawing/2014/main" id="{A2DF2459-DEC4-40F8-A61A-5C2F3CF7B677}"/>
                </a:ext>
              </a:extLst>
            </p:cNvPr>
            <p:cNvSpPr/>
            <p:nvPr/>
          </p:nvSpPr>
          <p:spPr>
            <a:xfrm>
              <a:off x="3017550" y="5384880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E3AAC09-71BA-401E-A2D3-BA23D94967CB}"/>
                </a:ext>
              </a:extLst>
            </p:cNvPr>
            <p:cNvSpPr/>
            <p:nvPr/>
          </p:nvSpPr>
          <p:spPr>
            <a:xfrm>
              <a:off x="2983076" y="6405126"/>
              <a:ext cx="1918195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Retire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화살표: 아래쪽 99">
              <a:extLst>
                <a:ext uri="{FF2B5EF4-FFF2-40B4-BE49-F238E27FC236}">
                  <a16:creationId xmlns:a16="http://schemas.microsoft.com/office/drawing/2014/main" id="{E26F64BE-8ABD-4C07-A222-B8B801C49303}"/>
                </a:ext>
              </a:extLst>
            </p:cNvPr>
            <p:cNvSpPr/>
            <p:nvPr/>
          </p:nvSpPr>
          <p:spPr>
            <a:xfrm>
              <a:off x="4320662" y="3387800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화살표: 아래쪽 100">
              <a:extLst>
                <a:ext uri="{FF2B5EF4-FFF2-40B4-BE49-F238E27FC236}">
                  <a16:creationId xmlns:a16="http://schemas.microsoft.com/office/drawing/2014/main" id="{C08DFEB8-DDC0-4E2A-B18B-A210D617F93C}"/>
                </a:ext>
              </a:extLst>
            </p:cNvPr>
            <p:cNvSpPr/>
            <p:nvPr/>
          </p:nvSpPr>
          <p:spPr>
            <a:xfrm>
              <a:off x="3090949" y="414174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화살표: 아래쪽 101">
              <a:extLst>
                <a:ext uri="{FF2B5EF4-FFF2-40B4-BE49-F238E27FC236}">
                  <a16:creationId xmlns:a16="http://schemas.microsoft.com/office/drawing/2014/main" id="{1B96BC87-1431-4CC3-BD3A-29B53A9C417D}"/>
                </a:ext>
              </a:extLst>
            </p:cNvPr>
            <p:cNvSpPr/>
            <p:nvPr/>
          </p:nvSpPr>
          <p:spPr>
            <a:xfrm>
              <a:off x="4320662" y="4139789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화살표: 아래쪽 102">
              <a:extLst>
                <a:ext uri="{FF2B5EF4-FFF2-40B4-BE49-F238E27FC236}">
                  <a16:creationId xmlns:a16="http://schemas.microsoft.com/office/drawing/2014/main" id="{8EBDAED5-FEA4-43FC-B377-9D8077C66AD7}"/>
                </a:ext>
              </a:extLst>
            </p:cNvPr>
            <p:cNvSpPr/>
            <p:nvPr/>
          </p:nvSpPr>
          <p:spPr>
            <a:xfrm>
              <a:off x="3742870" y="5380505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화살표: 아래쪽 103">
              <a:extLst>
                <a:ext uri="{FF2B5EF4-FFF2-40B4-BE49-F238E27FC236}">
                  <a16:creationId xmlns:a16="http://schemas.microsoft.com/office/drawing/2014/main" id="{685210E4-5228-48B2-95F7-D271EDF88B5A}"/>
                </a:ext>
              </a:extLst>
            </p:cNvPr>
            <p:cNvSpPr/>
            <p:nvPr/>
          </p:nvSpPr>
          <p:spPr>
            <a:xfrm>
              <a:off x="4468189" y="5387218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화살표: 아래쪽 104">
              <a:extLst>
                <a:ext uri="{FF2B5EF4-FFF2-40B4-BE49-F238E27FC236}">
                  <a16:creationId xmlns:a16="http://schemas.microsoft.com/office/drawing/2014/main" id="{BB1CFE41-A406-4EBA-B15C-7FA390E002E0}"/>
                </a:ext>
              </a:extLst>
            </p:cNvPr>
            <p:cNvSpPr/>
            <p:nvPr/>
          </p:nvSpPr>
          <p:spPr>
            <a:xfrm>
              <a:off x="3032248" y="592425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화살표: 아래쪽 105">
              <a:extLst>
                <a:ext uri="{FF2B5EF4-FFF2-40B4-BE49-F238E27FC236}">
                  <a16:creationId xmlns:a16="http://schemas.microsoft.com/office/drawing/2014/main" id="{D1342C69-0EA0-4ADF-BC74-97D7C51B0E40}"/>
                </a:ext>
              </a:extLst>
            </p:cNvPr>
            <p:cNvSpPr/>
            <p:nvPr/>
          </p:nvSpPr>
          <p:spPr>
            <a:xfrm>
              <a:off x="4261962" y="5922299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9063F7E3-5C65-4A46-A9B9-F76D3C079775}"/>
                </a:ext>
              </a:extLst>
            </p:cNvPr>
            <p:cNvSpPr/>
            <p:nvPr/>
          </p:nvSpPr>
          <p:spPr>
            <a:xfrm>
              <a:off x="2949647" y="2273522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I-cache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화살표: 아래쪽 107">
              <a:extLst>
                <a:ext uri="{FF2B5EF4-FFF2-40B4-BE49-F238E27FC236}">
                  <a16:creationId xmlns:a16="http://schemas.microsoft.com/office/drawing/2014/main" id="{D675776E-0717-4F28-9F4F-2357FE56132F}"/>
                </a:ext>
              </a:extLst>
            </p:cNvPr>
            <p:cNvSpPr/>
            <p:nvPr/>
          </p:nvSpPr>
          <p:spPr>
            <a:xfrm>
              <a:off x="3093451" y="2599414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화살표: 아래쪽 108">
              <a:extLst>
                <a:ext uri="{FF2B5EF4-FFF2-40B4-BE49-F238E27FC236}">
                  <a16:creationId xmlns:a16="http://schemas.microsoft.com/office/drawing/2014/main" id="{62CC5C58-40BE-470C-8DC1-63541551EE76}"/>
                </a:ext>
              </a:extLst>
            </p:cNvPr>
            <p:cNvSpPr/>
            <p:nvPr/>
          </p:nvSpPr>
          <p:spPr>
            <a:xfrm>
              <a:off x="4323164" y="2599414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C66378F-D997-4B53-863C-C515AE89E267}"/>
                </a:ext>
              </a:extLst>
            </p:cNvPr>
            <p:cNvSpPr/>
            <p:nvPr/>
          </p:nvSpPr>
          <p:spPr>
            <a:xfrm>
              <a:off x="853440" y="1920573"/>
              <a:ext cx="1794510" cy="705898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9159C05-535A-42AB-A314-50A82D86D08E}"/>
                </a:ext>
              </a:extLst>
            </p:cNvPr>
            <p:cNvSpPr/>
            <p:nvPr/>
          </p:nvSpPr>
          <p:spPr>
            <a:xfrm>
              <a:off x="1544237" y="1740707"/>
              <a:ext cx="412915" cy="359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</a:rPr>
                <a:t>RF</a:t>
              </a:r>
              <a:endParaRPr lang="ko-KR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14CEEFA-9BE7-4509-AC41-CB67081C877C}"/>
                </a:ext>
              </a:extLst>
            </p:cNvPr>
            <p:cNvSpPr/>
            <p:nvPr/>
          </p:nvSpPr>
          <p:spPr>
            <a:xfrm>
              <a:off x="1006547" y="2135208"/>
              <a:ext cx="643183" cy="276628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ARF</a:t>
              </a:r>
              <a:endParaRPr lang="ko-KR" altLang="en-US" sz="2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FE95EA0-9E9B-4DF1-B312-6CB17D09192B}"/>
                </a:ext>
              </a:extLst>
            </p:cNvPr>
            <p:cNvSpPr/>
            <p:nvPr/>
          </p:nvSpPr>
          <p:spPr>
            <a:xfrm>
              <a:off x="1905926" y="2141991"/>
              <a:ext cx="643183" cy="276628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RRF</a:t>
              </a:r>
              <a:endParaRPr lang="ko-KR" altLang="en-US" sz="2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F3112966-4652-4AFB-B02B-BEC1325156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37538" y="2916244"/>
              <a:ext cx="1231103" cy="808819"/>
            </a:xfrm>
            <a:prstGeom prst="bentConnector3">
              <a:avLst>
                <a:gd name="adj1" fmla="val 99323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343C33F9-7CC1-4E1C-89CB-74FE87D3838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61711" y="2931905"/>
              <a:ext cx="1366980" cy="878549"/>
            </a:xfrm>
            <a:prstGeom prst="bentConnector3">
              <a:avLst>
                <a:gd name="adj1" fmla="val 295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B45E62C-89F5-4E07-A2FB-D814A30D4798}"/>
                </a:ext>
              </a:extLst>
            </p:cNvPr>
            <p:cNvSpPr txBox="1"/>
            <p:nvPr/>
          </p:nvSpPr>
          <p:spPr>
            <a:xfrm>
              <a:off x="2072395" y="3253759"/>
              <a:ext cx="390415" cy="20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Data</a:t>
              </a:r>
              <a:endParaRPr lang="ko-KR" altLang="en-US" sz="28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B97A32-5E0F-4734-AC98-82540B8E214F}"/>
                </a:ext>
              </a:extLst>
            </p:cNvPr>
            <p:cNvSpPr txBox="1"/>
            <p:nvPr/>
          </p:nvSpPr>
          <p:spPr>
            <a:xfrm>
              <a:off x="1284856" y="3182426"/>
              <a:ext cx="570812" cy="375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/>
                <a:t>Tag,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bit</a:t>
              </a:r>
            </a:p>
            <a:p>
              <a:pPr algn="ctr"/>
              <a:r>
                <a:rPr lang="ko-KR" altLang="en-US" sz="2800" dirty="0"/>
                <a:t>설정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698AE97D-B218-4453-AA40-665A7A1963C5}"/>
                </a:ext>
              </a:extLst>
            </p:cNvPr>
            <p:cNvSpPr/>
            <p:nvPr/>
          </p:nvSpPr>
          <p:spPr>
            <a:xfrm>
              <a:off x="5163378" y="4136203"/>
              <a:ext cx="952026" cy="390523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</a:rPr>
                <a:t>Control</a:t>
              </a:r>
              <a:endParaRPr lang="ko-KR" altLang="en-US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DD40BA1E-E51B-4DCC-B8B2-AB1D67CE84C2}"/>
                </a:ext>
              </a:extLst>
            </p:cNvPr>
            <p:cNvCxnSpPr>
              <a:stCxn id="92" idx="3"/>
              <a:endCxn id="118" idx="0"/>
            </p:cNvCxnSpPr>
            <p:nvPr/>
          </p:nvCxnSpPr>
          <p:spPr>
            <a:xfrm>
              <a:off x="4988029" y="3974164"/>
              <a:ext cx="651362" cy="162039"/>
            </a:xfrm>
            <a:prstGeom prst="bentConnector2">
              <a:avLst/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217014C8-0A88-4679-8987-3312C10EAEDB}"/>
                </a:ext>
              </a:extLst>
            </p:cNvPr>
            <p:cNvCxnSpPr>
              <a:stCxn id="118" idx="2"/>
              <a:endCxn id="93" idx="3"/>
            </p:cNvCxnSpPr>
            <p:nvPr/>
          </p:nvCxnSpPr>
          <p:spPr>
            <a:xfrm rot="5400000">
              <a:off x="5224295" y="4290460"/>
              <a:ext cx="178830" cy="651362"/>
            </a:xfrm>
            <a:prstGeom prst="bentConnector2">
              <a:avLst/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B2E4980-2032-40D5-A3F8-01083A310F14}"/>
                </a:ext>
              </a:extLst>
            </p:cNvPr>
            <p:cNvSpPr/>
            <p:nvPr/>
          </p:nvSpPr>
          <p:spPr>
            <a:xfrm>
              <a:off x="1713817" y="6009218"/>
              <a:ext cx="1229963" cy="25481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</a:rPr>
                <a:t>Store buffer</a:t>
              </a:r>
              <a:endParaRPr lang="ko-KR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CC16844-DF13-4D84-B924-D30F066B0B45}"/>
                </a:ext>
              </a:extLst>
            </p:cNvPr>
            <p:cNvSpPr/>
            <p:nvPr/>
          </p:nvSpPr>
          <p:spPr>
            <a:xfrm>
              <a:off x="1713818" y="5356442"/>
              <a:ext cx="1229963" cy="25481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ysClr val="windowText" lastClr="000000"/>
                  </a:solidFill>
                </a:rPr>
                <a:t>Complete buffer</a:t>
              </a:r>
              <a:endParaRPr lang="ko-KR" altLang="en-US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E3730E0-38A7-4544-A761-E574A324644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713817" y="4694560"/>
              <a:ext cx="1233327" cy="778294"/>
            </a:xfrm>
            <a:prstGeom prst="bentConnector3">
              <a:avLst>
                <a:gd name="adj1" fmla="val -18535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7FE766C8-3567-471D-A170-54609C9570B3}"/>
                </a:ext>
              </a:extLst>
            </p:cNvPr>
            <p:cNvCxnSpPr>
              <a:cxnSpLocks/>
              <a:stCxn id="121" idx="1"/>
              <a:endCxn id="93" idx="1"/>
            </p:cNvCxnSpPr>
            <p:nvPr/>
          </p:nvCxnSpPr>
          <p:spPr>
            <a:xfrm rot="10800000" flipH="1">
              <a:off x="1713817" y="4705556"/>
              <a:ext cx="1233328" cy="1431070"/>
            </a:xfrm>
            <a:prstGeom prst="bentConnector3">
              <a:avLst>
                <a:gd name="adj1" fmla="val -18535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41D415DF-31FA-42D6-B6A4-E6F23936F335}"/>
                </a:ext>
              </a:extLst>
            </p:cNvPr>
            <p:cNvCxnSpPr>
              <a:cxnSpLocks/>
              <a:stCxn id="132" idx="1"/>
              <a:endCxn id="93" idx="1"/>
            </p:cNvCxnSpPr>
            <p:nvPr/>
          </p:nvCxnSpPr>
          <p:spPr>
            <a:xfrm rot="10800000">
              <a:off x="2947145" y="4705557"/>
              <a:ext cx="38576" cy="505559"/>
            </a:xfrm>
            <a:prstGeom prst="bentConnector3">
              <a:avLst>
                <a:gd name="adj1" fmla="val 1408650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44F2994-9FE6-4E27-BE99-F8CCFCCD75F0}"/>
                </a:ext>
              </a:extLst>
            </p:cNvPr>
            <p:cNvSpPr txBox="1"/>
            <p:nvPr/>
          </p:nvSpPr>
          <p:spPr>
            <a:xfrm>
              <a:off x="1544237" y="4838506"/>
              <a:ext cx="841782" cy="20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Forwarding</a:t>
              </a:r>
              <a:endParaRPr lang="ko-KR" altLang="en-US" sz="2800" dirty="0"/>
            </a:p>
          </p:txBody>
        </p: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AE0CDEF0-43AF-47BB-8350-947224614AB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0226" y="3752064"/>
              <a:ext cx="2378606" cy="284681"/>
            </a:xfrm>
            <a:prstGeom prst="bentConnector3">
              <a:avLst>
                <a:gd name="adj1" fmla="val 345"/>
              </a:avLst>
            </a:prstGeom>
            <a:ln w="5715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E4B44D9-849E-4241-8773-8B31CC7EA969}"/>
                </a:ext>
              </a:extLst>
            </p:cNvPr>
            <p:cNvSpPr txBox="1"/>
            <p:nvPr/>
          </p:nvSpPr>
          <p:spPr>
            <a:xfrm>
              <a:off x="430315" y="3182426"/>
              <a:ext cx="754129" cy="39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값 추가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tag</a:t>
              </a:r>
              <a:r>
                <a:rPr lang="ko-KR" altLang="en-US" sz="2800" dirty="0"/>
                <a:t>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9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187</Words>
  <Application>Microsoft Office PowerPoint</Application>
  <PresentationFormat>사용자 지정</PresentationFormat>
  <Paragraphs>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한컴 윤고딕 240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김희준</cp:lastModifiedBy>
  <cp:revision>60</cp:revision>
  <dcterms:created xsi:type="dcterms:W3CDTF">2016-11-07T12:31:15Z</dcterms:created>
  <dcterms:modified xsi:type="dcterms:W3CDTF">2024-10-31T14:12:25Z</dcterms:modified>
</cp:coreProperties>
</file>