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59" r:id="rId6"/>
    <p:sldId id="260" r:id="rId7"/>
    <p:sldId id="261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088"/>
    <a:srgbClr val="46B1E1"/>
    <a:srgbClr val="74C4E8"/>
    <a:srgbClr val="83BC54"/>
    <a:srgbClr val="9BC975"/>
    <a:srgbClr val="FF8633"/>
    <a:srgbClr val="83CBEB"/>
    <a:srgbClr val="3B7D23"/>
    <a:srgbClr val="008DF6"/>
    <a:srgbClr val="F2A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9881309-7439-4177-983B-C4B964128E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F04DB6-9A07-4028-B877-343E693CA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A349-1354-4FE1-AAB8-48D9405AFA9B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2546CF-1AE3-42B1-8EBB-687185293E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DB26B-9D85-4C1A-9268-DB491827E4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59E45-212A-47C0-8738-D27857E13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0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8BB9-2AD3-43AF-B56A-CDC22A60823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EAC2-F99D-48CE-81A7-2F78A924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4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맑은 고딕"/>
                <a:cs typeface="Calibri"/>
              </a:rPr>
              <a:t>확장자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M은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곱셈</a:t>
            </a:r>
            <a:r>
              <a:rPr lang="en-US" altLang="ko-KR" dirty="0">
                <a:latin typeface="Calibri"/>
                <a:ea typeface="Calibri"/>
                <a:cs typeface="Calibri"/>
              </a:rPr>
              <a:t>,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나눗셈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 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A는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Atomic memory operation(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메모리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읽고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쓰기가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동시에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?).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Zicsr은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부동소수점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연산을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위한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Control and status register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명령어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F는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32-bit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부동소수점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 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C077A-FC4C-4FDE-9141-257EE15CCA74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94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C066C-288A-59DA-BACD-9D99E975A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5BEAC-FD82-5A50-0D5B-CE8882BE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F443A-BA3C-7DC5-6BE5-732678E9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93F75-20A5-B9E0-80DA-2E667ED3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6E04A-FCEE-6F36-1A03-E6292441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49D31E-1ED1-4519-85D3-99F531FEE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1A7FE71E-A58B-4680-9738-6B9AF516B98A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E8BF0-9349-AEAE-C96B-E0A6835C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B3313-F64D-8660-1BD1-5175CF252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520B6-B38D-4096-A051-54E455D9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724B-29FE-5E67-B82E-7B7891F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39D53-0D2B-967E-EBCF-334E803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1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240E5-FA52-5CED-D759-A6630606F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159516-8E4E-CE32-9952-AE8E5E8A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CE47F-031C-F4DE-74BE-9F2BA6CB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88DE4-7891-BC0F-3F34-8FE77197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5112E-4C6D-FB96-4FCB-A181069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36ACD-987E-B9D3-DD3F-1536CDD3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5AB85-F53F-EDA9-2971-26068372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AC190-655D-C48A-BACA-5629BBC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C690B-976E-D287-D798-63C3E72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630EE-8A1D-7AE1-A4D3-7FED1D49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E1C956-A311-4E14-A016-ACDA57E16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DE5DD6A-33A2-4CEF-A4FE-F2108B22F802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1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1512F-B0E0-E8BC-8591-66BB8304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FBD7C-04B8-0713-FA6D-4B8B1979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11FC6-F700-22E2-48F4-25D26546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20F3C-072A-BD28-F737-F32D5CE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13AC4-24BE-2454-376F-70C8F26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7B945-4858-AFC4-6E2F-7D15CB1E0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42ADB-87D8-F3C1-1CEF-4DAFEB1F6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139C0-E82A-FF28-78B7-55758AC6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ED09A-8638-A39C-13F2-4A244180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61151-9EC6-2159-BAC1-244924B5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1C869-B48B-3BFF-8544-877F294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04379-E398-BE25-094A-9475F7C1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1BC9DE-CD40-D56B-CCC4-3AE4F454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0E728-ACD7-A384-D66F-6C6EC00B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801238-99A9-912F-4B0D-BE6E3FEF5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24831-937D-3BF1-7117-09265293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FADC4E-27F9-5EB7-B8F5-91BB68DF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369AF7-D26A-7E98-D424-7CEB7BF5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820FFF-20D5-B977-3A7F-8BA5D517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18C35-25B1-E33B-B275-CE84FB9E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859B1F-595B-5E0C-E70F-3B4E8C45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77168-2995-1AE4-4991-57D473D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44D27-155B-5EA1-00F1-C23CCE4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DD0822-6189-EEB7-E557-945139DC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B2B83C-2008-C841-5D09-AEBEDAAC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1C25F-D170-9813-3D5A-29480881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CF26DF-98F5-4E5E-8AA7-635DB9147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791580E2-82AC-4742-829A-3D431F5227F7}"/>
              </a:ext>
            </a:extLst>
          </p:cNvPr>
          <p:cNvSpPr/>
          <p:nvPr userDrawn="1"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C065C-8877-41C6-4FEC-9B371FD0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E707A-7C89-2391-D0D4-33227418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973E2-7B98-6DA4-A861-EBA25062F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3DD45-55F3-A8C3-C3CD-8AF5D2C7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7D4A09-AB0C-C411-160F-7C99BC8F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3A24E-C103-C6F1-C675-3BE2973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E3CCC-F23F-D0DE-4DD6-2D146BBB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8550FF-2E95-1CD0-EFD8-6F2D71F1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7FAB2-D0D4-59F0-592F-F198F7E5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193AD-792A-EBF0-4DDA-68DED562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66BC8-2DA1-E04E-DC05-CF92C271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A153FA-8A60-C15B-658F-3A8404C0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2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DC86AF-ABEA-FCE6-D51F-47330096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951E5-7EED-894E-C55B-79564620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3E682-5975-0317-A522-96AA307E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80D3C-833B-4CF8-B2EA-29FDC9843DC1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7CE8C-2820-771A-09B8-24448A042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5B8F-5682-E187-698A-1DAB0AC0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060E66-4385-4F7A-892B-752FF156A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1D9FDA8-2358-4E38-B0E2-75801BE3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582" y="361697"/>
            <a:ext cx="3005588" cy="1792379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68A96F8B-6954-4D25-A561-61925494D643}"/>
              </a:ext>
            </a:extLst>
          </p:cNvPr>
          <p:cNvSpPr/>
          <p:nvPr/>
        </p:nvSpPr>
        <p:spPr>
          <a:xfrm>
            <a:off x="182880" y="159434"/>
            <a:ext cx="11830929" cy="6539132"/>
          </a:xfrm>
          <a:prstGeom prst="frame">
            <a:avLst>
              <a:gd name="adj1" fmla="val 289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E68BF-46CC-428A-843E-8E1B92DCF2C0}"/>
              </a:ext>
            </a:extLst>
          </p:cNvPr>
          <p:cNvSpPr txBox="1"/>
          <p:nvPr/>
        </p:nvSpPr>
        <p:spPr>
          <a:xfrm>
            <a:off x="1739704" y="2405574"/>
            <a:ext cx="871259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3600" b="1" dirty="0">
                <a:latin typeface="맑은 고딕"/>
                <a:ea typeface="맑은 고딕"/>
              </a:rPr>
              <a:t>FPGA</a:t>
            </a:r>
            <a:r>
              <a:rPr lang="ko-KR" altLang="en-US" sz="3600" b="1" dirty="0">
                <a:latin typeface="맑은 고딕"/>
                <a:ea typeface="맑은 고딕"/>
              </a:rPr>
              <a:t> 보드상의 컴퓨터 구현</a:t>
            </a:r>
            <a:endParaRPr lang="en-US" altLang="ko-KR" sz="3600" b="1" dirty="0">
              <a:latin typeface="맑은 고딕"/>
              <a:ea typeface="맑은 고딕"/>
            </a:endParaRPr>
          </a:p>
          <a:p>
            <a:pPr algn="ctr"/>
            <a:r>
              <a:rPr lang="en-US" altLang="ko-KR" sz="2400" b="1" dirty="0">
                <a:latin typeface="맑은 고딕"/>
                <a:ea typeface="맑은 고딕"/>
              </a:rPr>
              <a:t>- </a:t>
            </a:r>
            <a:r>
              <a:rPr lang="ko-KR" altLang="en-US" sz="2400" b="1" dirty="0">
                <a:latin typeface="맑은 고딕"/>
                <a:ea typeface="맑은 고딕"/>
              </a:rPr>
              <a:t>중간발표 </a:t>
            </a:r>
            <a:r>
              <a:rPr lang="en-US" altLang="ko-KR" sz="2400" b="1" dirty="0">
                <a:latin typeface="맑은 고딕"/>
                <a:ea typeface="맑은 고딕"/>
              </a:rPr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0CAB8-295C-4A17-A337-EB32C985E628}"/>
              </a:ext>
            </a:extLst>
          </p:cNvPr>
          <p:cNvSpPr txBox="1"/>
          <p:nvPr/>
        </p:nvSpPr>
        <p:spPr>
          <a:xfrm>
            <a:off x="1489182" y="3847849"/>
            <a:ext cx="921363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27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</a:t>
            </a:r>
            <a:r>
              <a:rPr lang="ko-KR" altLang="en-US" sz="2400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박제윤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31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서승현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31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이준호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29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김희준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32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기 </a:t>
            </a:r>
            <a:r>
              <a:rPr lang="ko-KR" altLang="en-US" sz="2400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강병찬</a:t>
            </a:r>
            <a:endParaRPr lang="ko-KR" altLang="en-US" sz="2400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5038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69E6D-3C07-F0BC-885C-0C4E573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추후 진행 예정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87E64-A695-4BE7-E272-3042D98F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" y="1448612"/>
            <a:ext cx="10515600" cy="194293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코어 부분 모든 기능 완성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decoder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complex FU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(AXI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Exceptional control flow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관리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설계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E3436F-A844-4B8B-A7E1-9166BA21BA19}"/>
              </a:ext>
            </a:extLst>
          </p:cNvPr>
          <p:cNvGrpSpPr/>
          <p:nvPr/>
        </p:nvGrpSpPr>
        <p:grpSpPr>
          <a:xfrm>
            <a:off x="838199" y="3429000"/>
            <a:ext cx="4320483" cy="2620188"/>
            <a:chOff x="816783" y="2309366"/>
            <a:chExt cx="9431398" cy="362587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527F40-0125-4BB5-9DA9-058FD4292C66}"/>
                </a:ext>
              </a:extLst>
            </p:cNvPr>
            <p:cNvSpPr/>
            <p:nvPr/>
          </p:nvSpPr>
          <p:spPr>
            <a:xfrm>
              <a:off x="934349" y="2585414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Fetch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39F49E5D-E13C-4E68-B255-E9FE09CDE95C}"/>
                </a:ext>
              </a:extLst>
            </p:cNvPr>
            <p:cNvSpPr/>
            <p:nvPr/>
          </p:nvSpPr>
          <p:spPr>
            <a:xfrm>
              <a:off x="1190001" y="3164777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00F54D1-DC2F-4D3E-8917-9E7EA1D02630}"/>
                </a:ext>
              </a:extLst>
            </p:cNvPr>
            <p:cNvSpPr/>
            <p:nvPr/>
          </p:nvSpPr>
          <p:spPr>
            <a:xfrm>
              <a:off x="934349" y="3980700"/>
              <a:ext cx="3628239" cy="453006"/>
            </a:xfrm>
            <a:prstGeom prst="roundRect">
              <a:avLst/>
            </a:prstGeom>
            <a:solidFill>
              <a:srgbClr val="83BC5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Decode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BE3714A-AD3C-4FB1-9B6E-D0F013BD2E3B}"/>
                </a:ext>
              </a:extLst>
            </p:cNvPr>
            <p:cNvSpPr/>
            <p:nvPr/>
          </p:nvSpPr>
          <p:spPr>
            <a:xfrm>
              <a:off x="934349" y="5280952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186EEB7-DF9E-4061-87AE-2F8DABC155E9}"/>
                </a:ext>
              </a:extLst>
            </p:cNvPr>
            <p:cNvGrpSpPr/>
            <p:nvPr/>
          </p:nvGrpSpPr>
          <p:grpSpPr>
            <a:xfrm>
              <a:off x="6538196" y="2806026"/>
              <a:ext cx="3434592" cy="780027"/>
              <a:chOff x="6444141" y="3082074"/>
              <a:chExt cx="3434592" cy="780027"/>
            </a:xfrm>
          </p:grpSpPr>
          <p:sp>
            <p:nvSpPr>
              <p:cNvPr id="9" name="화살표: 아래쪽 8">
                <a:extLst>
                  <a:ext uri="{FF2B5EF4-FFF2-40B4-BE49-F238E27FC236}">
                    <a16:creationId xmlns:a16="http://schemas.microsoft.com/office/drawing/2014/main" id="{4CAA8A19-E4B5-4A98-80CC-5258FE58488B}"/>
                  </a:ext>
                </a:extLst>
              </p:cNvPr>
              <p:cNvSpPr/>
              <p:nvPr/>
            </p:nvSpPr>
            <p:spPr>
              <a:xfrm>
                <a:off x="6542711" y="3100168"/>
                <a:ext cx="658536" cy="287323"/>
              </a:xfrm>
              <a:prstGeom prst="downArrow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화살표: 아래쪽 9">
                <a:extLst>
                  <a:ext uri="{FF2B5EF4-FFF2-40B4-BE49-F238E27FC236}">
                    <a16:creationId xmlns:a16="http://schemas.microsoft.com/office/drawing/2014/main" id="{ACE47A00-A15E-4E33-93C3-77ACA50CF46E}"/>
                  </a:ext>
                </a:extLst>
              </p:cNvPr>
              <p:cNvSpPr/>
              <p:nvPr/>
            </p:nvSpPr>
            <p:spPr>
              <a:xfrm>
                <a:off x="7832168" y="3082074"/>
                <a:ext cx="658536" cy="287323"/>
              </a:xfrm>
              <a:prstGeom prst="downArrow">
                <a:avLst/>
              </a:prstGeom>
              <a:solidFill>
                <a:srgbClr val="FF8633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화살표: 아래쪽 10">
                <a:extLst>
                  <a:ext uri="{FF2B5EF4-FFF2-40B4-BE49-F238E27FC236}">
                    <a16:creationId xmlns:a16="http://schemas.microsoft.com/office/drawing/2014/main" id="{2E80C313-D647-495D-93A4-08582E4F8469}"/>
                  </a:ext>
                </a:extLst>
              </p:cNvPr>
              <p:cNvSpPr/>
              <p:nvPr/>
            </p:nvSpPr>
            <p:spPr>
              <a:xfrm>
                <a:off x="9121625" y="3088623"/>
                <a:ext cx="658536" cy="287323"/>
              </a:xfrm>
              <a:prstGeom prst="downArrow">
                <a:avLst/>
              </a:prstGeom>
              <a:solidFill>
                <a:srgbClr val="9BC9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6AB7209-99E4-4CAF-BA87-CF6C9A80986D}"/>
                  </a:ext>
                </a:extLst>
              </p:cNvPr>
              <p:cNvSpPr/>
              <p:nvPr/>
            </p:nvSpPr>
            <p:spPr>
              <a:xfrm>
                <a:off x="6444141" y="3409095"/>
                <a:ext cx="855677" cy="453006"/>
              </a:xfrm>
              <a:prstGeom prst="roundRect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4FE1F3A-85D8-4852-9424-C990C42231BC}"/>
                  </a:ext>
                </a:extLst>
              </p:cNvPr>
              <p:cNvSpPr/>
              <p:nvPr/>
            </p:nvSpPr>
            <p:spPr>
              <a:xfrm>
                <a:off x="7733598" y="3409095"/>
                <a:ext cx="855677" cy="453006"/>
              </a:xfrm>
              <a:prstGeom prst="roundRect">
                <a:avLst/>
              </a:prstGeom>
              <a:solidFill>
                <a:srgbClr val="FF8633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1378ED-3575-457C-8DEA-30F9B40E3C4C}"/>
                  </a:ext>
                </a:extLst>
              </p:cNvPr>
              <p:cNvSpPr/>
              <p:nvPr/>
            </p:nvSpPr>
            <p:spPr>
              <a:xfrm>
                <a:off x="9023056" y="3409095"/>
                <a:ext cx="855677" cy="453006"/>
              </a:xfrm>
              <a:prstGeom prst="roundRect">
                <a:avLst/>
              </a:prstGeom>
              <a:solidFill>
                <a:srgbClr val="9BC975">
                  <a:alpha val="5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86014F9-18B2-4856-87C4-B3373A83F3D1}"/>
                </a:ext>
              </a:extLst>
            </p:cNvPr>
            <p:cNvSpPr/>
            <p:nvPr/>
          </p:nvSpPr>
          <p:spPr>
            <a:xfrm>
              <a:off x="6550430" y="4088857"/>
              <a:ext cx="3410124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Complete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CF1A794E-35E7-4FD3-B394-92B9CF45EA29}"/>
                </a:ext>
              </a:extLst>
            </p:cNvPr>
            <p:cNvSpPr/>
            <p:nvPr/>
          </p:nvSpPr>
          <p:spPr>
            <a:xfrm>
              <a:off x="6611715" y="3668466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36759E4-B8FD-453E-A14C-4CF79436FDBA}"/>
                </a:ext>
              </a:extLst>
            </p:cNvPr>
            <p:cNvSpPr/>
            <p:nvPr/>
          </p:nvSpPr>
          <p:spPr>
            <a:xfrm>
              <a:off x="6550429" y="5482237"/>
              <a:ext cx="3410124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Retire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130D653B-DD8B-4A95-9378-A4F848D24BFF}"/>
                </a:ext>
              </a:extLst>
            </p:cNvPr>
            <p:cNvSpPr/>
            <p:nvPr/>
          </p:nvSpPr>
          <p:spPr>
            <a:xfrm>
              <a:off x="3376158" y="3164777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7B7D6B09-BFC7-4666-83CD-00F624E09903}"/>
                </a:ext>
              </a:extLst>
            </p:cNvPr>
            <p:cNvSpPr/>
            <p:nvPr/>
          </p:nvSpPr>
          <p:spPr>
            <a:xfrm>
              <a:off x="1190001" y="4505115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56040D8D-687D-4375-8B3F-20C8205EAFB4}"/>
                </a:ext>
              </a:extLst>
            </p:cNvPr>
            <p:cNvSpPr/>
            <p:nvPr/>
          </p:nvSpPr>
          <p:spPr>
            <a:xfrm>
              <a:off x="3376158" y="4501647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9A634F7-1A4A-46E3-A8C9-708530D46F81}"/>
                </a:ext>
              </a:extLst>
            </p:cNvPr>
            <p:cNvSpPr/>
            <p:nvPr/>
          </p:nvSpPr>
          <p:spPr>
            <a:xfrm>
              <a:off x="6441373" y="2309366"/>
              <a:ext cx="3628239" cy="453006"/>
            </a:xfrm>
            <a:prstGeom prst="roundRect">
              <a:avLst/>
            </a:prstGeom>
            <a:solidFill>
              <a:srgbClr val="83BC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Dispatch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7C276611-BE3F-485C-AA62-4B7A8D6CA827}"/>
                </a:ext>
              </a:extLst>
            </p:cNvPr>
            <p:cNvSpPr/>
            <p:nvPr/>
          </p:nvSpPr>
          <p:spPr>
            <a:xfrm>
              <a:off x="7901172" y="3660689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3A2C9EAF-D815-4ED1-BE1C-930B3EE1813D}"/>
                </a:ext>
              </a:extLst>
            </p:cNvPr>
            <p:cNvSpPr/>
            <p:nvPr/>
          </p:nvSpPr>
          <p:spPr>
            <a:xfrm>
              <a:off x="9190629" y="3672623"/>
              <a:ext cx="708637" cy="380628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60CAEEE7-D745-4EB8-A4CD-BF6161842273}"/>
                </a:ext>
              </a:extLst>
            </p:cNvPr>
            <p:cNvSpPr/>
            <p:nvPr/>
          </p:nvSpPr>
          <p:spPr>
            <a:xfrm>
              <a:off x="6637845" y="4627346"/>
              <a:ext cx="1044429" cy="76205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6A4DC0B5-92BC-4013-B879-8B3C835715BB}"/>
                </a:ext>
              </a:extLst>
            </p:cNvPr>
            <p:cNvSpPr/>
            <p:nvPr/>
          </p:nvSpPr>
          <p:spPr>
            <a:xfrm>
              <a:off x="8824002" y="4623878"/>
              <a:ext cx="1044429" cy="762052"/>
            </a:xfrm>
            <a:prstGeom prst="downArrow">
              <a:avLst/>
            </a:prstGeom>
            <a:solidFill>
              <a:srgbClr val="008D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A3BB2ED-FB6C-40DE-BCDD-B05969F36C45}"/>
                </a:ext>
              </a:extLst>
            </p:cNvPr>
            <p:cNvSpPr/>
            <p:nvPr/>
          </p:nvSpPr>
          <p:spPr>
            <a:xfrm>
              <a:off x="816783" y="3830128"/>
              <a:ext cx="3863370" cy="76780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2B4B413B-4B89-48AF-9AE9-8EE0723977FF}"/>
                </a:ext>
              </a:extLst>
            </p:cNvPr>
            <p:cNvSpPr/>
            <p:nvPr/>
          </p:nvSpPr>
          <p:spPr>
            <a:xfrm>
              <a:off x="7593875" y="2967781"/>
              <a:ext cx="2654306" cy="76780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54E9A41-32E0-4F68-B662-927F0E503442}"/>
              </a:ext>
            </a:extLst>
          </p:cNvPr>
          <p:cNvGrpSpPr/>
          <p:nvPr/>
        </p:nvGrpSpPr>
        <p:grpSpPr>
          <a:xfrm>
            <a:off x="5464830" y="3226279"/>
            <a:ext cx="6382112" cy="2950234"/>
            <a:chOff x="885646" y="2547665"/>
            <a:chExt cx="10550106" cy="34850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8E5CB8E-572F-42FE-AA5B-B70C469B53DB}"/>
                </a:ext>
              </a:extLst>
            </p:cNvPr>
            <p:cNvSpPr/>
            <p:nvPr/>
          </p:nvSpPr>
          <p:spPr>
            <a:xfrm>
              <a:off x="885646" y="2748951"/>
              <a:ext cx="4485736" cy="3283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383EBF-D393-4E06-9296-CD420978E437}"/>
                </a:ext>
              </a:extLst>
            </p:cNvPr>
            <p:cNvSpPr/>
            <p:nvPr/>
          </p:nvSpPr>
          <p:spPr>
            <a:xfrm>
              <a:off x="5578415" y="2748950"/>
              <a:ext cx="2242869" cy="32837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CBA20E7-01B7-4E61-983C-D76F0086DB6D}"/>
                </a:ext>
              </a:extLst>
            </p:cNvPr>
            <p:cNvSpPr/>
            <p:nvPr/>
          </p:nvSpPr>
          <p:spPr>
            <a:xfrm>
              <a:off x="8005314" y="2748950"/>
              <a:ext cx="3430438" cy="328378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370D7E-E974-4A2B-B206-E65C658529E2}"/>
                </a:ext>
              </a:extLst>
            </p:cNvPr>
            <p:cNvSpPr/>
            <p:nvPr/>
          </p:nvSpPr>
          <p:spPr>
            <a:xfrm>
              <a:off x="2288876" y="2550542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CPU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A9242B-A03A-4343-9274-02F24AE2A0C1}"/>
                </a:ext>
              </a:extLst>
            </p:cNvPr>
            <p:cNvSpPr/>
            <p:nvPr/>
          </p:nvSpPr>
          <p:spPr>
            <a:xfrm>
              <a:off x="6349042" y="2547665"/>
              <a:ext cx="701615" cy="396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Bus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E403673-B07C-4EA8-ABE3-EDFCBCE66E77}"/>
                </a:ext>
              </a:extLst>
            </p:cNvPr>
            <p:cNvSpPr/>
            <p:nvPr/>
          </p:nvSpPr>
          <p:spPr>
            <a:xfrm>
              <a:off x="8880896" y="2547665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Memory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B35920-00A8-4DA5-A4C3-6E8A7E31AD5A}"/>
                </a:ext>
              </a:extLst>
            </p:cNvPr>
            <p:cNvSpPr/>
            <p:nvPr/>
          </p:nvSpPr>
          <p:spPr>
            <a:xfrm>
              <a:off x="1371602" y="3429000"/>
              <a:ext cx="104379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PC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93309E-B7AA-477E-875E-7BE5150AF3D0}"/>
                </a:ext>
              </a:extLst>
            </p:cNvPr>
            <p:cNvSpPr/>
            <p:nvPr/>
          </p:nvSpPr>
          <p:spPr>
            <a:xfrm>
              <a:off x="3071003" y="3429000"/>
              <a:ext cx="1794295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Registers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BEFFB45-149C-4C6F-81D1-4CD01243553A}"/>
                </a:ext>
              </a:extLst>
            </p:cNvPr>
            <p:cNvSpPr/>
            <p:nvPr/>
          </p:nvSpPr>
          <p:spPr>
            <a:xfrm>
              <a:off x="1627515" y="4779811"/>
              <a:ext cx="288697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Condition 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DFF1A6-BC4D-433F-8D06-68DC6DE55627}"/>
                </a:ext>
              </a:extLst>
            </p:cNvPr>
            <p:cNvSpPr/>
            <p:nvPr/>
          </p:nvSpPr>
          <p:spPr>
            <a:xfrm>
              <a:off x="9100870" y="3427651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C64F0F0-E6D7-491D-981B-7B3497B713E5}"/>
                </a:ext>
              </a:extLst>
            </p:cNvPr>
            <p:cNvSpPr/>
            <p:nvPr/>
          </p:nvSpPr>
          <p:spPr>
            <a:xfrm>
              <a:off x="9100870" y="4276149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C5178E-47AE-43FC-8B75-43E78CC5E243}"/>
                </a:ext>
              </a:extLst>
            </p:cNvPr>
            <p:cNvSpPr/>
            <p:nvPr/>
          </p:nvSpPr>
          <p:spPr>
            <a:xfrm>
              <a:off x="9100870" y="5124647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Stack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39D9C43-E2C2-403B-9687-EB6D058CE6BB}"/>
                </a:ext>
              </a:extLst>
            </p:cNvPr>
            <p:cNvCxnSpPr/>
            <p:nvPr/>
          </p:nvCxnSpPr>
          <p:spPr>
            <a:xfrm>
              <a:off x="5865962" y="3623094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E5B649-96A6-404F-90F2-3DEF597224E8}"/>
                </a:ext>
              </a:extLst>
            </p:cNvPr>
            <p:cNvSpPr txBox="1"/>
            <p:nvPr/>
          </p:nvSpPr>
          <p:spPr>
            <a:xfrm>
              <a:off x="6021237" y="3204880"/>
              <a:ext cx="1334219" cy="29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Addresses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CFF570E-9432-494C-AE49-E2AE521D6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4588" y="5573225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792DCA-A728-41A6-B549-5C8F40E911CA}"/>
                </a:ext>
              </a:extLst>
            </p:cNvPr>
            <p:cNvSpPr txBox="1"/>
            <p:nvPr/>
          </p:nvSpPr>
          <p:spPr>
            <a:xfrm>
              <a:off x="5998233" y="5037913"/>
              <a:ext cx="1472240" cy="27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Instructions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D2E9CC2A-E259-4794-9767-16A00DAECBD1}"/>
                </a:ext>
              </a:extLst>
            </p:cNvPr>
            <p:cNvCxnSpPr/>
            <p:nvPr/>
          </p:nvCxnSpPr>
          <p:spPr>
            <a:xfrm>
              <a:off x="5874588" y="4583503"/>
              <a:ext cx="16821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AFE49F-0294-4268-987B-B0A3E2DA7BCA}"/>
                </a:ext>
              </a:extLst>
            </p:cNvPr>
            <p:cNvSpPr txBox="1"/>
            <p:nvPr/>
          </p:nvSpPr>
          <p:spPr>
            <a:xfrm>
              <a:off x="6048556" y="4091483"/>
              <a:ext cx="1334219" cy="29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11D47-4C53-9969-376E-761DDCAC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당면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4F0AE-A202-5D12-7274-DB26310A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758"/>
            <a:ext cx="10515600" cy="174253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버스를 이용한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연결에 있어 모호한 부분 존재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같은 이유로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I/O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기술적 어려움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개발된 기능이 모두 테스트된 것은 아님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ECF handling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부분이 일부 수정되어야 할 수 있음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0AFDA5-7553-4102-BB6D-16AB22A3A9FB}"/>
              </a:ext>
            </a:extLst>
          </p:cNvPr>
          <p:cNvGrpSpPr/>
          <p:nvPr/>
        </p:nvGrpSpPr>
        <p:grpSpPr>
          <a:xfrm>
            <a:off x="984846" y="3318294"/>
            <a:ext cx="6382112" cy="2950234"/>
            <a:chOff x="885646" y="2547665"/>
            <a:chExt cx="10550106" cy="34850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9E854E-619D-41F6-A3D9-6629990D991D}"/>
                </a:ext>
              </a:extLst>
            </p:cNvPr>
            <p:cNvSpPr/>
            <p:nvPr/>
          </p:nvSpPr>
          <p:spPr>
            <a:xfrm>
              <a:off x="885646" y="2748951"/>
              <a:ext cx="4485736" cy="32837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3ADEE80-86E8-4273-83F5-E39CF58DDFB8}"/>
                </a:ext>
              </a:extLst>
            </p:cNvPr>
            <p:cNvSpPr/>
            <p:nvPr/>
          </p:nvSpPr>
          <p:spPr>
            <a:xfrm>
              <a:off x="5578415" y="2748950"/>
              <a:ext cx="2242869" cy="32837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287667-DD3E-43F8-A6F6-6CBB9F2DA998}"/>
                </a:ext>
              </a:extLst>
            </p:cNvPr>
            <p:cNvSpPr/>
            <p:nvPr/>
          </p:nvSpPr>
          <p:spPr>
            <a:xfrm>
              <a:off x="8005314" y="2748950"/>
              <a:ext cx="3430438" cy="328378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50F0A9-F93D-411B-BBCD-D84886AAFE36}"/>
                </a:ext>
              </a:extLst>
            </p:cNvPr>
            <p:cNvSpPr/>
            <p:nvPr/>
          </p:nvSpPr>
          <p:spPr>
            <a:xfrm>
              <a:off x="2288876" y="2550542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CPU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A730AA-D230-4EB9-B07D-F5B33F0291F8}"/>
                </a:ext>
              </a:extLst>
            </p:cNvPr>
            <p:cNvSpPr/>
            <p:nvPr/>
          </p:nvSpPr>
          <p:spPr>
            <a:xfrm>
              <a:off x="6349042" y="2547665"/>
              <a:ext cx="701615" cy="3968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Bus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EBF04-1B2A-4482-85C1-57D799DAEB41}"/>
                </a:ext>
              </a:extLst>
            </p:cNvPr>
            <p:cNvSpPr/>
            <p:nvPr/>
          </p:nvSpPr>
          <p:spPr>
            <a:xfrm>
              <a:off x="8880896" y="2547665"/>
              <a:ext cx="1679275" cy="39681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Memory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77C3B68-C298-4CE1-8BA5-A88F7594397A}"/>
                </a:ext>
              </a:extLst>
            </p:cNvPr>
            <p:cNvSpPr/>
            <p:nvPr/>
          </p:nvSpPr>
          <p:spPr>
            <a:xfrm>
              <a:off x="1371602" y="3429000"/>
              <a:ext cx="104379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PC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9F37A2-F5FB-42EF-9199-140BBA186492}"/>
                </a:ext>
              </a:extLst>
            </p:cNvPr>
            <p:cNvSpPr/>
            <p:nvPr/>
          </p:nvSpPr>
          <p:spPr>
            <a:xfrm>
              <a:off x="3071003" y="3429000"/>
              <a:ext cx="1794295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Registers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489FC2D-2132-4A93-9A34-4A54B5B1C962}"/>
                </a:ext>
              </a:extLst>
            </p:cNvPr>
            <p:cNvSpPr/>
            <p:nvPr/>
          </p:nvSpPr>
          <p:spPr>
            <a:xfrm>
              <a:off x="1627515" y="4779811"/>
              <a:ext cx="2886976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Condition 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623A-D3EF-4C82-A2CB-F8F11F23D6C6}"/>
                </a:ext>
              </a:extLst>
            </p:cNvPr>
            <p:cNvSpPr/>
            <p:nvPr/>
          </p:nvSpPr>
          <p:spPr>
            <a:xfrm>
              <a:off x="9100870" y="3427651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Codes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00F5A0-81DD-4B85-B652-EFE273711052}"/>
                </a:ext>
              </a:extLst>
            </p:cNvPr>
            <p:cNvSpPr/>
            <p:nvPr/>
          </p:nvSpPr>
          <p:spPr>
            <a:xfrm>
              <a:off x="9100870" y="4276149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Data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785B84E-E554-41F8-B7CB-8FF41AD71F5D}"/>
                </a:ext>
              </a:extLst>
            </p:cNvPr>
            <p:cNvSpPr/>
            <p:nvPr/>
          </p:nvSpPr>
          <p:spPr>
            <a:xfrm>
              <a:off x="9100870" y="5124647"/>
              <a:ext cx="1239327" cy="56519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Stack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DA1307B-2AEE-4678-900E-FCB49E73BA82}"/>
                </a:ext>
              </a:extLst>
            </p:cNvPr>
            <p:cNvCxnSpPr/>
            <p:nvPr/>
          </p:nvCxnSpPr>
          <p:spPr>
            <a:xfrm>
              <a:off x="5865962" y="3623094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39F074-89C0-4479-B41F-87D29E9797E0}"/>
                </a:ext>
              </a:extLst>
            </p:cNvPr>
            <p:cNvSpPr txBox="1"/>
            <p:nvPr/>
          </p:nvSpPr>
          <p:spPr>
            <a:xfrm>
              <a:off x="6021237" y="3204880"/>
              <a:ext cx="1334219" cy="290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Addresses</a:t>
              </a:r>
              <a:endPara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EC2567B-58D6-4F82-8BE2-0BB22F1A4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4588" y="5573225"/>
              <a:ext cx="17367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AAFA8F-F6E3-464F-A7E1-477722AA4F45}"/>
                </a:ext>
              </a:extLst>
            </p:cNvPr>
            <p:cNvSpPr txBox="1"/>
            <p:nvPr/>
          </p:nvSpPr>
          <p:spPr>
            <a:xfrm>
              <a:off x="5998233" y="5037913"/>
              <a:ext cx="1472240" cy="27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Instructions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1D51D86-59B4-4383-99B4-906280E4A152}"/>
                </a:ext>
              </a:extLst>
            </p:cNvPr>
            <p:cNvCxnSpPr/>
            <p:nvPr/>
          </p:nvCxnSpPr>
          <p:spPr>
            <a:xfrm>
              <a:off x="5874588" y="4583503"/>
              <a:ext cx="16821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AE3EA9-EF26-4700-968E-ACA34AB94604}"/>
                </a:ext>
              </a:extLst>
            </p:cNvPr>
            <p:cNvSpPr txBox="1"/>
            <p:nvPr/>
          </p:nvSpPr>
          <p:spPr>
            <a:xfrm>
              <a:off x="6048556" y="4091483"/>
              <a:ext cx="1334219" cy="299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Data</a:t>
              </a:r>
              <a:endPara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838200" y="1840743"/>
            <a:ext cx="8712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작품 명세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>
                <a:latin typeface="맑은 고딕" panose="020B0503020000020004" pitchFamily="50" charset="-127"/>
              </a:rPr>
              <a:t>구조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400" dirty="0">
                <a:latin typeface="맑은 고딕" panose="020B0503020000020004" pitchFamily="50" charset="-127"/>
              </a:rPr>
              <a:t>기능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진행상황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진행 예정사항 및 당면 문제점</a:t>
            </a:r>
          </a:p>
        </p:txBody>
      </p:sp>
    </p:spTree>
    <p:extLst>
      <p:ext uri="{BB962C8B-B14F-4D97-AF65-F5344CB8AC3E}">
        <p14:creationId xmlns:p14="http://schemas.microsoft.com/office/powerpoint/2010/main" val="12685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작품 명세 </a:t>
            </a:r>
            <a:r>
              <a:rPr lang="en-US" altLang="ko-KR" b="1" dirty="0"/>
              <a:t>– </a:t>
            </a:r>
            <a:r>
              <a:rPr lang="ko-KR" altLang="en-US" b="1" dirty="0"/>
              <a:t>인터페이스</a:t>
            </a:r>
            <a:r>
              <a:rPr lang="en-US" altLang="ko-KR" b="1" dirty="0"/>
              <a:t>, </a:t>
            </a:r>
            <a:r>
              <a:rPr lang="ko-KR" altLang="en-US" b="1" dirty="0"/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764251" y="1789083"/>
            <a:ext cx="475370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2400" b="1" dirty="0">
                <a:solidFill>
                  <a:srgbClr val="548235"/>
                </a:solidFill>
                <a:latin typeface="맑은 고딕"/>
                <a:ea typeface="맑은 고딕"/>
              </a:rPr>
              <a:t>인터페이스</a:t>
            </a:r>
            <a:endParaRPr lang="en-US" altLang="ko-KR" sz="2000" dirty="0">
              <a:solidFill>
                <a:srgbClr val="548235"/>
              </a:solidFill>
              <a:latin typeface="맑은 고딕"/>
              <a:ea typeface="맑은 고딕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사용자로부터 키보드로 입력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HDMI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출력으로 결과 표시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9AF006-8E0F-41E7-B6C3-D2E3FAD24523}"/>
              </a:ext>
            </a:extLst>
          </p:cNvPr>
          <p:cNvGrpSpPr/>
          <p:nvPr/>
        </p:nvGrpSpPr>
        <p:grpSpPr>
          <a:xfrm>
            <a:off x="9626991" y="1259775"/>
            <a:ext cx="2063262" cy="2063262"/>
            <a:chOff x="6574301" y="1449191"/>
            <a:chExt cx="2063262" cy="206326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EC4969-8F8F-439D-9D46-6AE21BC2F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301" y="1449191"/>
              <a:ext cx="2063262" cy="20632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D6AD7B-58B3-4AAE-8535-9DE321D16064}"/>
                </a:ext>
              </a:extLst>
            </p:cNvPr>
            <p:cNvSpPr txBox="1"/>
            <p:nvPr/>
          </p:nvSpPr>
          <p:spPr>
            <a:xfrm>
              <a:off x="6974645" y="2032288"/>
              <a:ext cx="126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HDMI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AE266DA9-01AD-441E-B896-FC3FAEC3CF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46" b="26296"/>
          <a:stretch/>
        </p:blipFill>
        <p:spPr>
          <a:xfrm>
            <a:off x="9537895" y="3679531"/>
            <a:ext cx="2071208" cy="993323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70FC64-DAF1-483B-A134-A2BD0F86A21A}"/>
              </a:ext>
            </a:extLst>
          </p:cNvPr>
          <p:cNvGrpSpPr/>
          <p:nvPr/>
        </p:nvGrpSpPr>
        <p:grpSpPr>
          <a:xfrm>
            <a:off x="7232500" y="2243977"/>
            <a:ext cx="1368720" cy="1365842"/>
            <a:chOff x="9258248" y="2451227"/>
            <a:chExt cx="1368720" cy="136584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2DC6062-1767-4F5D-8307-AD6CB366E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248" y="2451227"/>
              <a:ext cx="1365844" cy="13658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A06963-1C55-4A17-8FF1-8E3707D3854F}"/>
                </a:ext>
              </a:extLst>
            </p:cNvPr>
            <p:cNvSpPr txBox="1"/>
            <p:nvPr/>
          </p:nvSpPr>
          <p:spPr>
            <a:xfrm>
              <a:off x="9364394" y="2934093"/>
              <a:ext cx="126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FPGA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ED50E9-0B44-48B1-8BCA-69B33006D074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7915422" y="3609819"/>
            <a:ext cx="2658077" cy="6971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A929AD-D00D-4F0B-BE2B-58AA54AC9269}"/>
              </a:ext>
            </a:extLst>
          </p:cNvPr>
          <p:cNvCxnSpPr>
            <a:cxnSpLocks/>
            <a:stCxn id="15" idx="0"/>
            <a:endCxn id="8" idx="1"/>
          </p:cNvCxnSpPr>
          <p:nvPr/>
        </p:nvCxnSpPr>
        <p:spPr>
          <a:xfrm>
            <a:off x="7915422" y="2243977"/>
            <a:ext cx="1711569" cy="4742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C803B5-D03C-43FC-9B97-FDB676A1BD11}"/>
              </a:ext>
            </a:extLst>
          </p:cNvPr>
          <p:cNvSpPr/>
          <p:nvPr/>
        </p:nvSpPr>
        <p:spPr>
          <a:xfrm>
            <a:off x="748991" y="3058294"/>
            <a:ext cx="7838621" cy="245855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b="1" kern="100" dirty="0">
                <a:solidFill>
                  <a:srgbClr val="548235"/>
                </a:solidFill>
                <a:latin typeface="맑은 고딕"/>
                <a:ea typeface="맑은 고딕"/>
                <a:cs typeface="Times New Roman"/>
              </a:rPr>
              <a:t>구조</a:t>
            </a:r>
            <a:endParaRPr lang="en-US" altLang="ko-KR" sz="2400" b="1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1. RISC-V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ISA를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따를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것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1-1. RV32I를 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base로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 M, A,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Zicsr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, F 등 </a:t>
            </a:r>
            <a:r>
              <a:rPr lang="en-US" altLang="ko-KR" kern="100" dirty="0" err="1">
                <a:latin typeface="맑은 고딕"/>
                <a:ea typeface="맑은 고딕"/>
                <a:cs typeface="Times New Roman"/>
              </a:rPr>
              <a:t>변형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2. RAM</a:t>
            </a:r>
            <a:r>
              <a:rPr lang="ko-KR" altLang="ko-KR" kern="100" dirty="0">
                <a:latin typeface="맑은 고딕"/>
                <a:ea typeface="맑은 고딕"/>
                <a:cs typeface="Times New Roman"/>
              </a:rPr>
              <a:t>을 갖출 것</a:t>
            </a: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.</a:t>
            </a:r>
            <a:endParaRPr lang="en-US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/>
                <a:ea typeface="맑은 고딕"/>
                <a:cs typeface="Times New Roman"/>
              </a:rPr>
              <a:t>3. 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OS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와의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 interaction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에 필요한 기능들을</a:t>
            </a:r>
            <a:r>
              <a:rPr lang="en-US" altLang="ko-KR" dirty="0">
                <a:latin typeface="맑은 고딕"/>
                <a:ea typeface="맑은 고딕"/>
                <a:cs typeface="Times New Roman"/>
              </a:rPr>
              <a:t> HW</a:t>
            </a:r>
            <a:r>
              <a:rPr lang="ko-KR" altLang="ko-KR" dirty="0">
                <a:latin typeface="맑은 고딕"/>
                <a:ea typeface="맑은 고딕"/>
                <a:cs typeface="Times New Roman"/>
              </a:rPr>
              <a:t>적으로 구현</a:t>
            </a:r>
            <a:endParaRPr lang="en-US" altLang="ko-KR" dirty="0">
              <a:latin typeface="맑은 고딕"/>
              <a:ea typeface="맑은 고딕"/>
              <a:cs typeface="Times New Roman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User mode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privileged mode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분리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VM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지원을 위한 특수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register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ko-KR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53FD-73ED-4760-B0FD-E9BC919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180"/>
            <a:ext cx="10515600" cy="1325563"/>
          </a:xfrm>
        </p:spPr>
        <p:txBody>
          <a:bodyPr/>
          <a:lstStyle/>
          <a:p>
            <a:r>
              <a:rPr lang="ko-KR" altLang="en-US" b="1" dirty="0"/>
              <a:t>작품 명세 </a:t>
            </a:r>
            <a:r>
              <a:rPr lang="en-US" altLang="ko-KR" b="1" dirty="0"/>
              <a:t>- </a:t>
            </a:r>
            <a:r>
              <a:rPr lang="ko-KR" altLang="en-US" b="1" dirty="0"/>
              <a:t>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030A6-579D-47C3-8DBD-EF2AE8A01901}"/>
              </a:ext>
            </a:extLst>
          </p:cNvPr>
          <p:cNvSpPr txBox="1"/>
          <p:nvPr/>
        </p:nvSpPr>
        <p:spPr>
          <a:xfrm>
            <a:off x="838200" y="1841321"/>
            <a:ext cx="8712591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2400" b="1" dirty="0" err="1">
                <a:solidFill>
                  <a:srgbClr val="548235"/>
                </a:solidFill>
                <a:latin typeface="맑은 고딕"/>
                <a:ea typeface="맑은 고딕"/>
              </a:rPr>
              <a:t>기능</a:t>
            </a:r>
            <a:endParaRPr lang="en-US" altLang="ko-KR" sz="2400" dirty="0">
              <a:solidFill>
                <a:srgbClr val="548235"/>
              </a:solidFill>
              <a:latin typeface="맑은 고딕"/>
              <a:ea typeface="맑은 고딕"/>
            </a:endParaRPr>
          </a:p>
          <a:p>
            <a:pPr algn="just"/>
            <a:endParaRPr lang="en-US" altLang="ko-KR" sz="2000" dirty="0">
              <a:latin typeface="맑은 고딕"/>
              <a:ea typeface="맑은 고딕"/>
            </a:endParaRPr>
          </a:p>
          <a:p>
            <a:pPr algn="just"/>
            <a:r>
              <a:rPr lang="en-US" altLang="ko-KR" sz="2000" dirty="0">
                <a:latin typeface="맑은 고딕"/>
                <a:ea typeface="맑은 고딕"/>
              </a:rPr>
              <a:t>1. </a:t>
            </a:r>
            <a:r>
              <a:rPr lang="ko-KR" altLang="en-US" sz="2000" dirty="0">
                <a:latin typeface="맑은 고딕"/>
                <a:ea typeface="맑은 고딕"/>
              </a:rPr>
              <a:t>가능한 다양한 연산 지원 </a:t>
            </a:r>
            <a:r>
              <a:rPr lang="en-US" altLang="ko-KR" sz="2000" dirty="0">
                <a:latin typeface="맑은 고딕"/>
                <a:ea typeface="맑은 고딕"/>
              </a:rPr>
              <a:t>– </a:t>
            </a:r>
            <a:r>
              <a:rPr lang="ko-KR" altLang="en-US" sz="2000" dirty="0">
                <a:latin typeface="맑은 고딕"/>
                <a:ea typeface="맑은 고딕"/>
              </a:rPr>
              <a:t>사칙연산</a:t>
            </a:r>
            <a:r>
              <a:rPr lang="en-US" altLang="ko-KR" sz="2000" dirty="0">
                <a:latin typeface="맑은 고딕"/>
                <a:ea typeface="맑은 고딕"/>
              </a:rPr>
              <a:t>, FP </a:t>
            </a:r>
            <a:r>
              <a:rPr lang="ko-KR" altLang="en-US" sz="2000" dirty="0">
                <a:latin typeface="맑은 고딕"/>
                <a:ea typeface="맑은 고딕"/>
              </a:rPr>
              <a:t>연산</a:t>
            </a:r>
            <a:endParaRPr lang="en-US" altLang="ko-KR" sz="2000" dirty="0">
              <a:latin typeface="맑은 고딕"/>
              <a:ea typeface="맑은 고딕"/>
            </a:endParaRPr>
          </a:p>
          <a:p>
            <a:pPr algn="just"/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현대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CPU</a:t>
            </a:r>
            <a:r>
              <a:rPr lang="ko-KR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코어 부분에서 사용되는 대표적 기술들 구현</a:t>
            </a:r>
            <a:endParaRPr lang="en-US" altLang="ko-KR" sz="20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Pipelining, Out-of-Order execution, Superscalar,</a:t>
            </a: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Dynamic branch prediction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현대 컴퓨터가 요구하는 메모리 제어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성능 향상 관련 기술들 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구현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- Cache, Virtual memory, TLB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0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Computer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상에서 동작 가능한 프로그램을 작성해 실행 가능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컴파일러 사용이 불가능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&gt;</a:t>
            </a:r>
            <a:r>
              <a:rPr lang="ko-KR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복잡한 프로그램을 올리지 않</a:t>
            </a:r>
            <a:r>
              <a:rPr lang="ko-KR" altLang="en-US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음</a:t>
            </a:r>
            <a:r>
              <a:rPr lang="en-US" altLang="ko-KR" sz="20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6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3525-2245-381E-FD8F-08AD0A49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 </a:t>
            </a:r>
            <a:r>
              <a:rPr lang="en-US" altLang="ko-KR" b="1" dirty="0"/>
              <a:t>– CPU</a:t>
            </a:r>
            <a:r>
              <a:rPr lang="ko-KR" altLang="en-US" b="1" dirty="0"/>
              <a:t> 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A7E43-A2BB-A9B1-4D83-C689EC7C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143"/>
            <a:ext cx="10515600" cy="377882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RV32 instruction set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확장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필요한 명령어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 작성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Superscalar processor(2-wide fetch, 3-way execution unit) core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중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</a:rPr>
              <a:t>먼저 간단한 일부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instruction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대상으로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unit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진행 중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14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B6922-7499-1AFE-342E-A581819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</a:t>
            </a:r>
            <a:r>
              <a:rPr lang="ko-KR" altLang="en-US" b="1" dirty="0"/>
              <a:t> 코어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E18D50-5B05-21CC-7F4F-B5B27D83A683}"/>
              </a:ext>
            </a:extLst>
          </p:cNvPr>
          <p:cNvSpPr/>
          <p:nvPr/>
        </p:nvSpPr>
        <p:spPr>
          <a:xfrm>
            <a:off x="702046" y="1800664"/>
            <a:ext cx="3494817" cy="4626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add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sub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xor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sra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mulh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mulhu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addi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andi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ori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xori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slti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sltiu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auipc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div</a:t>
            </a: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divu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rem</a:t>
            </a: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C11754-578D-3640-99A6-28019FF7080D}"/>
              </a:ext>
            </a:extLst>
          </p:cNvPr>
          <p:cNvSpPr/>
          <p:nvPr/>
        </p:nvSpPr>
        <p:spPr>
          <a:xfrm>
            <a:off x="4391548" y="1800664"/>
            <a:ext cx="3385457" cy="4650618"/>
          </a:xfrm>
          <a:prstGeom prst="roundRect">
            <a:avLst/>
          </a:prstGeom>
          <a:solidFill>
            <a:srgbClr val="FF8633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beq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bne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bge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bltu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bgeu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amoswap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lr.w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sc.w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csrrc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CD298F-E029-DD24-D151-00B877B5D727}"/>
              </a:ext>
            </a:extLst>
          </p:cNvPr>
          <p:cNvSpPr/>
          <p:nvPr/>
        </p:nvSpPr>
        <p:spPr>
          <a:xfrm>
            <a:off x="7971690" y="1800664"/>
            <a:ext cx="3666979" cy="4650618"/>
          </a:xfrm>
          <a:prstGeom prst="roundRect">
            <a:avLst/>
          </a:prstGeom>
          <a:solidFill>
            <a:srgbClr val="9BC97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fadd.s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fsub.s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fmul.s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fdiv.s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fmax.s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fmv.x.w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fmv.w.x</a:t>
            </a:r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fmadd.s</a:t>
            </a:r>
            <a:endParaRPr lang="ko-KR" altLang="en-US" b="1" dirty="0">
              <a:solidFill>
                <a:schemeClr val="bg1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FEFF20-65B1-4AE9-9A06-27CFDC2EEE2C}"/>
              </a:ext>
            </a:extLst>
          </p:cNvPr>
          <p:cNvSpPr/>
          <p:nvPr/>
        </p:nvSpPr>
        <p:spPr>
          <a:xfrm>
            <a:off x="1625100" y="1593667"/>
            <a:ext cx="164870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Simple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2111DC-7219-4587-AF98-BEDB8BC07BCA}"/>
              </a:ext>
            </a:extLst>
          </p:cNvPr>
          <p:cNvSpPr/>
          <p:nvPr/>
        </p:nvSpPr>
        <p:spPr>
          <a:xfrm>
            <a:off x="5254366" y="1593667"/>
            <a:ext cx="164870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Complex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93DDBB-7EF1-4AC5-997C-8534CF660721}"/>
              </a:ext>
            </a:extLst>
          </p:cNvPr>
          <p:cNvSpPr/>
          <p:nvPr/>
        </p:nvSpPr>
        <p:spPr>
          <a:xfrm>
            <a:off x="8819210" y="1593667"/>
            <a:ext cx="1971937" cy="369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Floating Point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52E8-4D9A-8073-A2F4-8FCFE4D3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 </a:t>
            </a:r>
            <a:r>
              <a:rPr lang="ko-KR" altLang="en-US" b="1" dirty="0"/>
              <a:t>코어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217FEE-4CF4-EE96-511F-51087C60C873}"/>
              </a:ext>
            </a:extLst>
          </p:cNvPr>
          <p:cNvSpPr/>
          <p:nvPr/>
        </p:nvSpPr>
        <p:spPr>
          <a:xfrm>
            <a:off x="934349" y="2585414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1E5A2A1-E0FE-C21E-FC3D-99ED2B12FC66}"/>
              </a:ext>
            </a:extLst>
          </p:cNvPr>
          <p:cNvSpPr/>
          <p:nvPr/>
        </p:nvSpPr>
        <p:spPr>
          <a:xfrm>
            <a:off x="1190001" y="3164777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CB546D-25D3-9285-ECBB-E1A7CB1B5001}"/>
              </a:ext>
            </a:extLst>
          </p:cNvPr>
          <p:cNvSpPr/>
          <p:nvPr/>
        </p:nvSpPr>
        <p:spPr>
          <a:xfrm>
            <a:off x="934349" y="3980700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0285AA-C84D-B744-3037-74C3E61F0570}"/>
              </a:ext>
            </a:extLst>
          </p:cNvPr>
          <p:cNvSpPr/>
          <p:nvPr/>
        </p:nvSpPr>
        <p:spPr>
          <a:xfrm>
            <a:off x="934349" y="5280952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259790-5F02-48A4-8767-4A4CE969724C}"/>
              </a:ext>
            </a:extLst>
          </p:cNvPr>
          <p:cNvGrpSpPr/>
          <p:nvPr/>
        </p:nvGrpSpPr>
        <p:grpSpPr>
          <a:xfrm>
            <a:off x="6538196" y="2806026"/>
            <a:ext cx="3434592" cy="780027"/>
            <a:chOff x="6444141" y="3082074"/>
            <a:chExt cx="3434592" cy="780027"/>
          </a:xfrm>
        </p:grpSpPr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7B28FBDA-8C1F-098D-5A47-52899546494D}"/>
                </a:ext>
              </a:extLst>
            </p:cNvPr>
            <p:cNvSpPr/>
            <p:nvPr/>
          </p:nvSpPr>
          <p:spPr>
            <a:xfrm>
              <a:off x="6543790" y="3082074"/>
              <a:ext cx="658536" cy="287323"/>
            </a:xfrm>
            <a:prstGeom prst="down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8DC1774B-C753-D679-4670-BF001E9B65AD}"/>
                </a:ext>
              </a:extLst>
            </p:cNvPr>
            <p:cNvSpPr/>
            <p:nvPr/>
          </p:nvSpPr>
          <p:spPr>
            <a:xfrm>
              <a:off x="7832168" y="3082074"/>
              <a:ext cx="658536" cy="287323"/>
            </a:xfrm>
            <a:prstGeom prst="downArrow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056033C-BF51-CAAA-3652-0167C2663DE7}"/>
                </a:ext>
              </a:extLst>
            </p:cNvPr>
            <p:cNvSpPr/>
            <p:nvPr/>
          </p:nvSpPr>
          <p:spPr>
            <a:xfrm>
              <a:off x="9121625" y="3088623"/>
              <a:ext cx="658536" cy="287323"/>
            </a:xfrm>
            <a:prstGeom prst="downArrow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D7D8D11-170B-6237-3544-F14595C338BF}"/>
                </a:ext>
              </a:extLst>
            </p:cNvPr>
            <p:cNvSpPr/>
            <p:nvPr/>
          </p:nvSpPr>
          <p:spPr>
            <a:xfrm>
              <a:off x="6444141" y="3409095"/>
              <a:ext cx="855677" cy="45300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9DE5E62-96C1-68C0-41BD-E3C8BDDF6F48}"/>
                </a:ext>
              </a:extLst>
            </p:cNvPr>
            <p:cNvSpPr/>
            <p:nvPr/>
          </p:nvSpPr>
          <p:spPr>
            <a:xfrm>
              <a:off x="7733598" y="3409095"/>
              <a:ext cx="855677" cy="453006"/>
            </a:xfrm>
            <a:prstGeom prst="roundRect">
              <a:avLst/>
            </a:prstGeom>
            <a:solidFill>
              <a:srgbClr val="FF8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F8C39D-B909-B054-30F3-66BC7D6733A1}"/>
                </a:ext>
              </a:extLst>
            </p:cNvPr>
            <p:cNvSpPr/>
            <p:nvPr/>
          </p:nvSpPr>
          <p:spPr>
            <a:xfrm>
              <a:off x="9023056" y="3409095"/>
              <a:ext cx="855677" cy="453006"/>
            </a:xfrm>
            <a:prstGeom prst="roundRect">
              <a:avLst/>
            </a:prstGeom>
            <a:solidFill>
              <a:srgbClr val="9BC9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D5BFE90-21DE-4780-5B46-7EED6F03071C}"/>
              </a:ext>
            </a:extLst>
          </p:cNvPr>
          <p:cNvSpPr/>
          <p:nvPr/>
        </p:nvSpPr>
        <p:spPr>
          <a:xfrm>
            <a:off x="6550430" y="408885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DA8B55E-6C78-AFCB-A6A3-B5527AAA9901}"/>
              </a:ext>
            </a:extLst>
          </p:cNvPr>
          <p:cNvSpPr/>
          <p:nvPr/>
        </p:nvSpPr>
        <p:spPr>
          <a:xfrm>
            <a:off x="6611715" y="3668466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F49BB01-CF88-1746-8C1B-9871BE033F9A}"/>
              </a:ext>
            </a:extLst>
          </p:cNvPr>
          <p:cNvSpPr/>
          <p:nvPr/>
        </p:nvSpPr>
        <p:spPr>
          <a:xfrm>
            <a:off x="6550429" y="548223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Retire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1EFF86BB-2DFE-487C-863F-D4F1898EEFD4}"/>
              </a:ext>
            </a:extLst>
          </p:cNvPr>
          <p:cNvSpPr/>
          <p:nvPr/>
        </p:nvSpPr>
        <p:spPr>
          <a:xfrm>
            <a:off x="3376158" y="316477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8FDB094-57B5-463A-B391-ABA2FE043345}"/>
              </a:ext>
            </a:extLst>
          </p:cNvPr>
          <p:cNvSpPr/>
          <p:nvPr/>
        </p:nvSpPr>
        <p:spPr>
          <a:xfrm>
            <a:off x="1190001" y="4505115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19B0EB1-170E-4ABF-9192-A3D7EF705F09}"/>
              </a:ext>
            </a:extLst>
          </p:cNvPr>
          <p:cNvSpPr/>
          <p:nvPr/>
        </p:nvSpPr>
        <p:spPr>
          <a:xfrm>
            <a:off x="3376158" y="450164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C0F2-ADC2-4A34-89F7-62150BD1B894}"/>
              </a:ext>
            </a:extLst>
          </p:cNvPr>
          <p:cNvSpPr txBox="1"/>
          <p:nvPr/>
        </p:nvSpPr>
        <p:spPr>
          <a:xfrm>
            <a:off x="4324709" y="1523034"/>
            <a:ext cx="296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CPU </a:t>
            </a:r>
            <a:r>
              <a:rPr lang="ko-KR" altLang="en-US" sz="2400" b="1" dirty="0">
                <a:latin typeface="+mj-ea"/>
                <a:ea typeface="+mj-ea"/>
              </a:rPr>
              <a:t>전체 구조도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6280A5-2266-49DC-9E70-8EC5484C7FCC}"/>
              </a:ext>
            </a:extLst>
          </p:cNvPr>
          <p:cNvSpPr/>
          <p:nvPr/>
        </p:nvSpPr>
        <p:spPr>
          <a:xfrm>
            <a:off x="6441373" y="2309366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A52A0C8A-DAB0-4AB9-8E70-8212830D8397}"/>
              </a:ext>
            </a:extLst>
          </p:cNvPr>
          <p:cNvSpPr/>
          <p:nvPr/>
        </p:nvSpPr>
        <p:spPr>
          <a:xfrm>
            <a:off x="7901172" y="3660689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45F7380-06D8-448D-803F-257F1F5C9C5C}"/>
              </a:ext>
            </a:extLst>
          </p:cNvPr>
          <p:cNvSpPr/>
          <p:nvPr/>
        </p:nvSpPr>
        <p:spPr>
          <a:xfrm>
            <a:off x="9190629" y="3672623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480AFB8E-35C0-4C80-9670-B327A700DC44}"/>
              </a:ext>
            </a:extLst>
          </p:cNvPr>
          <p:cNvSpPr/>
          <p:nvPr/>
        </p:nvSpPr>
        <p:spPr>
          <a:xfrm>
            <a:off x="6637845" y="4627346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A3E8AD4B-97AD-4044-952E-C38EA7E89DD0}"/>
              </a:ext>
            </a:extLst>
          </p:cNvPr>
          <p:cNvSpPr/>
          <p:nvPr/>
        </p:nvSpPr>
        <p:spPr>
          <a:xfrm>
            <a:off x="8824002" y="4623878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2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E52E8-4D9A-8073-A2F4-8FCFE4D3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-CPU </a:t>
            </a:r>
            <a:r>
              <a:rPr lang="ko-KR" altLang="en-US" b="1" dirty="0"/>
              <a:t>코어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7BFE3C4-4796-4FDA-827D-562AAFD3180D}"/>
              </a:ext>
            </a:extLst>
          </p:cNvPr>
          <p:cNvSpPr/>
          <p:nvPr/>
        </p:nvSpPr>
        <p:spPr>
          <a:xfrm>
            <a:off x="934349" y="2585414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F610D0CC-E906-475F-BB6D-CEE2330E6F91}"/>
              </a:ext>
            </a:extLst>
          </p:cNvPr>
          <p:cNvSpPr/>
          <p:nvPr/>
        </p:nvSpPr>
        <p:spPr>
          <a:xfrm>
            <a:off x="1190001" y="3164777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4EB0896-3961-4FA7-B558-AED3EA91738B}"/>
              </a:ext>
            </a:extLst>
          </p:cNvPr>
          <p:cNvSpPr/>
          <p:nvPr/>
        </p:nvSpPr>
        <p:spPr>
          <a:xfrm>
            <a:off x="934349" y="3980700"/>
            <a:ext cx="3628239" cy="453006"/>
          </a:xfrm>
          <a:prstGeom prst="roundRect">
            <a:avLst/>
          </a:prstGeom>
          <a:solidFill>
            <a:srgbClr val="83BC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0B9EAF8-5EC7-4D19-8655-E57458E192AB}"/>
              </a:ext>
            </a:extLst>
          </p:cNvPr>
          <p:cNvSpPr/>
          <p:nvPr/>
        </p:nvSpPr>
        <p:spPr>
          <a:xfrm>
            <a:off x="934349" y="5280952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3DF8EEB-CB72-4249-9213-3D952E165831}"/>
              </a:ext>
            </a:extLst>
          </p:cNvPr>
          <p:cNvGrpSpPr/>
          <p:nvPr/>
        </p:nvGrpSpPr>
        <p:grpSpPr>
          <a:xfrm>
            <a:off x="6538196" y="2806026"/>
            <a:ext cx="3434592" cy="780027"/>
            <a:chOff x="6444141" y="3082074"/>
            <a:chExt cx="3434592" cy="780027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91C64340-3DA5-4C34-B8EA-F0255B1D7D4D}"/>
                </a:ext>
              </a:extLst>
            </p:cNvPr>
            <p:cNvSpPr/>
            <p:nvPr/>
          </p:nvSpPr>
          <p:spPr>
            <a:xfrm>
              <a:off x="6542711" y="3100168"/>
              <a:ext cx="658536" cy="287323"/>
            </a:xfrm>
            <a:prstGeom prst="down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FA650F64-AACF-44D1-B299-255EC245077B}"/>
                </a:ext>
              </a:extLst>
            </p:cNvPr>
            <p:cNvSpPr/>
            <p:nvPr/>
          </p:nvSpPr>
          <p:spPr>
            <a:xfrm>
              <a:off x="7832168" y="3082074"/>
              <a:ext cx="658536" cy="287323"/>
            </a:xfrm>
            <a:prstGeom prst="downArrow">
              <a:avLst/>
            </a:prstGeom>
            <a:solidFill>
              <a:srgbClr val="FF86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화살표: 아래쪽 31">
              <a:extLst>
                <a:ext uri="{FF2B5EF4-FFF2-40B4-BE49-F238E27FC236}">
                  <a16:creationId xmlns:a16="http://schemas.microsoft.com/office/drawing/2014/main" id="{35D2FBA0-14DE-499A-BB46-B8A005596BCA}"/>
                </a:ext>
              </a:extLst>
            </p:cNvPr>
            <p:cNvSpPr/>
            <p:nvPr/>
          </p:nvSpPr>
          <p:spPr>
            <a:xfrm>
              <a:off x="9121625" y="3088623"/>
              <a:ext cx="658536" cy="287323"/>
            </a:xfrm>
            <a:prstGeom prst="downArrow">
              <a:avLst/>
            </a:prstGeom>
            <a:solidFill>
              <a:srgbClr val="9BC9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C0DBB10-5DC9-42A7-B442-8B90D8071389}"/>
                </a:ext>
              </a:extLst>
            </p:cNvPr>
            <p:cNvSpPr/>
            <p:nvPr/>
          </p:nvSpPr>
          <p:spPr>
            <a:xfrm>
              <a:off x="6444141" y="3409095"/>
              <a:ext cx="855677" cy="453006"/>
            </a:xfrm>
            <a:prstGeom prst="round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FA322941-F647-4672-895E-204204B43922}"/>
                </a:ext>
              </a:extLst>
            </p:cNvPr>
            <p:cNvSpPr/>
            <p:nvPr/>
          </p:nvSpPr>
          <p:spPr>
            <a:xfrm>
              <a:off x="7733598" y="3409095"/>
              <a:ext cx="855677" cy="453006"/>
            </a:xfrm>
            <a:prstGeom prst="roundRect">
              <a:avLst/>
            </a:prstGeom>
            <a:solidFill>
              <a:srgbClr val="FF8633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384161F-0BB2-440C-B85C-5AF24913221D}"/>
                </a:ext>
              </a:extLst>
            </p:cNvPr>
            <p:cNvSpPr/>
            <p:nvPr/>
          </p:nvSpPr>
          <p:spPr>
            <a:xfrm>
              <a:off x="9023056" y="3409095"/>
              <a:ext cx="855677" cy="453006"/>
            </a:xfrm>
            <a:prstGeom prst="roundRect">
              <a:avLst/>
            </a:prstGeom>
            <a:solidFill>
              <a:srgbClr val="9BC975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1D6B8A-567A-4DD8-B11B-5B632F0D5A5A}"/>
              </a:ext>
            </a:extLst>
          </p:cNvPr>
          <p:cNvSpPr/>
          <p:nvPr/>
        </p:nvSpPr>
        <p:spPr>
          <a:xfrm>
            <a:off x="6550430" y="408885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63A14A7A-4AEC-4700-A1CE-D4E0EDA719F0}"/>
              </a:ext>
            </a:extLst>
          </p:cNvPr>
          <p:cNvSpPr/>
          <p:nvPr/>
        </p:nvSpPr>
        <p:spPr>
          <a:xfrm>
            <a:off x="6611715" y="3668466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DE66731-0232-4E8C-A564-463D269081A1}"/>
              </a:ext>
            </a:extLst>
          </p:cNvPr>
          <p:cNvSpPr/>
          <p:nvPr/>
        </p:nvSpPr>
        <p:spPr>
          <a:xfrm>
            <a:off x="6550429" y="5482237"/>
            <a:ext cx="3410124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Retire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DA27D8A4-9B3E-406B-9AF9-2ADEA34A1EDC}"/>
              </a:ext>
            </a:extLst>
          </p:cNvPr>
          <p:cNvSpPr/>
          <p:nvPr/>
        </p:nvSpPr>
        <p:spPr>
          <a:xfrm>
            <a:off x="3376158" y="316477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561C895E-1416-4651-81DD-628209D9965C}"/>
              </a:ext>
            </a:extLst>
          </p:cNvPr>
          <p:cNvSpPr/>
          <p:nvPr/>
        </p:nvSpPr>
        <p:spPr>
          <a:xfrm>
            <a:off x="1190001" y="4505115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E4EEAAAF-9140-4713-9155-332FBFCF5792}"/>
              </a:ext>
            </a:extLst>
          </p:cNvPr>
          <p:cNvSpPr/>
          <p:nvPr/>
        </p:nvSpPr>
        <p:spPr>
          <a:xfrm>
            <a:off x="3376158" y="4501647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D683FA-5AB2-4960-922B-5B9FC89DCC57}"/>
              </a:ext>
            </a:extLst>
          </p:cNvPr>
          <p:cNvSpPr txBox="1"/>
          <p:nvPr/>
        </p:nvSpPr>
        <p:spPr>
          <a:xfrm>
            <a:off x="4324709" y="1523034"/>
            <a:ext cx="296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j-ea"/>
                <a:ea typeface="+mj-ea"/>
              </a:rPr>
              <a:t>현재 진행 상황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77DEF6-CD14-4E4E-B71E-40F9804DFBC5}"/>
              </a:ext>
            </a:extLst>
          </p:cNvPr>
          <p:cNvSpPr/>
          <p:nvPr/>
        </p:nvSpPr>
        <p:spPr>
          <a:xfrm>
            <a:off x="6441373" y="2309366"/>
            <a:ext cx="3628239" cy="453006"/>
          </a:xfrm>
          <a:prstGeom prst="roundRect">
            <a:avLst/>
          </a:prstGeom>
          <a:solidFill>
            <a:srgbClr val="83B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Dispatch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268E4682-BCAD-4842-979A-8E045724DE93}"/>
              </a:ext>
            </a:extLst>
          </p:cNvPr>
          <p:cNvSpPr/>
          <p:nvPr/>
        </p:nvSpPr>
        <p:spPr>
          <a:xfrm>
            <a:off x="7901172" y="3660689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4286D513-7117-4CDA-BF0C-995DD9A5D762}"/>
              </a:ext>
            </a:extLst>
          </p:cNvPr>
          <p:cNvSpPr/>
          <p:nvPr/>
        </p:nvSpPr>
        <p:spPr>
          <a:xfrm>
            <a:off x="9190629" y="3672623"/>
            <a:ext cx="708637" cy="38062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3B5D43BD-9A17-4BAC-BF1C-6974D2C6E3F3}"/>
              </a:ext>
            </a:extLst>
          </p:cNvPr>
          <p:cNvSpPr/>
          <p:nvPr/>
        </p:nvSpPr>
        <p:spPr>
          <a:xfrm>
            <a:off x="6637845" y="4627346"/>
            <a:ext cx="1044429" cy="76205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3E087615-DC40-403E-9D7F-BE347ECAD85E}"/>
              </a:ext>
            </a:extLst>
          </p:cNvPr>
          <p:cNvSpPr/>
          <p:nvPr/>
        </p:nvSpPr>
        <p:spPr>
          <a:xfrm>
            <a:off x="8824002" y="4623878"/>
            <a:ext cx="1044429" cy="762052"/>
          </a:xfrm>
          <a:prstGeom prst="downArrow">
            <a:avLst/>
          </a:prstGeom>
          <a:solidFill>
            <a:srgbClr val="008D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77F8C84-B16C-4082-BFCE-F539D27E173D}"/>
              </a:ext>
            </a:extLst>
          </p:cNvPr>
          <p:cNvSpPr/>
          <p:nvPr/>
        </p:nvSpPr>
        <p:spPr>
          <a:xfrm>
            <a:off x="816783" y="3830128"/>
            <a:ext cx="3863370" cy="767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48BE28B-9060-41E6-9941-C844AF7F667A}"/>
              </a:ext>
            </a:extLst>
          </p:cNvPr>
          <p:cNvSpPr/>
          <p:nvPr/>
        </p:nvSpPr>
        <p:spPr>
          <a:xfrm>
            <a:off x="7593875" y="2967781"/>
            <a:ext cx="2654306" cy="7678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94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F9AA-97B7-6DB4-7AC7-084A01C6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진행상황</a:t>
            </a:r>
            <a:r>
              <a:rPr lang="en-US" altLang="ko-KR" b="1" dirty="0"/>
              <a:t>-</a:t>
            </a:r>
            <a:r>
              <a:rPr lang="ko-KR" altLang="en-US" b="1" dirty="0"/>
              <a:t>코어 외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18C1B-826E-7C6D-10EE-75689C5B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90"/>
            <a:ext cx="10515600" cy="829799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I-cache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D-cache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완료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(?-way, pseudo LRU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 완료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(fully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associative,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 entry)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02FA2-81CE-47AB-9AA5-611DE673FA0A}"/>
              </a:ext>
            </a:extLst>
          </p:cNvPr>
          <p:cNvSpPr/>
          <p:nvPr/>
        </p:nvSpPr>
        <p:spPr>
          <a:xfrm>
            <a:off x="885646" y="2748951"/>
            <a:ext cx="4485736" cy="32837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4F9423-D6A2-4CEF-9B70-9B2F036A8919}"/>
              </a:ext>
            </a:extLst>
          </p:cNvPr>
          <p:cNvSpPr/>
          <p:nvPr/>
        </p:nvSpPr>
        <p:spPr>
          <a:xfrm>
            <a:off x="5578415" y="2748950"/>
            <a:ext cx="2242869" cy="3283789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3E6B36-3E5A-493F-BF96-5A0081FA4036}"/>
              </a:ext>
            </a:extLst>
          </p:cNvPr>
          <p:cNvSpPr/>
          <p:nvPr/>
        </p:nvSpPr>
        <p:spPr>
          <a:xfrm>
            <a:off x="8005314" y="2748950"/>
            <a:ext cx="3430438" cy="32837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6324F9-CE61-4EF5-80A7-7B64F029A055}"/>
              </a:ext>
            </a:extLst>
          </p:cNvPr>
          <p:cNvSpPr/>
          <p:nvPr/>
        </p:nvSpPr>
        <p:spPr>
          <a:xfrm>
            <a:off x="2288876" y="2550542"/>
            <a:ext cx="1679275" cy="396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CPU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1023ED-B277-4E32-8832-DC8EA12CE1CD}"/>
              </a:ext>
            </a:extLst>
          </p:cNvPr>
          <p:cNvSpPr/>
          <p:nvPr/>
        </p:nvSpPr>
        <p:spPr>
          <a:xfrm>
            <a:off x="6349042" y="2547665"/>
            <a:ext cx="701615" cy="396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Bus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F71AA6-8A90-4A5B-8888-7E78C7485448}"/>
              </a:ext>
            </a:extLst>
          </p:cNvPr>
          <p:cNvSpPr/>
          <p:nvPr/>
        </p:nvSpPr>
        <p:spPr>
          <a:xfrm>
            <a:off x="8880896" y="2547665"/>
            <a:ext cx="1679275" cy="3968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Memory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56FFE7-8F0D-4496-B587-BF7A4C092037}"/>
              </a:ext>
            </a:extLst>
          </p:cNvPr>
          <p:cNvSpPr/>
          <p:nvPr/>
        </p:nvSpPr>
        <p:spPr>
          <a:xfrm>
            <a:off x="1371602" y="3429000"/>
            <a:ext cx="1043796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PC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F6123-1095-4C58-ABF4-7C3D17F31118}"/>
              </a:ext>
            </a:extLst>
          </p:cNvPr>
          <p:cNvSpPr/>
          <p:nvPr/>
        </p:nvSpPr>
        <p:spPr>
          <a:xfrm>
            <a:off x="3071003" y="3429000"/>
            <a:ext cx="1794295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Registers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47C114-A4EA-418E-9730-EED913AA7E1F}"/>
              </a:ext>
            </a:extLst>
          </p:cNvPr>
          <p:cNvSpPr/>
          <p:nvPr/>
        </p:nvSpPr>
        <p:spPr>
          <a:xfrm>
            <a:off x="1627515" y="4779811"/>
            <a:ext cx="2886976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Condition Codes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DB1879-9F88-445B-A106-DB1005372403}"/>
              </a:ext>
            </a:extLst>
          </p:cNvPr>
          <p:cNvSpPr/>
          <p:nvPr/>
        </p:nvSpPr>
        <p:spPr>
          <a:xfrm>
            <a:off x="9100870" y="3427651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Codes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4264A-5642-4E88-A7BA-C7FC2170C2C7}"/>
              </a:ext>
            </a:extLst>
          </p:cNvPr>
          <p:cNvSpPr/>
          <p:nvPr/>
        </p:nvSpPr>
        <p:spPr>
          <a:xfrm>
            <a:off x="9100870" y="4276149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Data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2096F1-EFB2-4BF1-B7FE-D723310F9A33}"/>
              </a:ext>
            </a:extLst>
          </p:cNvPr>
          <p:cNvSpPr/>
          <p:nvPr/>
        </p:nvSpPr>
        <p:spPr>
          <a:xfrm>
            <a:off x="9100870" y="5124647"/>
            <a:ext cx="1239327" cy="56519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Stack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A4B56C-8443-4309-84E3-0C56041A149B}"/>
              </a:ext>
            </a:extLst>
          </p:cNvPr>
          <p:cNvCxnSpPr/>
          <p:nvPr/>
        </p:nvCxnSpPr>
        <p:spPr>
          <a:xfrm>
            <a:off x="5865962" y="3623094"/>
            <a:ext cx="1736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4D8FF1-4BAA-4B33-9496-7C3F381ECCEC}"/>
              </a:ext>
            </a:extLst>
          </p:cNvPr>
          <p:cNvSpPr txBox="1"/>
          <p:nvPr/>
        </p:nvSpPr>
        <p:spPr>
          <a:xfrm>
            <a:off x="6021239" y="3204879"/>
            <a:ext cx="13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Addresses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54498B-D510-4382-A1C3-57395B980A8C}"/>
              </a:ext>
            </a:extLst>
          </p:cNvPr>
          <p:cNvCxnSpPr>
            <a:cxnSpLocks/>
          </p:cNvCxnSpPr>
          <p:nvPr/>
        </p:nvCxnSpPr>
        <p:spPr>
          <a:xfrm flipH="1">
            <a:off x="5874588" y="5573225"/>
            <a:ext cx="17367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E16ED4-0652-47CC-B096-0E9EE58A8CE9}"/>
              </a:ext>
            </a:extLst>
          </p:cNvPr>
          <p:cNvSpPr txBox="1"/>
          <p:nvPr/>
        </p:nvSpPr>
        <p:spPr>
          <a:xfrm>
            <a:off x="5998234" y="5037913"/>
            <a:ext cx="14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Instructions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4FE7B6C-BD18-483B-BCDE-F3F170C92E54}"/>
              </a:ext>
            </a:extLst>
          </p:cNvPr>
          <p:cNvCxnSpPr/>
          <p:nvPr/>
        </p:nvCxnSpPr>
        <p:spPr>
          <a:xfrm>
            <a:off x="5874588" y="4583503"/>
            <a:ext cx="168215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205989-1911-42BD-9834-4375A1ED6A39}"/>
              </a:ext>
            </a:extLst>
          </p:cNvPr>
          <p:cNvSpPr txBox="1"/>
          <p:nvPr/>
        </p:nvSpPr>
        <p:spPr>
          <a:xfrm>
            <a:off x="6048555" y="4091483"/>
            <a:ext cx="133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23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569</Words>
  <Application>Microsoft Office PowerPoint</Application>
  <PresentationFormat>와이드스크린</PresentationFormat>
  <Paragraphs>205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Times New Roman</vt:lpstr>
      <vt:lpstr>Office 테마</vt:lpstr>
      <vt:lpstr>PowerPoint 프레젠테이션</vt:lpstr>
      <vt:lpstr>목차</vt:lpstr>
      <vt:lpstr>작품 명세 – 인터페이스, 구조</vt:lpstr>
      <vt:lpstr>작품 명세 - 기능</vt:lpstr>
      <vt:lpstr>진행상황 – CPU 코어</vt:lpstr>
      <vt:lpstr>진행상황-CPU 코어</vt:lpstr>
      <vt:lpstr>진행상황-CPU 코어</vt:lpstr>
      <vt:lpstr>진행상황-CPU 코어</vt:lpstr>
      <vt:lpstr>진행상황-코어 외 부분</vt:lpstr>
      <vt:lpstr>추후 진행 예정 사항</vt:lpstr>
      <vt:lpstr>당면 문제점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박제윤</dc:creator>
  <cp:lastModifiedBy>김희준</cp:lastModifiedBy>
  <cp:revision>17</cp:revision>
  <dcterms:created xsi:type="dcterms:W3CDTF">2024-08-30T04:24:20Z</dcterms:created>
  <dcterms:modified xsi:type="dcterms:W3CDTF">2024-08-31T07:10:35Z</dcterms:modified>
</cp:coreProperties>
</file>