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8"/>
  </p:notesMasterIdLst>
  <p:sldIdLst>
    <p:sldId id="256" r:id="rId2"/>
    <p:sldId id="273" r:id="rId3"/>
    <p:sldId id="271" r:id="rId4"/>
    <p:sldId id="272" r:id="rId5"/>
    <p:sldId id="304" r:id="rId6"/>
    <p:sldId id="270" r:id="rId7"/>
    <p:sldId id="275" r:id="rId8"/>
    <p:sldId id="303" r:id="rId9"/>
    <p:sldId id="296" r:id="rId10"/>
    <p:sldId id="300" r:id="rId11"/>
    <p:sldId id="276" r:id="rId12"/>
    <p:sldId id="287" r:id="rId13"/>
    <p:sldId id="310" r:id="rId14"/>
    <p:sldId id="301" r:id="rId15"/>
    <p:sldId id="305" r:id="rId16"/>
    <p:sldId id="30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911D"/>
    <a:srgbClr val="92D050"/>
    <a:srgbClr val="C0E474"/>
    <a:srgbClr val="E6E7E9"/>
    <a:srgbClr val="90C226"/>
    <a:srgbClr val="6C6D70"/>
    <a:srgbClr val="7E3E98"/>
    <a:srgbClr val="82221A"/>
    <a:srgbClr val="6F91A0"/>
    <a:srgbClr val="6D6D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98" autoAdjust="0"/>
    <p:restoredTop sz="90995" autoAdjust="0"/>
  </p:normalViewPr>
  <p:slideViewPr>
    <p:cSldViewPr snapToGrid="0">
      <p:cViewPr varScale="1">
        <p:scale>
          <a:sx n="83" d="100"/>
          <a:sy n="83" d="100"/>
        </p:scale>
        <p:origin x="600"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09F513-FF66-4748-8AF0-2BF2E5C90293}" type="datetimeFigureOut">
              <a:rPr lang="en-US" smtClean="0"/>
              <a:t>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A421D-D375-4A08-A681-FBAB36D1F9E2}" type="slidenum">
              <a:rPr lang="en-US" smtClean="0"/>
              <a:t>‹#›</a:t>
            </a:fld>
            <a:endParaRPr lang="en-US"/>
          </a:p>
        </p:txBody>
      </p:sp>
    </p:spTree>
    <p:extLst>
      <p:ext uri="{BB962C8B-B14F-4D97-AF65-F5344CB8AC3E}">
        <p14:creationId xmlns:p14="http://schemas.microsoft.com/office/powerpoint/2010/main" val="3117460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A421D-D375-4A08-A681-FBAB36D1F9E2}" type="slidenum">
              <a:rPr lang="en-US" smtClean="0"/>
              <a:t>4</a:t>
            </a:fld>
            <a:endParaRPr lang="en-US"/>
          </a:p>
        </p:txBody>
      </p:sp>
    </p:spTree>
    <p:extLst>
      <p:ext uri="{BB962C8B-B14F-4D97-AF65-F5344CB8AC3E}">
        <p14:creationId xmlns:p14="http://schemas.microsoft.com/office/powerpoint/2010/main" val="2046488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A421D-D375-4A08-A681-FBAB36D1F9E2}" type="slidenum">
              <a:rPr lang="en-US" smtClean="0"/>
              <a:t>6</a:t>
            </a:fld>
            <a:endParaRPr lang="en-US"/>
          </a:p>
        </p:txBody>
      </p:sp>
    </p:spTree>
    <p:extLst>
      <p:ext uri="{BB962C8B-B14F-4D97-AF65-F5344CB8AC3E}">
        <p14:creationId xmlns:p14="http://schemas.microsoft.com/office/powerpoint/2010/main" val="189432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A421D-D375-4A08-A681-FBAB36D1F9E2}" type="slidenum">
              <a:rPr lang="en-US" smtClean="0"/>
              <a:t>7</a:t>
            </a:fld>
            <a:endParaRPr lang="en-US"/>
          </a:p>
        </p:txBody>
      </p:sp>
    </p:spTree>
    <p:extLst>
      <p:ext uri="{BB962C8B-B14F-4D97-AF65-F5344CB8AC3E}">
        <p14:creationId xmlns:p14="http://schemas.microsoft.com/office/powerpoint/2010/main" val="3159372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A421D-D375-4A08-A681-FBAB36D1F9E2}" type="slidenum">
              <a:rPr lang="en-US" smtClean="0"/>
              <a:t>10</a:t>
            </a:fld>
            <a:endParaRPr lang="en-US"/>
          </a:p>
        </p:txBody>
      </p:sp>
    </p:spTree>
    <p:extLst>
      <p:ext uri="{BB962C8B-B14F-4D97-AF65-F5344CB8AC3E}">
        <p14:creationId xmlns:p14="http://schemas.microsoft.com/office/powerpoint/2010/main" val="107497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A421D-D375-4A08-A681-FBAB36D1F9E2}" type="slidenum">
              <a:rPr lang="en-US" smtClean="0"/>
              <a:t>11</a:t>
            </a:fld>
            <a:endParaRPr lang="en-US"/>
          </a:p>
        </p:txBody>
      </p:sp>
    </p:spTree>
    <p:extLst>
      <p:ext uri="{BB962C8B-B14F-4D97-AF65-F5344CB8AC3E}">
        <p14:creationId xmlns:p14="http://schemas.microsoft.com/office/powerpoint/2010/main" val="659608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A421D-D375-4A08-A681-FBAB36D1F9E2}" type="slidenum">
              <a:rPr lang="en-US" smtClean="0"/>
              <a:t>14</a:t>
            </a:fld>
            <a:endParaRPr lang="en-US"/>
          </a:p>
        </p:txBody>
      </p:sp>
    </p:spTree>
    <p:extLst>
      <p:ext uri="{BB962C8B-B14F-4D97-AF65-F5344CB8AC3E}">
        <p14:creationId xmlns:p14="http://schemas.microsoft.com/office/powerpoint/2010/main" val="3363670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F003D8-19CF-4E56-9AF3-84DFB96C2A5A}"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1BFB5-A51D-40C5-AD47-57B824CC28D9}" type="slidenum">
              <a:rPr lang="en-US" smtClean="0"/>
              <a:t>‹#›</a:t>
            </a:fld>
            <a:endParaRPr lang="en-US"/>
          </a:p>
        </p:txBody>
      </p:sp>
    </p:spTree>
    <p:extLst>
      <p:ext uri="{BB962C8B-B14F-4D97-AF65-F5344CB8AC3E}">
        <p14:creationId xmlns:p14="http://schemas.microsoft.com/office/powerpoint/2010/main" val="323645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F003D8-19CF-4E56-9AF3-84DFB96C2A5A}"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1BFB5-A51D-40C5-AD47-57B824CC28D9}" type="slidenum">
              <a:rPr lang="en-US" smtClean="0"/>
              <a:t>‹#›</a:t>
            </a:fld>
            <a:endParaRPr lang="en-US"/>
          </a:p>
        </p:txBody>
      </p:sp>
    </p:spTree>
    <p:extLst>
      <p:ext uri="{BB962C8B-B14F-4D97-AF65-F5344CB8AC3E}">
        <p14:creationId xmlns:p14="http://schemas.microsoft.com/office/powerpoint/2010/main" val="3077648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F003D8-19CF-4E56-9AF3-84DFB96C2A5A}"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1BFB5-A51D-40C5-AD47-57B824CC28D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86828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F003D8-19CF-4E56-9AF3-84DFB96C2A5A}"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1BFB5-A51D-40C5-AD47-57B824CC28D9}" type="slidenum">
              <a:rPr lang="en-US" smtClean="0"/>
              <a:t>‹#›</a:t>
            </a:fld>
            <a:endParaRPr lang="en-US"/>
          </a:p>
        </p:txBody>
      </p:sp>
    </p:spTree>
    <p:extLst>
      <p:ext uri="{BB962C8B-B14F-4D97-AF65-F5344CB8AC3E}">
        <p14:creationId xmlns:p14="http://schemas.microsoft.com/office/powerpoint/2010/main" val="4090551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F003D8-19CF-4E56-9AF3-84DFB96C2A5A}"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1BFB5-A51D-40C5-AD47-57B824CC28D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14794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F003D8-19CF-4E56-9AF3-84DFB96C2A5A}"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1BFB5-A51D-40C5-AD47-57B824CC28D9}" type="slidenum">
              <a:rPr lang="en-US" smtClean="0"/>
              <a:t>‹#›</a:t>
            </a:fld>
            <a:endParaRPr lang="en-US"/>
          </a:p>
        </p:txBody>
      </p:sp>
    </p:spTree>
    <p:extLst>
      <p:ext uri="{BB962C8B-B14F-4D97-AF65-F5344CB8AC3E}">
        <p14:creationId xmlns:p14="http://schemas.microsoft.com/office/powerpoint/2010/main" val="2247811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F003D8-19CF-4E56-9AF3-84DFB96C2A5A}"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1BFB5-A51D-40C5-AD47-57B824CC28D9}" type="slidenum">
              <a:rPr lang="en-US" smtClean="0"/>
              <a:t>‹#›</a:t>
            </a:fld>
            <a:endParaRPr lang="en-US"/>
          </a:p>
        </p:txBody>
      </p:sp>
    </p:spTree>
    <p:extLst>
      <p:ext uri="{BB962C8B-B14F-4D97-AF65-F5344CB8AC3E}">
        <p14:creationId xmlns:p14="http://schemas.microsoft.com/office/powerpoint/2010/main" val="434382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F003D8-19CF-4E56-9AF3-84DFB96C2A5A}"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1BFB5-A51D-40C5-AD47-57B824CC28D9}" type="slidenum">
              <a:rPr lang="en-US" smtClean="0"/>
              <a:t>‹#›</a:t>
            </a:fld>
            <a:endParaRPr lang="en-US"/>
          </a:p>
        </p:txBody>
      </p:sp>
    </p:spTree>
    <p:extLst>
      <p:ext uri="{BB962C8B-B14F-4D97-AF65-F5344CB8AC3E}">
        <p14:creationId xmlns:p14="http://schemas.microsoft.com/office/powerpoint/2010/main" val="2299456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F003D8-19CF-4E56-9AF3-84DFB96C2A5A}"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1BFB5-A51D-40C5-AD47-57B824CC28D9}" type="slidenum">
              <a:rPr lang="en-US" smtClean="0"/>
              <a:t>‹#›</a:t>
            </a:fld>
            <a:endParaRPr lang="en-US"/>
          </a:p>
        </p:txBody>
      </p:sp>
    </p:spTree>
    <p:extLst>
      <p:ext uri="{BB962C8B-B14F-4D97-AF65-F5344CB8AC3E}">
        <p14:creationId xmlns:p14="http://schemas.microsoft.com/office/powerpoint/2010/main" val="2695189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F003D8-19CF-4E56-9AF3-84DFB96C2A5A}" type="datetimeFigureOut">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1BFB5-A51D-40C5-AD47-57B824CC28D9}" type="slidenum">
              <a:rPr lang="en-US" smtClean="0"/>
              <a:t>‹#›</a:t>
            </a:fld>
            <a:endParaRPr lang="en-US"/>
          </a:p>
        </p:txBody>
      </p:sp>
    </p:spTree>
    <p:extLst>
      <p:ext uri="{BB962C8B-B14F-4D97-AF65-F5344CB8AC3E}">
        <p14:creationId xmlns:p14="http://schemas.microsoft.com/office/powerpoint/2010/main" val="198270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F003D8-19CF-4E56-9AF3-84DFB96C2A5A}"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01BFB5-A51D-40C5-AD47-57B824CC28D9}" type="slidenum">
              <a:rPr lang="en-US" smtClean="0"/>
              <a:t>‹#›</a:t>
            </a:fld>
            <a:endParaRPr lang="en-US"/>
          </a:p>
        </p:txBody>
      </p:sp>
    </p:spTree>
    <p:extLst>
      <p:ext uri="{BB962C8B-B14F-4D97-AF65-F5344CB8AC3E}">
        <p14:creationId xmlns:p14="http://schemas.microsoft.com/office/powerpoint/2010/main" val="3767272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F003D8-19CF-4E56-9AF3-84DFB96C2A5A}" type="datetimeFigureOut">
              <a:rPr lang="en-US" smtClean="0"/>
              <a:t>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01BFB5-A51D-40C5-AD47-57B824CC28D9}" type="slidenum">
              <a:rPr lang="en-US" smtClean="0"/>
              <a:t>‹#›</a:t>
            </a:fld>
            <a:endParaRPr lang="en-US"/>
          </a:p>
        </p:txBody>
      </p:sp>
    </p:spTree>
    <p:extLst>
      <p:ext uri="{BB962C8B-B14F-4D97-AF65-F5344CB8AC3E}">
        <p14:creationId xmlns:p14="http://schemas.microsoft.com/office/powerpoint/2010/main" val="1765481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F003D8-19CF-4E56-9AF3-84DFB96C2A5A}" type="datetimeFigureOut">
              <a:rPr lang="en-US" smtClean="0"/>
              <a:t>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01BFB5-A51D-40C5-AD47-57B824CC28D9}" type="slidenum">
              <a:rPr lang="en-US" smtClean="0"/>
              <a:t>‹#›</a:t>
            </a:fld>
            <a:endParaRPr lang="en-US"/>
          </a:p>
        </p:txBody>
      </p:sp>
    </p:spTree>
    <p:extLst>
      <p:ext uri="{BB962C8B-B14F-4D97-AF65-F5344CB8AC3E}">
        <p14:creationId xmlns:p14="http://schemas.microsoft.com/office/powerpoint/2010/main" val="367450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003D8-19CF-4E56-9AF3-84DFB96C2A5A}" type="datetimeFigureOut">
              <a:rPr lang="en-US" smtClean="0"/>
              <a:t>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01BFB5-A51D-40C5-AD47-57B824CC28D9}" type="slidenum">
              <a:rPr lang="en-US" smtClean="0"/>
              <a:t>‹#›</a:t>
            </a:fld>
            <a:endParaRPr lang="en-US"/>
          </a:p>
        </p:txBody>
      </p:sp>
    </p:spTree>
    <p:extLst>
      <p:ext uri="{BB962C8B-B14F-4D97-AF65-F5344CB8AC3E}">
        <p14:creationId xmlns:p14="http://schemas.microsoft.com/office/powerpoint/2010/main" val="2898406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F003D8-19CF-4E56-9AF3-84DFB96C2A5A}"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01BFB5-A51D-40C5-AD47-57B824CC28D9}" type="slidenum">
              <a:rPr lang="en-US" smtClean="0"/>
              <a:t>‹#›</a:t>
            </a:fld>
            <a:endParaRPr lang="en-US"/>
          </a:p>
        </p:txBody>
      </p:sp>
    </p:spTree>
    <p:extLst>
      <p:ext uri="{BB962C8B-B14F-4D97-AF65-F5344CB8AC3E}">
        <p14:creationId xmlns:p14="http://schemas.microsoft.com/office/powerpoint/2010/main" val="369021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F003D8-19CF-4E56-9AF3-84DFB96C2A5A}" type="datetimeFigureOut">
              <a:rPr lang="en-US" smtClean="0"/>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01BFB5-A51D-40C5-AD47-57B824CC28D9}" type="slidenum">
              <a:rPr lang="en-US" smtClean="0"/>
              <a:t>‹#›</a:t>
            </a:fld>
            <a:endParaRPr lang="en-US"/>
          </a:p>
        </p:txBody>
      </p:sp>
    </p:spTree>
    <p:extLst>
      <p:ext uri="{BB962C8B-B14F-4D97-AF65-F5344CB8AC3E}">
        <p14:creationId xmlns:p14="http://schemas.microsoft.com/office/powerpoint/2010/main" val="3366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F003D8-19CF-4E56-9AF3-84DFB96C2A5A}" type="datetimeFigureOut">
              <a:rPr lang="en-US" smtClean="0"/>
              <a:t>1/10/2021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01BFB5-A51D-40C5-AD47-57B824CC28D9}" type="slidenum">
              <a:rPr lang="en-US" smtClean="0"/>
              <a:t>‹#›</a:t>
            </a:fld>
            <a:endParaRPr lang="en-US"/>
          </a:p>
        </p:txBody>
      </p:sp>
    </p:spTree>
    <p:extLst>
      <p:ext uri="{BB962C8B-B14F-4D97-AF65-F5344CB8AC3E}">
        <p14:creationId xmlns:p14="http://schemas.microsoft.com/office/powerpoint/2010/main" val="217324168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microsoft.com/en-us/security/business/identity/own-your-identit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4.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21.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0.png"/><Relationship Id="rId5" Type="http://schemas.openxmlformats.org/officeDocument/2006/relationships/image" Target="../media/image10.png"/><Relationship Id="rId10" Type="http://schemas.openxmlformats.org/officeDocument/2006/relationships/image" Target="../media/image19.svg"/><Relationship Id="rId4" Type="http://schemas.openxmlformats.org/officeDocument/2006/relationships/image" Target="../media/image9.svg"/><Relationship Id="rId9" Type="http://schemas.openxmlformats.org/officeDocument/2006/relationships/image" Target="../media/image18.png"/><Relationship Id="rId14" Type="http://schemas.openxmlformats.org/officeDocument/2006/relationships/image" Target="../media/image14.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42BD-F8CA-407C-B530-E507737C0F25}"/>
              </a:ext>
            </a:extLst>
          </p:cNvPr>
          <p:cNvSpPr>
            <a:spLocks noGrp="1"/>
          </p:cNvSpPr>
          <p:nvPr>
            <p:ph type="ctrTitle"/>
          </p:nvPr>
        </p:nvSpPr>
        <p:spPr>
          <a:xfrm>
            <a:off x="1507067" y="1397000"/>
            <a:ext cx="7766936" cy="2653836"/>
          </a:xfrm>
        </p:spPr>
        <p:txBody>
          <a:bodyPr>
            <a:normAutofit/>
          </a:bodyPr>
          <a:lstStyle/>
          <a:p>
            <a:pPr algn="ctr"/>
            <a:r>
              <a:rPr lang="en-US" dirty="0"/>
              <a:t>Self</a:t>
            </a:r>
            <a:r>
              <a:rPr lang="tr-TR" dirty="0"/>
              <a:t>-</a:t>
            </a:r>
            <a:r>
              <a:rPr lang="en-US" dirty="0"/>
              <a:t>Sovereign Identity</a:t>
            </a:r>
            <a:endParaRPr lang="en-US" dirty="0">
              <a:hlinkClick r:id="rId2"/>
            </a:endParaRPr>
          </a:p>
        </p:txBody>
      </p:sp>
      <p:sp>
        <p:nvSpPr>
          <p:cNvPr id="3" name="Subtitle 2">
            <a:extLst>
              <a:ext uri="{FF2B5EF4-FFF2-40B4-BE49-F238E27FC236}">
                <a16:creationId xmlns:a16="http://schemas.microsoft.com/office/drawing/2014/main" id="{9059413C-E53A-4D45-84F6-1EF41F56E285}"/>
              </a:ext>
            </a:extLst>
          </p:cNvPr>
          <p:cNvSpPr>
            <a:spLocks noGrp="1"/>
          </p:cNvSpPr>
          <p:nvPr>
            <p:ph type="subTitle" idx="1"/>
          </p:nvPr>
        </p:nvSpPr>
        <p:spPr/>
        <p:txBody>
          <a:bodyPr>
            <a:normAutofit/>
          </a:bodyPr>
          <a:lstStyle/>
          <a:p>
            <a:r>
              <a:rPr lang="en-US" dirty="0"/>
              <a:t>Own your digital identity!</a:t>
            </a:r>
          </a:p>
        </p:txBody>
      </p:sp>
    </p:spTree>
    <p:extLst>
      <p:ext uri="{BB962C8B-B14F-4D97-AF65-F5344CB8AC3E}">
        <p14:creationId xmlns:p14="http://schemas.microsoft.com/office/powerpoint/2010/main" val="2102794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Flowchart: Magnetic Disk 13">
            <a:extLst>
              <a:ext uri="{FF2B5EF4-FFF2-40B4-BE49-F238E27FC236}">
                <a16:creationId xmlns:a16="http://schemas.microsoft.com/office/drawing/2014/main" id="{BEDFA897-642F-4818-8273-CB9AE5374A2D}"/>
              </a:ext>
            </a:extLst>
          </p:cNvPr>
          <p:cNvSpPr/>
          <p:nvPr/>
        </p:nvSpPr>
        <p:spPr>
          <a:xfrm>
            <a:off x="504206" y="3876625"/>
            <a:ext cx="1886428" cy="247378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Trust Hub</a:t>
            </a:r>
          </a:p>
          <a:p>
            <a:pPr algn="ctr"/>
            <a:r>
              <a:rPr lang="en-US" sz="1200" dirty="0"/>
              <a:t>(Managed by a well-known organization)</a:t>
            </a:r>
            <a:r>
              <a:rPr lang="en-US" dirty="0"/>
              <a:t> </a:t>
            </a:r>
          </a:p>
          <a:p>
            <a:pPr algn="ctr"/>
            <a:endParaRPr lang="en-US" dirty="0"/>
          </a:p>
          <a:p>
            <a:pPr algn="ctr"/>
            <a:r>
              <a:rPr lang="en-US" sz="1400" dirty="0"/>
              <a:t>1111 </a:t>
            </a:r>
            <a:r>
              <a:rPr lang="tr-TR" sz="1400" dirty="0"/>
              <a:t>–&gt; </a:t>
            </a:r>
            <a:r>
              <a:rPr lang="en-US" sz="1400" dirty="0"/>
              <a:t>Employer</a:t>
            </a:r>
            <a:endParaRPr lang="tr-TR" sz="1400" dirty="0"/>
          </a:p>
          <a:p>
            <a:pPr algn="ctr"/>
            <a:r>
              <a:rPr lang="tr-TR" sz="1400" dirty="0"/>
              <a:t>3333 -&gt; University</a:t>
            </a:r>
            <a:endParaRPr lang="en-US" sz="1400" dirty="0"/>
          </a:p>
        </p:txBody>
      </p:sp>
      <p:sp>
        <p:nvSpPr>
          <p:cNvPr id="47" name="Rectangle: Rounded Corners 46">
            <a:extLst>
              <a:ext uri="{FF2B5EF4-FFF2-40B4-BE49-F238E27FC236}">
                <a16:creationId xmlns:a16="http://schemas.microsoft.com/office/drawing/2014/main" id="{77BF5995-F475-44F1-8058-8507376920E1}"/>
              </a:ext>
            </a:extLst>
          </p:cNvPr>
          <p:cNvSpPr/>
          <p:nvPr/>
        </p:nvSpPr>
        <p:spPr>
          <a:xfrm>
            <a:off x="2824480" y="4338320"/>
            <a:ext cx="8841065" cy="1793847"/>
          </a:xfrm>
          <a:prstGeom prst="roundRect">
            <a:avLst/>
          </a:prstGeom>
          <a:solidFill>
            <a:srgbClr val="6F91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Blockchain</a:t>
            </a:r>
          </a:p>
        </p:txBody>
      </p:sp>
      <p:sp>
        <p:nvSpPr>
          <p:cNvPr id="50" name="Rectangle: Top Corners Rounded 49">
            <a:extLst>
              <a:ext uri="{FF2B5EF4-FFF2-40B4-BE49-F238E27FC236}">
                <a16:creationId xmlns:a16="http://schemas.microsoft.com/office/drawing/2014/main" id="{D59C26CA-1331-4164-97DD-DEBED2FA8859}"/>
              </a:ext>
            </a:extLst>
          </p:cNvPr>
          <p:cNvSpPr/>
          <p:nvPr/>
        </p:nvSpPr>
        <p:spPr>
          <a:xfrm>
            <a:off x="1849852" y="1164099"/>
            <a:ext cx="2815454" cy="1920240"/>
          </a:xfrm>
          <a:prstGeom prst="round2Same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Employer</a:t>
            </a:r>
            <a:r>
              <a:rPr lang="tr-TR" dirty="0"/>
              <a:t>’s Wallet</a:t>
            </a:r>
            <a:endParaRPr lang="en-US" dirty="0"/>
          </a:p>
          <a:p>
            <a:endParaRPr lang="en-US" sz="1400" dirty="0"/>
          </a:p>
          <a:p>
            <a:r>
              <a:rPr lang="en-US" sz="1400" dirty="0"/>
              <a:t>DID: 1111</a:t>
            </a:r>
          </a:p>
          <a:p>
            <a:endParaRPr lang="en-US" dirty="0"/>
          </a:p>
          <a:p>
            <a:pPr algn="ctr"/>
            <a:endParaRPr lang="en-US" dirty="0"/>
          </a:p>
          <a:p>
            <a:pPr algn="ctr"/>
            <a:endParaRPr lang="en-US" dirty="0"/>
          </a:p>
          <a:p>
            <a:pPr algn="r"/>
            <a:r>
              <a:rPr lang="en-US" sz="1400" dirty="0"/>
              <a:t>URL: employer.com</a:t>
            </a:r>
          </a:p>
        </p:txBody>
      </p:sp>
      <p:sp>
        <p:nvSpPr>
          <p:cNvPr id="51" name="Rectangle: Top Corners Rounded 50">
            <a:extLst>
              <a:ext uri="{FF2B5EF4-FFF2-40B4-BE49-F238E27FC236}">
                <a16:creationId xmlns:a16="http://schemas.microsoft.com/office/drawing/2014/main" id="{5A1DED4D-92FB-473E-A637-504A7031EFA5}"/>
              </a:ext>
            </a:extLst>
          </p:cNvPr>
          <p:cNvSpPr/>
          <p:nvPr/>
        </p:nvSpPr>
        <p:spPr>
          <a:xfrm>
            <a:off x="5362786" y="1168032"/>
            <a:ext cx="2815454" cy="1920240"/>
          </a:xfrm>
          <a:prstGeom prst="round2SameRect">
            <a:avLst/>
          </a:prstGeom>
          <a:solidFill>
            <a:srgbClr val="7E3E9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Alumni</a:t>
            </a:r>
            <a:r>
              <a:rPr lang="tr-TR" dirty="0"/>
              <a:t>’s Wallet</a:t>
            </a:r>
            <a:endParaRPr lang="en-US" dirty="0"/>
          </a:p>
          <a:p>
            <a:pPr algn="ctr"/>
            <a:endParaRPr lang="en-US" dirty="0"/>
          </a:p>
          <a:p>
            <a:r>
              <a:rPr lang="en-US" sz="1400" dirty="0"/>
              <a:t>DID: 2222</a:t>
            </a:r>
          </a:p>
          <a:p>
            <a:pPr algn="ctr"/>
            <a:endParaRPr lang="en-US" dirty="0"/>
          </a:p>
          <a:p>
            <a:pPr algn="ctr"/>
            <a:endParaRPr lang="en-US" dirty="0"/>
          </a:p>
          <a:p>
            <a:pPr algn="r"/>
            <a:endParaRPr lang="en-US" sz="1400" dirty="0"/>
          </a:p>
          <a:p>
            <a:pPr algn="r"/>
            <a:r>
              <a:rPr lang="en-US" sz="1400" dirty="0"/>
              <a:t>URL: alumni.com</a:t>
            </a:r>
          </a:p>
        </p:txBody>
      </p:sp>
      <p:sp>
        <p:nvSpPr>
          <p:cNvPr id="52" name="Rectangle: Top Corners Rounded 51">
            <a:extLst>
              <a:ext uri="{FF2B5EF4-FFF2-40B4-BE49-F238E27FC236}">
                <a16:creationId xmlns:a16="http://schemas.microsoft.com/office/drawing/2014/main" id="{3C3768C9-0C70-4133-A29D-E0537655DD76}"/>
              </a:ext>
            </a:extLst>
          </p:cNvPr>
          <p:cNvSpPr/>
          <p:nvPr/>
        </p:nvSpPr>
        <p:spPr>
          <a:xfrm>
            <a:off x="8850092" y="1164099"/>
            <a:ext cx="2815454" cy="1920240"/>
          </a:xfrm>
          <a:prstGeom prst="round2SameRect">
            <a:avLst/>
          </a:prstGeom>
          <a:solidFill>
            <a:srgbClr val="6C6D7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University</a:t>
            </a:r>
            <a:r>
              <a:rPr lang="tr-TR" dirty="0"/>
              <a:t>’s Wallet</a:t>
            </a:r>
            <a:endParaRPr lang="en-US" dirty="0"/>
          </a:p>
          <a:p>
            <a:pPr algn="ctr"/>
            <a:endParaRPr lang="en-US" dirty="0"/>
          </a:p>
          <a:p>
            <a:r>
              <a:rPr lang="en-US" sz="1400" dirty="0"/>
              <a:t>DID: 3333</a:t>
            </a:r>
          </a:p>
          <a:p>
            <a:pPr algn="ctr"/>
            <a:endParaRPr lang="en-US" dirty="0"/>
          </a:p>
          <a:p>
            <a:pPr algn="ctr"/>
            <a:endParaRPr lang="en-US" dirty="0"/>
          </a:p>
          <a:p>
            <a:pPr algn="ctr"/>
            <a:endParaRPr lang="en-US" dirty="0"/>
          </a:p>
          <a:p>
            <a:pPr algn="r"/>
            <a:r>
              <a:rPr lang="en-US" sz="1400" dirty="0"/>
              <a:t>URL: university.com</a:t>
            </a:r>
          </a:p>
        </p:txBody>
      </p:sp>
      <p:pic>
        <p:nvPicPr>
          <p:cNvPr id="58" name="Graphic 57" descr="Unlock">
            <a:extLst>
              <a:ext uri="{FF2B5EF4-FFF2-40B4-BE49-F238E27FC236}">
                <a16:creationId xmlns:a16="http://schemas.microsoft.com/office/drawing/2014/main" id="{F20149F3-7630-4BF2-8D9A-0D2FD8F5C6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52464" y="1802270"/>
            <a:ext cx="914400" cy="914400"/>
          </a:xfrm>
          <a:prstGeom prst="rect">
            <a:avLst/>
          </a:prstGeom>
        </p:spPr>
      </p:pic>
      <p:grpSp>
        <p:nvGrpSpPr>
          <p:cNvPr id="116" name="Group 115">
            <a:extLst>
              <a:ext uri="{FF2B5EF4-FFF2-40B4-BE49-F238E27FC236}">
                <a16:creationId xmlns:a16="http://schemas.microsoft.com/office/drawing/2014/main" id="{A279DE57-DF3A-48F7-8044-081750111064}"/>
              </a:ext>
            </a:extLst>
          </p:cNvPr>
          <p:cNvGrpSpPr/>
          <p:nvPr/>
        </p:nvGrpSpPr>
        <p:grpSpPr>
          <a:xfrm>
            <a:off x="1929493" y="1863449"/>
            <a:ext cx="914400" cy="914400"/>
            <a:chOff x="2110373" y="1247800"/>
            <a:chExt cx="914400" cy="914400"/>
          </a:xfrm>
        </p:grpSpPr>
        <p:pic>
          <p:nvPicPr>
            <p:cNvPr id="54" name="Graphic 53" descr="Key">
              <a:extLst>
                <a:ext uri="{FF2B5EF4-FFF2-40B4-BE49-F238E27FC236}">
                  <a16:creationId xmlns:a16="http://schemas.microsoft.com/office/drawing/2014/main" id="{7BE323EA-9898-49C9-A6D7-5175AE4E97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10373" y="1247800"/>
              <a:ext cx="914400" cy="914400"/>
            </a:xfrm>
            <a:prstGeom prst="rect">
              <a:avLst/>
            </a:prstGeom>
          </p:spPr>
        </p:pic>
        <p:sp>
          <p:nvSpPr>
            <p:cNvPr id="115" name="TextBox 114">
              <a:extLst>
                <a:ext uri="{FF2B5EF4-FFF2-40B4-BE49-F238E27FC236}">
                  <a16:creationId xmlns:a16="http://schemas.microsoft.com/office/drawing/2014/main" id="{EC4EB124-AC94-4507-8B54-3D5C1F9D74F0}"/>
                </a:ext>
              </a:extLst>
            </p:cNvPr>
            <p:cNvSpPr txBox="1"/>
            <p:nvPr/>
          </p:nvSpPr>
          <p:spPr>
            <a:xfrm>
              <a:off x="2459547" y="1443661"/>
              <a:ext cx="553357" cy="230832"/>
            </a:xfrm>
            <a:prstGeom prst="rect">
              <a:avLst/>
            </a:prstGeom>
            <a:noFill/>
          </p:spPr>
          <p:txBody>
            <a:bodyPr wrap="none" rtlCol="0">
              <a:spAutoFit/>
            </a:bodyPr>
            <a:lstStyle/>
            <a:p>
              <a:r>
                <a:rPr lang="en-US" sz="900" dirty="0">
                  <a:solidFill>
                    <a:schemeClr val="bg1"/>
                  </a:solidFill>
                </a:rPr>
                <a:t>Private</a:t>
              </a:r>
            </a:p>
          </p:txBody>
        </p:sp>
      </p:grpSp>
      <p:grpSp>
        <p:nvGrpSpPr>
          <p:cNvPr id="117" name="Group 116">
            <a:extLst>
              <a:ext uri="{FF2B5EF4-FFF2-40B4-BE49-F238E27FC236}">
                <a16:creationId xmlns:a16="http://schemas.microsoft.com/office/drawing/2014/main" id="{DDE36EEA-64A9-481F-8F20-0A0688D0BE8F}"/>
              </a:ext>
            </a:extLst>
          </p:cNvPr>
          <p:cNvGrpSpPr/>
          <p:nvPr/>
        </p:nvGrpSpPr>
        <p:grpSpPr>
          <a:xfrm>
            <a:off x="5482902" y="1934972"/>
            <a:ext cx="914400" cy="914400"/>
            <a:chOff x="2110373" y="1247800"/>
            <a:chExt cx="914400" cy="914400"/>
          </a:xfrm>
        </p:grpSpPr>
        <p:pic>
          <p:nvPicPr>
            <p:cNvPr id="118" name="Graphic 117" descr="Key">
              <a:extLst>
                <a:ext uri="{FF2B5EF4-FFF2-40B4-BE49-F238E27FC236}">
                  <a16:creationId xmlns:a16="http://schemas.microsoft.com/office/drawing/2014/main" id="{24653C60-12CA-4CF2-B551-7C26EED1CA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10373" y="1247800"/>
              <a:ext cx="914400" cy="914400"/>
            </a:xfrm>
            <a:prstGeom prst="rect">
              <a:avLst/>
            </a:prstGeom>
          </p:spPr>
        </p:pic>
        <p:sp>
          <p:nvSpPr>
            <p:cNvPr id="119" name="TextBox 118">
              <a:extLst>
                <a:ext uri="{FF2B5EF4-FFF2-40B4-BE49-F238E27FC236}">
                  <a16:creationId xmlns:a16="http://schemas.microsoft.com/office/drawing/2014/main" id="{FFDD779B-D243-4269-A856-90B3894CA8A3}"/>
                </a:ext>
              </a:extLst>
            </p:cNvPr>
            <p:cNvSpPr txBox="1"/>
            <p:nvPr/>
          </p:nvSpPr>
          <p:spPr>
            <a:xfrm>
              <a:off x="2459547" y="1443661"/>
              <a:ext cx="553357" cy="230832"/>
            </a:xfrm>
            <a:prstGeom prst="rect">
              <a:avLst/>
            </a:prstGeom>
            <a:noFill/>
          </p:spPr>
          <p:txBody>
            <a:bodyPr wrap="none" rtlCol="0">
              <a:spAutoFit/>
            </a:bodyPr>
            <a:lstStyle/>
            <a:p>
              <a:r>
                <a:rPr lang="en-US" sz="900" dirty="0">
                  <a:solidFill>
                    <a:schemeClr val="bg1"/>
                  </a:solidFill>
                </a:rPr>
                <a:t>Private</a:t>
              </a:r>
            </a:p>
          </p:txBody>
        </p:sp>
      </p:grpSp>
      <p:grpSp>
        <p:nvGrpSpPr>
          <p:cNvPr id="120" name="Group 119">
            <a:extLst>
              <a:ext uri="{FF2B5EF4-FFF2-40B4-BE49-F238E27FC236}">
                <a16:creationId xmlns:a16="http://schemas.microsoft.com/office/drawing/2014/main" id="{000697DD-DA3B-47FE-9012-9247970FF9C5}"/>
              </a:ext>
            </a:extLst>
          </p:cNvPr>
          <p:cNvGrpSpPr/>
          <p:nvPr/>
        </p:nvGrpSpPr>
        <p:grpSpPr>
          <a:xfrm>
            <a:off x="8937275" y="1926917"/>
            <a:ext cx="914400" cy="914400"/>
            <a:chOff x="2110373" y="1247800"/>
            <a:chExt cx="914400" cy="914400"/>
          </a:xfrm>
        </p:grpSpPr>
        <p:pic>
          <p:nvPicPr>
            <p:cNvPr id="121" name="Graphic 120" descr="Key">
              <a:extLst>
                <a:ext uri="{FF2B5EF4-FFF2-40B4-BE49-F238E27FC236}">
                  <a16:creationId xmlns:a16="http://schemas.microsoft.com/office/drawing/2014/main" id="{58E04683-1A19-4FCF-962E-94FC67E9AB5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10373" y="1247800"/>
              <a:ext cx="914400" cy="914400"/>
            </a:xfrm>
            <a:prstGeom prst="rect">
              <a:avLst/>
            </a:prstGeom>
          </p:spPr>
        </p:pic>
        <p:sp>
          <p:nvSpPr>
            <p:cNvPr id="122" name="TextBox 121">
              <a:extLst>
                <a:ext uri="{FF2B5EF4-FFF2-40B4-BE49-F238E27FC236}">
                  <a16:creationId xmlns:a16="http://schemas.microsoft.com/office/drawing/2014/main" id="{DCA7A03C-B734-4FCF-8FDD-E00F1C344EE2}"/>
                </a:ext>
              </a:extLst>
            </p:cNvPr>
            <p:cNvSpPr txBox="1"/>
            <p:nvPr/>
          </p:nvSpPr>
          <p:spPr>
            <a:xfrm>
              <a:off x="2459547" y="1443661"/>
              <a:ext cx="553357" cy="230832"/>
            </a:xfrm>
            <a:prstGeom prst="rect">
              <a:avLst/>
            </a:prstGeom>
            <a:noFill/>
          </p:spPr>
          <p:txBody>
            <a:bodyPr wrap="none" rtlCol="0">
              <a:spAutoFit/>
            </a:bodyPr>
            <a:lstStyle/>
            <a:p>
              <a:r>
                <a:rPr lang="en-US" sz="900" dirty="0">
                  <a:solidFill>
                    <a:schemeClr val="bg1"/>
                  </a:solidFill>
                </a:rPr>
                <a:t>Private</a:t>
              </a:r>
            </a:p>
          </p:txBody>
        </p:sp>
      </p:grpSp>
      <p:grpSp>
        <p:nvGrpSpPr>
          <p:cNvPr id="178" name="Group 177">
            <a:extLst>
              <a:ext uri="{FF2B5EF4-FFF2-40B4-BE49-F238E27FC236}">
                <a16:creationId xmlns:a16="http://schemas.microsoft.com/office/drawing/2014/main" id="{C238BBF4-7FB0-4DB4-A021-EDB078CEB7BC}"/>
              </a:ext>
            </a:extLst>
          </p:cNvPr>
          <p:cNvGrpSpPr/>
          <p:nvPr/>
        </p:nvGrpSpPr>
        <p:grpSpPr>
          <a:xfrm>
            <a:off x="3645506" y="4895120"/>
            <a:ext cx="1837396" cy="1285189"/>
            <a:chOff x="3645506" y="4895120"/>
            <a:chExt cx="1837396" cy="1285189"/>
          </a:xfrm>
        </p:grpSpPr>
        <p:sp>
          <p:nvSpPr>
            <p:cNvPr id="46" name="Rectangle: Folded Corner 45">
              <a:extLst>
                <a:ext uri="{FF2B5EF4-FFF2-40B4-BE49-F238E27FC236}">
                  <a16:creationId xmlns:a16="http://schemas.microsoft.com/office/drawing/2014/main" id="{0397C040-2000-4A86-AD10-6C3A3FBEE15E}"/>
                </a:ext>
              </a:extLst>
            </p:cNvPr>
            <p:cNvSpPr/>
            <p:nvPr/>
          </p:nvSpPr>
          <p:spPr>
            <a:xfrm>
              <a:off x="3645506" y="4895120"/>
              <a:ext cx="1837396" cy="1140764"/>
            </a:xfrm>
            <a:prstGeom prst="foldedCorner">
              <a:avLst/>
            </a:prstGeom>
            <a:solidFill>
              <a:schemeClr val="bg2">
                <a:lumMod val="9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DID: 1111</a:t>
              </a:r>
            </a:p>
            <a:p>
              <a:pPr algn="ctr"/>
              <a:r>
                <a:rPr lang="en-US" sz="1400" dirty="0"/>
                <a:t>URL: employer.com</a:t>
              </a:r>
            </a:p>
            <a:p>
              <a:pPr algn="ctr"/>
              <a:endParaRPr lang="en-US" sz="1400" dirty="0"/>
            </a:p>
          </p:txBody>
        </p:sp>
        <p:grpSp>
          <p:nvGrpSpPr>
            <p:cNvPr id="124" name="Group 123">
              <a:extLst>
                <a:ext uri="{FF2B5EF4-FFF2-40B4-BE49-F238E27FC236}">
                  <a16:creationId xmlns:a16="http://schemas.microsoft.com/office/drawing/2014/main" id="{2B637CEB-6465-4311-82E7-52E09A4AD7FA}"/>
                </a:ext>
              </a:extLst>
            </p:cNvPr>
            <p:cNvGrpSpPr/>
            <p:nvPr/>
          </p:nvGrpSpPr>
          <p:grpSpPr>
            <a:xfrm>
              <a:off x="3984853" y="5265909"/>
              <a:ext cx="914400" cy="914400"/>
              <a:chOff x="4104976" y="5240508"/>
              <a:chExt cx="914400" cy="914400"/>
            </a:xfrm>
          </p:grpSpPr>
          <p:pic>
            <p:nvPicPr>
              <p:cNvPr id="79" name="Graphic 78" descr="Key">
                <a:extLst>
                  <a:ext uri="{FF2B5EF4-FFF2-40B4-BE49-F238E27FC236}">
                    <a16:creationId xmlns:a16="http://schemas.microsoft.com/office/drawing/2014/main" id="{10937749-6ADF-4AF8-AC69-5630AFC05D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04976" y="5240508"/>
                <a:ext cx="914400" cy="914400"/>
              </a:xfrm>
              <a:prstGeom prst="rect">
                <a:avLst/>
              </a:prstGeom>
            </p:spPr>
          </p:pic>
          <p:sp>
            <p:nvSpPr>
              <p:cNvPr id="123" name="TextBox 122">
                <a:extLst>
                  <a:ext uri="{FF2B5EF4-FFF2-40B4-BE49-F238E27FC236}">
                    <a16:creationId xmlns:a16="http://schemas.microsoft.com/office/drawing/2014/main" id="{F707498D-6B71-4538-B4C6-51CA98F3DD0F}"/>
                  </a:ext>
                </a:extLst>
              </p:cNvPr>
              <p:cNvSpPr txBox="1"/>
              <p:nvPr/>
            </p:nvSpPr>
            <p:spPr>
              <a:xfrm>
                <a:off x="4439215" y="5393726"/>
                <a:ext cx="538930" cy="246221"/>
              </a:xfrm>
              <a:prstGeom prst="rect">
                <a:avLst/>
              </a:prstGeom>
              <a:noFill/>
            </p:spPr>
            <p:txBody>
              <a:bodyPr wrap="none" rtlCol="0">
                <a:spAutoFit/>
              </a:bodyPr>
              <a:lstStyle/>
              <a:p>
                <a:r>
                  <a:rPr lang="en-US" sz="1000" dirty="0">
                    <a:solidFill>
                      <a:schemeClr val="bg1"/>
                    </a:solidFill>
                  </a:rPr>
                  <a:t>Public</a:t>
                </a:r>
              </a:p>
            </p:txBody>
          </p:sp>
        </p:grpSp>
      </p:grpSp>
      <p:grpSp>
        <p:nvGrpSpPr>
          <p:cNvPr id="176" name="Group 175">
            <a:extLst>
              <a:ext uri="{FF2B5EF4-FFF2-40B4-BE49-F238E27FC236}">
                <a16:creationId xmlns:a16="http://schemas.microsoft.com/office/drawing/2014/main" id="{0F3DA1AE-DB43-4765-B388-5321131047DB}"/>
              </a:ext>
            </a:extLst>
          </p:cNvPr>
          <p:cNvGrpSpPr/>
          <p:nvPr/>
        </p:nvGrpSpPr>
        <p:grpSpPr>
          <a:xfrm>
            <a:off x="6303928" y="4875800"/>
            <a:ext cx="1837396" cy="1275860"/>
            <a:chOff x="6303928" y="4875800"/>
            <a:chExt cx="1837396" cy="1275860"/>
          </a:xfrm>
        </p:grpSpPr>
        <p:sp>
          <p:nvSpPr>
            <p:cNvPr id="73" name="Rectangle: Folded Corner 72">
              <a:extLst>
                <a:ext uri="{FF2B5EF4-FFF2-40B4-BE49-F238E27FC236}">
                  <a16:creationId xmlns:a16="http://schemas.microsoft.com/office/drawing/2014/main" id="{3A726B9B-8083-4BFB-8CC6-7B6428283F81}"/>
                </a:ext>
              </a:extLst>
            </p:cNvPr>
            <p:cNvSpPr/>
            <p:nvPr/>
          </p:nvSpPr>
          <p:spPr>
            <a:xfrm>
              <a:off x="6303928" y="4875800"/>
              <a:ext cx="1837396" cy="1140764"/>
            </a:xfrm>
            <a:prstGeom prst="foldedCorner">
              <a:avLst/>
            </a:prstGeom>
            <a:solidFill>
              <a:schemeClr val="bg2">
                <a:lumMod val="9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DID: 2222</a:t>
              </a:r>
            </a:p>
            <a:p>
              <a:pPr algn="ctr"/>
              <a:r>
                <a:rPr lang="en-US" sz="1400" dirty="0"/>
                <a:t>URL: alumni.com</a:t>
              </a:r>
            </a:p>
          </p:txBody>
        </p:sp>
        <p:grpSp>
          <p:nvGrpSpPr>
            <p:cNvPr id="125" name="Group 124">
              <a:extLst>
                <a:ext uri="{FF2B5EF4-FFF2-40B4-BE49-F238E27FC236}">
                  <a16:creationId xmlns:a16="http://schemas.microsoft.com/office/drawing/2014/main" id="{8A133D0F-50BB-42BC-806C-5FB389DE9222}"/>
                </a:ext>
              </a:extLst>
            </p:cNvPr>
            <p:cNvGrpSpPr/>
            <p:nvPr/>
          </p:nvGrpSpPr>
          <p:grpSpPr>
            <a:xfrm>
              <a:off x="6708499" y="5237260"/>
              <a:ext cx="914400" cy="914400"/>
              <a:chOff x="4104976" y="5240508"/>
              <a:chExt cx="914400" cy="914400"/>
            </a:xfrm>
          </p:grpSpPr>
          <p:pic>
            <p:nvPicPr>
              <p:cNvPr id="126" name="Graphic 125" descr="Key">
                <a:extLst>
                  <a:ext uri="{FF2B5EF4-FFF2-40B4-BE49-F238E27FC236}">
                    <a16:creationId xmlns:a16="http://schemas.microsoft.com/office/drawing/2014/main" id="{3AF6AD3C-E451-4865-8CC9-0ACB7EB6ABD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04976" y="5240508"/>
                <a:ext cx="914400" cy="914400"/>
              </a:xfrm>
              <a:prstGeom prst="rect">
                <a:avLst/>
              </a:prstGeom>
            </p:spPr>
          </p:pic>
          <p:sp>
            <p:nvSpPr>
              <p:cNvPr id="127" name="TextBox 126">
                <a:extLst>
                  <a:ext uri="{FF2B5EF4-FFF2-40B4-BE49-F238E27FC236}">
                    <a16:creationId xmlns:a16="http://schemas.microsoft.com/office/drawing/2014/main" id="{33BAAA21-8C14-4E8D-B737-929A8E32FB2B}"/>
                  </a:ext>
                </a:extLst>
              </p:cNvPr>
              <p:cNvSpPr txBox="1"/>
              <p:nvPr/>
            </p:nvSpPr>
            <p:spPr>
              <a:xfrm>
                <a:off x="4439215" y="5393726"/>
                <a:ext cx="538930" cy="246221"/>
              </a:xfrm>
              <a:prstGeom prst="rect">
                <a:avLst/>
              </a:prstGeom>
              <a:noFill/>
            </p:spPr>
            <p:txBody>
              <a:bodyPr wrap="none" rtlCol="0">
                <a:spAutoFit/>
              </a:bodyPr>
              <a:lstStyle/>
              <a:p>
                <a:r>
                  <a:rPr lang="en-US" sz="1000" dirty="0">
                    <a:solidFill>
                      <a:schemeClr val="bg1"/>
                    </a:solidFill>
                  </a:rPr>
                  <a:t>Public</a:t>
                </a:r>
              </a:p>
            </p:txBody>
          </p:sp>
        </p:grpSp>
      </p:grpSp>
      <p:grpSp>
        <p:nvGrpSpPr>
          <p:cNvPr id="177" name="Group 176">
            <a:extLst>
              <a:ext uri="{FF2B5EF4-FFF2-40B4-BE49-F238E27FC236}">
                <a16:creationId xmlns:a16="http://schemas.microsoft.com/office/drawing/2014/main" id="{56DF9ACE-B87E-41C7-AFBE-786A12DEA0CB}"/>
              </a:ext>
            </a:extLst>
          </p:cNvPr>
          <p:cNvGrpSpPr/>
          <p:nvPr/>
        </p:nvGrpSpPr>
        <p:grpSpPr>
          <a:xfrm>
            <a:off x="8961220" y="4875800"/>
            <a:ext cx="1837396" cy="1279059"/>
            <a:chOff x="8961220" y="4875800"/>
            <a:chExt cx="1837396" cy="1279059"/>
          </a:xfrm>
        </p:grpSpPr>
        <p:sp>
          <p:nvSpPr>
            <p:cNvPr id="75" name="Rectangle: Folded Corner 74">
              <a:extLst>
                <a:ext uri="{FF2B5EF4-FFF2-40B4-BE49-F238E27FC236}">
                  <a16:creationId xmlns:a16="http://schemas.microsoft.com/office/drawing/2014/main" id="{C4235A08-CACF-42BF-AD91-9116C68E5116}"/>
                </a:ext>
              </a:extLst>
            </p:cNvPr>
            <p:cNvSpPr/>
            <p:nvPr/>
          </p:nvSpPr>
          <p:spPr>
            <a:xfrm>
              <a:off x="8961220" y="4875800"/>
              <a:ext cx="1837396" cy="1140764"/>
            </a:xfrm>
            <a:prstGeom prst="foldedCorner">
              <a:avLst/>
            </a:prstGeom>
            <a:solidFill>
              <a:schemeClr val="bg2">
                <a:lumMod val="9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DID: 3333</a:t>
              </a:r>
            </a:p>
            <a:p>
              <a:pPr algn="ctr"/>
              <a:r>
                <a:rPr lang="en-US" sz="1400" dirty="0"/>
                <a:t>URL: university.com</a:t>
              </a:r>
            </a:p>
          </p:txBody>
        </p:sp>
        <p:grpSp>
          <p:nvGrpSpPr>
            <p:cNvPr id="128" name="Group 127">
              <a:extLst>
                <a:ext uri="{FF2B5EF4-FFF2-40B4-BE49-F238E27FC236}">
                  <a16:creationId xmlns:a16="http://schemas.microsoft.com/office/drawing/2014/main" id="{0573463F-6FD3-4FAD-A557-61487090ADF8}"/>
                </a:ext>
              </a:extLst>
            </p:cNvPr>
            <p:cNvGrpSpPr/>
            <p:nvPr/>
          </p:nvGrpSpPr>
          <p:grpSpPr>
            <a:xfrm>
              <a:off x="9422718" y="5240459"/>
              <a:ext cx="914400" cy="914400"/>
              <a:chOff x="4104976" y="5301468"/>
              <a:chExt cx="914400" cy="914400"/>
            </a:xfrm>
          </p:grpSpPr>
          <p:pic>
            <p:nvPicPr>
              <p:cNvPr id="129" name="Graphic 128" descr="Key">
                <a:extLst>
                  <a:ext uri="{FF2B5EF4-FFF2-40B4-BE49-F238E27FC236}">
                    <a16:creationId xmlns:a16="http://schemas.microsoft.com/office/drawing/2014/main" id="{4B5A8EF6-AF7B-4023-98EA-5603358452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04976" y="5301468"/>
                <a:ext cx="914400" cy="914400"/>
              </a:xfrm>
              <a:prstGeom prst="rect">
                <a:avLst/>
              </a:prstGeom>
            </p:spPr>
          </p:pic>
          <p:sp>
            <p:nvSpPr>
              <p:cNvPr id="130" name="TextBox 129">
                <a:extLst>
                  <a:ext uri="{FF2B5EF4-FFF2-40B4-BE49-F238E27FC236}">
                    <a16:creationId xmlns:a16="http://schemas.microsoft.com/office/drawing/2014/main" id="{0CC00534-D44E-4787-96FA-0CA9EE501C8F}"/>
                  </a:ext>
                </a:extLst>
              </p:cNvPr>
              <p:cNvSpPr txBox="1"/>
              <p:nvPr/>
            </p:nvSpPr>
            <p:spPr>
              <a:xfrm>
                <a:off x="4439215" y="5454686"/>
                <a:ext cx="538930" cy="246221"/>
              </a:xfrm>
              <a:prstGeom prst="rect">
                <a:avLst/>
              </a:prstGeom>
              <a:noFill/>
            </p:spPr>
            <p:txBody>
              <a:bodyPr wrap="none" rtlCol="0">
                <a:spAutoFit/>
              </a:bodyPr>
              <a:lstStyle/>
              <a:p>
                <a:r>
                  <a:rPr lang="en-US" sz="1000" dirty="0">
                    <a:solidFill>
                      <a:schemeClr val="bg1"/>
                    </a:solidFill>
                  </a:rPr>
                  <a:t>Public</a:t>
                </a:r>
              </a:p>
            </p:txBody>
          </p:sp>
        </p:grpSp>
      </p:grpSp>
      <p:cxnSp>
        <p:nvCxnSpPr>
          <p:cNvPr id="150" name="Connector: Elbow 149">
            <a:extLst>
              <a:ext uri="{FF2B5EF4-FFF2-40B4-BE49-F238E27FC236}">
                <a16:creationId xmlns:a16="http://schemas.microsoft.com/office/drawing/2014/main" id="{8B1A6995-9576-4CC7-AF27-F37D2493C6D0}"/>
              </a:ext>
            </a:extLst>
          </p:cNvPr>
          <p:cNvCxnSpPr>
            <a:cxnSpLocks/>
            <a:stCxn id="73" idx="0"/>
            <a:endCxn id="52" idx="1"/>
          </p:cNvCxnSpPr>
          <p:nvPr/>
        </p:nvCxnSpPr>
        <p:spPr>
          <a:xfrm rot="5400000" flipH="1" flipV="1">
            <a:off x="7844492" y="2462474"/>
            <a:ext cx="1791461" cy="3035193"/>
          </a:xfrm>
          <a:prstGeom prst="bentConnector3">
            <a:avLst>
              <a:gd name="adj1" fmla="val 50000"/>
            </a:avLst>
          </a:prstGeom>
          <a:ln w="28575">
            <a:solidFill>
              <a:srgbClr val="6C6D7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3" name="Rectangle 152">
            <a:extLst>
              <a:ext uri="{FF2B5EF4-FFF2-40B4-BE49-F238E27FC236}">
                <a16:creationId xmlns:a16="http://schemas.microsoft.com/office/drawing/2014/main" id="{447AEC2B-9453-4BB3-8934-F9E98381AC7E}"/>
              </a:ext>
            </a:extLst>
          </p:cNvPr>
          <p:cNvSpPr/>
          <p:nvPr/>
        </p:nvSpPr>
        <p:spPr>
          <a:xfrm>
            <a:off x="6629083" y="1721451"/>
            <a:ext cx="1430694" cy="798910"/>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Request a diploma issued to DID 2222</a:t>
            </a:r>
          </a:p>
        </p:txBody>
      </p:sp>
      <p:sp>
        <p:nvSpPr>
          <p:cNvPr id="154" name="Rectangle 153">
            <a:extLst>
              <a:ext uri="{FF2B5EF4-FFF2-40B4-BE49-F238E27FC236}">
                <a16:creationId xmlns:a16="http://schemas.microsoft.com/office/drawing/2014/main" id="{43DCAC19-93C7-4A0A-A3EB-2ECD8E6D0BDE}"/>
              </a:ext>
            </a:extLst>
          </p:cNvPr>
          <p:cNvSpPr/>
          <p:nvPr/>
        </p:nvSpPr>
        <p:spPr>
          <a:xfrm>
            <a:off x="5474294" y="1726730"/>
            <a:ext cx="1430694" cy="79890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Apply to position with DID 2222</a:t>
            </a:r>
          </a:p>
        </p:txBody>
      </p:sp>
      <p:pic>
        <p:nvPicPr>
          <p:cNvPr id="56" name="Graphic 55" descr="Lock">
            <a:extLst>
              <a:ext uri="{FF2B5EF4-FFF2-40B4-BE49-F238E27FC236}">
                <a16:creationId xmlns:a16="http://schemas.microsoft.com/office/drawing/2014/main" id="{5B8B931B-DA61-4509-AD44-201CA5106C1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283446" y="1661194"/>
            <a:ext cx="914400" cy="914400"/>
          </a:xfrm>
          <a:prstGeom prst="rect">
            <a:avLst/>
          </a:prstGeom>
        </p:spPr>
      </p:pic>
      <p:grpSp>
        <p:nvGrpSpPr>
          <p:cNvPr id="219" name="Group 218">
            <a:extLst>
              <a:ext uri="{FF2B5EF4-FFF2-40B4-BE49-F238E27FC236}">
                <a16:creationId xmlns:a16="http://schemas.microsoft.com/office/drawing/2014/main" id="{FE7F1A45-1438-45F2-9C7D-46F1721996BF}"/>
              </a:ext>
            </a:extLst>
          </p:cNvPr>
          <p:cNvGrpSpPr/>
          <p:nvPr/>
        </p:nvGrpSpPr>
        <p:grpSpPr>
          <a:xfrm>
            <a:off x="6758864" y="4995468"/>
            <a:ext cx="914400" cy="914400"/>
            <a:chOff x="6815211" y="6257299"/>
            <a:chExt cx="914400" cy="914400"/>
          </a:xfrm>
        </p:grpSpPr>
        <p:pic>
          <p:nvPicPr>
            <p:cNvPr id="217" name="Graphic 216" descr="Key">
              <a:extLst>
                <a:ext uri="{FF2B5EF4-FFF2-40B4-BE49-F238E27FC236}">
                  <a16:creationId xmlns:a16="http://schemas.microsoft.com/office/drawing/2014/main" id="{09DE50C9-ACC7-4CA7-A232-5BF20511E0F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15211" y="6257299"/>
              <a:ext cx="914400" cy="914400"/>
            </a:xfrm>
            <a:prstGeom prst="rect">
              <a:avLst/>
            </a:prstGeom>
          </p:spPr>
        </p:pic>
        <p:sp>
          <p:nvSpPr>
            <p:cNvPr id="218" name="TextBox 217">
              <a:extLst>
                <a:ext uri="{FF2B5EF4-FFF2-40B4-BE49-F238E27FC236}">
                  <a16:creationId xmlns:a16="http://schemas.microsoft.com/office/drawing/2014/main" id="{7C52C9F7-D4B5-41A6-9F99-322A6BAE7272}"/>
                </a:ext>
              </a:extLst>
            </p:cNvPr>
            <p:cNvSpPr txBox="1"/>
            <p:nvPr/>
          </p:nvSpPr>
          <p:spPr>
            <a:xfrm>
              <a:off x="7149450" y="6410517"/>
              <a:ext cx="538930" cy="246221"/>
            </a:xfrm>
            <a:prstGeom prst="rect">
              <a:avLst/>
            </a:prstGeom>
            <a:noFill/>
          </p:spPr>
          <p:txBody>
            <a:bodyPr wrap="none" rtlCol="0">
              <a:spAutoFit/>
            </a:bodyPr>
            <a:lstStyle/>
            <a:p>
              <a:r>
                <a:rPr lang="en-US" sz="1000" dirty="0">
                  <a:solidFill>
                    <a:schemeClr val="bg1"/>
                  </a:solidFill>
                </a:rPr>
                <a:t>Public</a:t>
              </a:r>
            </a:p>
          </p:txBody>
        </p:sp>
      </p:grpSp>
      <p:sp>
        <p:nvSpPr>
          <p:cNvPr id="81" name="Scroll: Vertical 80">
            <a:extLst>
              <a:ext uri="{FF2B5EF4-FFF2-40B4-BE49-F238E27FC236}">
                <a16:creationId xmlns:a16="http://schemas.microsoft.com/office/drawing/2014/main" id="{85EB4B87-445D-4A03-BB91-96592B99A586}"/>
              </a:ext>
            </a:extLst>
          </p:cNvPr>
          <p:cNvSpPr/>
          <p:nvPr/>
        </p:nvSpPr>
        <p:spPr>
          <a:xfrm>
            <a:off x="9797220" y="1671208"/>
            <a:ext cx="1595528" cy="1021439"/>
          </a:xfrm>
          <a:prstGeom prst="verticalScroll">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Diploma</a:t>
            </a:r>
          </a:p>
          <a:p>
            <a:pPr algn="ctr"/>
            <a:r>
              <a:rPr lang="en-US" sz="1000" dirty="0"/>
              <a:t>Name: Etka Tutkun</a:t>
            </a:r>
          </a:p>
          <a:p>
            <a:pPr algn="ctr"/>
            <a:r>
              <a:rPr lang="en-US" sz="1000" dirty="0"/>
              <a:t>Issued DID: 2222</a:t>
            </a:r>
          </a:p>
          <a:p>
            <a:pPr algn="ctr"/>
            <a:r>
              <a:rPr lang="en-US" sz="1000" dirty="0"/>
              <a:t>Issuer DID: 3333</a:t>
            </a:r>
          </a:p>
          <a:p>
            <a:pPr algn="ctr"/>
            <a:r>
              <a:rPr lang="en-US" sz="1200" b="1" dirty="0"/>
              <a:t>Signature: </a:t>
            </a:r>
            <a:r>
              <a:rPr lang="en-US" sz="1200" b="1" dirty="0" err="1"/>
              <a:t>aBcD</a:t>
            </a:r>
            <a:r>
              <a:rPr lang="en-US" sz="1200" b="1" dirty="0"/>
              <a:t> </a:t>
            </a:r>
          </a:p>
        </p:txBody>
      </p:sp>
      <p:pic>
        <p:nvPicPr>
          <p:cNvPr id="221" name="Graphic 220" descr="Lock">
            <a:extLst>
              <a:ext uri="{FF2B5EF4-FFF2-40B4-BE49-F238E27FC236}">
                <a16:creationId xmlns:a16="http://schemas.microsoft.com/office/drawing/2014/main" id="{74D098ED-6FB9-4B25-9A92-0011514C9BB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028494" y="1683283"/>
            <a:ext cx="914400" cy="914400"/>
          </a:xfrm>
          <a:prstGeom prst="rect">
            <a:avLst/>
          </a:prstGeom>
        </p:spPr>
      </p:pic>
      <p:cxnSp>
        <p:nvCxnSpPr>
          <p:cNvPr id="76" name="Connector: Elbow 75">
            <a:extLst>
              <a:ext uri="{FF2B5EF4-FFF2-40B4-BE49-F238E27FC236}">
                <a16:creationId xmlns:a16="http://schemas.microsoft.com/office/drawing/2014/main" id="{BB8D0F3C-E960-4DCD-BB6E-A8779C531805}"/>
              </a:ext>
            </a:extLst>
          </p:cNvPr>
          <p:cNvCxnSpPr>
            <a:cxnSpLocks/>
            <a:stCxn id="51" idx="1"/>
            <a:endCxn id="52" idx="1"/>
          </p:cNvCxnSpPr>
          <p:nvPr/>
        </p:nvCxnSpPr>
        <p:spPr>
          <a:xfrm rot="5400000" flipH="1" flipV="1">
            <a:off x="8512199" y="1342653"/>
            <a:ext cx="3933" cy="3487306"/>
          </a:xfrm>
          <a:prstGeom prst="bentConnector3">
            <a:avLst>
              <a:gd name="adj1" fmla="val -14853852"/>
            </a:avLst>
          </a:prstGeom>
          <a:ln w="28575">
            <a:solidFill>
              <a:srgbClr val="6C6D7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2A0ECEE1-DC39-4707-A294-2993084FB0A1}"/>
              </a:ext>
            </a:extLst>
          </p:cNvPr>
          <p:cNvCxnSpPr>
            <a:cxnSpLocks/>
            <a:stCxn id="51" idx="1"/>
            <a:endCxn id="75" idx="0"/>
          </p:cNvCxnSpPr>
          <p:nvPr/>
        </p:nvCxnSpPr>
        <p:spPr>
          <a:xfrm rot="16200000" flipH="1">
            <a:off x="7431451" y="2427333"/>
            <a:ext cx="1787528" cy="3109405"/>
          </a:xfrm>
          <a:prstGeom prst="bentConnector3">
            <a:avLst>
              <a:gd name="adj1" fmla="val 42611"/>
            </a:avLst>
          </a:prstGeom>
          <a:ln w="28575">
            <a:solidFill>
              <a:srgbClr val="6C6D7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5035D881-5002-46E1-AF14-01710B8B963B}"/>
              </a:ext>
            </a:extLst>
          </p:cNvPr>
          <p:cNvGrpSpPr/>
          <p:nvPr/>
        </p:nvGrpSpPr>
        <p:grpSpPr>
          <a:xfrm>
            <a:off x="9422718" y="5052449"/>
            <a:ext cx="914400" cy="914400"/>
            <a:chOff x="10830444" y="3322627"/>
            <a:chExt cx="914400" cy="914400"/>
          </a:xfrm>
        </p:grpSpPr>
        <p:pic>
          <p:nvPicPr>
            <p:cNvPr id="83" name="Graphic 82" descr="Key">
              <a:extLst>
                <a:ext uri="{FF2B5EF4-FFF2-40B4-BE49-F238E27FC236}">
                  <a16:creationId xmlns:a16="http://schemas.microsoft.com/office/drawing/2014/main" id="{C5ADF5C6-C880-47C9-BE57-181CDEA442D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830444" y="3322627"/>
              <a:ext cx="914400" cy="914400"/>
            </a:xfrm>
            <a:prstGeom prst="rect">
              <a:avLst/>
            </a:prstGeom>
          </p:spPr>
        </p:pic>
        <p:sp>
          <p:nvSpPr>
            <p:cNvPr id="84" name="TextBox 83">
              <a:extLst>
                <a:ext uri="{FF2B5EF4-FFF2-40B4-BE49-F238E27FC236}">
                  <a16:creationId xmlns:a16="http://schemas.microsoft.com/office/drawing/2014/main" id="{0228D07B-B64C-4B0D-BA74-17F06075BEF2}"/>
                </a:ext>
              </a:extLst>
            </p:cNvPr>
            <p:cNvSpPr txBox="1"/>
            <p:nvPr/>
          </p:nvSpPr>
          <p:spPr>
            <a:xfrm>
              <a:off x="11164683" y="3475845"/>
              <a:ext cx="538930" cy="246221"/>
            </a:xfrm>
            <a:prstGeom prst="rect">
              <a:avLst/>
            </a:prstGeom>
            <a:noFill/>
          </p:spPr>
          <p:txBody>
            <a:bodyPr wrap="none" rtlCol="0">
              <a:spAutoFit/>
            </a:bodyPr>
            <a:lstStyle/>
            <a:p>
              <a:r>
                <a:rPr lang="en-US" sz="1000" dirty="0">
                  <a:solidFill>
                    <a:schemeClr val="bg1"/>
                  </a:solidFill>
                </a:rPr>
                <a:t>Public</a:t>
              </a:r>
            </a:p>
          </p:txBody>
        </p:sp>
      </p:grpSp>
      <p:pic>
        <p:nvPicPr>
          <p:cNvPr id="90" name="Graphic 89" descr="Unlock">
            <a:extLst>
              <a:ext uri="{FF2B5EF4-FFF2-40B4-BE49-F238E27FC236}">
                <a16:creationId xmlns:a16="http://schemas.microsoft.com/office/drawing/2014/main" id="{8B3D9A6A-16A7-4229-8C97-082E190A91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56133" y="1811314"/>
            <a:ext cx="914400" cy="914400"/>
          </a:xfrm>
          <a:prstGeom prst="rect">
            <a:avLst/>
          </a:prstGeom>
        </p:spPr>
      </p:pic>
      <p:sp>
        <p:nvSpPr>
          <p:cNvPr id="23" name="TextBox 22">
            <a:extLst>
              <a:ext uri="{FF2B5EF4-FFF2-40B4-BE49-F238E27FC236}">
                <a16:creationId xmlns:a16="http://schemas.microsoft.com/office/drawing/2014/main" id="{2EC31EBC-C424-4574-9094-EEC972725E64}"/>
              </a:ext>
            </a:extLst>
          </p:cNvPr>
          <p:cNvSpPr txBox="1"/>
          <p:nvPr/>
        </p:nvSpPr>
        <p:spPr>
          <a:xfrm>
            <a:off x="7216064" y="3362222"/>
            <a:ext cx="2581156" cy="369332"/>
          </a:xfrm>
          <a:prstGeom prst="rect">
            <a:avLst/>
          </a:prstGeom>
          <a:noFill/>
        </p:spPr>
        <p:txBody>
          <a:bodyPr wrap="none" rtlCol="0">
            <a:spAutoFit/>
          </a:bodyPr>
          <a:lstStyle/>
          <a:p>
            <a:r>
              <a:rPr lang="en-US" dirty="0"/>
              <a:t>Connection Established</a:t>
            </a:r>
          </a:p>
        </p:txBody>
      </p:sp>
      <p:grpSp>
        <p:nvGrpSpPr>
          <p:cNvPr id="29" name="Group 28">
            <a:extLst>
              <a:ext uri="{FF2B5EF4-FFF2-40B4-BE49-F238E27FC236}">
                <a16:creationId xmlns:a16="http://schemas.microsoft.com/office/drawing/2014/main" id="{57489B4F-3145-45B1-B185-989F5B8BB641}"/>
              </a:ext>
            </a:extLst>
          </p:cNvPr>
          <p:cNvGrpSpPr/>
          <p:nvPr/>
        </p:nvGrpSpPr>
        <p:grpSpPr>
          <a:xfrm>
            <a:off x="3257579" y="3084339"/>
            <a:ext cx="3512934" cy="589449"/>
            <a:chOff x="3257579" y="3084339"/>
            <a:chExt cx="3512934" cy="589449"/>
          </a:xfrm>
        </p:grpSpPr>
        <p:cxnSp>
          <p:nvCxnSpPr>
            <p:cNvPr id="95" name="Connector: Elbow 94">
              <a:extLst>
                <a:ext uri="{FF2B5EF4-FFF2-40B4-BE49-F238E27FC236}">
                  <a16:creationId xmlns:a16="http://schemas.microsoft.com/office/drawing/2014/main" id="{5074D9F1-A762-423C-AD3B-C2A4491D85C8}"/>
                </a:ext>
              </a:extLst>
            </p:cNvPr>
            <p:cNvCxnSpPr>
              <a:cxnSpLocks/>
              <a:stCxn id="51" idx="1"/>
              <a:endCxn id="50" idx="1"/>
            </p:cNvCxnSpPr>
            <p:nvPr/>
          </p:nvCxnSpPr>
          <p:spPr>
            <a:xfrm rot="5400000" flipH="1">
              <a:off x="5012079" y="1329839"/>
              <a:ext cx="3933" cy="3512934"/>
            </a:xfrm>
            <a:prstGeom prst="bentConnector3">
              <a:avLst>
                <a:gd name="adj1" fmla="val -1407887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0FC8DC9-CDF3-4D36-AC96-E05F5C5312DE}"/>
                </a:ext>
              </a:extLst>
            </p:cNvPr>
            <p:cNvSpPr/>
            <p:nvPr/>
          </p:nvSpPr>
          <p:spPr>
            <a:xfrm>
              <a:off x="3777160" y="3304456"/>
              <a:ext cx="2581156" cy="369332"/>
            </a:xfrm>
            <a:prstGeom prst="rect">
              <a:avLst/>
            </a:prstGeom>
          </p:spPr>
          <p:txBody>
            <a:bodyPr wrap="none">
              <a:spAutoFit/>
            </a:bodyPr>
            <a:lstStyle/>
            <a:p>
              <a:r>
                <a:rPr lang="en-US" dirty="0"/>
                <a:t>Connection Established</a:t>
              </a:r>
            </a:p>
          </p:txBody>
        </p:sp>
      </p:grpSp>
      <p:sp>
        <p:nvSpPr>
          <p:cNvPr id="103" name="Scroll: Vertical 102">
            <a:extLst>
              <a:ext uri="{FF2B5EF4-FFF2-40B4-BE49-F238E27FC236}">
                <a16:creationId xmlns:a16="http://schemas.microsoft.com/office/drawing/2014/main" id="{16E313C9-495B-40FA-B0B9-1903C589C0AB}"/>
              </a:ext>
            </a:extLst>
          </p:cNvPr>
          <p:cNvSpPr/>
          <p:nvPr/>
        </p:nvSpPr>
        <p:spPr>
          <a:xfrm>
            <a:off x="6708499" y="1701380"/>
            <a:ext cx="1595528" cy="1021439"/>
          </a:xfrm>
          <a:prstGeom prst="verticalScroll">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Diploma</a:t>
            </a:r>
          </a:p>
          <a:p>
            <a:pPr algn="ctr"/>
            <a:r>
              <a:rPr lang="en-US" sz="1000" dirty="0"/>
              <a:t>Name: Etka Tutkun</a:t>
            </a:r>
          </a:p>
          <a:p>
            <a:pPr algn="ctr"/>
            <a:r>
              <a:rPr lang="en-US" sz="1000" dirty="0"/>
              <a:t>Issued DID: 2222</a:t>
            </a:r>
          </a:p>
          <a:p>
            <a:pPr algn="ctr"/>
            <a:r>
              <a:rPr lang="en-US" sz="1000" dirty="0"/>
              <a:t>Issuer DID: 3333</a:t>
            </a:r>
          </a:p>
          <a:p>
            <a:pPr algn="ctr"/>
            <a:r>
              <a:rPr lang="en-US" sz="1200" b="1" dirty="0"/>
              <a:t>Signature: </a:t>
            </a:r>
            <a:r>
              <a:rPr lang="en-US" sz="1200" b="1" dirty="0" err="1"/>
              <a:t>aBcD</a:t>
            </a:r>
            <a:r>
              <a:rPr lang="en-US" sz="1200" b="1" dirty="0"/>
              <a:t> </a:t>
            </a:r>
          </a:p>
        </p:txBody>
      </p:sp>
      <p:cxnSp>
        <p:nvCxnSpPr>
          <p:cNvPr id="105" name="Connector: Elbow 104">
            <a:extLst>
              <a:ext uri="{FF2B5EF4-FFF2-40B4-BE49-F238E27FC236}">
                <a16:creationId xmlns:a16="http://schemas.microsoft.com/office/drawing/2014/main" id="{2FB745B6-52A7-4E88-9FB6-B57A9983EEA2}"/>
              </a:ext>
            </a:extLst>
          </p:cNvPr>
          <p:cNvCxnSpPr>
            <a:cxnSpLocks/>
            <a:stCxn id="50" idx="1"/>
            <a:endCxn id="75" idx="0"/>
          </p:cNvCxnSpPr>
          <p:nvPr/>
        </p:nvCxnSpPr>
        <p:spPr>
          <a:xfrm rot="16200000" flipH="1">
            <a:off x="5673018" y="668899"/>
            <a:ext cx="1791461" cy="6622339"/>
          </a:xfrm>
          <a:prstGeom prst="bentConnector3">
            <a:avLst>
              <a:gd name="adj1" fmla="val 50000"/>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03C838D9-631F-453F-8EE5-EBF03C5E37D0}"/>
              </a:ext>
            </a:extLst>
          </p:cNvPr>
          <p:cNvGrpSpPr/>
          <p:nvPr/>
        </p:nvGrpSpPr>
        <p:grpSpPr>
          <a:xfrm>
            <a:off x="9015883" y="5136956"/>
            <a:ext cx="914400" cy="914400"/>
            <a:chOff x="49927" y="1946976"/>
            <a:chExt cx="914400" cy="914400"/>
          </a:xfrm>
        </p:grpSpPr>
        <p:pic>
          <p:nvPicPr>
            <p:cNvPr id="93" name="Graphic 92" descr="Key">
              <a:extLst>
                <a:ext uri="{FF2B5EF4-FFF2-40B4-BE49-F238E27FC236}">
                  <a16:creationId xmlns:a16="http://schemas.microsoft.com/office/drawing/2014/main" id="{7C87AA69-60E7-46C2-A963-7B4A110B71F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927" y="1946976"/>
              <a:ext cx="914400" cy="914400"/>
            </a:xfrm>
            <a:prstGeom prst="rect">
              <a:avLst/>
            </a:prstGeom>
          </p:spPr>
        </p:pic>
        <p:sp>
          <p:nvSpPr>
            <p:cNvPr id="94" name="TextBox 93">
              <a:extLst>
                <a:ext uri="{FF2B5EF4-FFF2-40B4-BE49-F238E27FC236}">
                  <a16:creationId xmlns:a16="http://schemas.microsoft.com/office/drawing/2014/main" id="{E5DD9781-D58E-4E79-821C-D0BC0A972891}"/>
                </a:ext>
              </a:extLst>
            </p:cNvPr>
            <p:cNvSpPr txBox="1"/>
            <p:nvPr/>
          </p:nvSpPr>
          <p:spPr>
            <a:xfrm>
              <a:off x="384166" y="2100194"/>
              <a:ext cx="538930" cy="246221"/>
            </a:xfrm>
            <a:prstGeom prst="rect">
              <a:avLst/>
            </a:prstGeom>
            <a:noFill/>
          </p:spPr>
          <p:txBody>
            <a:bodyPr wrap="none" rtlCol="0">
              <a:spAutoFit/>
            </a:bodyPr>
            <a:lstStyle/>
            <a:p>
              <a:r>
                <a:rPr lang="en-US" sz="1000" dirty="0">
                  <a:solidFill>
                    <a:schemeClr val="bg1"/>
                  </a:solidFill>
                </a:rPr>
                <a:t>Public</a:t>
              </a:r>
            </a:p>
          </p:txBody>
        </p:sp>
      </p:grpSp>
      <p:sp>
        <p:nvSpPr>
          <p:cNvPr id="35" name="TextBox 34">
            <a:extLst>
              <a:ext uri="{FF2B5EF4-FFF2-40B4-BE49-F238E27FC236}">
                <a16:creationId xmlns:a16="http://schemas.microsoft.com/office/drawing/2014/main" id="{BBFEC41D-5A41-4E46-8027-73AB9210AB5B}"/>
              </a:ext>
            </a:extLst>
          </p:cNvPr>
          <p:cNvSpPr txBox="1"/>
          <p:nvPr/>
        </p:nvSpPr>
        <p:spPr>
          <a:xfrm rot="19252941">
            <a:off x="3163721" y="1828478"/>
            <a:ext cx="1554829" cy="461665"/>
          </a:xfrm>
          <a:prstGeom prst="rect">
            <a:avLst/>
          </a:prstGeom>
          <a:noFill/>
        </p:spPr>
        <p:txBody>
          <a:bodyPr wrap="square" rtlCol="0">
            <a:spAutoFit/>
          </a:bodyPr>
          <a:lstStyle/>
          <a:p>
            <a:r>
              <a:rPr lang="en-US" sz="2400" b="1" i="1" u="sng" dirty="0">
                <a:ln w="6350">
                  <a:noFill/>
                </a:ln>
                <a:solidFill>
                  <a:srgbClr val="90C226"/>
                </a:solidFill>
                <a:effectLst>
                  <a:outerShdw blurRad="38100" dist="38100" dir="2700000" algn="tl">
                    <a:srgbClr val="000000">
                      <a:alpha val="43137"/>
                    </a:srgbClr>
                  </a:outerShdw>
                </a:effectLst>
                <a:highlight>
                  <a:srgbClr val="E6E7E9"/>
                </a:highlight>
              </a:rPr>
              <a:t>VERIFIED</a:t>
            </a:r>
          </a:p>
        </p:txBody>
      </p:sp>
      <p:grpSp>
        <p:nvGrpSpPr>
          <p:cNvPr id="112" name="Group 111">
            <a:extLst>
              <a:ext uri="{FF2B5EF4-FFF2-40B4-BE49-F238E27FC236}">
                <a16:creationId xmlns:a16="http://schemas.microsoft.com/office/drawing/2014/main" id="{13A836C0-A797-4D37-A714-F3E15E059869}"/>
              </a:ext>
            </a:extLst>
          </p:cNvPr>
          <p:cNvGrpSpPr/>
          <p:nvPr/>
        </p:nvGrpSpPr>
        <p:grpSpPr>
          <a:xfrm>
            <a:off x="1447420" y="3088273"/>
            <a:ext cx="5323093" cy="1612948"/>
            <a:chOff x="470648" y="2794157"/>
            <a:chExt cx="5323093" cy="1612948"/>
          </a:xfrm>
        </p:grpSpPr>
        <p:cxnSp>
          <p:nvCxnSpPr>
            <p:cNvPr id="113" name="Connector: Elbow 112">
              <a:extLst>
                <a:ext uri="{FF2B5EF4-FFF2-40B4-BE49-F238E27FC236}">
                  <a16:creationId xmlns:a16="http://schemas.microsoft.com/office/drawing/2014/main" id="{A0B928C2-095C-40A5-B5AA-E5A0CC580565}"/>
                </a:ext>
              </a:extLst>
            </p:cNvPr>
            <p:cNvCxnSpPr>
              <a:cxnSpLocks/>
              <a:stCxn id="51" idx="1"/>
              <a:endCxn id="14" idx="0"/>
            </p:cNvCxnSpPr>
            <p:nvPr/>
          </p:nvCxnSpPr>
          <p:spPr>
            <a:xfrm rot="5400000">
              <a:off x="2325721" y="939084"/>
              <a:ext cx="1612948" cy="5323093"/>
            </a:xfrm>
            <a:prstGeom prst="bentConnector3">
              <a:avLst>
                <a:gd name="adj1" fmla="val 62598"/>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DEB296A6-5E1B-415E-89C8-BBB4E9CFEB5E}"/>
                </a:ext>
              </a:extLst>
            </p:cNvPr>
            <p:cNvSpPr txBox="1"/>
            <p:nvPr/>
          </p:nvSpPr>
          <p:spPr>
            <a:xfrm>
              <a:off x="2564050" y="3471870"/>
              <a:ext cx="1511952" cy="646331"/>
            </a:xfrm>
            <a:prstGeom prst="rect">
              <a:avLst/>
            </a:prstGeom>
            <a:noFill/>
          </p:spPr>
          <p:txBody>
            <a:bodyPr wrap="none" rtlCol="0">
              <a:spAutoFit/>
            </a:bodyPr>
            <a:lstStyle/>
            <a:p>
              <a:pPr algn="ctr"/>
              <a:r>
                <a:rPr lang="en-US" dirty="0"/>
                <a:t>Check DID</a:t>
              </a:r>
            </a:p>
            <a:p>
              <a:pPr algn="ctr"/>
              <a:r>
                <a:rPr lang="en-US" dirty="0"/>
                <a:t>Owner Name</a:t>
              </a:r>
            </a:p>
          </p:txBody>
        </p:sp>
      </p:grpSp>
      <p:sp>
        <p:nvSpPr>
          <p:cNvPr id="134" name="Rectangle 133">
            <a:extLst>
              <a:ext uri="{FF2B5EF4-FFF2-40B4-BE49-F238E27FC236}">
                <a16:creationId xmlns:a16="http://schemas.microsoft.com/office/drawing/2014/main" id="{EF3FEF2E-2BC1-48DB-9E34-F2C36D169E97}"/>
              </a:ext>
            </a:extLst>
          </p:cNvPr>
          <p:cNvSpPr/>
          <p:nvPr/>
        </p:nvSpPr>
        <p:spPr>
          <a:xfrm>
            <a:off x="1951207" y="2172996"/>
            <a:ext cx="1430694" cy="79890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Apply to get registered to Trust Hub</a:t>
            </a:r>
          </a:p>
        </p:txBody>
      </p:sp>
      <p:sp>
        <p:nvSpPr>
          <p:cNvPr id="61" name="TextBox 60">
            <a:extLst>
              <a:ext uri="{FF2B5EF4-FFF2-40B4-BE49-F238E27FC236}">
                <a16:creationId xmlns:a16="http://schemas.microsoft.com/office/drawing/2014/main" id="{93B4E46F-D96C-4D24-972C-0BD57CB55039}"/>
              </a:ext>
            </a:extLst>
          </p:cNvPr>
          <p:cNvSpPr txBox="1"/>
          <p:nvPr/>
        </p:nvSpPr>
        <p:spPr>
          <a:xfrm>
            <a:off x="179222" y="5320937"/>
            <a:ext cx="1554829" cy="461665"/>
          </a:xfrm>
          <a:prstGeom prst="rect">
            <a:avLst/>
          </a:prstGeom>
          <a:noFill/>
        </p:spPr>
        <p:txBody>
          <a:bodyPr wrap="square" rtlCol="0">
            <a:spAutoFit/>
          </a:bodyPr>
          <a:lstStyle/>
          <a:p>
            <a:r>
              <a:rPr lang="tr-TR" sz="2400" b="1" i="1" u="sng" dirty="0">
                <a:ln w="6350">
                  <a:noFill/>
                </a:ln>
                <a:solidFill>
                  <a:srgbClr val="90C226"/>
                </a:solidFill>
                <a:effectLst>
                  <a:outerShdw blurRad="38100" dist="38100" dir="2700000" algn="tl">
                    <a:srgbClr val="000000">
                      <a:alpha val="43137"/>
                    </a:srgbClr>
                  </a:outerShdw>
                </a:effectLst>
                <a:highlight>
                  <a:srgbClr val="E6E7E9"/>
                </a:highlight>
              </a:rPr>
              <a:t>TRUSTED</a:t>
            </a:r>
            <a:endParaRPr lang="en-US" sz="2400" b="1" i="1" u="sng" dirty="0">
              <a:ln w="6350">
                <a:noFill/>
              </a:ln>
              <a:solidFill>
                <a:srgbClr val="90C226"/>
              </a:solidFill>
              <a:effectLst>
                <a:outerShdw blurRad="38100" dist="38100" dir="2700000" algn="tl">
                  <a:srgbClr val="000000">
                    <a:alpha val="43137"/>
                  </a:srgbClr>
                </a:outerShdw>
              </a:effectLst>
              <a:highlight>
                <a:srgbClr val="E6E7E9"/>
              </a:highlight>
            </a:endParaRPr>
          </a:p>
        </p:txBody>
      </p:sp>
      <p:sp>
        <p:nvSpPr>
          <p:cNvPr id="62" name="Rectangle 61">
            <a:extLst>
              <a:ext uri="{FF2B5EF4-FFF2-40B4-BE49-F238E27FC236}">
                <a16:creationId xmlns:a16="http://schemas.microsoft.com/office/drawing/2014/main" id="{691B3E5A-B06A-4FE5-9601-95B715B2FDBC}"/>
              </a:ext>
            </a:extLst>
          </p:cNvPr>
          <p:cNvSpPr/>
          <p:nvPr/>
        </p:nvSpPr>
        <p:spPr>
          <a:xfrm>
            <a:off x="8934393" y="2101203"/>
            <a:ext cx="1430694" cy="79890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Apply to get registered to Trust Hub</a:t>
            </a:r>
          </a:p>
        </p:txBody>
      </p:sp>
      <p:sp>
        <p:nvSpPr>
          <p:cNvPr id="63" name="TextBox 62">
            <a:extLst>
              <a:ext uri="{FF2B5EF4-FFF2-40B4-BE49-F238E27FC236}">
                <a16:creationId xmlns:a16="http://schemas.microsoft.com/office/drawing/2014/main" id="{3B1548D9-2D13-477C-99F5-EC588B5E3652}"/>
              </a:ext>
            </a:extLst>
          </p:cNvPr>
          <p:cNvSpPr txBox="1"/>
          <p:nvPr/>
        </p:nvSpPr>
        <p:spPr>
          <a:xfrm>
            <a:off x="1077467" y="6154834"/>
            <a:ext cx="1554829" cy="461665"/>
          </a:xfrm>
          <a:prstGeom prst="rect">
            <a:avLst/>
          </a:prstGeom>
          <a:noFill/>
        </p:spPr>
        <p:txBody>
          <a:bodyPr wrap="square" rtlCol="0">
            <a:spAutoFit/>
          </a:bodyPr>
          <a:lstStyle/>
          <a:p>
            <a:r>
              <a:rPr lang="tr-TR" sz="2400" b="1" i="1" u="sng" dirty="0">
                <a:ln w="6350">
                  <a:noFill/>
                </a:ln>
                <a:solidFill>
                  <a:srgbClr val="90C226"/>
                </a:solidFill>
                <a:effectLst>
                  <a:outerShdw blurRad="38100" dist="38100" dir="2700000" algn="tl">
                    <a:srgbClr val="000000">
                      <a:alpha val="43137"/>
                    </a:srgbClr>
                  </a:outerShdw>
                </a:effectLst>
                <a:highlight>
                  <a:srgbClr val="E6E7E9"/>
                </a:highlight>
              </a:rPr>
              <a:t>TRUSTED</a:t>
            </a:r>
            <a:endParaRPr lang="en-US" sz="2400" b="1" i="1" u="sng" dirty="0">
              <a:ln w="6350">
                <a:noFill/>
              </a:ln>
              <a:solidFill>
                <a:srgbClr val="90C226"/>
              </a:solidFill>
              <a:effectLst>
                <a:outerShdw blurRad="38100" dist="38100" dir="2700000" algn="tl">
                  <a:srgbClr val="000000">
                    <a:alpha val="43137"/>
                  </a:srgbClr>
                </a:outerShdw>
              </a:effectLst>
              <a:highlight>
                <a:srgbClr val="E6E7E9"/>
              </a:highlight>
            </a:endParaRPr>
          </a:p>
        </p:txBody>
      </p:sp>
      <p:grpSp>
        <p:nvGrpSpPr>
          <p:cNvPr id="64" name="Group 63">
            <a:extLst>
              <a:ext uri="{FF2B5EF4-FFF2-40B4-BE49-F238E27FC236}">
                <a16:creationId xmlns:a16="http://schemas.microsoft.com/office/drawing/2014/main" id="{9BDD5F79-6D7B-4F42-B6B9-18510B76F995}"/>
              </a:ext>
            </a:extLst>
          </p:cNvPr>
          <p:cNvGrpSpPr/>
          <p:nvPr/>
        </p:nvGrpSpPr>
        <p:grpSpPr>
          <a:xfrm>
            <a:off x="608746" y="2124218"/>
            <a:ext cx="1511952" cy="2577001"/>
            <a:chOff x="95435" y="2425810"/>
            <a:chExt cx="1511952" cy="2577001"/>
          </a:xfrm>
        </p:grpSpPr>
        <p:cxnSp>
          <p:nvCxnSpPr>
            <p:cNvPr id="65" name="Connector: Elbow 64">
              <a:extLst>
                <a:ext uri="{FF2B5EF4-FFF2-40B4-BE49-F238E27FC236}">
                  <a16:creationId xmlns:a16="http://schemas.microsoft.com/office/drawing/2014/main" id="{511DE153-FA96-411E-BCDD-4BA2D9A5CCA9}"/>
                </a:ext>
              </a:extLst>
            </p:cNvPr>
            <p:cNvCxnSpPr>
              <a:cxnSpLocks/>
              <a:stCxn id="50" idx="2"/>
              <a:endCxn id="14" idx="0"/>
            </p:cNvCxnSpPr>
            <p:nvPr/>
          </p:nvCxnSpPr>
          <p:spPr>
            <a:xfrm rot="10800000" flipV="1">
              <a:off x="934109" y="2425810"/>
              <a:ext cx="402432" cy="2577001"/>
            </a:xfrm>
            <a:prstGeom prst="bentConnector2">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DC710C4B-7863-4F53-B9C1-2DBB36B2BA21}"/>
                </a:ext>
              </a:extLst>
            </p:cNvPr>
            <p:cNvSpPr txBox="1"/>
            <p:nvPr/>
          </p:nvSpPr>
          <p:spPr>
            <a:xfrm>
              <a:off x="95435" y="3353972"/>
              <a:ext cx="1511952" cy="646331"/>
            </a:xfrm>
            <a:prstGeom prst="rect">
              <a:avLst/>
            </a:prstGeom>
            <a:noFill/>
          </p:spPr>
          <p:txBody>
            <a:bodyPr wrap="none" rtlCol="0">
              <a:spAutoFit/>
            </a:bodyPr>
            <a:lstStyle/>
            <a:p>
              <a:pPr algn="ctr"/>
              <a:r>
                <a:rPr lang="en-US" dirty="0"/>
                <a:t>Check DID</a:t>
              </a:r>
            </a:p>
            <a:p>
              <a:pPr algn="ctr"/>
              <a:r>
                <a:rPr lang="en-US" dirty="0"/>
                <a:t>Owner Name</a:t>
              </a:r>
            </a:p>
          </p:txBody>
        </p:sp>
      </p:grpSp>
    </p:spTree>
    <p:extLst>
      <p:ext uri="{BB962C8B-B14F-4D97-AF65-F5344CB8AC3E}">
        <p14:creationId xmlns:p14="http://schemas.microsoft.com/office/powerpoint/2010/main" val="40538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xEl>
                                              <p:pRg st="2" end="2"/>
                                            </p:txEl>
                                          </p:spTgt>
                                        </p:tgtEl>
                                        <p:attrNameLst>
                                          <p:attrName>style.visibility</p:attrName>
                                        </p:attrNameLst>
                                      </p:cBhvr>
                                      <p:to>
                                        <p:strVal val="visible"/>
                                      </p:to>
                                    </p:set>
                                    <p:animEffect transition="in" filter="fade">
                                      <p:cBhvr>
                                        <p:cTn id="7" dur="500"/>
                                        <p:tgtEl>
                                          <p:spTgt spid="5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0"/>
                                        </p:tgtEl>
                                        <p:attrNameLst>
                                          <p:attrName>style.visibility</p:attrName>
                                        </p:attrNameLst>
                                      </p:cBhvr>
                                      <p:to>
                                        <p:strVal val="visible"/>
                                      </p:to>
                                    </p:set>
                                    <p:animEffect transition="in" filter="fade">
                                      <p:cBhvr>
                                        <p:cTn id="12" dur="500"/>
                                        <p:tgtEl>
                                          <p:spTgt spid="120"/>
                                        </p:tgtEl>
                                      </p:cBhvr>
                                    </p:animEffect>
                                  </p:childTnLst>
                                </p:cTn>
                              </p:par>
                              <p:par>
                                <p:cTn id="13" presetID="10" presetClass="entr" presetSubtype="0" fill="hold" nodeType="withEffect">
                                  <p:stCondLst>
                                    <p:cond delay="0"/>
                                  </p:stCondLst>
                                  <p:childTnLst>
                                    <p:set>
                                      <p:cBhvr>
                                        <p:cTn id="14" dur="1" fill="hold">
                                          <p:stCondLst>
                                            <p:cond delay="0"/>
                                          </p:stCondLst>
                                        </p:cTn>
                                        <p:tgtEl>
                                          <p:spTgt spid="177"/>
                                        </p:tgtEl>
                                        <p:attrNameLst>
                                          <p:attrName>style.visibility</p:attrName>
                                        </p:attrNameLst>
                                      </p:cBhvr>
                                      <p:to>
                                        <p:strVal val="visible"/>
                                      </p:to>
                                    </p:set>
                                    <p:animEffect transition="in" filter="fade">
                                      <p:cBhvr>
                                        <p:cTn id="15" dur="500"/>
                                        <p:tgtEl>
                                          <p:spTgt spid="17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
                                            <p:txEl>
                                              <p:pRg st="2" end="2"/>
                                            </p:txEl>
                                          </p:spTgt>
                                        </p:tgtEl>
                                        <p:attrNameLst>
                                          <p:attrName>style.visibility</p:attrName>
                                        </p:attrNameLst>
                                      </p:cBhvr>
                                      <p:to>
                                        <p:strVal val="visible"/>
                                      </p:to>
                                    </p:set>
                                    <p:animEffect transition="in" filter="fade">
                                      <p:cBhvr>
                                        <p:cTn id="20" dur="500"/>
                                        <p:tgtEl>
                                          <p:spTgt spid="5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0">
                                            <p:txEl>
                                              <p:pRg st="2" end="2"/>
                                            </p:txEl>
                                          </p:spTgt>
                                        </p:tgtEl>
                                        <p:attrNameLst>
                                          <p:attrName>style.visibility</p:attrName>
                                        </p:attrNameLst>
                                      </p:cBhvr>
                                      <p:to>
                                        <p:strVal val="visible"/>
                                      </p:to>
                                    </p:set>
                                    <p:animEffect transition="in" filter="fade">
                                      <p:cBhvr>
                                        <p:cTn id="31" dur="500"/>
                                        <p:tgtEl>
                                          <p:spTgt spid="50">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6"/>
                                        </p:tgtEl>
                                        <p:attrNameLst>
                                          <p:attrName>style.visibility</p:attrName>
                                        </p:attrNameLst>
                                      </p:cBhvr>
                                      <p:to>
                                        <p:strVal val="visible"/>
                                      </p:to>
                                    </p:set>
                                    <p:animEffect transition="in" filter="fade">
                                      <p:cBhvr>
                                        <p:cTn id="36" dur="500"/>
                                        <p:tgtEl>
                                          <p:spTgt spid="116"/>
                                        </p:tgtEl>
                                      </p:cBhvr>
                                    </p:animEffect>
                                  </p:childTnLst>
                                </p:cTn>
                              </p:par>
                              <p:par>
                                <p:cTn id="37" presetID="10" presetClass="entr" presetSubtype="0" fill="hold" nodeType="withEffect">
                                  <p:stCondLst>
                                    <p:cond delay="0"/>
                                  </p:stCondLst>
                                  <p:childTnLst>
                                    <p:set>
                                      <p:cBhvr>
                                        <p:cTn id="38" dur="1" fill="hold">
                                          <p:stCondLst>
                                            <p:cond delay="0"/>
                                          </p:stCondLst>
                                        </p:cTn>
                                        <p:tgtEl>
                                          <p:spTgt spid="178"/>
                                        </p:tgtEl>
                                        <p:attrNameLst>
                                          <p:attrName>style.visibility</p:attrName>
                                        </p:attrNameLst>
                                      </p:cBhvr>
                                      <p:to>
                                        <p:strVal val="visible"/>
                                      </p:to>
                                    </p:set>
                                    <p:animEffect transition="in" filter="fade">
                                      <p:cBhvr>
                                        <p:cTn id="39" dur="500"/>
                                        <p:tgtEl>
                                          <p:spTgt spid="17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1" nodeType="clickEffect">
                                  <p:stCondLst>
                                    <p:cond delay="0"/>
                                  </p:stCondLst>
                                  <p:childTnLst>
                                    <p:set>
                                      <p:cBhvr>
                                        <p:cTn id="43" dur="1" fill="hold">
                                          <p:stCondLst>
                                            <p:cond delay="0"/>
                                          </p:stCondLst>
                                        </p:cTn>
                                        <p:tgtEl>
                                          <p:spTgt spid="134"/>
                                        </p:tgtEl>
                                        <p:attrNameLst>
                                          <p:attrName>style.visibility</p:attrName>
                                        </p:attrNameLst>
                                      </p:cBhvr>
                                      <p:to>
                                        <p:strVal val="visible"/>
                                      </p:to>
                                    </p:set>
                                    <p:animEffect transition="in" filter="fade">
                                      <p:cBhvr>
                                        <p:cTn id="44" dur="500"/>
                                        <p:tgtEl>
                                          <p:spTgt spid="134"/>
                                        </p:tgtEl>
                                      </p:cBhvr>
                                    </p:animEffect>
                                  </p:childTnLst>
                                </p:cTn>
                              </p:par>
                              <p:par>
                                <p:cTn id="45" presetID="35" presetClass="path" presetSubtype="0" accel="50000" decel="50000" fill="hold" grpId="0" nodeType="withEffect">
                                  <p:stCondLst>
                                    <p:cond delay="0"/>
                                  </p:stCondLst>
                                  <p:childTnLst>
                                    <p:animMotion origin="layout" path="M 2.08333E-7 5.55112E-17 L -0.09453 0.28981 " pathEditMode="relative" rAng="0" ptsTypes="AA">
                                      <p:cBhvr>
                                        <p:cTn id="46" dur="2000" fill="hold"/>
                                        <p:tgtEl>
                                          <p:spTgt spid="134"/>
                                        </p:tgtEl>
                                        <p:attrNameLst>
                                          <p:attrName>ppt_x</p:attrName>
                                          <p:attrName>ppt_y</p:attrName>
                                        </p:attrNameLst>
                                      </p:cBhvr>
                                      <p:rCtr x="-4727" y="14491"/>
                                    </p:animMotion>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2" nodeType="clickEffect">
                                  <p:stCondLst>
                                    <p:cond delay="0"/>
                                  </p:stCondLst>
                                  <p:childTnLst>
                                    <p:set>
                                      <p:cBhvr>
                                        <p:cTn id="50" dur="1" fill="hold">
                                          <p:stCondLst>
                                            <p:cond delay="0"/>
                                          </p:stCondLst>
                                        </p:cTn>
                                        <p:tgtEl>
                                          <p:spTgt spid="13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4">
                                            <p:txEl>
                                              <p:pRg st="3" end="3"/>
                                            </p:txEl>
                                          </p:spTgt>
                                        </p:tgtEl>
                                        <p:attrNameLst>
                                          <p:attrName>style.visibility</p:attrName>
                                        </p:attrNameLst>
                                      </p:cBhvr>
                                      <p:to>
                                        <p:strVal val="visible"/>
                                      </p:to>
                                    </p:set>
                                    <p:animEffect transition="in" filter="fade">
                                      <p:cBhvr>
                                        <p:cTn id="55" dur="500"/>
                                        <p:tgtEl>
                                          <p:spTgt spid="14">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1" nodeType="click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fade">
                                      <p:cBhvr>
                                        <p:cTn id="60" dur="500"/>
                                        <p:tgtEl>
                                          <p:spTgt spid="62"/>
                                        </p:tgtEl>
                                      </p:cBhvr>
                                    </p:animEffect>
                                  </p:childTnLst>
                                </p:cTn>
                              </p:par>
                              <p:par>
                                <p:cTn id="61" presetID="35" presetClass="path" presetSubtype="0" accel="50000" decel="50000" fill="hold" grpId="0" nodeType="withEffect">
                                  <p:stCondLst>
                                    <p:cond delay="0"/>
                                  </p:stCondLst>
                                  <p:childTnLst>
                                    <p:animMotion origin="layout" path="M 3.75E-6 -3.33333E-6 L -0.67266 0.34607 " pathEditMode="relative" rAng="0" ptsTypes="AA">
                                      <p:cBhvr>
                                        <p:cTn id="62" dur="2000" fill="hold"/>
                                        <p:tgtEl>
                                          <p:spTgt spid="62"/>
                                        </p:tgtEl>
                                        <p:attrNameLst>
                                          <p:attrName>ppt_x</p:attrName>
                                          <p:attrName>ppt_y</p:attrName>
                                        </p:attrNameLst>
                                      </p:cBhvr>
                                      <p:rCtr x="-33633" y="17292"/>
                                    </p:animMotion>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2" nodeType="clickEffect">
                                  <p:stCondLst>
                                    <p:cond delay="0"/>
                                  </p:stCondLst>
                                  <p:childTnLst>
                                    <p:set>
                                      <p:cBhvr>
                                        <p:cTn id="66" dur="1" fill="hold">
                                          <p:stCondLst>
                                            <p:cond delay="0"/>
                                          </p:stCondLst>
                                        </p:cTn>
                                        <p:tgtEl>
                                          <p:spTgt spid="6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4">
                                            <p:txEl>
                                              <p:pRg st="4" end="4"/>
                                            </p:txEl>
                                          </p:spTgt>
                                        </p:tgtEl>
                                        <p:attrNameLst>
                                          <p:attrName>style.visibility</p:attrName>
                                        </p:attrNameLst>
                                      </p:cBhvr>
                                      <p:to>
                                        <p:strVal val="visible"/>
                                      </p:to>
                                    </p:set>
                                    <p:animEffect transition="in" filter="fade">
                                      <p:cBhvr>
                                        <p:cTn id="71" dur="500"/>
                                        <p:tgtEl>
                                          <p:spTgt spid="14">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2" nodeType="clickEffect">
                                  <p:stCondLst>
                                    <p:cond delay="0"/>
                                  </p:stCondLst>
                                  <p:childTnLst>
                                    <p:set>
                                      <p:cBhvr>
                                        <p:cTn id="75" dur="1" fill="hold">
                                          <p:stCondLst>
                                            <p:cond delay="0"/>
                                          </p:stCondLst>
                                        </p:cTn>
                                        <p:tgtEl>
                                          <p:spTgt spid="153"/>
                                        </p:tgtEl>
                                        <p:attrNameLst>
                                          <p:attrName>style.visibility</p:attrName>
                                        </p:attrNameLst>
                                      </p:cBhvr>
                                      <p:to>
                                        <p:strVal val="visible"/>
                                      </p:to>
                                    </p:set>
                                  </p:childTnLst>
                                </p:cTn>
                              </p:par>
                              <p:par>
                                <p:cTn id="76" presetID="63" presetClass="path" presetSubtype="0" accel="50000" decel="50000" fill="hold" grpId="0" nodeType="withEffect">
                                  <p:stCondLst>
                                    <p:cond delay="0"/>
                                  </p:stCondLst>
                                  <p:childTnLst>
                                    <p:animMotion origin="layout" path="M -3.75E-6 7.40741E-7 L 0.25 7.40741E-7 " pathEditMode="relative" rAng="0" ptsTypes="AA">
                                      <p:cBhvr>
                                        <p:cTn id="77" dur="2000" fill="hold"/>
                                        <p:tgtEl>
                                          <p:spTgt spid="153"/>
                                        </p:tgtEl>
                                        <p:attrNameLst>
                                          <p:attrName>ppt_x</p:attrName>
                                          <p:attrName>ppt_y</p:attrName>
                                        </p:attrNameLst>
                                      </p:cBhvr>
                                      <p:rCtr x="12500" y="0"/>
                                    </p:animMotion>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153"/>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50"/>
                                        </p:tgtEl>
                                        <p:attrNameLst>
                                          <p:attrName>style.visibility</p:attrName>
                                        </p:attrNameLst>
                                      </p:cBhvr>
                                      <p:to>
                                        <p:strVal val="visible"/>
                                      </p:to>
                                    </p:set>
                                    <p:animEffect transition="in" filter="fade">
                                      <p:cBhvr>
                                        <p:cTn id="86" dur="500"/>
                                        <p:tgtEl>
                                          <p:spTgt spid="15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219"/>
                                        </p:tgtEl>
                                        <p:attrNameLst>
                                          <p:attrName>style.visibility</p:attrName>
                                        </p:attrNameLst>
                                      </p:cBhvr>
                                      <p:to>
                                        <p:strVal val="visible"/>
                                      </p:to>
                                    </p:set>
                                    <p:animEffect transition="in" filter="fade">
                                      <p:cBhvr>
                                        <p:cTn id="91" dur="500"/>
                                        <p:tgtEl>
                                          <p:spTgt spid="219"/>
                                        </p:tgtEl>
                                      </p:cBhvr>
                                    </p:animEffect>
                                  </p:childTnLst>
                                </p:cTn>
                              </p:par>
                              <p:par>
                                <p:cTn id="92" presetID="56" presetClass="path" presetSubtype="0" accel="50000" decel="50000" fill="hold" nodeType="withEffect">
                                  <p:stCondLst>
                                    <p:cond delay="0"/>
                                  </p:stCondLst>
                                  <p:childTnLst>
                                    <p:animMotion origin="layout" path="M 2.91667E-6 1.11111E-6 L 0.26562 -0.4507 " pathEditMode="relative" rAng="0" ptsTypes="AA">
                                      <p:cBhvr>
                                        <p:cTn id="93" dur="2000" fill="hold"/>
                                        <p:tgtEl>
                                          <p:spTgt spid="219"/>
                                        </p:tgtEl>
                                        <p:attrNameLst>
                                          <p:attrName>ppt_x</p:attrName>
                                          <p:attrName>ppt_y</p:attrName>
                                        </p:attrNameLst>
                                      </p:cBhvr>
                                      <p:rCtr x="13281" y="-22546"/>
                                    </p:animMotion>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76"/>
                                        </p:tgtEl>
                                        <p:attrNameLst>
                                          <p:attrName>style.visibility</p:attrName>
                                        </p:attrNameLst>
                                      </p:cBhvr>
                                      <p:to>
                                        <p:strVal val="visible"/>
                                      </p:to>
                                    </p:set>
                                    <p:animEffect transition="in" filter="fade">
                                      <p:cBhvr>
                                        <p:cTn id="98" dur="500"/>
                                        <p:tgtEl>
                                          <p:spTgt spid="76"/>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150"/>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56"/>
                                        </p:tgtEl>
                                        <p:attrNameLst>
                                          <p:attrName>style.visibility</p:attrName>
                                        </p:attrNameLst>
                                      </p:cBhvr>
                                      <p:to>
                                        <p:strVal val="visible"/>
                                      </p:to>
                                    </p:set>
                                    <p:animEffect transition="in" filter="fade">
                                      <p:cBhvr>
                                        <p:cTn id="107" dur="500"/>
                                        <p:tgtEl>
                                          <p:spTgt spid="56"/>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nodeType="clickEffect">
                                  <p:stCondLst>
                                    <p:cond delay="0"/>
                                  </p:stCondLst>
                                  <p:childTnLst>
                                    <p:set>
                                      <p:cBhvr>
                                        <p:cTn id="111" dur="1" fill="hold">
                                          <p:stCondLst>
                                            <p:cond delay="0"/>
                                          </p:stCondLst>
                                        </p:cTn>
                                        <p:tgtEl>
                                          <p:spTgt spid="219"/>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35" presetClass="path" presetSubtype="0" accel="50000" decel="50000" fill="hold" nodeType="clickEffect">
                                  <p:stCondLst>
                                    <p:cond delay="0"/>
                                  </p:stCondLst>
                                  <p:childTnLst>
                                    <p:animMotion origin="layout" path="M -0.00326 0.00139 L -0.3487 0.02754 " pathEditMode="relative" rAng="0" ptsTypes="AA">
                                      <p:cBhvr>
                                        <p:cTn id="115" dur="2000" fill="hold"/>
                                        <p:tgtEl>
                                          <p:spTgt spid="56"/>
                                        </p:tgtEl>
                                        <p:attrNameLst>
                                          <p:attrName>ppt_x</p:attrName>
                                          <p:attrName>ppt_y</p:attrName>
                                        </p:attrNameLst>
                                      </p:cBhvr>
                                      <p:rCtr x="-17279" y="1296"/>
                                    </p:animMotion>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nodeType="clickEffect">
                                  <p:stCondLst>
                                    <p:cond delay="0"/>
                                  </p:stCondLst>
                                  <p:childTnLst>
                                    <p:set>
                                      <p:cBhvr>
                                        <p:cTn id="119" dur="1" fill="hold">
                                          <p:stCondLst>
                                            <p:cond delay="0"/>
                                          </p:stCondLst>
                                        </p:cTn>
                                        <p:tgtEl>
                                          <p:spTgt spid="56"/>
                                        </p:tgtEl>
                                        <p:attrNameLst>
                                          <p:attrName>style.visibility</p:attrName>
                                        </p:attrNameLst>
                                      </p:cBhvr>
                                      <p:to>
                                        <p:strVal val="hidden"/>
                                      </p:to>
                                    </p:set>
                                  </p:childTnLst>
                                </p:cTn>
                              </p:par>
                              <p:par>
                                <p:cTn id="120" presetID="1" presetClass="entr" presetSubtype="0" fill="hold" nodeType="withEffect">
                                  <p:stCondLst>
                                    <p:cond delay="0"/>
                                  </p:stCondLst>
                                  <p:childTnLst>
                                    <p:set>
                                      <p:cBhvr>
                                        <p:cTn id="121" dur="1" fill="hold">
                                          <p:stCondLst>
                                            <p:cond delay="0"/>
                                          </p:stCondLst>
                                        </p:cTn>
                                        <p:tgtEl>
                                          <p:spTgt spid="58"/>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80"/>
                                        </p:tgtEl>
                                        <p:attrNameLst>
                                          <p:attrName>style.visibility</p:attrName>
                                        </p:attrNameLst>
                                      </p:cBhvr>
                                      <p:to>
                                        <p:strVal val="visible"/>
                                      </p:to>
                                    </p:set>
                                    <p:animEffect transition="in" filter="fade">
                                      <p:cBhvr>
                                        <p:cTn id="126" dur="500"/>
                                        <p:tgtEl>
                                          <p:spTgt spid="80"/>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18"/>
                                        </p:tgtEl>
                                        <p:attrNameLst>
                                          <p:attrName>style.visibility</p:attrName>
                                        </p:attrNameLst>
                                      </p:cBhvr>
                                      <p:to>
                                        <p:strVal val="visible"/>
                                      </p:to>
                                    </p:set>
                                    <p:animEffect transition="in" filter="fade">
                                      <p:cBhvr>
                                        <p:cTn id="131" dur="500"/>
                                        <p:tgtEl>
                                          <p:spTgt spid="18"/>
                                        </p:tgtEl>
                                      </p:cBhvr>
                                    </p:animEffect>
                                  </p:childTnLst>
                                </p:cTn>
                              </p:par>
                              <p:par>
                                <p:cTn id="132" presetID="56" presetClass="path" presetSubtype="0" accel="50000" decel="50000" fill="hold" nodeType="withEffect">
                                  <p:stCondLst>
                                    <p:cond delay="0"/>
                                  </p:stCondLst>
                                  <p:childTnLst>
                                    <p:animMotion origin="layout" path="M 3.33333E-6 -2.22222E-6 L -0.22396 -0.46944 " pathEditMode="relative" rAng="0" ptsTypes="AA">
                                      <p:cBhvr>
                                        <p:cTn id="133" dur="2000" fill="hold"/>
                                        <p:tgtEl>
                                          <p:spTgt spid="18"/>
                                        </p:tgtEl>
                                        <p:attrNameLst>
                                          <p:attrName>ppt_x</p:attrName>
                                          <p:attrName>ppt_y</p:attrName>
                                        </p:attrNameLst>
                                      </p:cBhvr>
                                      <p:rCtr x="-11198" y="-23472"/>
                                    </p:animMotion>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nodeType="clickEffect">
                                  <p:stCondLst>
                                    <p:cond delay="0"/>
                                  </p:stCondLst>
                                  <p:childTnLst>
                                    <p:set>
                                      <p:cBhvr>
                                        <p:cTn id="137" dur="1" fill="hold">
                                          <p:stCondLst>
                                            <p:cond delay="0"/>
                                          </p:stCondLst>
                                        </p:cTn>
                                        <p:tgtEl>
                                          <p:spTgt spid="80"/>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221"/>
                                        </p:tgtEl>
                                        <p:attrNameLst>
                                          <p:attrName>style.visibility</p:attrName>
                                        </p:attrNameLst>
                                      </p:cBhvr>
                                      <p:to>
                                        <p:strVal val="visible"/>
                                      </p:to>
                                    </p:set>
                                    <p:animEffect transition="in" filter="fade">
                                      <p:cBhvr>
                                        <p:cTn id="142" dur="500"/>
                                        <p:tgtEl>
                                          <p:spTgt spid="221"/>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nodeType="clickEffect">
                                  <p:stCondLst>
                                    <p:cond delay="0"/>
                                  </p:stCondLst>
                                  <p:childTnLst>
                                    <p:set>
                                      <p:cBhvr>
                                        <p:cTn id="146" dur="1" fill="hold">
                                          <p:stCondLst>
                                            <p:cond delay="0"/>
                                          </p:stCondLst>
                                        </p:cTn>
                                        <p:tgtEl>
                                          <p:spTgt spid="18"/>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63" presetClass="path" presetSubtype="0" accel="50000" decel="50000" fill="hold" nodeType="clickEffect">
                                  <p:stCondLst>
                                    <p:cond delay="0"/>
                                  </p:stCondLst>
                                  <p:childTnLst>
                                    <p:animMotion origin="layout" path="M -2.29167E-6 2.96296E-6 L 0.19505 0.02199 " pathEditMode="relative" rAng="0" ptsTypes="AA">
                                      <p:cBhvr>
                                        <p:cTn id="150" dur="2000" fill="hold"/>
                                        <p:tgtEl>
                                          <p:spTgt spid="221"/>
                                        </p:tgtEl>
                                        <p:attrNameLst>
                                          <p:attrName>ppt_x</p:attrName>
                                          <p:attrName>ppt_y</p:attrName>
                                        </p:attrNameLst>
                                      </p:cBhvr>
                                      <p:rCtr x="9753" y="1088"/>
                                    </p:animMotion>
                                  </p:childTnLst>
                                </p:cTn>
                              </p:par>
                            </p:childTnLst>
                          </p:cTn>
                        </p:par>
                      </p:childTnLst>
                    </p:cTn>
                  </p:par>
                  <p:par>
                    <p:cTn id="151" fill="hold">
                      <p:stCondLst>
                        <p:cond delay="indefinite"/>
                      </p:stCondLst>
                      <p:childTnLst>
                        <p:par>
                          <p:cTn id="152" fill="hold">
                            <p:stCondLst>
                              <p:cond delay="0"/>
                            </p:stCondLst>
                            <p:childTnLst>
                              <p:par>
                                <p:cTn id="153" presetID="63" presetClass="path" presetSubtype="0" accel="50000" decel="50000" fill="hold" nodeType="clickEffect">
                                  <p:stCondLst>
                                    <p:cond delay="0"/>
                                  </p:stCondLst>
                                  <p:childTnLst>
                                    <p:animMotion origin="layout" path="M -1.25E-6 1.85185E-6 L 0.35196 -0.01921 " pathEditMode="relative" rAng="0" ptsTypes="AA">
                                      <p:cBhvr>
                                        <p:cTn id="154" dur="2000" fill="hold"/>
                                        <p:tgtEl>
                                          <p:spTgt spid="58"/>
                                        </p:tgtEl>
                                        <p:attrNameLst>
                                          <p:attrName>ppt_x</p:attrName>
                                          <p:attrName>ppt_y</p:attrName>
                                        </p:attrNameLst>
                                      </p:cBhvr>
                                      <p:rCtr x="17630" y="-1019"/>
                                    </p:animMotion>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nodeType="clickEffect">
                                  <p:stCondLst>
                                    <p:cond delay="0"/>
                                  </p:stCondLst>
                                  <p:childTnLst>
                                    <p:set>
                                      <p:cBhvr>
                                        <p:cTn id="158" dur="1" fill="hold">
                                          <p:stCondLst>
                                            <p:cond delay="0"/>
                                          </p:stCondLst>
                                        </p:cTn>
                                        <p:tgtEl>
                                          <p:spTgt spid="221"/>
                                        </p:tgtEl>
                                        <p:attrNameLst>
                                          <p:attrName>style.visibility</p:attrName>
                                        </p:attrNameLst>
                                      </p:cBhvr>
                                      <p:to>
                                        <p:strVal val="hidden"/>
                                      </p:to>
                                    </p:set>
                                  </p:childTnLst>
                                </p:cTn>
                              </p:par>
                              <p:par>
                                <p:cTn id="159" presetID="1" presetClass="entr" presetSubtype="0" fill="hold" nodeType="withEffect">
                                  <p:stCondLst>
                                    <p:cond delay="0"/>
                                  </p:stCondLst>
                                  <p:childTnLst>
                                    <p:set>
                                      <p:cBhvr>
                                        <p:cTn id="160" dur="1" fill="hold">
                                          <p:stCondLst>
                                            <p:cond delay="0"/>
                                          </p:stCondLst>
                                        </p:cTn>
                                        <p:tgtEl>
                                          <p:spTgt spid="90"/>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35" presetClass="path" presetSubtype="0" accel="50000" decel="50000" fill="hold" nodeType="clickEffect">
                                  <p:stCondLst>
                                    <p:cond delay="0"/>
                                  </p:stCondLst>
                                  <p:childTnLst>
                                    <p:animMotion origin="layout" path="M -1.04167E-6 2.96296E-6 L -0.19922 -0.01875 " pathEditMode="relative" rAng="0" ptsTypes="AA">
                                      <p:cBhvr>
                                        <p:cTn id="164" dur="2000" fill="hold"/>
                                        <p:tgtEl>
                                          <p:spTgt spid="90"/>
                                        </p:tgtEl>
                                        <p:attrNameLst>
                                          <p:attrName>ppt_x</p:attrName>
                                          <p:attrName>ppt_y</p:attrName>
                                        </p:attrNameLst>
                                      </p:cBhvr>
                                      <p:rCtr x="-11042" y="-23"/>
                                    </p:animMotion>
                                  </p:childTnLst>
                                </p:cTn>
                              </p:par>
                            </p:childTnLst>
                          </p:cTn>
                        </p:par>
                      </p:childTnLst>
                    </p:cTn>
                  </p:par>
                  <p:par>
                    <p:cTn id="165" fill="hold">
                      <p:stCondLst>
                        <p:cond delay="indefinite"/>
                      </p:stCondLst>
                      <p:childTnLst>
                        <p:par>
                          <p:cTn id="166" fill="hold">
                            <p:stCondLst>
                              <p:cond delay="0"/>
                            </p:stCondLst>
                            <p:childTnLst>
                              <p:par>
                                <p:cTn id="167" presetID="6" presetClass="entr" presetSubtype="16" fill="hold" grpId="0" nodeType="click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circle(in)">
                                      <p:cBhvr>
                                        <p:cTn id="169" dur="2000"/>
                                        <p:tgtEl>
                                          <p:spTgt spid="23"/>
                                        </p:tgtEl>
                                      </p:cBhvr>
                                    </p:animEffect>
                                  </p:childTnLst>
                                </p:cTn>
                              </p:par>
                            </p:childTnLst>
                          </p:cTn>
                        </p:par>
                      </p:childTnLst>
                    </p:cTn>
                  </p:par>
                  <p:par>
                    <p:cTn id="170" fill="hold">
                      <p:stCondLst>
                        <p:cond delay="indefinite"/>
                      </p:stCondLst>
                      <p:childTnLst>
                        <p:par>
                          <p:cTn id="171" fill="hold">
                            <p:stCondLst>
                              <p:cond delay="0"/>
                            </p:stCondLst>
                            <p:childTnLst>
                              <p:par>
                                <p:cTn id="172" presetID="1" presetClass="exit" presetSubtype="0" fill="hold" nodeType="clickEffect">
                                  <p:stCondLst>
                                    <p:cond delay="0"/>
                                  </p:stCondLst>
                                  <p:childTnLst>
                                    <p:set>
                                      <p:cBhvr>
                                        <p:cTn id="173" dur="1" fill="hold">
                                          <p:stCondLst>
                                            <p:cond delay="0"/>
                                          </p:stCondLst>
                                        </p:cTn>
                                        <p:tgtEl>
                                          <p:spTgt spid="58"/>
                                        </p:tgtEl>
                                        <p:attrNameLst>
                                          <p:attrName>style.visibility</p:attrName>
                                        </p:attrNameLst>
                                      </p:cBhvr>
                                      <p:to>
                                        <p:strVal val="hidden"/>
                                      </p:to>
                                    </p:set>
                                  </p:childTnLst>
                                </p:cTn>
                              </p:par>
                              <p:par>
                                <p:cTn id="174" presetID="1" presetClass="exit" presetSubtype="0" fill="hold" nodeType="withEffect">
                                  <p:stCondLst>
                                    <p:cond delay="0"/>
                                  </p:stCondLst>
                                  <p:childTnLst>
                                    <p:set>
                                      <p:cBhvr>
                                        <p:cTn id="175" dur="1" fill="hold">
                                          <p:stCondLst>
                                            <p:cond delay="0"/>
                                          </p:stCondLst>
                                        </p:cTn>
                                        <p:tgtEl>
                                          <p:spTgt spid="90"/>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1" nodeType="click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fade">
                                      <p:cBhvr>
                                        <p:cTn id="180" dur="500"/>
                                        <p:tgtEl>
                                          <p:spTgt spid="81"/>
                                        </p:tgtEl>
                                      </p:cBhvr>
                                    </p:animEffect>
                                  </p:childTnLst>
                                </p:cTn>
                              </p:par>
                            </p:childTnLst>
                          </p:cTn>
                        </p:par>
                      </p:childTnLst>
                    </p:cTn>
                  </p:par>
                  <p:par>
                    <p:cTn id="181" fill="hold">
                      <p:stCondLst>
                        <p:cond delay="indefinite"/>
                      </p:stCondLst>
                      <p:childTnLst>
                        <p:par>
                          <p:cTn id="182" fill="hold">
                            <p:stCondLst>
                              <p:cond delay="0"/>
                            </p:stCondLst>
                            <p:childTnLst>
                              <p:par>
                                <p:cTn id="183" presetID="35" presetClass="path" presetSubtype="0" accel="50000" decel="50000" fill="hold" grpId="0" nodeType="clickEffect">
                                  <p:stCondLst>
                                    <p:cond delay="0"/>
                                  </p:stCondLst>
                                  <p:childTnLst>
                                    <p:animMotion origin="layout" path="M -4.16667E-7 4.44444E-6 L -0.25 4.44444E-6 " pathEditMode="relative" rAng="0" ptsTypes="AA">
                                      <p:cBhvr>
                                        <p:cTn id="184" dur="2000" fill="hold"/>
                                        <p:tgtEl>
                                          <p:spTgt spid="81"/>
                                        </p:tgtEl>
                                        <p:attrNameLst>
                                          <p:attrName>ppt_x</p:attrName>
                                          <p:attrName>ppt_y</p:attrName>
                                        </p:attrNameLst>
                                      </p:cBhvr>
                                      <p:rCtr x="-12500" y="0"/>
                                    </p:animMotion>
                                  </p:childTnLst>
                                </p:cTn>
                              </p:par>
                            </p:childTnLst>
                          </p:cTn>
                        </p:par>
                      </p:childTnLst>
                    </p:cTn>
                  </p:par>
                  <p:par>
                    <p:cTn id="185" fill="hold">
                      <p:stCondLst>
                        <p:cond delay="indefinite"/>
                      </p:stCondLst>
                      <p:childTnLst>
                        <p:par>
                          <p:cTn id="186" fill="hold">
                            <p:stCondLst>
                              <p:cond delay="0"/>
                            </p:stCondLst>
                            <p:childTnLst>
                              <p:par>
                                <p:cTn id="187" presetID="1" presetClass="exit" presetSubtype="0" fill="hold" nodeType="clickEffect">
                                  <p:stCondLst>
                                    <p:cond delay="0"/>
                                  </p:stCondLst>
                                  <p:childTnLst>
                                    <p:set>
                                      <p:cBhvr>
                                        <p:cTn id="188" dur="1" fill="hold">
                                          <p:stCondLst>
                                            <p:cond delay="0"/>
                                          </p:stCondLst>
                                        </p:cTn>
                                        <p:tgtEl>
                                          <p:spTgt spid="76"/>
                                        </p:tgtEl>
                                        <p:attrNameLst>
                                          <p:attrName>style.visibility</p:attrName>
                                        </p:attrNameLst>
                                      </p:cBhvr>
                                      <p:to>
                                        <p:strVal val="hidden"/>
                                      </p:to>
                                    </p:set>
                                  </p:childTnLst>
                                </p:cTn>
                              </p:par>
                              <p:par>
                                <p:cTn id="189" presetID="1" presetClass="exit" presetSubtype="0" fill="hold" grpId="1" nodeType="withEffect">
                                  <p:stCondLst>
                                    <p:cond delay="0"/>
                                  </p:stCondLst>
                                  <p:childTnLst>
                                    <p:set>
                                      <p:cBhvr>
                                        <p:cTn id="190" dur="1" fill="hold">
                                          <p:stCondLst>
                                            <p:cond delay="0"/>
                                          </p:stCondLst>
                                        </p:cTn>
                                        <p:tgtEl>
                                          <p:spTgt spid="23"/>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grpId="1" nodeType="clickEffect">
                                  <p:stCondLst>
                                    <p:cond delay="0"/>
                                  </p:stCondLst>
                                  <p:childTnLst>
                                    <p:set>
                                      <p:cBhvr>
                                        <p:cTn id="194" dur="1" fill="hold">
                                          <p:stCondLst>
                                            <p:cond delay="0"/>
                                          </p:stCondLst>
                                        </p:cTn>
                                        <p:tgtEl>
                                          <p:spTgt spid="154"/>
                                        </p:tgtEl>
                                        <p:attrNameLst>
                                          <p:attrName>style.visibility</p:attrName>
                                        </p:attrNameLst>
                                      </p:cBhvr>
                                      <p:to>
                                        <p:strVal val="visible"/>
                                      </p:to>
                                    </p:set>
                                    <p:animEffect transition="in" filter="fade">
                                      <p:cBhvr>
                                        <p:cTn id="195" dur="500"/>
                                        <p:tgtEl>
                                          <p:spTgt spid="154"/>
                                        </p:tgtEl>
                                      </p:cBhvr>
                                    </p:animEffect>
                                  </p:childTnLst>
                                </p:cTn>
                              </p:par>
                              <p:par>
                                <p:cTn id="196" presetID="35" presetClass="path" presetSubtype="0" accel="50000" decel="50000" fill="hold" grpId="0" nodeType="withEffect">
                                  <p:stCondLst>
                                    <p:cond delay="0"/>
                                  </p:stCondLst>
                                  <p:childTnLst>
                                    <p:animMotion origin="layout" path="M -2.29167E-6 -3.7037E-6 L -0.22357 0.00371 " pathEditMode="relative" rAng="0" ptsTypes="AA">
                                      <p:cBhvr>
                                        <p:cTn id="197" dur="2000" fill="hold"/>
                                        <p:tgtEl>
                                          <p:spTgt spid="154"/>
                                        </p:tgtEl>
                                        <p:attrNameLst>
                                          <p:attrName>ppt_x</p:attrName>
                                          <p:attrName>ppt_y</p:attrName>
                                        </p:attrNameLst>
                                      </p:cBhvr>
                                      <p:rCtr x="-11185" y="185"/>
                                    </p:animMotion>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nodeType="clickEffect">
                                  <p:stCondLst>
                                    <p:cond delay="0"/>
                                  </p:stCondLst>
                                  <p:childTnLst>
                                    <p:set>
                                      <p:cBhvr>
                                        <p:cTn id="201" dur="1" fill="hold">
                                          <p:stCondLst>
                                            <p:cond delay="0"/>
                                          </p:stCondLst>
                                        </p:cTn>
                                        <p:tgtEl>
                                          <p:spTgt spid="29"/>
                                        </p:tgtEl>
                                        <p:attrNameLst>
                                          <p:attrName>style.visibility</p:attrName>
                                        </p:attrNameLst>
                                      </p:cBhvr>
                                      <p:to>
                                        <p:strVal val="visible"/>
                                      </p:to>
                                    </p:set>
                                    <p:animEffect transition="in" filter="fade">
                                      <p:cBhvr>
                                        <p:cTn id="202" dur="500"/>
                                        <p:tgtEl>
                                          <p:spTgt spid="29"/>
                                        </p:tgtEl>
                                      </p:cBhvr>
                                    </p:animEffect>
                                  </p:childTnLst>
                                </p:cTn>
                              </p:par>
                            </p:childTnLst>
                          </p:cTn>
                        </p:par>
                      </p:childTnLst>
                    </p:cTn>
                  </p:par>
                  <p:par>
                    <p:cTn id="203" fill="hold">
                      <p:stCondLst>
                        <p:cond delay="indefinite"/>
                      </p:stCondLst>
                      <p:childTnLst>
                        <p:par>
                          <p:cTn id="204" fill="hold">
                            <p:stCondLst>
                              <p:cond delay="0"/>
                            </p:stCondLst>
                            <p:childTnLst>
                              <p:par>
                                <p:cTn id="205" presetID="1" presetClass="exit" presetSubtype="0" fill="hold" grpId="2" nodeType="clickEffect">
                                  <p:stCondLst>
                                    <p:cond delay="0"/>
                                  </p:stCondLst>
                                  <p:childTnLst>
                                    <p:set>
                                      <p:cBhvr>
                                        <p:cTn id="206" dur="1" fill="hold">
                                          <p:stCondLst>
                                            <p:cond delay="0"/>
                                          </p:stCondLst>
                                        </p:cTn>
                                        <p:tgtEl>
                                          <p:spTgt spid="154"/>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nodeType="clickEffect">
                                  <p:stCondLst>
                                    <p:cond delay="0"/>
                                  </p:stCondLst>
                                  <p:childTnLst>
                                    <p:set>
                                      <p:cBhvr>
                                        <p:cTn id="210" dur="1" fill="hold">
                                          <p:stCondLst>
                                            <p:cond delay="0"/>
                                          </p:stCondLst>
                                        </p:cTn>
                                        <p:tgtEl>
                                          <p:spTgt spid="112"/>
                                        </p:tgtEl>
                                        <p:attrNameLst>
                                          <p:attrName>style.visibility</p:attrName>
                                        </p:attrNameLst>
                                      </p:cBhvr>
                                      <p:to>
                                        <p:strVal val="visible"/>
                                      </p:to>
                                    </p:set>
                                    <p:animEffect transition="in" filter="fade">
                                      <p:cBhvr>
                                        <p:cTn id="211" dur="500"/>
                                        <p:tgtEl>
                                          <p:spTgt spid="112"/>
                                        </p:tgtEl>
                                      </p:cBhvr>
                                    </p:animEffect>
                                  </p:childTnLst>
                                </p:cTn>
                              </p:par>
                            </p:childTnLst>
                          </p:cTn>
                        </p:par>
                      </p:childTnLst>
                    </p:cTn>
                  </p:par>
                  <p:par>
                    <p:cTn id="212" fill="hold">
                      <p:stCondLst>
                        <p:cond delay="indefinite"/>
                      </p:stCondLst>
                      <p:childTnLst>
                        <p:par>
                          <p:cTn id="213" fill="hold">
                            <p:stCondLst>
                              <p:cond delay="0"/>
                            </p:stCondLst>
                            <p:childTnLst>
                              <p:par>
                                <p:cTn id="214" presetID="53" presetClass="entr" presetSubtype="16" fill="hold" grpId="0" nodeType="clickEffect">
                                  <p:stCondLst>
                                    <p:cond delay="0"/>
                                  </p:stCondLst>
                                  <p:childTnLst>
                                    <p:set>
                                      <p:cBhvr>
                                        <p:cTn id="215" dur="1" fill="hold">
                                          <p:stCondLst>
                                            <p:cond delay="0"/>
                                          </p:stCondLst>
                                        </p:cTn>
                                        <p:tgtEl>
                                          <p:spTgt spid="61"/>
                                        </p:tgtEl>
                                        <p:attrNameLst>
                                          <p:attrName>style.visibility</p:attrName>
                                        </p:attrNameLst>
                                      </p:cBhvr>
                                      <p:to>
                                        <p:strVal val="visible"/>
                                      </p:to>
                                    </p:set>
                                    <p:anim calcmode="lin" valueType="num">
                                      <p:cBhvr>
                                        <p:cTn id="216" dur="500" fill="hold"/>
                                        <p:tgtEl>
                                          <p:spTgt spid="61"/>
                                        </p:tgtEl>
                                        <p:attrNameLst>
                                          <p:attrName>ppt_w</p:attrName>
                                        </p:attrNameLst>
                                      </p:cBhvr>
                                      <p:tavLst>
                                        <p:tav tm="0">
                                          <p:val>
                                            <p:fltVal val="0"/>
                                          </p:val>
                                        </p:tav>
                                        <p:tav tm="100000">
                                          <p:val>
                                            <p:strVal val="#ppt_w"/>
                                          </p:val>
                                        </p:tav>
                                      </p:tavLst>
                                    </p:anim>
                                    <p:anim calcmode="lin" valueType="num">
                                      <p:cBhvr>
                                        <p:cTn id="217" dur="500" fill="hold"/>
                                        <p:tgtEl>
                                          <p:spTgt spid="61"/>
                                        </p:tgtEl>
                                        <p:attrNameLst>
                                          <p:attrName>ppt_h</p:attrName>
                                        </p:attrNameLst>
                                      </p:cBhvr>
                                      <p:tavLst>
                                        <p:tav tm="0">
                                          <p:val>
                                            <p:fltVal val="0"/>
                                          </p:val>
                                        </p:tav>
                                        <p:tav tm="100000">
                                          <p:val>
                                            <p:strVal val="#ppt_h"/>
                                          </p:val>
                                        </p:tav>
                                      </p:tavLst>
                                    </p:anim>
                                    <p:animEffect transition="in" filter="fade">
                                      <p:cBhvr>
                                        <p:cTn id="218" dur="500"/>
                                        <p:tgtEl>
                                          <p:spTgt spid="61"/>
                                        </p:tgtEl>
                                      </p:cBhvr>
                                    </p:animEffect>
                                  </p:childTnLst>
                                </p:cTn>
                              </p:par>
                            </p:childTnLst>
                          </p:cTn>
                        </p:par>
                      </p:childTnLst>
                    </p:cTn>
                  </p:par>
                  <p:par>
                    <p:cTn id="219" fill="hold">
                      <p:stCondLst>
                        <p:cond delay="indefinite"/>
                      </p:stCondLst>
                      <p:childTnLst>
                        <p:par>
                          <p:cTn id="220" fill="hold">
                            <p:stCondLst>
                              <p:cond delay="0"/>
                            </p:stCondLst>
                            <p:childTnLst>
                              <p:par>
                                <p:cTn id="221" presetID="1" presetClass="exit" presetSubtype="0" fill="hold" nodeType="clickEffect">
                                  <p:stCondLst>
                                    <p:cond delay="0"/>
                                  </p:stCondLst>
                                  <p:childTnLst>
                                    <p:set>
                                      <p:cBhvr>
                                        <p:cTn id="222" dur="1" fill="hold">
                                          <p:stCondLst>
                                            <p:cond delay="0"/>
                                          </p:stCondLst>
                                        </p:cTn>
                                        <p:tgtEl>
                                          <p:spTgt spid="112"/>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1" presetClass="exit" presetSubtype="0" fill="hold" grpId="2" nodeType="clickEffect">
                                  <p:stCondLst>
                                    <p:cond delay="0"/>
                                  </p:stCondLst>
                                  <p:childTnLst>
                                    <p:set>
                                      <p:cBhvr>
                                        <p:cTn id="226" dur="1" fill="hold">
                                          <p:stCondLst>
                                            <p:cond delay="0"/>
                                          </p:stCondLst>
                                        </p:cTn>
                                        <p:tgtEl>
                                          <p:spTgt spid="81"/>
                                        </p:tgtEl>
                                        <p:attrNameLst>
                                          <p:attrName>style.visibility</p:attrName>
                                        </p:attrNameLst>
                                      </p:cBhvr>
                                      <p:to>
                                        <p:strVal val="hidden"/>
                                      </p:to>
                                    </p:set>
                                  </p:childTnLst>
                                </p:cTn>
                              </p:par>
                              <p:par>
                                <p:cTn id="227" presetID="1" presetClass="entr" presetSubtype="0" fill="hold" grpId="1" nodeType="withEffect">
                                  <p:stCondLst>
                                    <p:cond delay="0"/>
                                  </p:stCondLst>
                                  <p:childTnLst>
                                    <p:set>
                                      <p:cBhvr>
                                        <p:cTn id="228" dur="1" fill="hold">
                                          <p:stCondLst>
                                            <p:cond delay="0"/>
                                          </p:stCondLst>
                                        </p:cTn>
                                        <p:tgtEl>
                                          <p:spTgt spid="103"/>
                                        </p:tgtEl>
                                        <p:attrNameLst>
                                          <p:attrName>style.visibility</p:attrName>
                                        </p:attrNameLst>
                                      </p:cBhvr>
                                      <p:to>
                                        <p:strVal val="visible"/>
                                      </p:to>
                                    </p:set>
                                  </p:childTnLst>
                                </p:cTn>
                              </p:par>
                              <p:par>
                                <p:cTn id="229" presetID="35" presetClass="path" presetSubtype="0" accel="50000" decel="50000" fill="hold" grpId="0" nodeType="withEffect">
                                  <p:stCondLst>
                                    <p:cond delay="0"/>
                                  </p:stCondLst>
                                  <p:childTnLst>
                                    <p:animMotion origin="layout" path="M 5E-6 -3.7037E-6 L -0.28881 -3.7037E-6 " pathEditMode="relative" rAng="0" ptsTypes="AA">
                                      <p:cBhvr>
                                        <p:cTn id="230" dur="2000" fill="hold"/>
                                        <p:tgtEl>
                                          <p:spTgt spid="103"/>
                                        </p:tgtEl>
                                        <p:attrNameLst>
                                          <p:attrName>ppt_x</p:attrName>
                                          <p:attrName>ppt_y</p:attrName>
                                        </p:attrNameLst>
                                      </p:cBhvr>
                                      <p:rCtr x="-14440" y="0"/>
                                    </p:animMotion>
                                  </p:childTnLst>
                                </p:cTn>
                              </p:par>
                            </p:childTnLst>
                          </p:cTn>
                        </p:par>
                      </p:childTnLst>
                    </p:cTn>
                  </p:par>
                  <p:par>
                    <p:cTn id="231" fill="hold">
                      <p:stCondLst>
                        <p:cond delay="indefinite"/>
                      </p:stCondLst>
                      <p:childTnLst>
                        <p:par>
                          <p:cTn id="232" fill="hold">
                            <p:stCondLst>
                              <p:cond delay="0"/>
                            </p:stCondLst>
                            <p:childTnLst>
                              <p:par>
                                <p:cTn id="233" presetID="10" presetClass="entr" presetSubtype="0" fill="hold" nodeType="clickEffect">
                                  <p:stCondLst>
                                    <p:cond delay="0"/>
                                  </p:stCondLst>
                                  <p:childTnLst>
                                    <p:set>
                                      <p:cBhvr>
                                        <p:cTn id="234" dur="1" fill="hold">
                                          <p:stCondLst>
                                            <p:cond delay="0"/>
                                          </p:stCondLst>
                                        </p:cTn>
                                        <p:tgtEl>
                                          <p:spTgt spid="64"/>
                                        </p:tgtEl>
                                        <p:attrNameLst>
                                          <p:attrName>style.visibility</p:attrName>
                                        </p:attrNameLst>
                                      </p:cBhvr>
                                      <p:to>
                                        <p:strVal val="visible"/>
                                      </p:to>
                                    </p:set>
                                    <p:animEffect transition="in" filter="fade">
                                      <p:cBhvr>
                                        <p:cTn id="235" dur="500"/>
                                        <p:tgtEl>
                                          <p:spTgt spid="64"/>
                                        </p:tgtEl>
                                      </p:cBhvr>
                                    </p:animEffect>
                                  </p:childTnLst>
                                </p:cTn>
                              </p:par>
                            </p:childTnLst>
                          </p:cTn>
                        </p:par>
                      </p:childTnLst>
                    </p:cTn>
                  </p:par>
                  <p:par>
                    <p:cTn id="236" fill="hold">
                      <p:stCondLst>
                        <p:cond delay="indefinite"/>
                      </p:stCondLst>
                      <p:childTnLst>
                        <p:par>
                          <p:cTn id="237" fill="hold">
                            <p:stCondLst>
                              <p:cond delay="0"/>
                            </p:stCondLst>
                            <p:childTnLst>
                              <p:par>
                                <p:cTn id="238" presetID="53" presetClass="entr" presetSubtype="16" fill="hold" grpId="0" nodeType="clickEffect">
                                  <p:stCondLst>
                                    <p:cond delay="0"/>
                                  </p:stCondLst>
                                  <p:childTnLst>
                                    <p:set>
                                      <p:cBhvr>
                                        <p:cTn id="239" dur="1" fill="hold">
                                          <p:stCondLst>
                                            <p:cond delay="0"/>
                                          </p:stCondLst>
                                        </p:cTn>
                                        <p:tgtEl>
                                          <p:spTgt spid="63"/>
                                        </p:tgtEl>
                                        <p:attrNameLst>
                                          <p:attrName>style.visibility</p:attrName>
                                        </p:attrNameLst>
                                      </p:cBhvr>
                                      <p:to>
                                        <p:strVal val="visible"/>
                                      </p:to>
                                    </p:set>
                                    <p:anim calcmode="lin" valueType="num">
                                      <p:cBhvr>
                                        <p:cTn id="240" dur="500" fill="hold"/>
                                        <p:tgtEl>
                                          <p:spTgt spid="63"/>
                                        </p:tgtEl>
                                        <p:attrNameLst>
                                          <p:attrName>ppt_w</p:attrName>
                                        </p:attrNameLst>
                                      </p:cBhvr>
                                      <p:tavLst>
                                        <p:tav tm="0">
                                          <p:val>
                                            <p:fltVal val="0"/>
                                          </p:val>
                                        </p:tav>
                                        <p:tav tm="100000">
                                          <p:val>
                                            <p:strVal val="#ppt_w"/>
                                          </p:val>
                                        </p:tav>
                                      </p:tavLst>
                                    </p:anim>
                                    <p:anim calcmode="lin" valueType="num">
                                      <p:cBhvr>
                                        <p:cTn id="241" dur="500" fill="hold"/>
                                        <p:tgtEl>
                                          <p:spTgt spid="63"/>
                                        </p:tgtEl>
                                        <p:attrNameLst>
                                          <p:attrName>ppt_h</p:attrName>
                                        </p:attrNameLst>
                                      </p:cBhvr>
                                      <p:tavLst>
                                        <p:tav tm="0">
                                          <p:val>
                                            <p:fltVal val="0"/>
                                          </p:val>
                                        </p:tav>
                                        <p:tav tm="100000">
                                          <p:val>
                                            <p:strVal val="#ppt_h"/>
                                          </p:val>
                                        </p:tav>
                                      </p:tavLst>
                                    </p:anim>
                                    <p:animEffect transition="in" filter="fade">
                                      <p:cBhvr>
                                        <p:cTn id="242" dur="500"/>
                                        <p:tgtEl>
                                          <p:spTgt spid="63"/>
                                        </p:tgtEl>
                                      </p:cBhvr>
                                    </p:animEffec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64"/>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10" presetClass="entr" presetSubtype="0" fill="hold" nodeType="clickEffect">
                                  <p:stCondLst>
                                    <p:cond delay="0"/>
                                  </p:stCondLst>
                                  <p:childTnLst>
                                    <p:set>
                                      <p:cBhvr>
                                        <p:cTn id="250" dur="1" fill="hold">
                                          <p:stCondLst>
                                            <p:cond delay="0"/>
                                          </p:stCondLst>
                                        </p:cTn>
                                        <p:tgtEl>
                                          <p:spTgt spid="105"/>
                                        </p:tgtEl>
                                        <p:attrNameLst>
                                          <p:attrName>style.visibility</p:attrName>
                                        </p:attrNameLst>
                                      </p:cBhvr>
                                      <p:to>
                                        <p:strVal val="visible"/>
                                      </p:to>
                                    </p:set>
                                    <p:animEffect transition="in" filter="fade">
                                      <p:cBhvr>
                                        <p:cTn id="251" dur="500"/>
                                        <p:tgtEl>
                                          <p:spTgt spid="105"/>
                                        </p:tgtEl>
                                      </p:cBhvr>
                                    </p:animEffect>
                                  </p:childTnLst>
                                </p:cTn>
                              </p:par>
                            </p:childTnLst>
                          </p:cTn>
                        </p:par>
                      </p:childTnLst>
                    </p:cTn>
                  </p:par>
                  <p:par>
                    <p:cTn id="252" fill="hold">
                      <p:stCondLst>
                        <p:cond delay="indefinite"/>
                      </p:stCondLst>
                      <p:childTnLst>
                        <p:par>
                          <p:cTn id="253" fill="hold">
                            <p:stCondLst>
                              <p:cond delay="0"/>
                            </p:stCondLst>
                            <p:childTnLst>
                              <p:par>
                                <p:cTn id="254" presetID="10" presetClass="entr" presetSubtype="0" fill="hold" nodeType="clickEffect">
                                  <p:stCondLst>
                                    <p:cond delay="0"/>
                                  </p:stCondLst>
                                  <p:childTnLst>
                                    <p:set>
                                      <p:cBhvr>
                                        <p:cTn id="255" dur="1" fill="hold">
                                          <p:stCondLst>
                                            <p:cond delay="0"/>
                                          </p:stCondLst>
                                        </p:cTn>
                                        <p:tgtEl>
                                          <p:spTgt spid="92"/>
                                        </p:tgtEl>
                                        <p:attrNameLst>
                                          <p:attrName>style.visibility</p:attrName>
                                        </p:attrNameLst>
                                      </p:cBhvr>
                                      <p:to>
                                        <p:strVal val="visible"/>
                                      </p:to>
                                    </p:set>
                                    <p:animEffect transition="in" filter="fade">
                                      <p:cBhvr>
                                        <p:cTn id="256" dur="500"/>
                                        <p:tgtEl>
                                          <p:spTgt spid="92"/>
                                        </p:tgtEl>
                                      </p:cBhvr>
                                    </p:animEffect>
                                  </p:childTnLst>
                                </p:cTn>
                              </p:par>
                              <p:par>
                                <p:cTn id="257" presetID="56" presetClass="path" presetSubtype="0" accel="50000" decel="50000" fill="hold" nodeType="withEffect">
                                  <p:stCondLst>
                                    <p:cond delay="0"/>
                                  </p:stCondLst>
                                  <p:childTnLst>
                                    <p:animMotion origin="layout" path="M -3.125E-6 -7.40741E-7 L -0.48958 -0.49097 " pathEditMode="relative" rAng="0" ptsTypes="AA">
                                      <p:cBhvr>
                                        <p:cTn id="258" dur="2000" fill="hold"/>
                                        <p:tgtEl>
                                          <p:spTgt spid="92"/>
                                        </p:tgtEl>
                                        <p:attrNameLst>
                                          <p:attrName>ppt_x</p:attrName>
                                          <p:attrName>ppt_y</p:attrName>
                                        </p:attrNameLst>
                                      </p:cBhvr>
                                      <p:rCtr x="-24479" y="-24560"/>
                                    </p:animMotion>
                                  </p:childTnLst>
                                </p:cTn>
                              </p:par>
                            </p:childTnLst>
                          </p:cTn>
                        </p:par>
                      </p:childTnLst>
                    </p:cTn>
                  </p:par>
                  <p:par>
                    <p:cTn id="259" fill="hold">
                      <p:stCondLst>
                        <p:cond delay="indefinite"/>
                      </p:stCondLst>
                      <p:childTnLst>
                        <p:par>
                          <p:cTn id="260" fill="hold">
                            <p:stCondLst>
                              <p:cond delay="0"/>
                            </p:stCondLst>
                            <p:childTnLst>
                              <p:par>
                                <p:cTn id="261" presetID="53" presetClass="entr" presetSubtype="16" fill="hold" grpId="0" nodeType="clickEffect">
                                  <p:stCondLst>
                                    <p:cond delay="0"/>
                                  </p:stCondLst>
                                  <p:childTnLst>
                                    <p:set>
                                      <p:cBhvr>
                                        <p:cTn id="262" dur="1" fill="hold">
                                          <p:stCondLst>
                                            <p:cond delay="0"/>
                                          </p:stCondLst>
                                        </p:cTn>
                                        <p:tgtEl>
                                          <p:spTgt spid="35"/>
                                        </p:tgtEl>
                                        <p:attrNameLst>
                                          <p:attrName>style.visibility</p:attrName>
                                        </p:attrNameLst>
                                      </p:cBhvr>
                                      <p:to>
                                        <p:strVal val="visible"/>
                                      </p:to>
                                    </p:set>
                                    <p:anim calcmode="lin" valueType="num">
                                      <p:cBhvr>
                                        <p:cTn id="263" dur="500" fill="hold"/>
                                        <p:tgtEl>
                                          <p:spTgt spid="35"/>
                                        </p:tgtEl>
                                        <p:attrNameLst>
                                          <p:attrName>ppt_w</p:attrName>
                                        </p:attrNameLst>
                                      </p:cBhvr>
                                      <p:tavLst>
                                        <p:tav tm="0">
                                          <p:val>
                                            <p:fltVal val="0"/>
                                          </p:val>
                                        </p:tav>
                                        <p:tav tm="100000">
                                          <p:val>
                                            <p:strVal val="#ppt_w"/>
                                          </p:val>
                                        </p:tav>
                                      </p:tavLst>
                                    </p:anim>
                                    <p:anim calcmode="lin" valueType="num">
                                      <p:cBhvr>
                                        <p:cTn id="264" dur="500" fill="hold"/>
                                        <p:tgtEl>
                                          <p:spTgt spid="35"/>
                                        </p:tgtEl>
                                        <p:attrNameLst>
                                          <p:attrName>ppt_h</p:attrName>
                                        </p:attrNameLst>
                                      </p:cBhvr>
                                      <p:tavLst>
                                        <p:tav tm="0">
                                          <p:val>
                                            <p:fltVal val="0"/>
                                          </p:val>
                                        </p:tav>
                                        <p:tav tm="100000">
                                          <p:val>
                                            <p:strVal val="#ppt_h"/>
                                          </p:val>
                                        </p:tav>
                                      </p:tavLst>
                                    </p:anim>
                                    <p:animEffect transition="in" filter="fade">
                                      <p:cBhvr>
                                        <p:cTn id="26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animBg="1"/>
      <p:bldP spid="153" grpId="1" animBg="1"/>
      <p:bldP spid="153" grpId="2" animBg="1"/>
      <p:bldP spid="154" grpId="0" animBg="1"/>
      <p:bldP spid="154" grpId="1" animBg="1"/>
      <p:bldP spid="154" grpId="2" animBg="1"/>
      <p:bldP spid="81" grpId="0" animBg="1"/>
      <p:bldP spid="81" grpId="1" animBg="1"/>
      <p:bldP spid="81" grpId="2" animBg="1"/>
      <p:bldP spid="23" grpId="0"/>
      <p:bldP spid="23" grpId="1"/>
      <p:bldP spid="103" grpId="0" animBg="1"/>
      <p:bldP spid="103" grpId="1" animBg="1"/>
      <p:bldP spid="35" grpId="0"/>
      <p:bldP spid="134" grpId="0" animBg="1"/>
      <p:bldP spid="134" grpId="1" animBg="1"/>
      <p:bldP spid="134" grpId="2" animBg="1"/>
      <p:bldP spid="61" grpId="0"/>
      <p:bldP spid="62" grpId="0" animBg="1"/>
      <p:bldP spid="62" grpId="1" animBg="1"/>
      <p:bldP spid="62" grpId="2" animBg="1"/>
      <p:bldP spid="6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5C551-89A0-4E1D-9199-2A4F5D833D84}"/>
              </a:ext>
            </a:extLst>
          </p:cNvPr>
          <p:cNvSpPr>
            <a:spLocks noGrp="1"/>
          </p:cNvSpPr>
          <p:nvPr>
            <p:ph type="title"/>
          </p:nvPr>
        </p:nvSpPr>
        <p:spPr>
          <a:xfrm>
            <a:off x="677334" y="609600"/>
            <a:ext cx="8596668" cy="1320800"/>
          </a:xfrm>
        </p:spPr>
        <p:txBody>
          <a:bodyPr anchor="t">
            <a:normAutofit/>
          </a:bodyPr>
          <a:lstStyle/>
          <a:p>
            <a:r>
              <a:rPr lang="en-US" dirty="0"/>
              <a:t>Benefits of SSI</a:t>
            </a:r>
          </a:p>
        </p:txBody>
      </p:sp>
      <p:sp>
        <p:nvSpPr>
          <p:cNvPr id="3" name="Content Placeholder 2">
            <a:extLst>
              <a:ext uri="{FF2B5EF4-FFF2-40B4-BE49-F238E27FC236}">
                <a16:creationId xmlns:a16="http://schemas.microsoft.com/office/drawing/2014/main" id="{19EDC3E3-B08F-4C67-A5D9-9F783103217B}"/>
              </a:ext>
            </a:extLst>
          </p:cNvPr>
          <p:cNvSpPr>
            <a:spLocks noGrp="1"/>
          </p:cNvSpPr>
          <p:nvPr>
            <p:ph idx="1"/>
          </p:nvPr>
        </p:nvSpPr>
        <p:spPr>
          <a:xfrm>
            <a:off x="6316608" y="2086821"/>
            <a:ext cx="3537521" cy="4089069"/>
          </a:xfrm>
        </p:spPr>
        <p:txBody>
          <a:bodyPr>
            <a:noAutofit/>
          </a:bodyPr>
          <a:lstStyle/>
          <a:p>
            <a:pPr lvl="0"/>
            <a:r>
              <a:rPr lang="en-US" b="1" i="1" u="sng" dirty="0"/>
              <a:t>Private</a:t>
            </a:r>
            <a:r>
              <a:rPr lang="en-US" b="1" dirty="0"/>
              <a:t>: </a:t>
            </a:r>
            <a:r>
              <a:rPr lang="en-US" dirty="0"/>
              <a:t>Direct communication between holders, issuers and verifiers.</a:t>
            </a:r>
          </a:p>
          <a:p>
            <a:pPr lvl="0"/>
            <a:r>
              <a:rPr lang="en-US" b="1" i="1" u="sng" dirty="0"/>
              <a:t>Standardized</a:t>
            </a:r>
            <a:r>
              <a:rPr lang="en-US" dirty="0"/>
              <a:t>: Many holders, issuers and verifiers can interact through a single system.</a:t>
            </a:r>
          </a:p>
          <a:p>
            <a:pPr lvl="0"/>
            <a:r>
              <a:rPr lang="en-US" b="1" i="1" u="sng" dirty="0"/>
              <a:t>Controllable</a:t>
            </a:r>
            <a:r>
              <a:rPr lang="en-US" dirty="0"/>
              <a:t>: Holders have complete control over their credentials.</a:t>
            </a:r>
          </a:p>
        </p:txBody>
      </p:sp>
      <p:grpSp>
        <p:nvGrpSpPr>
          <p:cNvPr id="25" name="Group 24">
            <a:extLst>
              <a:ext uri="{FF2B5EF4-FFF2-40B4-BE49-F238E27FC236}">
                <a16:creationId xmlns:a16="http://schemas.microsoft.com/office/drawing/2014/main" id="{E448A5A2-F5A5-450E-9981-8569EB4A3221}"/>
              </a:ext>
            </a:extLst>
          </p:cNvPr>
          <p:cNvGrpSpPr/>
          <p:nvPr/>
        </p:nvGrpSpPr>
        <p:grpSpPr>
          <a:xfrm>
            <a:off x="596054" y="1847003"/>
            <a:ext cx="5591695" cy="4111504"/>
            <a:chOff x="1227766" y="1463493"/>
            <a:chExt cx="5591695" cy="4111504"/>
          </a:xfrm>
        </p:grpSpPr>
        <p:pic>
          <p:nvPicPr>
            <p:cNvPr id="26" name="Picture 25">
              <a:extLst>
                <a:ext uri="{FF2B5EF4-FFF2-40B4-BE49-F238E27FC236}">
                  <a16:creationId xmlns:a16="http://schemas.microsoft.com/office/drawing/2014/main" id="{645F3789-5436-4A98-8E48-C0D265D84921}"/>
                </a:ext>
              </a:extLst>
            </p:cNvPr>
            <p:cNvPicPr>
              <a:picLocks noChangeAspect="1"/>
            </p:cNvPicPr>
            <p:nvPr/>
          </p:nvPicPr>
          <p:blipFill rotWithShape="1">
            <a:blip r:embed="rId3">
              <a:extLst>
                <a:ext uri="{28A0092B-C50C-407E-A947-70E740481C1C}">
                  <a14:useLocalDpi xmlns:a14="http://schemas.microsoft.com/office/drawing/2010/main" val="0"/>
                </a:ext>
              </a:extLst>
            </a:blip>
            <a:srcRect t="7447"/>
            <a:stretch/>
          </p:blipFill>
          <p:spPr>
            <a:xfrm>
              <a:off x="3296855" y="2958198"/>
              <a:ext cx="1430873" cy="1434088"/>
            </a:xfrm>
            <a:prstGeom prst="rect">
              <a:avLst/>
            </a:prstGeom>
          </p:spPr>
        </p:pic>
        <p:pic>
          <p:nvPicPr>
            <p:cNvPr id="27" name="Picture 26" descr="Icon&#10;&#10;Description automatically generated">
              <a:extLst>
                <a:ext uri="{FF2B5EF4-FFF2-40B4-BE49-F238E27FC236}">
                  <a16:creationId xmlns:a16="http://schemas.microsoft.com/office/drawing/2014/main" id="{60B50362-4C68-450D-9716-9ABC6150C9BF}"/>
                </a:ext>
              </a:extLst>
            </p:cNvPr>
            <p:cNvPicPr>
              <a:picLocks noChangeAspect="1"/>
            </p:cNvPicPr>
            <p:nvPr/>
          </p:nvPicPr>
          <p:blipFill rotWithShape="1">
            <a:blip r:embed="rId4">
              <a:extLst>
                <a:ext uri="{28A0092B-C50C-407E-A947-70E740481C1C}">
                  <a14:useLocalDpi xmlns:a14="http://schemas.microsoft.com/office/drawing/2010/main" val="0"/>
                </a:ext>
              </a:extLst>
            </a:blip>
            <a:srcRect l="4982"/>
            <a:stretch/>
          </p:blipFill>
          <p:spPr>
            <a:xfrm>
              <a:off x="5242358" y="3171687"/>
              <a:ext cx="1554459" cy="1522941"/>
            </a:xfrm>
            <a:prstGeom prst="rect">
              <a:avLst/>
            </a:prstGeom>
          </p:spPr>
        </p:pic>
        <p:pic>
          <p:nvPicPr>
            <p:cNvPr id="28" name="Picture 27" descr="Icon&#10;&#10;Description automatically generated">
              <a:extLst>
                <a:ext uri="{FF2B5EF4-FFF2-40B4-BE49-F238E27FC236}">
                  <a16:creationId xmlns:a16="http://schemas.microsoft.com/office/drawing/2014/main" id="{17776B1E-9BD1-4B13-ABA4-46C98C29B3DE}"/>
                </a:ext>
              </a:extLst>
            </p:cNvPr>
            <p:cNvPicPr>
              <a:picLocks noChangeAspect="1"/>
            </p:cNvPicPr>
            <p:nvPr/>
          </p:nvPicPr>
          <p:blipFill rotWithShape="1">
            <a:blip r:embed="rId5">
              <a:extLst>
                <a:ext uri="{28A0092B-C50C-407E-A947-70E740481C1C}">
                  <a14:useLocalDpi xmlns:a14="http://schemas.microsoft.com/office/drawing/2010/main" val="0"/>
                </a:ext>
              </a:extLst>
            </a:blip>
            <a:srcRect t="2049" r="2" b="3806"/>
            <a:stretch/>
          </p:blipFill>
          <p:spPr>
            <a:xfrm>
              <a:off x="4449270" y="1463493"/>
              <a:ext cx="1553919" cy="1532152"/>
            </a:xfrm>
            <a:prstGeom prst="rect">
              <a:avLst/>
            </a:prstGeom>
          </p:spPr>
        </p:pic>
        <p:cxnSp>
          <p:nvCxnSpPr>
            <p:cNvPr id="29" name="Straight Arrow Connector 28">
              <a:extLst>
                <a:ext uri="{FF2B5EF4-FFF2-40B4-BE49-F238E27FC236}">
                  <a16:creationId xmlns:a16="http://schemas.microsoft.com/office/drawing/2014/main" id="{82F525D2-3A91-4D79-B851-AA9CB3747D45}"/>
                </a:ext>
              </a:extLst>
            </p:cNvPr>
            <p:cNvCxnSpPr>
              <a:cxnSpLocks/>
              <a:stCxn id="26" idx="0"/>
            </p:cNvCxnSpPr>
            <p:nvPr/>
          </p:nvCxnSpPr>
          <p:spPr>
            <a:xfrm flipV="1">
              <a:off x="4012292" y="2438400"/>
              <a:ext cx="465746" cy="519798"/>
            </a:xfrm>
            <a:prstGeom prst="straightConnector1">
              <a:avLst/>
            </a:prstGeom>
            <a:ln w="38100">
              <a:solidFill>
                <a:srgbClr val="6D6D7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5245C74-6E85-4B15-AF09-155A0FA54448}"/>
                </a:ext>
              </a:extLst>
            </p:cNvPr>
            <p:cNvCxnSpPr>
              <a:cxnSpLocks/>
              <a:stCxn id="27" idx="0"/>
            </p:cNvCxnSpPr>
            <p:nvPr/>
          </p:nvCxnSpPr>
          <p:spPr>
            <a:xfrm flipH="1" flipV="1">
              <a:off x="5772672" y="2827050"/>
              <a:ext cx="246916" cy="344637"/>
            </a:xfrm>
            <a:prstGeom prst="straightConnector1">
              <a:avLst/>
            </a:prstGeom>
            <a:ln w="38100">
              <a:solidFill>
                <a:srgbClr val="6D6D7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3A4FBD93-A6E4-4E6F-B3DF-02BFC5CEF937}"/>
                </a:ext>
              </a:extLst>
            </p:cNvPr>
            <p:cNvSpPr/>
            <p:nvPr/>
          </p:nvSpPr>
          <p:spPr>
            <a:xfrm>
              <a:off x="1268406" y="4876372"/>
              <a:ext cx="5551055" cy="698625"/>
            </a:xfrm>
            <a:prstGeom prst="rect">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Blockchain</a:t>
              </a:r>
            </a:p>
          </p:txBody>
        </p:sp>
        <p:cxnSp>
          <p:nvCxnSpPr>
            <p:cNvPr id="32" name="Straight Arrow Connector 31">
              <a:extLst>
                <a:ext uri="{FF2B5EF4-FFF2-40B4-BE49-F238E27FC236}">
                  <a16:creationId xmlns:a16="http://schemas.microsoft.com/office/drawing/2014/main" id="{593EDB9D-7169-4D0D-84CD-93D04C71FFCF}"/>
                </a:ext>
              </a:extLst>
            </p:cNvPr>
            <p:cNvCxnSpPr>
              <a:cxnSpLocks/>
              <a:stCxn id="27" idx="2"/>
            </p:cNvCxnSpPr>
            <p:nvPr/>
          </p:nvCxnSpPr>
          <p:spPr>
            <a:xfrm>
              <a:off x="6019588" y="4694628"/>
              <a:ext cx="0" cy="296502"/>
            </a:xfrm>
            <a:prstGeom prst="straightConnector1">
              <a:avLst/>
            </a:prstGeom>
            <a:ln w="6350">
              <a:solidFill>
                <a:srgbClr val="6D6D7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0A0DC58-9624-4C55-95FE-A65974CB6793}"/>
                </a:ext>
              </a:extLst>
            </p:cNvPr>
            <p:cNvCxnSpPr>
              <a:cxnSpLocks/>
              <a:stCxn id="28" idx="2"/>
            </p:cNvCxnSpPr>
            <p:nvPr/>
          </p:nvCxnSpPr>
          <p:spPr>
            <a:xfrm flipH="1">
              <a:off x="5030992" y="2995645"/>
              <a:ext cx="195238" cy="1880727"/>
            </a:xfrm>
            <a:prstGeom prst="straightConnector1">
              <a:avLst/>
            </a:prstGeom>
            <a:ln w="6350">
              <a:solidFill>
                <a:srgbClr val="6D6D7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E821CE4-C5A1-44D9-AF7F-DA655E09F89F}"/>
                </a:ext>
              </a:extLst>
            </p:cNvPr>
            <p:cNvCxnSpPr>
              <a:cxnSpLocks/>
              <a:stCxn id="26" idx="2"/>
              <a:endCxn id="31" idx="0"/>
            </p:cNvCxnSpPr>
            <p:nvPr/>
          </p:nvCxnSpPr>
          <p:spPr>
            <a:xfrm>
              <a:off x="4012292" y="4392286"/>
              <a:ext cx="31642" cy="484086"/>
            </a:xfrm>
            <a:prstGeom prst="straightConnector1">
              <a:avLst/>
            </a:prstGeom>
            <a:ln w="6350">
              <a:solidFill>
                <a:srgbClr val="6D6D70"/>
              </a:solidFill>
              <a:tailEnd type="triangle"/>
            </a:ln>
          </p:spPr>
          <p:style>
            <a:lnRef idx="1">
              <a:schemeClr val="accent1"/>
            </a:lnRef>
            <a:fillRef idx="0">
              <a:schemeClr val="accent1"/>
            </a:fillRef>
            <a:effectRef idx="0">
              <a:schemeClr val="accent1"/>
            </a:effectRef>
            <a:fontRef idx="minor">
              <a:schemeClr val="tx1"/>
            </a:fontRef>
          </p:style>
        </p:cxnSp>
        <p:pic>
          <p:nvPicPr>
            <p:cNvPr id="35" name="Picture 34" descr="Icon&#10;&#10;Description automatically generated">
              <a:extLst>
                <a:ext uri="{FF2B5EF4-FFF2-40B4-BE49-F238E27FC236}">
                  <a16:creationId xmlns:a16="http://schemas.microsoft.com/office/drawing/2014/main" id="{D83FA1A8-FD02-48B9-9596-B64B4BB8C5B5}"/>
                </a:ext>
              </a:extLst>
            </p:cNvPr>
            <p:cNvPicPr>
              <a:picLocks noChangeAspect="1"/>
            </p:cNvPicPr>
            <p:nvPr/>
          </p:nvPicPr>
          <p:blipFill rotWithShape="1">
            <a:blip r:embed="rId5">
              <a:extLst>
                <a:ext uri="{28A0092B-C50C-407E-A947-70E740481C1C}">
                  <a14:useLocalDpi xmlns:a14="http://schemas.microsoft.com/office/drawing/2010/main" val="0"/>
                </a:ext>
              </a:extLst>
            </a:blip>
            <a:srcRect t="2049" r="2" b="3806"/>
            <a:stretch/>
          </p:blipFill>
          <p:spPr>
            <a:xfrm>
              <a:off x="2021393" y="1463493"/>
              <a:ext cx="1553919" cy="1532152"/>
            </a:xfrm>
            <a:prstGeom prst="rect">
              <a:avLst/>
            </a:prstGeom>
          </p:spPr>
        </p:pic>
        <p:pic>
          <p:nvPicPr>
            <p:cNvPr id="36" name="Picture 35" descr="Icon&#10;&#10;Description automatically generated">
              <a:extLst>
                <a:ext uri="{FF2B5EF4-FFF2-40B4-BE49-F238E27FC236}">
                  <a16:creationId xmlns:a16="http://schemas.microsoft.com/office/drawing/2014/main" id="{3207526C-BADA-49FD-9ED2-5D77EAE1CCE7}"/>
                </a:ext>
              </a:extLst>
            </p:cNvPr>
            <p:cNvPicPr>
              <a:picLocks noChangeAspect="1"/>
            </p:cNvPicPr>
            <p:nvPr/>
          </p:nvPicPr>
          <p:blipFill rotWithShape="1">
            <a:blip r:embed="rId4">
              <a:extLst>
                <a:ext uri="{28A0092B-C50C-407E-A947-70E740481C1C}">
                  <a14:useLocalDpi xmlns:a14="http://schemas.microsoft.com/office/drawing/2010/main" val="0"/>
                </a:ext>
              </a:extLst>
            </a:blip>
            <a:srcRect l="4982"/>
            <a:stretch/>
          </p:blipFill>
          <p:spPr>
            <a:xfrm>
              <a:off x="1227766" y="3175660"/>
              <a:ext cx="1554459" cy="1522941"/>
            </a:xfrm>
            <a:prstGeom prst="rect">
              <a:avLst/>
            </a:prstGeom>
          </p:spPr>
        </p:pic>
        <p:cxnSp>
          <p:nvCxnSpPr>
            <p:cNvPr id="37" name="Straight Arrow Connector 36">
              <a:extLst>
                <a:ext uri="{FF2B5EF4-FFF2-40B4-BE49-F238E27FC236}">
                  <a16:creationId xmlns:a16="http://schemas.microsoft.com/office/drawing/2014/main" id="{983004DC-8730-4203-AA94-B5A7896276D8}"/>
                </a:ext>
              </a:extLst>
            </p:cNvPr>
            <p:cNvCxnSpPr>
              <a:cxnSpLocks/>
              <a:stCxn id="36" idx="0"/>
            </p:cNvCxnSpPr>
            <p:nvPr/>
          </p:nvCxnSpPr>
          <p:spPr>
            <a:xfrm flipV="1">
              <a:off x="2004996" y="2827050"/>
              <a:ext cx="231996" cy="348610"/>
            </a:xfrm>
            <a:prstGeom prst="straightConnector1">
              <a:avLst/>
            </a:prstGeom>
            <a:ln w="38100">
              <a:solidFill>
                <a:srgbClr val="6D6D7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048C44C-ABD3-4AF6-8218-E36497CCF61C}"/>
                </a:ext>
              </a:extLst>
            </p:cNvPr>
            <p:cNvCxnSpPr>
              <a:cxnSpLocks/>
              <a:stCxn id="35" idx="2"/>
            </p:cNvCxnSpPr>
            <p:nvPr/>
          </p:nvCxnSpPr>
          <p:spPr>
            <a:xfrm>
              <a:off x="2798353" y="2995645"/>
              <a:ext cx="171230" cy="1880727"/>
            </a:xfrm>
            <a:prstGeom prst="straightConnector1">
              <a:avLst/>
            </a:prstGeom>
            <a:ln w="6350">
              <a:solidFill>
                <a:srgbClr val="6D6D7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9C9ED7F-4333-4AD4-B872-0B5A198C9115}"/>
                </a:ext>
              </a:extLst>
            </p:cNvPr>
            <p:cNvCxnSpPr>
              <a:cxnSpLocks/>
              <a:stCxn id="36" idx="2"/>
            </p:cNvCxnSpPr>
            <p:nvPr/>
          </p:nvCxnSpPr>
          <p:spPr>
            <a:xfrm>
              <a:off x="2004996" y="4698601"/>
              <a:ext cx="0" cy="292529"/>
            </a:xfrm>
            <a:prstGeom prst="straightConnector1">
              <a:avLst/>
            </a:prstGeom>
            <a:ln w="6350">
              <a:solidFill>
                <a:srgbClr val="6D6D7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1DAF53D-7A03-4ADD-90D0-C82CFE07EF5D}"/>
                </a:ext>
              </a:extLst>
            </p:cNvPr>
            <p:cNvCxnSpPr>
              <a:cxnSpLocks/>
              <a:stCxn id="26" idx="0"/>
            </p:cNvCxnSpPr>
            <p:nvPr/>
          </p:nvCxnSpPr>
          <p:spPr>
            <a:xfrm flipH="1" flipV="1">
              <a:off x="3468894" y="2509520"/>
              <a:ext cx="543398" cy="448678"/>
            </a:xfrm>
            <a:prstGeom prst="straightConnector1">
              <a:avLst/>
            </a:prstGeom>
            <a:ln w="38100">
              <a:solidFill>
                <a:srgbClr val="6D6D7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65221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35C59-F6D3-481C-9817-1383BC4B7EA4}"/>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92912774-D9C9-449F-9356-D69B6E442B2B}"/>
              </a:ext>
            </a:extLst>
          </p:cNvPr>
          <p:cNvSpPr>
            <a:spLocks noGrp="1"/>
          </p:cNvSpPr>
          <p:nvPr>
            <p:ph idx="1"/>
          </p:nvPr>
        </p:nvSpPr>
        <p:spPr/>
        <p:txBody>
          <a:bodyPr>
            <a:normAutofit/>
          </a:bodyPr>
          <a:lstStyle/>
          <a:p>
            <a:r>
              <a:rPr lang="en-US" dirty="0"/>
              <a:t>As we mentioned trust hubs are registries keeping the list of trustworthy entities. They provide us a way to identify the real owner of a DID.</a:t>
            </a:r>
            <a:endParaRPr lang="tr-TR" dirty="0"/>
          </a:p>
          <a:p>
            <a:endParaRPr lang="tr-TR" dirty="0"/>
          </a:p>
          <a:p>
            <a:r>
              <a:rPr lang="en-US" dirty="0"/>
              <a:t>However, as you can see in the standard workflow this introduces the problem of </a:t>
            </a:r>
            <a:r>
              <a:rPr lang="en-US" b="1" dirty="0"/>
              <a:t>centralization of trust</a:t>
            </a:r>
            <a:r>
              <a:rPr lang="en-US" dirty="0"/>
              <a:t>. Entities need to trust to the maintainer of the trust hub server without any alternatives. </a:t>
            </a:r>
            <a:endParaRPr lang="tr-TR" dirty="0"/>
          </a:p>
          <a:p>
            <a:endParaRPr lang="tr-TR" dirty="0"/>
          </a:p>
          <a:p>
            <a:r>
              <a:rPr lang="en-US" dirty="0"/>
              <a:t>Usually, maintainer of these servers are the creators of the wallet applications which entities uses to interact with the system. And the decision of trust is prebuilt into these applications without giving any options to the entities.</a:t>
            </a:r>
          </a:p>
          <a:p>
            <a:endParaRPr lang="en-US" dirty="0"/>
          </a:p>
        </p:txBody>
      </p:sp>
    </p:spTree>
    <p:extLst>
      <p:ext uri="{BB962C8B-B14F-4D97-AF65-F5344CB8AC3E}">
        <p14:creationId xmlns:p14="http://schemas.microsoft.com/office/powerpoint/2010/main" val="1826256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62C6-60F2-4350-8336-6625C6370630}"/>
              </a:ext>
            </a:extLst>
          </p:cNvPr>
          <p:cNvSpPr>
            <a:spLocks noGrp="1"/>
          </p:cNvSpPr>
          <p:nvPr>
            <p:ph type="title"/>
          </p:nvPr>
        </p:nvSpPr>
        <p:spPr/>
        <p:txBody>
          <a:bodyPr/>
          <a:lstStyle/>
          <a:p>
            <a:r>
              <a:rPr lang="tr-TR" dirty="0"/>
              <a:t>Proposed Model</a:t>
            </a:r>
            <a:endParaRPr lang="en-US" dirty="0"/>
          </a:p>
        </p:txBody>
      </p:sp>
      <p:sp>
        <p:nvSpPr>
          <p:cNvPr id="3" name="Content Placeholder 2">
            <a:extLst>
              <a:ext uri="{FF2B5EF4-FFF2-40B4-BE49-F238E27FC236}">
                <a16:creationId xmlns:a16="http://schemas.microsoft.com/office/drawing/2014/main" id="{5CF04251-821E-41C6-B855-05CDC805D064}"/>
              </a:ext>
            </a:extLst>
          </p:cNvPr>
          <p:cNvSpPr>
            <a:spLocks noGrp="1"/>
          </p:cNvSpPr>
          <p:nvPr>
            <p:ph idx="1"/>
          </p:nvPr>
        </p:nvSpPr>
        <p:spPr/>
        <p:txBody>
          <a:bodyPr/>
          <a:lstStyle/>
          <a:p>
            <a:r>
              <a:rPr lang="en-US" dirty="0"/>
              <a:t>To solve this problem, we are suggesting a system where entities can create trust relationships by providing </a:t>
            </a:r>
            <a:r>
              <a:rPr lang="en-US" b="1" dirty="0"/>
              <a:t>well-known credentials</a:t>
            </a:r>
            <a:r>
              <a:rPr lang="en-US" dirty="0"/>
              <a:t> they got from different </a:t>
            </a:r>
            <a:r>
              <a:rPr lang="en-US" b="1" dirty="0"/>
              <a:t>well-known issuers</a:t>
            </a:r>
            <a:r>
              <a:rPr lang="en-US" dirty="0"/>
              <a:t>. </a:t>
            </a:r>
            <a:endParaRPr lang="tr-TR" dirty="0"/>
          </a:p>
          <a:p>
            <a:endParaRPr lang="tr-TR" dirty="0"/>
          </a:p>
          <a:p>
            <a:r>
              <a:rPr lang="en-US" dirty="0"/>
              <a:t>This will allow entities to trust any well-known issuer they choose without forcing them to trust a single organization. Providing multiple alternatives to entities removes the centralization point from the system.</a:t>
            </a:r>
          </a:p>
          <a:p>
            <a:endParaRPr lang="en-US" dirty="0"/>
          </a:p>
        </p:txBody>
      </p:sp>
    </p:spTree>
    <p:extLst>
      <p:ext uri="{BB962C8B-B14F-4D97-AF65-F5344CB8AC3E}">
        <p14:creationId xmlns:p14="http://schemas.microsoft.com/office/powerpoint/2010/main" val="333166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Rectangle: Rounded Corners 46">
            <a:extLst>
              <a:ext uri="{FF2B5EF4-FFF2-40B4-BE49-F238E27FC236}">
                <a16:creationId xmlns:a16="http://schemas.microsoft.com/office/drawing/2014/main" id="{77BF5995-F475-44F1-8058-8507376920E1}"/>
              </a:ext>
            </a:extLst>
          </p:cNvPr>
          <p:cNvSpPr/>
          <p:nvPr/>
        </p:nvSpPr>
        <p:spPr>
          <a:xfrm>
            <a:off x="2824480" y="4338320"/>
            <a:ext cx="8841065" cy="1793847"/>
          </a:xfrm>
          <a:prstGeom prst="roundRect">
            <a:avLst/>
          </a:prstGeom>
          <a:solidFill>
            <a:srgbClr val="6F91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Blockchain</a:t>
            </a:r>
          </a:p>
        </p:txBody>
      </p:sp>
      <p:sp>
        <p:nvSpPr>
          <p:cNvPr id="50" name="Rectangle: Top Corners Rounded 49">
            <a:extLst>
              <a:ext uri="{FF2B5EF4-FFF2-40B4-BE49-F238E27FC236}">
                <a16:creationId xmlns:a16="http://schemas.microsoft.com/office/drawing/2014/main" id="{D59C26CA-1331-4164-97DD-DEBED2FA8859}"/>
              </a:ext>
            </a:extLst>
          </p:cNvPr>
          <p:cNvSpPr/>
          <p:nvPr/>
        </p:nvSpPr>
        <p:spPr>
          <a:xfrm>
            <a:off x="1849852" y="1164099"/>
            <a:ext cx="2815454" cy="1920240"/>
          </a:xfrm>
          <a:prstGeom prst="round2Same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Employer</a:t>
            </a:r>
            <a:r>
              <a:rPr lang="tr-TR" dirty="0"/>
              <a:t>’s Wallet</a:t>
            </a:r>
            <a:endParaRPr lang="en-US" dirty="0"/>
          </a:p>
          <a:p>
            <a:endParaRPr lang="en-US" sz="1400" dirty="0"/>
          </a:p>
          <a:p>
            <a:r>
              <a:rPr lang="en-US" sz="1400" dirty="0"/>
              <a:t>DID: 1111</a:t>
            </a:r>
          </a:p>
          <a:p>
            <a:endParaRPr lang="en-US" dirty="0"/>
          </a:p>
          <a:p>
            <a:pPr algn="ctr"/>
            <a:endParaRPr lang="en-US" dirty="0"/>
          </a:p>
          <a:p>
            <a:pPr algn="ctr"/>
            <a:endParaRPr lang="en-US" dirty="0"/>
          </a:p>
          <a:p>
            <a:pPr algn="r"/>
            <a:r>
              <a:rPr lang="en-US" sz="1400" dirty="0"/>
              <a:t>URL: employer.com</a:t>
            </a:r>
          </a:p>
        </p:txBody>
      </p:sp>
      <p:sp>
        <p:nvSpPr>
          <p:cNvPr id="51" name="Rectangle: Top Corners Rounded 50">
            <a:extLst>
              <a:ext uri="{FF2B5EF4-FFF2-40B4-BE49-F238E27FC236}">
                <a16:creationId xmlns:a16="http://schemas.microsoft.com/office/drawing/2014/main" id="{5A1DED4D-92FB-473E-A637-504A7031EFA5}"/>
              </a:ext>
            </a:extLst>
          </p:cNvPr>
          <p:cNvSpPr/>
          <p:nvPr/>
        </p:nvSpPr>
        <p:spPr>
          <a:xfrm>
            <a:off x="5362786" y="1168032"/>
            <a:ext cx="2815454" cy="1920240"/>
          </a:xfrm>
          <a:prstGeom prst="round2SameRect">
            <a:avLst/>
          </a:prstGeom>
          <a:solidFill>
            <a:srgbClr val="7E3E9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Alumni</a:t>
            </a:r>
            <a:r>
              <a:rPr lang="tr-TR" dirty="0"/>
              <a:t>’s Wallet</a:t>
            </a:r>
            <a:endParaRPr lang="en-US" dirty="0"/>
          </a:p>
          <a:p>
            <a:pPr algn="ctr"/>
            <a:endParaRPr lang="en-US" dirty="0"/>
          </a:p>
          <a:p>
            <a:r>
              <a:rPr lang="en-US" sz="1400" dirty="0"/>
              <a:t>DID: 2222</a:t>
            </a:r>
          </a:p>
          <a:p>
            <a:pPr algn="ctr"/>
            <a:endParaRPr lang="en-US" dirty="0"/>
          </a:p>
          <a:p>
            <a:pPr algn="ctr"/>
            <a:endParaRPr lang="en-US" dirty="0"/>
          </a:p>
          <a:p>
            <a:pPr algn="r"/>
            <a:endParaRPr lang="en-US" sz="1400" dirty="0"/>
          </a:p>
          <a:p>
            <a:pPr algn="r"/>
            <a:r>
              <a:rPr lang="en-US" sz="1400" dirty="0"/>
              <a:t>URL: alumni.com</a:t>
            </a:r>
          </a:p>
        </p:txBody>
      </p:sp>
      <p:sp>
        <p:nvSpPr>
          <p:cNvPr id="52" name="Rectangle: Top Corners Rounded 51">
            <a:extLst>
              <a:ext uri="{FF2B5EF4-FFF2-40B4-BE49-F238E27FC236}">
                <a16:creationId xmlns:a16="http://schemas.microsoft.com/office/drawing/2014/main" id="{3C3768C9-0C70-4133-A29D-E0537655DD76}"/>
              </a:ext>
            </a:extLst>
          </p:cNvPr>
          <p:cNvSpPr/>
          <p:nvPr/>
        </p:nvSpPr>
        <p:spPr>
          <a:xfrm>
            <a:off x="8850092" y="1164099"/>
            <a:ext cx="2815454" cy="1920240"/>
          </a:xfrm>
          <a:prstGeom prst="round2SameRect">
            <a:avLst/>
          </a:prstGeom>
          <a:solidFill>
            <a:srgbClr val="6C6D7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University</a:t>
            </a:r>
            <a:r>
              <a:rPr lang="tr-TR" dirty="0"/>
              <a:t>’s Wallet</a:t>
            </a:r>
            <a:endParaRPr lang="en-US" dirty="0"/>
          </a:p>
          <a:p>
            <a:pPr algn="ctr"/>
            <a:endParaRPr lang="en-US" dirty="0"/>
          </a:p>
          <a:p>
            <a:r>
              <a:rPr lang="en-US" sz="1400" dirty="0"/>
              <a:t>DID: 3333</a:t>
            </a:r>
          </a:p>
          <a:p>
            <a:pPr algn="ctr"/>
            <a:endParaRPr lang="en-US" dirty="0"/>
          </a:p>
          <a:p>
            <a:pPr algn="ctr"/>
            <a:endParaRPr lang="en-US" dirty="0"/>
          </a:p>
          <a:p>
            <a:pPr algn="ctr"/>
            <a:endParaRPr lang="en-US" dirty="0"/>
          </a:p>
          <a:p>
            <a:pPr algn="r"/>
            <a:r>
              <a:rPr lang="en-US" sz="1400" dirty="0"/>
              <a:t>URL: university.com</a:t>
            </a:r>
          </a:p>
        </p:txBody>
      </p:sp>
      <p:grpSp>
        <p:nvGrpSpPr>
          <p:cNvPr id="116" name="Group 115">
            <a:extLst>
              <a:ext uri="{FF2B5EF4-FFF2-40B4-BE49-F238E27FC236}">
                <a16:creationId xmlns:a16="http://schemas.microsoft.com/office/drawing/2014/main" id="{A279DE57-DF3A-48F7-8044-081750111064}"/>
              </a:ext>
            </a:extLst>
          </p:cNvPr>
          <p:cNvGrpSpPr/>
          <p:nvPr/>
        </p:nvGrpSpPr>
        <p:grpSpPr>
          <a:xfrm>
            <a:off x="1929493" y="1863449"/>
            <a:ext cx="914400" cy="914400"/>
            <a:chOff x="2110373" y="1247800"/>
            <a:chExt cx="914400" cy="914400"/>
          </a:xfrm>
        </p:grpSpPr>
        <p:pic>
          <p:nvPicPr>
            <p:cNvPr id="54" name="Graphic 53" descr="Key">
              <a:extLst>
                <a:ext uri="{FF2B5EF4-FFF2-40B4-BE49-F238E27FC236}">
                  <a16:creationId xmlns:a16="http://schemas.microsoft.com/office/drawing/2014/main" id="{7BE323EA-9898-49C9-A6D7-5175AE4E97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10373" y="1247800"/>
              <a:ext cx="914400" cy="914400"/>
            </a:xfrm>
            <a:prstGeom prst="rect">
              <a:avLst/>
            </a:prstGeom>
          </p:spPr>
        </p:pic>
        <p:sp>
          <p:nvSpPr>
            <p:cNvPr id="115" name="TextBox 114">
              <a:extLst>
                <a:ext uri="{FF2B5EF4-FFF2-40B4-BE49-F238E27FC236}">
                  <a16:creationId xmlns:a16="http://schemas.microsoft.com/office/drawing/2014/main" id="{EC4EB124-AC94-4507-8B54-3D5C1F9D74F0}"/>
                </a:ext>
              </a:extLst>
            </p:cNvPr>
            <p:cNvSpPr txBox="1"/>
            <p:nvPr/>
          </p:nvSpPr>
          <p:spPr>
            <a:xfrm>
              <a:off x="2459547" y="1443661"/>
              <a:ext cx="553357" cy="230832"/>
            </a:xfrm>
            <a:prstGeom prst="rect">
              <a:avLst/>
            </a:prstGeom>
            <a:noFill/>
          </p:spPr>
          <p:txBody>
            <a:bodyPr wrap="none" rtlCol="0">
              <a:spAutoFit/>
            </a:bodyPr>
            <a:lstStyle/>
            <a:p>
              <a:r>
                <a:rPr lang="en-US" sz="900" dirty="0">
                  <a:solidFill>
                    <a:schemeClr val="bg1"/>
                  </a:solidFill>
                </a:rPr>
                <a:t>Private</a:t>
              </a:r>
            </a:p>
          </p:txBody>
        </p:sp>
      </p:grpSp>
      <p:grpSp>
        <p:nvGrpSpPr>
          <p:cNvPr id="117" name="Group 116">
            <a:extLst>
              <a:ext uri="{FF2B5EF4-FFF2-40B4-BE49-F238E27FC236}">
                <a16:creationId xmlns:a16="http://schemas.microsoft.com/office/drawing/2014/main" id="{DDE36EEA-64A9-481F-8F20-0A0688D0BE8F}"/>
              </a:ext>
            </a:extLst>
          </p:cNvPr>
          <p:cNvGrpSpPr/>
          <p:nvPr/>
        </p:nvGrpSpPr>
        <p:grpSpPr>
          <a:xfrm>
            <a:off x="5482902" y="1934972"/>
            <a:ext cx="914400" cy="914400"/>
            <a:chOff x="2110373" y="1247800"/>
            <a:chExt cx="914400" cy="914400"/>
          </a:xfrm>
        </p:grpSpPr>
        <p:pic>
          <p:nvPicPr>
            <p:cNvPr id="118" name="Graphic 117" descr="Key">
              <a:extLst>
                <a:ext uri="{FF2B5EF4-FFF2-40B4-BE49-F238E27FC236}">
                  <a16:creationId xmlns:a16="http://schemas.microsoft.com/office/drawing/2014/main" id="{24653C60-12CA-4CF2-B551-7C26EED1CA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10373" y="1247800"/>
              <a:ext cx="914400" cy="914400"/>
            </a:xfrm>
            <a:prstGeom prst="rect">
              <a:avLst/>
            </a:prstGeom>
          </p:spPr>
        </p:pic>
        <p:sp>
          <p:nvSpPr>
            <p:cNvPr id="119" name="TextBox 118">
              <a:extLst>
                <a:ext uri="{FF2B5EF4-FFF2-40B4-BE49-F238E27FC236}">
                  <a16:creationId xmlns:a16="http://schemas.microsoft.com/office/drawing/2014/main" id="{FFDD779B-D243-4269-A856-90B3894CA8A3}"/>
                </a:ext>
              </a:extLst>
            </p:cNvPr>
            <p:cNvSpPr txBox="1"/>
            <p:nvPr/>
          </p:nvSpPr>
          <p:spPr>
            <a:xfrm>
              <a:off x="2459547" y="1443661"/>
              <a:ext cx="553357" cy="230832"/>
            </a:xfrm>
            <a:prstGeom prst="rect">
              <a:avLst/>
            </a:prstGeom>
            <a:noFill/>
          </p:spPr>
          <p:txBody>
            <a:bodyPr wrap="none" rtlCol="0">
              <a:spAutoFit/>
            </a:bodyPr>
            <a:lstStyle/>
            <a:p>
              <a:r>
                <a:rPr lang="en-US" sz="900" dirty="0">
                  <a:solidFill>
                    <a:schemeClr val="bg1"/>
                  </a:solidFill>
                </a:rPr>
                <a:t>Private</a:t>
              </a:r>
            </a:p>
          </p:txBody>
        </p:sp>
      </p:grpSp>
      <p:grpSp>
        <p:nvGrpSpPr>
          <p:cNvPr id="120" name="Group 119">
            <a:extLst>
              <a:ext uri="{FF2B5EF4-FFF2-40B4-BE49-F238E27FC236}">
                <a16:creationId xmlns:a16="http://schemas.microsoft.com/office/drawing/2014/main" id="{000697DD-DA3B-47FE-9012-9247970FF9C5}"/>
              </a:ext>
            </a:extLst>
          </p:cNvPr>
          <p:cNvGrpSpPr/>
          <p:nvPr/>
        </p:nvGrpSpPr>
        <p:grpSpPr>
          <a:xfrm>
            <a:off x="8937275" y="1926917"/>
            <a:ext cx="914400" cy="914400"/>
            <a:chOff x="2110373" y="1247800"/>
            <a:chExt cx="914400" cy="914400"/>
          </a:xfrm>
        </p:grpSpPr>
        <p:pic>
          <p:nvPicPr>
            <p:cNvPr id="121" name="Graphic 120" descr="Key">
              <a:extLst>
                <a:ext uri="{FF2B5EF4-FFF2-40B4-BE49-F238E27FC236}">
                  <a16:creationId xmlns:a16="http://schemas.microsoft.com/office/drawing/2014/main" id="{58E04683-1A19-4FCF-962E-94FC67E9AB5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10373" y="1247800"/>
              <a:ext cx="914400" cy="914400"/>
            </a:xfrm>
            <a:prstGeom prst="rect">
              <a:avLst/>
            </a:prstGeom>
          </p:spPr>
        </p:pic>
        <p:sp>
          <p:nvSpPr>
            <p:cNvPr id="122" name="TextBox 121">
              <a:extLst>
                <a:ext uri="{FF2B5EF4-FFF2-40B4-BE49-F238E27FC236}">
                  <a16:creationId xmlns:a16="http://schemas.microsoft.com/office/drawing/2014/main" id="{DCA7A03C-B734-4FCF-8FDD-E00F1C344EE2}"/>
                </a:ext>
              </a:extLst>
            </p:cNvPr>
            <p:cNvSpPr txBox="1"/>
            <p:nvPr/>
          </p:nvSpPr>
          <p:spPr>
            <a:xfrm>
              <a:off x="2459547" y="1443661"/>
              <a:ext cx="553357" cy="230832"/>
            </a:xfrm>
            <a:prstGeom prst="rect">
              <a:avLst/>
            </a:prstGeom>
            <a:noFill/>
          </p:spPr>
          <p:txBody>
            <a:bodyPr wrap="none" rtlCol="0">
              <a:spAutoFit/>
            </a:bodyPr>
            <a:lstStyle/>
            <a:p>
              <a:r>
                <a:rPr lang="en-US" sz="900" dirty="0">
                  <a:solidFill>
                    <a:schemeClr val="bg1"/>
                  </a:solidFill>
                </a:rPr>
                <a:t>Private</a:t>
              </a:r>
            </a:p>
          </p:txBody>
        </p:sp>
      </p:grpSp>
      <p:grpSp>
        <p:nvGrpSpPr>
          <p:cNvPr id="178" name="Group 177">
            <a:extLst>
              <a:ext uri="{FF2B5EF4-FFF2-40B4-BE49-F238E27FC236}">
                <a16:creationId xmlns:a16="http://schemas.microsoft.com/office/drawing/2014/main" id="{C238BBF4-7FB0-4DB4-A021-EDB078CEB7BC}"/>
              </a:ext>
            </a:extLst>
          </p:cNvPr>
          <p:cNvGrpSpPr/>
          <p:nvPr/>
        </p:nvGrpSpPr>
        <p:grpSpPr>
          <a:xfrm>
            <a:off x="2968441" y="4825669"/>
            <a:ext cx="1380039" cy="1284158"/>
            <a:chOff x="3645506" y="4895120"/>
            <a:chExt cx="1380039" cy="1284158"/>
          </a:xfrm>
        </p:grpSpPr>
        <p:sp>
          <p:nvSpPr>
            <p:cNvPr id="46" name="Rectangle: Folded Corner 45">
              <a:extLst>
                <a:ext uri="{FF2B5EF4-FFF2-40B4-BE49-F238E27FC236}">
                  <a16:creationId xmlns:a16="http://schemas.microsoft.com/office/drawing/2014/main" id="{0397C040-2000-4A86-AD10-6C3A3FBEE15E}"/>
                </a:ext>
              </a:extLst>
            </p:cNvPr>
            <p:cNvSpPr/>
            <p:nvPr/>
          </p:nvSpPr>
          <p:spPr>
            <a:xfrm>
              <a:off x="3645506" y="4895120"/>
              <a:ext cx="1380039" cy="1140764"/>
            </a:xfrm>
            <a:prstGeom prst="foldedCorner">
              <a:avLst/>
            </a:prstGeom>
            <a:solidFill>
              <a:schemeClr val="bg2">
                <a:lumMod val="9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DID: 5555</a:t>
              </a:r>
            </a:p>
            <a:p>
              <a:pPr algn="ctr"/>
              <a:r>
                <a:rPr lang="en-US" sz="1400" dirty="0"/>
                <a:t>URL: org2.com</a:t>
              </a:r>
            </a:p>
            <a:p>
              <a:pPr algn="ctr"/>
              <a:endParaRPr lang="en-US" sz="1400" dirty="0"/>
            </a:p>
          </p:txBody>
        </p:sp>
        <p:grpSp>
          <p:nvGrpSpPr>
            <p:cNvPr id="124" name="Group 123">
              <a:extLst>
                <a:ext uri="{FF2B5EF4-FFF2-40B4-BE49-F238E27FC236}">
                  <a16:creationId xmlns:a16="http://schemas.microsoft.com/office/drawing/2014/main" id="{2B637CEB-6465-4311-82E7-52E09A4AD7FA}"/>
                </a:ext>
              </a:extLst>
            </p:cNvPr>
            <p:cNvGrpSpPr/>
            <p:nvPr/>
          </p:nvGrpSpPr>
          <p:grpSpPr>
            <a:xfrm>
              <a:off x="3800341" y="5264878"/>
              <a:ext cx="914400" cy="914400"/>
              <a:chOff x="3920464" y="5239477"/>
              <a:chExt cx="914400" cy="914400"/>
            </a:xfrm>
          </p:grpSpPr>
          <p:pic>
            <p:nvPicPr>
              <p:cNvPr id="79" name="Graphic 78" descr="Key">
                <a:extLst>
                  <a:ext uri="{FF2B5EF4-FFF2-40B4-BE49-F238E27FC236}">
                    <a16:creationId xmlns:a16="http://schemas.microsoft.com/office/drawing/2014/main" id="{10937749-6ADF-4AF8-AC69-5630AFC05D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20464" y="5239477"/>
                <a:ext cx="914400" cy="914400"/>
              </a:xfrm>
              <a:prstGeom prst="rect">
                <a:avLst/>
              </a:prstGeom>
            </p:spPr>
          </p:pic>
          <p:sp>
            <p:nvSpPr>
              <p:cNvPr id="123" name="TextBox 122">
                <a:extLst>
                  <a:ext uri="{FF2B5EF4-FFF2-40B4-BE49-F238E27FC236}">
                    <a16:creationId xmlns:a16="http://schemas.microsoft.com/office/drawing/2014/main" id="{F707498D-6B71-4538-B4C6-51CA98F3DD0F}"/>
                  </a:ext>
                </a:extLst>
              </p:cNvPr>
              <p:cNvSpPr txBox="1"/>
              <p:nvPr/>
            </p:nvSpPr>
            <p:spPr>
              <a:xfrm>
                <a:off x="4254703" y="5392695"/>
                <a:ext cx="538930" cy="246221"/>
              </a:xfrm>
              <a:prstGeom prst="rect">
                <a:avLst/>
              </a:prstGeom>
              <a:noFill/>
            </p:spPr>
            <p:txBody>
              <a:bodyPr wrap="none" rtlCol="0">
                <a:spAutoFit/>
              </a:bodyPr>
              <a:lstStyle/>
              <a:p>
                <a:r>
                  <a:rPr lang="en-US" sz="1000" dirty="0">
                    <a:solidFill>
                      <a:schemeClr val="bg1"/>
                    </a:solidFill>
                  </a:rPr>
                  <a:t>Public</a:t>
                </a:r>
              </a:p>
            </p:txBody>
          </p:sp>
        </p:grpSp>
      </p:grpSp>
      <p:grpSp>
        <p:nvGrpSpPr>
          <p:cNvPr id="176" name="Group 175">
            <a:extLst>
              <a:ext uri="{FF2B5EF4-FFF2-40B4-BE49-F238E27FC236}">
                <a16:creationId xmlns:a16="http://schemas.microsoft.com/office/drawing/2014/main" id="{0F3DA1AE-DB43-4765-B388-5321131047DB}"/>
              </a:ext>
            </a:extLst>
          </p:cNvPr>
          <p:cNvGrpSpPr/>
          <p:nvPr/>
        </p:nvGrpSpPr>
        <p:grpSpPr>
          <a:xfrm>
            <a:off x="4560063" y="4825669"/>
            <a:ext cx="1380039" cy="1291696"/>
            <a:chOff x="6303928" y="4875800"/>
            <a:chExt cx="1380039" cy="1291696"/>
          </a:xfrm>
        </p:grpSpPr>
        <p:sp>
          <p:nvSpPr>
            <p:cNvPr id="73" name="Rectangle: Folded Corner 72">
              <a:extLst>
                <a:ext uri="{FF2B5EF4-FFF2-40B4-BE49-F238E27FC236}">
                  <a16:creationId xmlns:a16="http://schemas.microsoft.com/office/drawing/2014/main" id="{3A726B9B-8083-4BFB-8CC6-7B6428283F81}"/>
                </a:ext>
              </a:extLst>
            </p:cNvPr>
            <p:cNvSpPr/>
            <p:nvPr/>
          </p:nvSpPr>
          <p:spPr>
            <a:xfrm>
              <a:off x="6303928" y="4875800"/>
              <a:ext cx="1380039" cy="1140764"/>
            </a:xfrm>
            <a:prstGeom prst="foldedCorner">
              <a:avLst/>
            </a:prstGeom>
            <a:solidFill>
              <a:schemeClr val="bg2">
                <a:lumMod val="9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DID: 6666</a:t>
              </a:r>
            </a:p>
            <a:p>
              <a:pPr algn="ctr"/>
              <a:r>
                <a:rPr lang="en-US" sz="1400" dirty="0"/>
                <a:t>URL: org3.com</a:t>
              </a:r>
            </a:p>
          </p:txBody>
        </p:sp>
        <p:grpSp>
          <p:nvGrpSpPr>
            <p:cNvPr id="125" name="Group 124">
              <a:extLst>
                <a:ext uri="{FF2B5EF4-FFF2-40B4-BE49-F238E27FC236}">
                  <a16:creationId xmlns:a16="http://schemas.microsoft.com/office/drawing/2014/main" id="{8A133D0F-50BB-42BC-806C-5FB389DE9222}"/>
                </a:ext>
              </a:extLst>
            </p:cNvPr>
            <p:cNvGrpSpPr/>
            <p:nvPr/>
          </p:nvGrpSpPr>
          <p:grpSpPr>
            <a:xfrm>
              <a:off x="6438362" y="5253096"/>
              <a:ext cx="914399" cy="914400"/>
              <a:chOff x="3834839" y="5256344"/>
              <a:chExt cx="914399" cy="914400"/>
            </a:xfrm>
          </p:grpSpPr>
          <p:pic>
            <p:nvPicPr>
              <p:cNvPr id="126" name="Graphic 125" descr="Key">
                <a:extLst>
                  <a:ext uri="{FF2B5EF4-FFF2-40B4-BE49-F238E27FC236}">
                    <a16:creationId xmlns:a16="http://schemas.microsoft.com/office/drawing/2014/main" id="{3AF6AD3C-E451-4865-8CC9-0ACB7EB6ABD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34839" y="5256344"/>
                <a:ext cx="914399" cy="914400"/>
              </a:xfrm>
              <a:prstGeom prst="rect">
                <a:avLst/>
              </a:prstGeom>
            </p:spPr>
          </p:pic>
          <p:sp>
            <p:nvSpPr>
              <p:cNvPr id="127" name="TextBox 126">
                <a:extLst>
                  <a:ext uri="{FF2B5EF4-FFF2-40B4-BE49-F238E27FC236}">
                    <a16:creationId xmlns:a16="http://schemas.microsoft.com/office/drawing/2014/main" id="{33BAAA21-8C14-4E8D-B737-929A8E32FB2B}"/>
                  </a:ext>
                </a:extLst>
              </p:cNvPr>
              <p:cNvSpPr txBox="1"/>
              <p:nvPr/>
            </p:nvSpPr>
            <p:spPr>
              <a:xfrm>
                <a:off x="4169078" y="5409562"/>
                <a:ext cx="538930" cy="246221"/>
              </a:xfrm>
              <a:prstGeom prst="rect">
                <a:avLst/>
              </a:prstGeom>
              <a:noFill/>
            </p:spPr>
            <p:txBody>
              <a:bodyPr wrap="none" rtlCol="0">
                <a:spAutoFit/>
              </a:bodyPr>
              <a:lstStyle/>
              <a:p>
                <a:r>
                  <a:rPr lang="en-US" sz="1000" dirty="0">
                    <a:solidFill>
                      <a:schemeClr val="bg1"/>
                    </a:solidFill>
                  </a:rPr>
                  <a:t>Public</a:t>
                </a:r>
              </a:p>
            </p:txBody>
          </p:sp>
        </p:grpSp>
      </p:grpSp>
      <p:grpSp>
        <p:nvGrpSpPr>
          <p:cNvPr id="177" name="Group 176">
            <a:extLst>
              <a:ext uri="{FF2B5EF4-FFF2-40B4-BE49-F238E27FC236}">
                <a16:creationId xmlns:a16="http://schemas.microsoft.com/office/drawing/2014/main" id="{56DF9ACE-B87E-41C7-AFBE-786A12DEA0CB}"/>
              </a:ext>
            </a:extLst>
          </p:cNvPr>
          <p:cNvGrpSpPr/>
          <p:nvPr/>
        </p:nvGrpSpPr>
        <p:grpSpPr>
          <a:xfrm>
            <a:off x="9797220" y="4825669"/>
            <a:ext cx="1782733" cy="1279059"/>
            <a:chOff x="8961221" y="4875800"/>
            <a:chExt cx="1837396" cy="1279059"/>
          </a:xfrm>
        </p:grpSpPr>
        <p:sp>
          <p:nvSpPr>
            <p:cNvPr id="75" name="Rectangle: Folded Corner 74">
              <a:extLst>
                <a:ext uri="{FF2B5EF4-FFF2-40B4-BE49-F238E27FC236}">
                  <a16:creationId xmlns:a16="http://schemas.microsoft.com/office/drawing/2014/main" id="{C4235A08-CACF-42BF-AD91-9116C68E5116}"/>
                </a:ext>
              </a:extLst>
            </p:cNvPr>
            <p:cNvSpPr/>
            <p:nvPr/>
          </p:nvSpPr>
          <p:spPr>
            <a:xfrm>
              <a:off x="8961221" y="4875800"/>
              <a:ext cx="1837396" cy="1140764"/>
            </a:xfrm>
            <a:prstGeom prst="foldedCorner">
              <a:avLst/>
            </a:prstGeom>
            <a:solidFill>
              <a:schemeClr val="bg2">
                <a:lumMod val="9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DID: 3333</a:t>
              </a:r>
            </a:p>
            <a:p>
              <a:pPr algn="ctr"/>
              <a:r>
                <a:rPr lang="en-US" sz="1400" dirty="0"/>
                <a:t>URL: university.com</a:t>
              </a:r>
            </a:p>
          </p:txBody>
        </p:sp>
        <p:grpSp>
          <p:nvGrpSpPr>
            <p:cNvPr id="128" name="Group 127">
              <a:extLst>
                <a:ext uri="{FF2B5EF4-FFF2-40B4-BE49-F238E27FC236}">
                  <a16:creationId xmlns:a16="http://schemas.microsoft.com/office/drawing/2014/main" id="{0573463F-6FD3-4FAD-A557-61487090ADF8}"/>
                </a:ext>
              </a:extLst>
            </p:cNvPr>
            <p:cNvGrpSpPr/>
            <p:nvPr/>
          </p:nvGrpSpPr>
          <p:grpSpPr>
            <a:xfrm>
              <a:off x="9422720" y="5240459"/>
              <a:ext cx="914400" cy="914400"/>
              <a:chOff x="4104978" y="5301468"/>
              <a:chExt cx="914400" cy="914400"/>
            </a:xfrm>
          </p:grpSpPr>
          <p:pic>
            <p:nvPicPr>
              <p:cNvPr id="129" name="Graphic 128" descr="Key">
                <a:extLst>
                  <a:ext uri="{FF2B5EF4-FFF2-40B4-BE49-F238E27FC236}">
                    <a16:creationId xmlns:a16="http://schemas.microsoft.com/office/drawing/2014/main" id="{4B5A8EF6-AF7B-4023-98EA-5603358452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104978" y="5301468"/>
                <a:ext cx="914400" cy="914400"/>
              </a:xfrm>
              <a:prstGeom prst="rect">
                <a:avLst/>
              </a:prstGeom>
            </p:spPr>
          </p:pic>
          <p:sp>
            <p:nvSpPr>
              <p:cNvPr id="130" name="TextBox 129">
                <a:extLst>
                  <a:ext uri="{FF2B5EF4-FFF2-40B4-BE49-F238E27FC236}">
                    <a16:creationId xmlns:a16="http://schemas.microsoft.com/office/drawing/2014/main" id="{0CC00534-D44E-4787-96FA-0CA9EE501C8F}"/>
                  </a:ext>
                </a:extLst>
              </p:cNvPr>
              <p:cNvSpPr txBox="1"/>
              <p:nvPr/>
            </p:nvSpPr>
            <p:spPr>
              <a:xfrm>
                <a:off x="4439215" y="5454686"/>
                <a:ext cx="538930" cy="246221"/>
              </a:xfrm>
              <a:prstGeom prst="rect">
                <a:avLst/>
              </a:prstGeom>
              <a:noFill/>
            </p:spPr>
            <p:txBody>
              <a:bodyPr wrap="none" rtlCol="0">
                <a:spAutoFit/>
              </a:bodyPr>
              <a:lstStyle/>
              <a:p>
                <a:r>
                  <a:rPr lang="en-US" sz="1000" dirty="0">
                    <a:solidFill>
                      <a:schemeClr val="bg1"/>
                    </a:solidFill>
                  </a:rPr>
                  <a:t>Public</a:t>
                </a:r>
              </a:p>
            </p:txBody>
          </p:sp>
        </p:grpSp>
      </p:grpSp>
      <p:sp>
        <p:nvSpPr>
          <p:cNvPr id="154" name="Rectangle 153">
            <a:extLst>
              <a:ext uri="{FF2B5EF4-FFF2-40B4-BE49-F238E27FC236}">
                <a16:creationId xmlns:a16="http://schemas.microsoft.com/office/drawing/2014/main" id="{43DCAC19-93C7-4A0A-A3EB-2ECD8E6D0BDE}"/>
              </a:ext>
            </a:extLst>
          </p:cNvPr>
          <p:cNvSpPr/>
          <p:nvPr/>
        </p:nvSpPr>
        <p:spPr>
          <a:xfrm>
            <a:off x="5351853" y="1763857"/>
            <a:ext cx="1430694" cy="798909"/>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Apply to position with DID 2222</a:t>
            </a:r>
          </a:p>
        </p:txBody>
      </p:sp>
      <p:sp>
        <p:nvSpPr>
          <p:cNvPr id="81" name="Scroll: Vertical 80">
            <a:extLst>
              <a:ext uri="{FF2B5EF4-FFF2-40B4-BE49-F238E27FC236}">
                <a16:creationId xmlns:a16="http://schemas.microsoft.com/office/drawing/2014/main" id="{85EB4B87-445D-4A03-BB91-96592B99A586}"/>
              </a:ext>
            </a:extLst>
          </p:cNvPr>
          <p:cNvSpPr/>
          <p:nvPr/>
        </p:nvSpPr>
        <p:spPr>
          <a:xfrm>
            <a:off x="10157201" y="1588650"/>
            <a:ext cx="1595528" cy="1021439"/>
          </a:xfrm>
          <a:prstGeom prst="verticalScroll">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Diploma</a:t>
            </a:r>
          </a:p>
          <a:p>
            <a:pPr algn="ctr"/>
            <a:r>
              <a:rPr lang="en-US" sz="1000" dirty="0"/>
              <a:t>Name: Etka Tutkun</a:t>
            </a:r>
          </a:p>
          <a:p>
            <a:pPr algn="ctr"/>
            <a:r>
              <a:rPr lang="en-US" sz="1000" dirty="0"/>
              <a:t>Issued DID: 2222</a:t>
            </a:r>
          </a:p>
          <a:p>
            <a:pPr algn="ctr"/>
            <a:r>
              <a:rPr lang="en-US" sz="1000" dirty="0"/>
              <a:t>Issuer DID: 3333</a:t>
            </a:r>
          </a:p>
          <a:p>
            <a:pPr algn="ctr"/>
            <a:r>
              <a:rPr lang="en-US" sz="1200" b="1" dirty="0"/>
              <a:t>Signature: </a:t>
            </a:r>
            <a:r>
              <a:rPr lang="en-US" sz="1200" b="1" dirty="0" err="1"/>
              <a:t>aBcD</a:t>
            </a:r>
            <a:r>
              <a:rPr lang="en-US" sz="1200" b="1" dirty="0"/>
              <a:t> </a:t>
            </a:r>
          </a:p>
        </p:txBody>
      </p:sp>
      <p:grpSp>
        <p:nvGrpSpPr>
          <p:cNvPr id="29" name="Group 28">
            <a:extLst>
              <a:ext uri="{FF2B5EF4-FFF2-40B4-BE49-F238E27FC236}">
                <a16:creationId xmlns:a16="http://schemas.microsoft.com/office/drawing/2014/main" id="{57489B4F-3145-45B1-B185-989F5B8BB641}"/>
              </a:ext>
            </a:extLst>
          </p:cNvPr>
          <p:cNvGrpSpPr/>
          <p:nvPr/>
        </p:nvGrpSpPr>
        <p:grpSpPr>
          <a:xfrm>
            <a:off x="3257579" y="3084339"/>
            <a:ext cx="3512934" cy="589449"/>
            <a:chOff x="3257579" y="3084339"/>
            <a:chExt cx="3512934" cy="589449"/>
          </a:xfrm>
        </p:grpSpPr>
        <p:cxnSp>
          <p:nvCxnSpPr>
            <p:cNvPr id="95" name="Connector: Elbow 94">
              <a:extLst>
                <a:ext uri="{FF2B5EF4-FFF2-40B4-BE49-F238E27FC236}">
                  <a16:creationId xmlns:a16="http://schemas.microsoft.com/office/drawing/2014/main" id="{5074D9F1-A762-423C-AD3B-C2A4491D85C8}"/>
                </a:ext>
              </a:extLst>
            </p:cNvPr>
            <p:cNvCxnSpPr>
              <a:cxnSpLocks/>
              <a:stCxn id="51" idx="1"/>
              <a:endCxn id="50" idx="1"/>
            </p:cNvCxnSpPr>
            <p:nvPr/>
          </p:nvCxnSpPr>
          <p:spPr>
            <a:xfrm rot="5400000" flipH="1">
              <a:off x="5012079" y="1329839"/>
              <a:ext cx="3933" cy="3512934"/>
            </a:xfrm>
            <a:prstGeom prst="bentConnector3">
              <a:avLst>
                <a:gd name="adj1" fmla="val -1407887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0FC8DC9-CDF3-4D36-AC96-E05F5C5312DE}"/>
                </a:ext>
              </a:extLst>
            </p:cNvPr>
            <p:cNvSpPr/>
            <p:nvPr/>
          </p:nvSpPr>
          <p:spPr>
            <a:xfrm>
              <a:off x="3777160" y="3304456"/>
              <a:ext cx="2581156" cy="369332"/>
            </a:xfrm>
            <a:prstGeom prst="rect">
              <a:avLst/>
            </a:prstGeom>
          </p:spPr>
          <p:txBody>
            <a:bodyPr wrap="none">
              <a:spAutoFit/>
            </a:bodyPr>
            <a:lstStyle/>
            <a:p>
              <a:r>
                <a:rPr lang="en-US" dirty="0"/>
                <a:t>Connection Established</a:t>
              </a:r>
            </a:p>
          </p:txBody>
        </p:sp>
      </p:grpSp>
      <p:sp>
        <p:nvSpPr>
          <p:cNvPr id="103" name="Scroll: Vertical 102">
            <a:extLst>
              <a:ext uri="{FF2B5EF4-FFF2-40B4-BE49-F238E27FC236}">
                <a16:creationId xmlns:a16="http://schemas.microsoft.com/office/drawing/2014/main" id="{16E313C9-495B-40FA-B0B9-1903C589C0AB}"/>
              </a:ext>
            </a:extLst>
          </p:cNvPr>
          <p:cNvSpPr/>
          <p:nvPr/>
        </p:nvSpPr>
        <p:spPr>
          <a:xfrm>
            <a:off x="6702828" y="1615466"/>
            <a:ext cx="1595528" cy="1021439"/>
          </a:xfrm>
          <a:prstGeom prst="verticalScroll">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Diploma</a:t>
            </a:r>
          </a:p>
          <a:p>
            <a:pPr algn="ctr"/>
            <a:r>
              <a:rPr lang="en-US" sz="1000" dirty="0"/>
              <a:t>Name: Etka Tutkun</a:t>
            </a:r>
          </a:p>
          <a:p>
            <a:pPr algn="ctr"/>
            <a:r>
              <a:rPr lang="en-US" sz="1000" dirty="0"/>
              <a:t>Issued DID: 2222</a:t>
            </a:r>
          </a:p>
          <a:p>
            <a:pPr algn="ctr"/>
            <a:r>
              <a:rPr lang="en-US" sz="1000" dirty="0"/>
              <a:t>Issuer DID: 3333</a:t>
            </a:r>
          </a:p>
          <a:p>
            <a:pPr algn="ctr"/>
            <a:r>
              <a:rPr lang="en-US" sz="1200" b="1" dirty="0"/>
              <a:t>Signature: </a:t>
            </a:r>
            <a:r>
              <a:rPr lang="en-US" sz="1200" b="1" dirty="0" err="1"/>
              <a:t>aBcD</a:t>
            </a:r>
            <a:r>
              <a:rPr lang="en-US" sz="1200" b="1" dirty="0"/>
              <a:t> </a:t>
            </a:r>
          </a:p>
        </p:txBody>
      </p:sp>
      <p:cxnSp>
        <p:nvCxnSpPr>
          <p:cNvPr id="105" name="Connector: Elbow 104">
            <a:extLst>
              <a:ext uri="{FF2B5EF4-FFF2-40B4-BE49-F238E27FC236}">
                <a16:creationId xmlns:a16="http://schemas.microsoft.com/office/drawing/2014/main" id="{2FB745B6-52A7-4E88-9FB6-B57A9983EEA2}"/>
              </a:ext>
            </a:extLst>
          </p:cNvPr>
          <p:cNvCxnSpPr>
            <a:cxnSpLocks/>
            <a:stCxn id="50" idx="1"/>
            <a:endCxn id="75" idx="0"/>
          </p:cNvCxnSpPr>
          <p:nvPr/>
        </p:nvCxnSpPr>
        <p:spPr>
          <a:xfrm rot="16200000" flipH="1">
            <a:off x="6102418" y="239500"/>
            <a:ext cx="1741330" cy="7431008"/>
          </a:xfrm>
          <a:prstGeom prst="bentConnector3">
            <a:avLst>
              <a:gd name="adj1" fmla="val 50000"/>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03C838D9-631F-453F-8EE5-EBF03C5E37D0}"/>
              </a:ext>
            </a:extLst>
          </p:cNvPr>
          <p:cNvGrpSpPr/>
          <p:nvPr/>
        </p:nvGrpSpPr>
        <p:grpSpPr>
          <a:xfrm>
            <a:off x="9916330" y="5121181"/>
            <a:ext cx="914400" cy="914400"/>
            <a:chOff x="49927" y="1946976"/>
            <a:chExt cx="914400" cy="914400"/>
          </a:xfrm>
        </p:grpSpPr>
        <p:pic>
          <p:nvPicPr>
            <p:cNvPr id="93" name="Graphic 92" descr="Key">
              <a:extLst>
                <a:ext uri="{FF2B5EF4-FFF2-40B4-BE49-F238E27FC236}">
                  <a16:creationId xmlns:a16="http://schemas.microsoft.com/office/drawing/2014/main" id="{7C87AA69-60E7-46C2-A963-7B4A110B71F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9927" y="1946976"/>
              <a:ext cx="914400" cy="914400"/>
            </a:xfrm>
            <a:prstGeom prst="rect">
              <a:avLst/>
            </a:prstGeom>
          </p:spPr>
        </p:pic>
        <p:sp>
          <p:nvSpPr>
            <p:cNvPr id="94" name="TextBox 93">
              <a:extLst>
                <a:ext uri="{FF2B5EF4-FFF2-40B4-BE49-F238E27FC236}">
                  <a16:creationId xmlns:a16="http://schemas.microsoft.com/office/drawing/2014/main" id="{E5DD9781-D58E-4E79-821C-D0BC0A972891}"/>
                </a:ext>
              </a:extLst>
            </p:cNvPr>
            <p:cNvSpPr txBox="1"/>
            <p:nvPr/>
          </p:nvSpPr>
          <p:spPr>
            <a:xfrm>
              <a:off x="384166" y="2100194"/>
              <a:ext cx="538930" cy="246221"/>
            </a:xfrm>
            <a:prstGeom prst="rect">
              <a:avLst/>
            </a:prstGeom>
            <a:noFill/>
          </p:spPr>
          <p:txBody>
            <a:bodyPr wrap="none" rtlCol="0">
              <a:spAutoFit/>
            </a:bodyPr>
            <a:lstStyle/>
            <a:p>
              <a:r>
                <a:rPr lang="en-US" sz="1000" dirty="0">
                  <a:solidFill>
                    <a:schemeClr val="bg1"/>
                  </a:solidFill>
                </a:rPr>
                <a:t>Public</a:t>
              </a:r>
            </a:p>
          </p:txBody>
        </p:sp>
      </p:grpSp>
      <p:sp>
        <p:nvSpPr>
          <p:cNvPr id="35" name="TextBox 34">
            <a:extLst>
              <a:ext uri="{FF2B5EF4-FFF2-40B4-BE49-F238E27FC236}">
                <a16:creationId xmlns:a16="http://schemas.microsoft.com/office/drawing/2014/main" id="{BBFEC41D-5A41-4E46-8027-73AB9210AB5B}"/>
              </a:ext>
            </a:extLst>
          </p:cNvPr>
          <p:cNvSpPr txBox="1"/>
          <p:nvPr/>
        </p:nvSpPr>
        <p:spPr>
          <a:xfrm rot="19252941">
            <a:off x="3163721" y="1828478"/>
            <a:ext cx="1554829" cy="461665"/>
          </a:xfrm>
          <a:prstGeom prst="rect">
            <a:avLst/>
          </a:prstGeom>
          <a:noFill/>
        </p:spPr>
        <p:txBody>
          <a:bodyPr wrap="square" rtlCol="0">
            <a:spAutoFit/>
          </a:bodyPr>
          <a:lstStyle/>
          <a:p>
            <a:r>
              <a:rPr lang="en-US" sz="2400" b="1" i="1" u="sng" dirty="0">
                <a:ln w="6350">
                  <a:noFill/>
                </a:ln>
                <a:solidFill>
                  <a:srgbClr val="90C226"/>
                </a:solidFill>
                <a:effectLst>
                  <a:outerShdw blurRad="38100" dist="38100" dir="2700000" algn="tl">
                    <a:srgbClr val="000000">
                      <a:alpha val="43137"/>
                    </a:srgbClr>
                  </a:outerShdw>
                </a:effectLst>
                <a:highlight>
                  <a:srgbClr val="E6E7E9"/>
                </a:highlight>
              </a:rPr>
              <a:t>VERIFIED</a:t>
            </a:r>
          </a:p>
        </p:txBody>
      </p:sp>
      <p:grpSp>
        <p:nvGrpSpPr>
          <p:cNvPr id="2" name="Group 1">
            <a:extLst>
              <a:ext uri="{FF2B5EF4-FFF2-40B4-BE49-F238E27FC236}">
                <a16:creationId xmlns:a16="http://schemas.microsoft.com/office/drawing/2014/main" id="{C883562F-6376-478F-B560-3D6C2E20DF31}"/>
              </a:ext>
            </a:extLst>
          </p:cNvPr>
          <p:cNvGrpSpPr/>
          <p:nvPr/>
        </p:nvGrpSpPr>
        <p:grpSpPr>
          <a:xfrm>
            <a:off x="488436" y="4114162"/>
            <a:ext cx="1886120" cy="2170991"/>
            <a:chOff x="582762" y="4236720"/>
            <a:chExt cx="1886120" cy="2170991"/>
          </a:xfrm>
        </p:grpSpPr>
        <p:sp>
          <p:nvSpPr>
            <p:cNvPr id="70" name="Rectangle: Top Corners Rounded 69">
              <a:extLst>
                <a:ext uri="{FF2B5EF4-FFF2-40B4-BE49-F238E27FC236}">
                  <a16:creationId xmlns:a16="http://schemas.microsoft.com/office/drawing/2014/main" id="{FD5EBA2A-F59F-44D7-9FA6-F7B943F4C867}"/>
                </a:ext>
              </a:extLst>
            </p:cNvPr>
            <p:cNvSpPr/>
            <p:nvPr/>
          </p:nvSpPr>
          <p:spPr>
            <a:xfrm>
              <a:off x="582764" y="4236720"/>
              <a:ext cx="1886118" cy="680157"/>
            </a:xfrm>
            <a:prstGeom prst="round2Same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Well</a:t>
              </a:r>
              <a:r>
                <a:rPr lang="tr-TR" sz="1600" dirty="0"/>
                <a:t>-</a:t>
              </a:r>
              <a:r>
                <a:rPr lang="en-US" sz="1600" dirty="0"/>
                <a:t>Known Org1</a:t>
              </a:r>
            </a:p>
            <a:p>
              <a:pPr algn="ctr"/>
              <a:r>
                <a:rPr lang="en-US" sz="1400" dirty="0"/>
                <a:t>DID: 4444</a:t>
              </a:r>
            </a:p>
          </p:txBody>
        </p:sp>
        <p:sp>
          <p:nvSpPr>
            <p:cNvPr id="72" name="Rectangle: Top Corners Rounded 71">
              <a:extLst>
                <a:ext uri="{FF2B5EF4-FFF2-40B4-BE49-F238E27FC236}">
                  <a16:creationId xmlns:a16="http://schemas.microsoft.com/office/drawing/2014/main" id="{9912CFBD-C64B-47ED-B6B3-18162CF230AB}"/>
                </a:ext>
              </a:extLst>
            </p:cNvPr>
            <p:cNvSpPr/>
            <p:nvPr/>
          </p:nvSpPr>
          <p:spPr>
            <a:xfrm>
              <a:off x="582763" y="4982137"/>
              <a:ext cx="1886118" cy="680157"/>
            </a:xfrm>
            <a:prstGeom prst="round2Same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Well</a:t>
              </a:r>
              <a:r>
                <a:rPr lang="tr-TR" sz="1600" dirty="0"/>
                <a:t>-</a:t>
              </a:r>
              <a:r>
                <a:rPr lang="en-US" sz="1600" dirty="0"/>
                <a:t>Known Org2</a:t>
              </a:r>
            </a:p>
            <a:p>
              <a:pPr algn="ctr"/>
              <a:r>
                <a:rPr lang="en-US" sz="1400" dirty="0"/>
                <a:t>DID: 5555</a:t>
              </a:r>
            </a:p>
          </p:txBody>
        </p:sp>
        <p:sp>
          <p:nvSpPr>
            <p:cNvPr id="74" name="Rectangle: Top Corners Rounded 73">
              <a:extLst>
                <a:ext uri="{FF2B5EF4-FFF2-40B4-BE49-F238E27FC236}">
                  <a16:creationId xmlns:a16="http://schemas.microsoft.com/office/drawing/2014/main" id="{0276CE16-A34F-4527-BFF6-85F8A163B9EA}"/>
                </a:ext>
              </a:extLst>
            </p:cNvPr>
            <p:cNvSpPr/>
            <p:nvPr/>
          </p:nvSpPr>
          <p:spPr>
            <a:xfrm>
              <a:off x="582762" y="5727554"/>
              <a:ext cx="1886118" cy="680157"/>
            </a:xfrm>
            <a:prstGeom prst="round2SameRect">
              <a:avLst/>
            </a:prstGeom>
            <a:solidFill>
              <a:schemeClr val="accent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Well</a:t>
              </a:r>
              <a:r>
                <a:rPr lang="tr-TR" sz="1600" dirty="0"/>
                <a:t>-</a:t>
              </a:r>
              <a:r>
                <a:rPr lang="en-US" sz="1600" dirty="0"/>
                <a:t>Known Org3</a:t>
              </a:r>
            </a:p>
            <a:p>
              <a:pPr algn="ctr"/>
              <a:r>
                <a:rPr lang="en-US" sz="1400" dirty="0"/>
                <a:t>DID: 6666</a:t>
              </a:r>
            </a:p>
          </p:txBody>
        </p:sp>
      </p:grpSp>
      <p:sp>
        <p:nvSpPr>
          <p:cNvPr id="78" name="Rectangle 77">
            <a:extLst>
              <a:ext uri="{FF2B5EF4-FFF2-40B4-BE49-F238E27FC236}">
                <a16:creationId xmlns:a16="http://schemas.microsoft.com/office/drawing/2014/main" id="{C4555D98-6152-4070-81D9-567844B77D3C}"/>
              </a:ext>
            </a:extLst>
          </p:cNvPr>
          <p:cNvSpPr/>
          <p:nvPr/>
        </p:nvSpPr>
        <p:spPr>
          <a:xfrm>
            <a:off x="2456445" y="1939465"/>
            <a:ext cx="1430694" cy="890205"/>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Apply for well-known credential with DID 1111</a:t>
            </a:r>
          </a:p>
        </p:txBody>
      </p:sp>
      <p:sp>
        <p:nvSpPr>
          <p:cNvPr id="82" name="Scroll: Vertical 81">
            <a:extLst>
              <a:ext uri="{FF2B5EF4-FFF2-40B4-BE49-F238E27FC236}">
                <a16:creationId xmlns:a16="http://schemas.microsoft.com/office/drawing/2014/main" id="{D37B2CC7-B6DF-46A2-B752-A24BA6D13235}"/>
              </a:ext>
            </a:extLst>
          </p:cNvPr>
          <p:cNvSpPr/>
          <p:nvPr/>
        </p:nvSpPr>
        <p:spPr>
          <a:xfrm>
            <a:off x="1693152" y="1670022"/>
            <a:ext cx="1722047" cy="1310120"/>
          </a:xfrm>
          <a:prstGeom prst="verticalScroll">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Well-Known Credential</a:t>
            </a:r>
          </a:p>
          <a:p>
            <a:pPr algn="ctr"/>
            <a:r>
              <a:rPr lang="en-US" sz="1000" dirty="0"/>
              <a:t>Name: Employer</a:t>
            </a:r>
          </a:p>
          <a:p>
            <a:pPr algn="ctr"/>
            <a:r>
              <a:rPr lang="en-US" sz="1000" dirty="0"/>
              <a:t>Issued DID: 1111</a:t>
            </a:r>
          </a:p>
          <a:p>
            <a:pPr algn="ctr"/>
            <a:r>
              <a:rPr lang="en-US" sz="1000" dirty="0"/>
              <a:t>Issuer DID: 5555</a:t>
            </a:r>
          </a:p>
          <a:p>
            <a:pPr algn="ctr"/>
            <a:r>
              <a:rPr lang="en-US" sz="1200" b="1" dirty="0"/>
              <a:t>Signature: </a:t>
            </a:r>
            <a:r>
              <a:rPr lang="en-US" sz="1200" b="1" dirty="0" err="1"/>
              <a:t>eFgH</a:t>
            </a:r>
            <a:r>
              <a:rPr lang="en-US" sz="1200" b="1" dirty="0"/>
              <a:t> </a:t>
            </a:r>
          </a:p>
        </p:txBody>
      </p:sp>
      <p:sp>
        <p:nvSpPr>
          <p:cNvPr id="85" name="Scroll: Vertical 84">
            <a:extLst>
              <a:ext uri="{FF2B5EF4-FFF2-40B4-BE49-F238E27FC236}">
                <a16:creationId xmlns:a16="http://schemas.microsoft.com/office/drawing/2014/main" id="{5187F8B1-6541-48B4-8672-5F5ED8EC8D09}"/>
              </a:ext>
            </a:extLst>
          </p:cNvPr>
          <p:cNvSpPr/>
          <p:nvPr/>
        </p:nvSpPr>
        <p:spPr>
          <a:xfrm>
            <a:off x="632816" y="3865872"/>
            <a:ext cx="1722047" cy="1310120"/>
          </a:xfrm>
          <a:prstGeom prst="verticalScroll">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Well-Known Credential</a:t>
            </a:r>
          </a:p>
          <a:p>
            <a:pPr algn="ctr"/>
            <a:r>
              <a:rPr lang="en-US" sz="1000" dirty="0"/>
              <a:t>Name: Employer</a:t>
            </a:r>
          </a:p>
          <a:p>
            <a:pPr algn="ctr"/>
            <a:r>
              <a:rPr lang="en-US" sz="1000" dirty="0"/>
              <a:t>Issued DID: 1111</a:t>
            </a:r>
          </a:p>
          <a:p>
            <a:pPr algn="ctr"/>
            <a:r>
              <a:rPr lang="en-US" sz="1000" dirty="0"/>
              <a:t>Issuer DID: 5555</a:t>
            </a:r>
          </a:p>
          <a:p>
            <a:pPr algn="ctr"/>
            <a:r>
              <a:rPr lang="en-US" sz="1200" b="1" dirty="0"/>
              <a:t>Signature: </a:t>
            </a:r>
            <a:r>
              <a:rPr lang="en-US" sz="1200" b="1" dirty="0" err="1"/>
              <a:t>eFgH</a:t>
            </a:r>
            <a:r>
              <a:rPr lang="en-US" sz="1200" b="1" dirty="0"/>
              <a:t> </a:t>
            </a:r>
          </a:p>
        </p:txBody>
      </p:sp>
      <p:sp>
        <p:nvSpPr>
          <p:cNvPr id="86" name="Rectangle 85">
            <a:extLst>
              <a:ext uri="{FF2B5EF4-FFF2-40B4-BE49-F238E27FC236}">
                <a16:creationId xmlns:a16="http://schemas.microsoft.com/office/drawing/2014/main" id="{39AD933F-9527-4AB0-877A-96A8F5C73A5B}"/>
              </a:ext>
            </a:extLst>
          </p:cNvPr>
          <p:cNvSpPr/>
          <p:nvPr/>
        </p:nvSpPr>
        <p:spPr>
          <a:xfrm>
            <a:off x="5361782" y="1756456"/>
            <a:ext cx="1430694" cy="798909"/>
          </a:xfrm>
          <a:prstGeom prst="rect">
            <a:avLst/>
          </a:prstGeom>
          <a:solidFill>
            <a:schemeClr val="accent3">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Trusted DIDs</a:t>
            </a:r>
          </a:p>
          <a:p>
            <a:pPr algn="ctr"/>
            <a:r>
              <a:rPr lang="en-US" sz="1400" dirty="0">
                <a:solidFill>
                  <a:schemeClr val="tx1"/>
                </a:solidFill>
              </a:rPr>
              <a:t>5555</a:t>
            </a:r>
          </a:p>
          <a:p>
            <a:pPr algn="ctr"/>
            <a:r>
              <a:rPr lang="en-US" sz="1400" dirty="0">
                <a:solidFill>
                  <a:schemeClr val="tx1"/>
                </a:solidFill>
              </a:rPr>
              <a:t>6666</a:t>
            </a:r>
          </a:p>
        </p:txBody>
      </p:sp>
      <p:grpSp>
        <p:nvGrpSpPr>
          <p:cNvPr id="10" name="Group 9">
            <a:extLst>
              <a:ext uri="{FF2B5EF4-FFF2-40B4-BE49-F238E27FC236}">
                <a16:creationId xmlns:a16="http://schemas.microsoft.com/office/drawing/2014/main" id="{225DB5EE-49D2-414E-B406-54C65DA2FEF9}"/>
              </a:ext>
            </a:extLst>
          </p:cNvPr>
          <p:cNvGrpSpPr/>
          <p:nvPr/>
        </p:nvGrpSpPr>
        <p:grpSpPr>
          <a:xfrm>
            <a:off x="3324673" y="5041852"/>
            <a:ext cx="914400" cy="914400"/>
            <a:chOff x="632816" y="339230"/>
            <a:chExt cx="914400" cy="914400"/>
          </a:xfrm>
        </p:grpSpPr>
        <p:pic>
          <p:nvPicPr>
            <p:cNvPr id="87" name="Graphic 86" descr="Key">
              <a:extLst>
                <a:ext uri="{FF2B5EF4-FFF2-40B4-BE49-F238E27FC236}">
                  <a16:creationId xmlns:a16="http://schemas.microsoft.com/office/drawing/2014/main" id="{9A06C1F8-D8DF-42B3-A2B8-5F9533FA86B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2816" y="339230"/>
              <a:ext cx="914400" cy="914400"/>
            </a:xfrm>
            <a:prstGeom prst="rect">
              <a:avLst/>
            </a:prstGeom>
          </p:spPr>
        </p:pic>
        <p:sp>
          <p:nvSpPr>
            <p:cNvPr id="88" name="TextBox 87">
              <a:extLst>
                <a:ext uri="{FF2B5EF4-FFF2-40B4-BE49-F238E27FC236}">
                  <a16:creationId xmlns:a16="http://schemas.microsoft.com/office/drawing/2014/main" id="{06A567B2-BE0E-43F1-B5E6-98CDC29D0CA8}"/>
                </a:ext>
              </a:extLst>
            </p:cNvPr>
            <p:cNvSpPr txBox="1"/>
            <p:nvPr/>
          </p:nvSpPr>
          <p:spPr>
            <a:xfrm>
              <a:off x="967055" y="492448"/>
              <a:ext cx="538930" cy="246221"/>
            </a:xfrm>
            <a:prstGeom prst="rect">
              <a:avLst/>
            </a:prstGeom>
            <a:noFill/>
          </p:spPr>
          <p:txBody>
            <a:bodyPr wrap="none" rtlCol="0">
              <a:spAutoFit/>
            </a:bodyPr>
            <a:lstStyle/>
            <a:p>
              <a:r>
                <a:rPr lang="en-US" sz="1000" dirty="0">
                  <a:solidFill>
                    <a:schemeClr val="bg1"/>
                  </a:solidFill>
                </a:rPr>
                <a:t>Public</a:t>
              </a:r>
            </a:p>
          </p:txBody>
        </p:sp>
      </p:grpSp>
      <p:grpSp>
        <p:nvGrpSpPr>
          <p:cNvPr id="89" name="Group 88">
            <a:extLst>
              <a:ext uri="{FF2B5EF4-FFF2-40B4-BE49-F238E27FC236}">
                <a16:creationId xmlns:a16="http://schemas.microsoft.com/office/drawing/2014/main" id="{CFD9253B-FB18-4DF6-AC95-6DE639E5B530}"/>
              </a:ext>
            </a:extLst>
          </p:cNvPr>
          <p:cNvGrpSpPr/>
          <p:nvPr/>
        </p:nvGrpSpPr>
        <p:grpSpPr>
          <a:xfrm>
            <a:off x="8096664" y="4846254"/>
            <a:ext cx="1558218" cy="1275860"/>
            <a:chOff x="6583106" y="4875800"/>
            <a:chExt cx="1558218" cy="1275860"/>
          </a:xfrm>
        </p:grpSpPr>
        <p:sp>
          <p:nvSpPr>
            <p:cNvPr id="91" name="Rectangle: Folded Corner 90">
              <a:extLst>
                <a:ext uri="{FF2B5EF4-FFF2-40B4-BE49-F238E27FC236}">
                  <a16:creationId xmlns:a16="http://schemas.microsoft.com/office/drawing/2014/main" id="{4025E007-8E2D-4558-B359-9F0434A15269}"/>
                </a:ext>
              </a:extLst>
            </p:cNvPr>
            <p:cNvSpPr/>
            <p:nvPr/>
          </p:nvSpPr>
          <p:spPr>
            <a:xfrm>
              <a:off x="6583106" y="4875800"/>
              <a:ext cx="1558218" cy="1140764"/>
            </a:xfrm>
            <a:prstGeom prst="foldedCorner">
              <a:avLst/>
            </a:prstGeom>
            <a:solidFill>
              <a:schemeClr val="bg2">
                <a:lumMod val="9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DID: 2222</a:t>
              </a:r>
            </a:p>
            <a:p>
              <a:pPr algn="ctr"/>
              <a:r>
                <a:rPr lang="en-US" sz="1400" dirty="0"/>
                <a:t>URL: alumni.com</a:t>
              </a:r>
            </a:p>
          </p:txBody>
        </p:sp>
        <p:grpSp>
          <p:nvGrpSpPr>
            <p:cNvPr id="96" name="Group 95">
              <a:extLst>
                <a:ext uri="{FF2B5EF4-FFF2-40B4-BE49-F238E27FC236}">
                  <a16:creationId xmlns:a16="http://schemas.microsoft.com/office/drawing/2014/main" id="{A996C680-7EA3-4DFE-A3FA-71E9A11C967A}"/>
                </a:ext>
              </a:extLst>
            </p:cNvPr>
            <p:cNvGrpSpPr/>
            <p:nvPr/>
          </p:nvGrpSpPr>
          <p:grpSpPr>
            <a:xfrm>
              <a:off x="6708499" y="5237260"/>
              <a:ext cx="914400" cy="914400"/>
              <a:chOff x="4104976" y="5240508"/>
              <a:chExt cx="914400" cy="914400"/>
            </a:xfrm>
          </p:grpSpPr>
          <p:pic>
            <p:nvPicPr>
              <p:cNvPr id="97" name="Graphic 96" descr="Key">
                <a:extLst>
                  <a:ext uri="{FF2B5EF4-FFF2-40B4-BE49-F238E27FC236}">
                    <a16:creationId xmlns:a16="http://schemas.microsoft.com/office/drawing/2014/main" id="{5B42A7B4-F83B-4D44-8BC6-31EF9AA23B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04976" y="5240508"/>
                <a:ext cx="914400" cy="914400"/>
              </a:xfrm>
              <a:prstGeom prst="rect">
                <a:avLst/>
              </a:prstGeom>
            </p:spPr>
          </p:pic>
          <p:sp>
            <p:nvSpPr>
              <p:cNvPr id="98" name="TextBox 97">
                <a:extLst>
                  <a:ext uri="{FF2B5EF4-FFF2-40B4-BE49-F238E27FC236}">
                    <a16:creationId xmlns:a16="http://schemas.microsoft.com/office/drawing/2014/main" id="{84B9B763-9D7E-4A41-B65C-2BDD250C7A3D}"/>
                  </a:ext>
                </a:extLst>
              </p:cNvPr>
              <p:cNvSpPr txBox="1"/>
              <p:nvPr/>
            </p:nvSpPr>
            <p:spPr>
              <a:xfrm>
                <a:off x="4439215" y="5393726"/>
                <a:ext cx="538930" cy="246221"/>
              </a:xfrm>
              <a:prstGeom prst="rect">
                <a:avLst/>
              </a:prstGeom>
              <a:noFill/>
            </p:spPr>
            <p:txBody>
              <a:bodyPr wrap="none" rtlCol="0">
                <a:spAutoFit/>
              </a:bodyPr>
              <a:lstStyle/>
              <a:p>
                <a:r>
                  <a:rPr lang="en-US" sz="1000" dirty="0">
                    <a:solidFill>
                      <a:schemeClr val="bg1"/>
                    </a:solidFill>
                  </a:rPr>
                  <a:t>Public</a:t>
                </a:r>
              </a:p>
            </p:txBody>
          </p:sp>
        </p:grpSp>
      </p:grpSp>
      <p:grpSp>
        <p:nvGrpSpPr>
          <p:cNvPr id="107" name="Group 106">
            <a:extLst>
              <a:ext uri="{FF2B5EF4-FFF2-40B4-BE49-F238E27FC236}">
                <a16:creationId xmlns:a16="http://schemas.microsoft.com/office/drawing/2014/main" id="{4B1786E0-7A7A-492B-82D0-26CABEA7394F}"/>
              </a:ext>
            </a:extLst>
          </p:cNvPr>
          <p:cNvGrpSpPr/>
          <p:nvPr/>
        </p:nvGrpSpPr>
        <p:grpSpPr>
          <a:xfrm>
            <a:off x="6154078" y="4836323"/>
            <a:ext cx="1766524" cy="1285189"/>
            <a:chOff x="3645506" y="4895120"/>
            <a:chExt cx="1837396" cy="1285189"/>
          </a:xfrm>
        </p:grpSpPr>
        <p:sp>
          <p:nvSpPr>
            <p:cNvPr id="108" name="Rectangle: Folded Corner 107">
              <a:extLst>
                <a:ext uri="{FF2B5EF4-FFF2-40B4-BE49-F238E27FC236}">
                  <a16:creationId xmlns:a16="http://schemas.microsoft.com/office/drawing/2014/main" id="{3DBBC061-0624-4F49-9021-8430E71F55F7}"/>
                </a:ext>
              </a:extLst>
            </p:cNvPr>
            <p:cNvSpPr/>
            <p:nvPr/>
          </p:nvSpPr>
          <p:spPr>
            <a:xfrm>
              <a:off x="3645506" y="4895120"/>
              <a:ext cx="1837396" cy="1140764"/>
            </a:xfrm>
            <a:prstGeom prst="foldedCorner">
              <a:avLst/>
            </a:prstGeom>
            <a:solidFill>
              <a:schemeClr val="bg2">
                <a:lumMod val="9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DID: 1111</a:t>
              </a:r>
            </a:p>
            <a:p>
              <a:pPr algn="ctr"/>
              <a:r>
                <a:rPr lang="en-US" sz="1400" dirty="0"/>
                <a:t>URL: employer.com</a:t>
              </a:r>
            </a:p>
            <a:p>
              <a:pPr algn="ctr"/>
              <a:endParaRPr lang="en-US" sz="1400" dirty="0"/>
            </a:p>
          </p:txBody>
        </p:sp>
        <p:grpSp>
          <p:nvGrpSpPr>
            <p:cNvPr id="109" name="Group 108">
              <a:extLst>
                <a:ext uri="{FF2B5EF4-FFF2-40B4-BE49-F238E27FC236}">
                  <a16:creationId xmlns:a16="http://schemas.microsoft.com/office/drawing/2014/main" id="{CF50849B-4846-435C-981F-77123D984E72}"/>
                </a:ext>
              </a:extLst>
            </p:cNvPr>
            <p:cNvGrpSpPr/>
            <p:nvPr/>
          </p:nvGrpSpPr>
          <p:grpSpPr>
            <a:xfrm>
              <a:off x="3984853" y="5265909"/>
              <a:ext cx="914400" cy="914400"/>
              <a:chOff x="4104976" y="5240508"/>
              <a:chExt cx="914400" cy="914400"/>
            </a:xfrm>
          </p:grpSpPr>
          <p:pic>
            <p:nvPicPr>
              <p:cNvPr id="110" name="Graphic 109" descr="Key">
                <a:extLst>
                  <a:ext uri="{FF2B5EF4-FFF2-40B4-BE49-F238E27FC236}">
                    <a16:creationId xmlns:a16="http://schemas.microsoft.com/office/drawing/2014/main" id="{88DEDB2E-77DE-4799-8C26-688BF77BEC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104976" y="5240508"/>
                <a:ext cx="914400" cy="914400"/>
              </a:xfrm>
              <a:prstGeom prst="rect">
                <a:avLst/>
              </a:prstGeom>
            </p:spPr>
          </p:pic>
          <p:sp>
            <p:nvSpPr>
              <p:cNvPr id="111" name="TextBox 110">
                <a:extLst>
                  <a:ext uri="{FF2B5EF4-FFF2-40B4-BE49-F238E27FC236}">
                    <a16:creationId xmlns:a16="http://schemas.microsoft.com/office/drawing/2014/main" id="{A642E158-039A-4BFB-9DFD-3EDC22C1425C}"/>
                  </a:ext>
                </a:extLst>
              </p:cNvPr>
              <p:cNvSpPr txBox="1"/>
              <p:nvPr/>
            </p:nvSpPr>
            <p:spPr>
              <a:xfrm>
                <a:off x="4439215" y="5393726"/>
                <a:ext cx="538930" cy="246221"/>
              </a:xfrm>
              <a:prstGeom prst="rect">
                <a:avLst/>
              </a:prstGeom>
              <a:noFill/>
            </p:spPr>
            <p:txBody>
              <a:bodyPr wrap="none" rtlCol="0">
                <a:spAutoFit/>
              </a:bodyPr>
              <a:lstStyle/>
              <a:p>
                <a:r>
                  <a:rPr lang="en-US" sz="1000" dirty="0">
                    <a:solidFill>
                      <a:schemeClr val="bg1"/>
                    </a:solidFill>
                  </a:rPr>
                  <a:t>Public</a:t>
                </a:r>
              </a:p>
            </p:txBody>
          </p:sp>
        </p:grpSp>
      </p:grpSp>
      <p:sp>
        <p:nvSpPr>
          <p:cNvPr id="131" name="TextBox 130">
            <a:extLst>
              <a:ext uri="{FF2B5EF4-FFF2-40B4-BE49-F238E27FC236}">
                <a16:creationId xmlns:a16="http://schemas.microsoft.com/office/drawing/2014/main" id="{7B6CEB89-3C2E-4A53-BECA-D7FB8FDF5369}"/>
              </a:ext>
            </a:extLst>
          </p:cNvPr>
          <p:cNvSpPr txBox="1"/>
          <p:nvPr/>
        </p:nvSpPr>
        <p:spPr>
          <a:xfrm rot="19252941">
            <a:off x="5186841" y="1841938"/>
            <a:ext cx="1554829" cy="461665"/>
          </a:xfrm>
          <a:prstGeom prst="rect">
            <a:avLst/>
          </a:prstGeom>
          <a:noFill/>
        </p:spPr>
        <p:txBody>
          <a:bodyPr wrap="square" rtlCol="0">
            <a:spAutoFit/>
          </a:bodyPr>
          <a:lstStyle/>
          <a:p>
            <a:r>
              <a:rPr lang="tr-TR" sz="2400" b="1" i="1" u="sng" dirty="0">
                <a:ln w="6350">
                  <a:noFill/>
                </a:ln>
                <a:solidFill>
                  <a:srgbClr val="90C226"/>
                </a:solidFill>
                <a:effectLst>
                  <a:outerShdw blurRad="38100" dist="38100" dir="2700000" algn="tl">
                    <a:srgbClr val="000000">
                      <a:alpha val="43137"/>
                    </a:srgbClr>
                  </a:outerShdw>
                </a:effectLst>
                <a:highlight>
                  <a:srgbClr val="E6E7E9"/>
                </a:highlight>
              </a:rPr>
              <a:t>TRUSTED</a:t>
            </a:r>
            <a:endParaRPr lang="en-US" sz="2400" b="1" i="1" u="sng" dirty="0">
              <a:ln w="6350">
                <a:noFill/>
              </a:ln>
              <a:solidFill>
                <a:srgbClr val="90C226"/>
              </a:solidFill>
              <a:effectLst>
                <a:outerShdw blurRad="38100" dist="38100" dir="2700000" algn="tl">
                  <a:srgbClr val="000000">
                    <a:alpha val="43137"/>
                  </a:srgbClr>
                </a:outerShdw>
              </a:effectLst>
              <a:highlight>
                <a:srgbClr val="E6E7E9"/>
              </a:highlight>
            </a:endParaRPr>
          </a:p>
        </p:txBody>
      </p:sp>
      <p:cxnSp>
        <p:nvCxnSpPr>
          <p:cNvPr id="15" name="Connector: Elbow 14">
            <a:extLst>
              <a:ext uri="{FF2B5EF4-FFF2-40B4-BE49-F238E27FC236}">
                <a16:creationId xmlns:a16="http://schemas.microsoft.com/office/drawing/2014/main" id="{2228E156-A4D9-4DF7-8F2E-FDA9EC403ECB}"/>
              </a:ext>
            </a:extLst>
          </p:cNvPr>
          <p:cNvCxnSpPr>
            <a:cxnSpLocks/>
            <a:stCxn id="51" idx="1"/>
            <a:endCxn id="46" idx="0"/>
          </p:cNvCxnSpPr>
          <p:nvPr/>
        </p:nvCxnSpPr>
        <p:spPr>
          <a:xfrm rot="5400000">
            <a:off x="4345789" y="2400944"/>
            <a:ext cx="1737397" cy="3112052"/>
          </a:xfrm>
          <a:prstGeom prst="bentConnector3">
            <a:avLst>
              <a:gd name="adj1" fmla="val 58772"/>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D0933A07-764C-4075-A248-F257CF8647F0}"/>
              </a:ext>
            </a:extLst>
          </p:cNvPr>
          <p:cNvSpPr/>
          <p:nvPr/>
        </p:nvSpPr>
        <p:spPr>
          <a:xfrm>
            <a:off x="8897682" y="1943574"/>
            <a:ext cx="1430694" cy="890205"/>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Apply for well-known credential with DID </a:t>
            </a:r>
            <a:r>
              <a:rPr lang="tr-TR" sz="1400" dirty="0">
                <a:solidFill>
                  <a:schemeClr val="tx1"/>
                </a:solidFill>
              </a:rPr>
              <a:t>3333</a:t>
            </a:r>
            <a:endParaRPr lang="en-US" sz="1400" dirty="0">
              <a:solidFill>
                <a:schemeClr val="tx1"/>
              </a:solidFill>
            </a:endParaRPr>
          </a:p>
        </p:txBody>
      </p:sp>
      <p:sp>
        <p:nvSpPr>
          <p:cNvPr id="71" name="Scroll: Vertical 70">
            <a:extLst>
              <a:ext uri="{FF2B5EF4-FFF2-40B4-BE49-F238E27FC236}">
                <a16:creationId xmlns:a16="http://schemas.microsoft.com/office/drawing/2014/main" id="{BB741752-B32C-45CA-A0FA-5DF26B0CA78B}"/>
              </a:ext>
            </a:extLst>
          </p:cNvPr>
          <p:cNvSpPr/>
          <p:nvPr/>
        </p:nvSpPr>
        <p:spPr>
          <a:xfrm>
            <a:off x="724007" y="5510832"/>
            <a:ext cx="1722047" cy="1310120"/>
          </a:xfrm>
          <a:prstGeom prst="verticalScroll">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Well-Known Credential</a:t>
            </a:r>
          </a:p>
          <a:p>
            <a:pPr algn="ctr"/>
            <a:r>
              <a:rPr lang="en-US" sz="1000" dirty="0"/>
              <a:t>Name: </a:t>
            </a:r>
            <a:r>
              <a:rPr lang="tr-TR" sz="1000" dirty="0"/>
              <a:t>University</a:t>
            </a:r>
            <a:endParaRPr lang="en-US" sz="1000" dirty="0"/>
          </a:p>
          <a:p>
            <a:pPr algn="ctr"/>
            <a:r>
              <a:rPr lang="en-US" sz="1000" dirty="0"/>
              <a:t>Issued DID: </a:t>
            </a:r>
            <a:r>
              <a:rPr lang="tr-TR" sz="1000" dirty="0"/>
              <a:t>3333</a:t>
            </a:r>
            <a:endParaRPr lang="en-US" sz="1000" dirty="0"/>
          </a:p>
          <a:p>
            <a:pPr algn="ctr"/>
            <a:r>
              <a:rPr lang="en-US" sz="1000" dirty="0"/>
              <a:t>Issuer DID: </a:t>
            </a:r>
            <a:r>
              <a:rPr lang="tr-TR" sz="1000" dirty="0"/>
              <a:t>6666</a:t>
            </a:r>
            <a:endParaRPr lang="en-US" sz="1000" dirty="0"/>
          </a:p>
          <a:p>
            <a:pPr algn="ctr"/>
            <a:r>
              <a:rPr lang="en-US" sz="1200" b="1" dirty="0"/>
              <a:t>Signature: </a:t>
            </a:r>
            <a:r>
              <a:rPr lang="tr-TR" sz="1200" b="1" dirty="0" err="1"/>
              <a:t>IjKL</a:t>
            </a:r>
            <a:r>
              <a:rPr lang="en-US" sz="1200" b="1" dirty="0"/>
              <a:t> </a:t>
            </a:r>
          </a:p>
        </p:txBody>
      </p:sp>
      <p:sp>
        <p:nvSpPr>
          <p:cNvPr id="77" name="Scroll: Vertical 76">
            <a:extLst>
              <a:ext uri="{FF2B5EF4-FFF2-40B4-BE49-F238E27FC236}">
                <a16:creationId xmlns:a16="http://schemas.microsoft.com/office/drawing/2014/main" id="{7DB69BFD-2C58-48C5-861E-48ADF4F91BAF}"/>
              </a:ext>
            </a:extLst>
          </p:cNvPr>
          <p:cNvSpPr/>
          <p:nvPr/>
        </p:nvSpPr>
        <p:spPr>
          <a:xfrm>
            <a:off x="8688618" y="1530041"/>
            <a:ext cx="1722047" cy="1310120"/>
          </a:xfrm>
          <a:prstGeom prst="verticalScroll">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Well-Known Credential</a:t>
            </a:r>
          </a:p>
          <a:p>
            <a:pPr algn="ctr"/>
            <a:r>
              <a:rPr lang="en-US" sz="1000" dirty="0"/>
              <a:t>Name: </a:t>
            </a:r>
            <a:r>
              <a:rPr lang="tr-TR" sz="1000" dirty="0"/>
              <a:t>University</a:t>
            </a:r>
            <a:endParaRPr lang="en-US" sz="1000" dirty="0"/>
          </a:p>
          <a:p>
            <a:pPr algn="ctr"/>
            <a:r>
              <a:rPr lang="en-US" sz="1000" dirty="0"/>
              <a:t>Issued DID: </a:t>
            </a:r>
            <a:r>
              <a:rPr lang="tr-TR" sz="1000" dirty="0"/>
              <a:t>3333</a:t>
            </a:r>
            <a:endParaRPr lang="en-US" sz="1000" dirty="0"/>
          </a:p>
          <a:p>
            <a:pPr algn="ctr"/>
            <a:r>
              <a:rPr lang="en-US" sz="1000" dirty="0"/>
              <a:t>Issuer DID: </a:t>
            </a:r>
            <a:r>
              <a:rPr lang="tr-TR" sz="1000" dirty="0"/>
              <a:t>6666</a:t>
            </a:r>
            <a:endParaRPr lang="en-US" sz="1000" dirty="0"/>
          </a:p>
          <a:p>
            <a:pPr algn="ctr"/>
            <a:r>
              <a:rPr lang="en-US" sz="1200" b="1" dirty="0"/>
              <a:t>Signature: </a:t>
            </a:r>
            <a:r>
              <a:rPr lang="tr-TR" sz="1200" b="1" dirty="0" err="1"/>
              <a:t>IjKL</a:t>
            </a:r>
            <a:r>
              <a:rPr lang="en-US" sz="1200" b="1" dirty="0"/>
              <a:t> </a:t>
            </a:r>
          </a:p>
        </p:txBody>
      </p:sp>
      <p:grpSp>
        <p:nvGrpSpPr>
          <p:cNvPr id="90" name="Group 89">
            <a:extLst>
              <a:ext uri="{FF2B5EF4-FFF2-40B4-BE49-F238E27FC236}">
                <a16:creationId xmlns:a16="http://schemas.microsoft.com/office/drawing/2014/main" id="{D5F355EA-3AA6-4C21-97FA-86EABEA86594}"/>
              </a:ext>
            </a:extLst>
          </p:cNvPr>
          <p:cNvGrpSpPr/>
          <p:nvPr/>
        </p:nvGrpSpPr>
        <p:grpSpPr>
          <a:xfrm>
            <a:off x="3263929" y="3077989"/>
            <a:ext cx="7000240" cy="1002465"/>
            <a:chOff x="814943" y="5827420"/>
            <a:chExt cx="7000240" cy="1002465"/>
          </a:xfrm>
        </p:grpSpPr>
        <p:cxnSp>
          <p:nvCxnSpPr>
            <p:cNvPr id="99" name="Connector: Elbow 98">
              <a:extLst>
                <a:ext uri="{FF2B5EF4-FFF2-40B4-BE49-F238E27FC236}">
                  <a16:creationId xmlns:a16="http://schemas.microsoft.com/office/drawing/2014/main" id="{94898274-9A83-4F7D-8A74-148333DCB4AE}"/>
                </a:ext>
              </a:extLst>
            </p:cNvPr>
            <p:cNvCxnSpPr>
              <a:cxnSpLocks/>
              <a:stCxn id="50" idx="1"/>
              <a:endCxn id="52" idx="1"/>
            </p:cNvCxnSpPr>
            <p:nvPr/>
          </p:nvCxnSpPr>
          <p:spPr>
            <a:xfrm rot="16200000" flipH="1">
              <a:off x="4308713" y="2333650"/>
              <a:ext cx="12700" cy="7000240"/>
            </a:xfrm>
            <a:prstGeom prst="bentConnector3">
              <a:avLst>
                <a:gd name="adj1" fmla="val 7576748"/>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B43B125F-7904-4075-B9D9-147085883E87}"/>
                </a:ext>
              </a:extLst>
            </p:cNvPr>
            <p:cNvSpPr/>
            <p:nvPr/>
          </p:nvSpPr>
          <p:spPr>
            <a:xfrm>
              <a:off x="2928067" y="6460553"/>
              <a:ext cx="2581156" cy="369332"/>
            </a:xfrm>
            <a:prstGeom prst="rect">
              <a:avLst/>
            </a:prstGeom>
          </p:spPr>
          <p:txBody>
            <a:bodyPr wrap="none">
              <a:spAutoFit/>
            </a:bodyPr>
            <a:lstStyle/>
            <a:p>
              <a:r>
                <a:rPr lang="en-US" dirty="0"/>
                <a:t>Connection Established</a:t>
              </a:r>
            </a:p>
          </p:txBody>
        </p:sp>
      </p:grpSp>
      <p:sp>
        <p:nvSpPr>
          <p:cNvPr id="101" name="Rectangle 100">
            <a:extLst>
              <a:ext uri="{FF2B5EF4-FFF2-40B4-BE49-F238E27FC236}">
                <a16:creationId xmlns:a16="http://schemas.microsoft.com/office/drawing/2014/main" id="{546B042F-2045-4B25-AA8B-1CD6656564BD}"/>
              </a:ext>
            </a:extLst>
          </p:cNvPr>
          <p:cNvSpPr/>
          <p:nvPr/>
        </p:nvSpPr>
        <p:spPr>
          <a:xfrm>
            <a:off x="3238757" y="1896268"/>
            <a:ext cx="1430694" cy="798909"/>
          </a:xfrm>
          <a:prstGeom prst="rect">
            <a:avLst/>
          </a:prstGeom>
          <a:solidFill>
            <a:schemeClr val="accent3">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Trusted DIDs</a:t>
            </a:r>
          </a:p>
          <a:p>
            <a:pPr algn="ctr"/>
            <a:r>
              <a:rPr lang="tr-TR" sz="1400" dirty="0">
                <a:solidFill>
                  <a:schemeClr val="tx1"/>
                </a:solidFill>
              </a:rPr>
              <a:t>4444</a:t>
            </a:r>
            <a:endParaRPr lang="en-US" sz="1400" dirty="0">
              <a:solidFill>
                <a:schemeClr val="tx1"/>
              </a:solidFill>
            </a:endParaRPr>
          </a:p>
          <a:p>
            <a:pPr algn="ctr"/>
            <a:r>
              <a:rPr lang="en-US" sz="1400" dirty="0">
                <a:solidFill>
                  <a:schemeClr val="tx1"/>
                </a:solidFill>
              </a:rPr>
              <a:t>6666</a:t>
            </a:r>
          </a:p>
        </p:txBody>
      </p:sp>
      <p:cxnSp>
        <p:nvCxnSpPr>
          <p:cNvPr id="102" name="Connector: Elbow 101">
            <a:extLst>
              <a:ext uri="{FF2B5EF4-FFF2-40B4-BE49-F238E27FC236}">
                <a16:creationId xmlns:a16="http://schemas.microsoft.com/office/drawing/2014/main" id="{FAB0D5C9-D94D-4E38-BB78-EE448ED0E22F}"/>
              </a:ext>
            </a:extLst>
          </p:cNvPr>
          <p:cNvCxnSpPr>
            <a:cxnSpLocks/>
            <a:stCxn id="50" idx="1"/>
            <a:endCxn id="73" idx="0"/>
          </p:cNvCxnSpPr>
          <p:nvPr/>
        </p:nvCxnSpPr>
        <p:spPr>
          <a:xfrm rot="16200000" flipH="1">
            <a:off x="3383166" y="2958752"/>
            <a:ext cx="1741330" cy="1992504"/>
          </a:xfrm>
          <a:prstGeom prst="bentConnector3">
            <a:avLst>
              <a:gd name="adj1" fmla="val 50000"/>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4" name="Group 103">
            <a:extLst>
              <a:ext uri="{FF2B5EF4-FFF2-40B4-BE49-F238E27FC236}">
                <a16:creationId xmlns:a16="http://schemas.microsoft.com/office/drawing/2014/main" id="{A745BDFD-3555-4988-8D9D-10F75CF963DD}"/>
              </a:ext>
            </a:extLst>
          </p:cNvPr>
          <p:cNvGrpSpPr/>
          <p:nvPr/>
        </p:nvGrpSpPr>
        <p:grpSpPr>
          <a:xfrm>
            <a:off x="4680901" y="5033001"/>
            <a:ext cx="914400" cy="914400"/>
            <a:chOff x="632816" y="339230"/>
            <a:chExt cx="914400" cy="914400"/>
          </a:xfrm>
        </p:grpSpPr>
        <p:pic>
          <p:nvPicPr>
            <p:cNvPr id="106" name="Graphic 105" descr="Key">
              <a:extLst>
                <a:ext uri="{FF2B5EF4-FFF2-40B4-BE49-F238E27FC236}">
                  <a16:creationId xmlns:a16="http://schemas.microsoft.com/office/drawing/2014/main" id="{C0DB6ABD-28C8-4134-95F0-31B36191F21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32816" y="339230"/>
              <a:ext cx="914400" cy="914400"/>
            </a:xfrm>
            <a:prstGeom prst="rect">
              <a:avLst/>
            </a:prstGeom>
          </p:spPr>
        </p:pic>
        <p:sp>
          <p:nvSpPr>
            <p:cNvPr id="112" name="TextBox 111">
              <a:extLst>
                <a:ext uri="{FF2B5EF4-FFF2-40B4-BE49-F238E27FC236}">
                  <a16:creationId xmlns:a16="http://schemas.microsoft.com/office/drawing/2014/main" id="{8A7CDC0D-3AAB-49CE-8DCD-FFEFBFBD14BC}"/>
                </a:ext>
              </a:extLst>
            </p:cNvPr>
            <p:cNvSpPr txBox="1"/>
            <p:nvPr/>
          </p:nvSpPr>
          <p:spPr>
            <a:xfrm>
              <a:off x="967055" y="492448"/>
              <a:ext cx="538930" cy="246221"/>
            </a:xfrm>
            <a:prstGeom prst="rect">
              <a:avLst/>
            </a:prstGeom>
            <a:noFill/>
          </p:spPr>
          <p:txBody>
            <a:bodyPr wrap="none" rtlCol="0">
              <a:spAutoFit/>
            </a:bodyPr>
            <a:lstStyle/>
            <a:p>
              <a:r>
                <a:rPr lang="en-US" sz="1000" dirty="0">
                  <a:solidFill>
                    <a:schemeClr val="bg1"/>
                  </a:solidFill>
                </a:rPr>
                <a:t>Public</a:t>
              </a:r>
            </a:p>
          </p:txBody>
        </p:sp>
      </p:grpSp>
      <p:sp>
        <p:nvSpPr>
          <p:cNvPr id="113" name="TextBox 112">
            <a:extLst>
              <a:ext uri="{FF2B5EF4-FFF2-40B4-BE49-F238E27FC236}">
                <a16:creationId xmlns:a16="http://schemas.microsoft.com/office/drawing/2014/main" id="{157FEF02-71C9-41D1-BE45-47F98E801026}"/>
              </a:ext>
            </a:extLst>
          </p:cNvPr>
          <p:cNvSpPr txBox="1"/>
          <p:nvPr/>
        </p:nvSpPr>
        <p:spPr>
          <a:xfrm rot="19252941">
            <a:off x="1873121" y="1877401"/>
            <a:ext cx="1554829" cy="461665"/>
          </a:xfrm>
          <a:prstGeom prst="rect">
            <a:avLst/>
          </a:prstGeom>
          <a:noFill/>
        </p:spPr>
        <p:txBody>
          <a:bodyPr wrap="square" rtlCol="0">
            <a:spAutoFit/>
          </a:bodyPr>
          <a:lstStyle/>
          <a:p>
            <a:r>
              <a:rPr lang="tr-TR" sz="2400" b="1" i="1" u="sng" dirty="0">
                <a:ln w="6350">
                  <a:noFill/>
                </a:ln>
                <a:solidFill>
                  <a:srgbClr val="90C226"/>
                </a:solidFill>
                <a:effectLst>
                  <a:outerShdw blurRad="38100" dist="38100" dir="2700000" algn="tl">
                    <a:srgbClr val="000000">
                      <a:alpha val="43137"/>
                    </a:srgbClr>
                  </a:outerShdw>
                </a:effectLst>
                <a:highlight>
                  <a:srgbClr val="E6E7E9"/>
                </a:highlight>
              </a:rPr>
              <a:t>TRUSTED</a:t>
            </a:r>
            <a:endParaRPr lang="en-US" sz="2400" b="1" i="1" u="sng" dirty="0">
              <a:ln w="6350">
                <a:noFill/>
              </a:ln>
              <a:solidFill>
                <a:srgbClr val="90C226"/>
              </a:solidFill>
              <a:effectLst>
                <a:outerShdw blurRad="38100" dist="38100" dir="2700000" algn="tl">
                  <a:srgbClr val="000000">
                    <a:alpha val="43137"/>
                  </a:srgbClr>
                </a:outerShdw>
              </a:effectLst>
              <a:highlight>
                <a:srgbClr val="E6E7E9"/>
              </a:highlight>
            </a:endParaRPr>
          </a:p>
        </p:txBody>
      </p:sp>
    </p:spTree>
    <p:extLst>
      <p:ext uri="{BB962C8B-B14F-4D97-AF65-F5344CB8AC3E}">
        <p14:creationId xmlns:p14="http://schemas.microsoft.com/office/powerpoint/2010/main" val="76318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xEl>
                                              <p:pRg st="2" end="2"/>
                                            </p:txEl>
                                          </p:spTgt>
                                        </p:tgtEl>
                                        <p:attrNameLst>
                                          <p:attrName>style.visibility</p:attrName>
                                        </p:attrNameLst>
                                      </p:cBhvr>
                                      <p:to>
                                        <p:strVal val="visible"/>
                                      </p:to>
                                    </p:set>
                                    <p:animEffect transition="in" filter="fade">
                                      <p:cBhvr>
                                        <p:cTn id="7" dur="500"/>
                                        <p:tgtEl>
                                          <p:spTgt spid="5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0"/>
                                        </p:tgtEl>
                                        <p:attrNameLst>
                                          <p:attrName>style.visibility</p:attrName>
                                        </p:attrNameLst>
                                      </p:cBhvr>
                                      <p:to>
                                        <p:strVal val="visible"/>
                                      </p:to>
                                    </p:set>
                                    <p:animEffect transition="in" filter="fade">
                                      <p:cBhvr>
                                        <p:cTn id="10" dur="500"/>
                                        <p:tgtEl>
                                          <p:spTgt spid="120"/>
                                        </p:tgtEl>
                                      </p:cBhvr>
                                    </p:animEffect>
                                  </p:childTnLst>
                                </p:cTn>
                              </p:par>
                              <p:par>
                                <p:cTn id="11" presetID="10" presetClass="entr" presetSubtype="0" fill="hold" nodeType="withEffect">
                                  <p:stCondLst>
                                    <p:cond delay="0"/>
                                  </p:stCondLst>
                                  <p:childTnLst>
                                    <p:set>
                                      <p:cBhvr>
                                        <p:cTn id="12" dur="1" fill="hold">
                                          <p:stCondLst>
                                            <p:cond delay="0"/>
                                          </p:stCondLst>
                                        </p:cTn>
                                        <p:tgtEl>
                                          <p:spTgt spid="177"/>
                                        </p:tgtEl>
                                        <p:attrNameLst>
                                          <p:attrName>style.visibility</p:attrName>
                                        </p:attrNameLst>
                                      </p:cBhvr>
                                      <p:to>
                                        <p:strVal val="visible"/>
                                      </p:to>
                                    </p:set>
                                    <p:animEffect transition="in" filter="fade">
                                      <p:cBhvr>
                                        <p:cTn id="13" dur="500"/>
                                        <p:tgtEl>
                                          <p:spTgt spid="17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1">
                                            <p:txEl>
                                              <p:pRg st="2" end="2"/>
                                            </p:txEl>
                                          </p:spTgt>
                                        </p:tgtEl>
                                        <p:attrNameLst>
                                          <p:attrName>style.visibility</p:attrName>
                                        </p:attrNameLst>
                                      </p:cBhvr>
                                      <p:to>
                                        <p:strVal val="visible"/>
                                      </p:to>
                                    </p:set>
                                    <p:animEffect transition="in" filter="fade">
                                      <p:cBhvr>
                                        <p:cTn id="18" dur="500"/>
                                        <p:tgtEl>
                                          <p:spTgt spid="51">
                                            <p:txEl>
                                              <p:pRg st="2" end="2"/>
                                            </p:txEl>
                                          </p:spTgt>
                                        </p:tgtEl>
                                      </p:cBhvr>
                                    </p:animEffect>
                                  </p:childTnLst>
                                </p:cTn>
                              </p:par>
                              <p:par>
                                <p:cTn id="19" presetID="1" presetClass="entr" presetSubtype="0" fill="hold" nodeType="withEffect">
                                  <p:stCondLst>
                                    <p:cond delay="0"/>
                                  </p:stCondLst>
                                  <p:childTnLst>
                                    <p:set>
                                      <p:cBhvr>
                                        <p:cTn id="20" dur="1" fill="hold">
                                          <p:stCondLst>
                                            <p:cond delay="0"/>
                                          </p:stCondLst>
                                        </p:cTn>
                                        <p:tgtEl>
                                          <p:spTgt spid="1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0">
                                            <p:txEl>
                                              <p:pRg st="2" end="2"/>
                                            </p:txEl>
                                          </p:spTgt>
                                        </p:tgtEl>
                                        <p:attrNameLst>
                                          <p:attrName>style.visibility</p:attrName>
                                        </p:attrNameLst>
                                      </p:cBhvr>
                                      <p:to>
                                        <p:strVal val="visible"/>
                                      </p:to>
                                    </p:set>
                                    <p:animEffect transition="in" filter="fade">
                                      <p:cBhvr>
                                        <p:cTn id="27" dur="500"/>
                                        <p:tgtEl>
                                          <p:spTgt spid="50">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16"/>
                                        </p:tgtEl>
                                        <p:attrNameLst>
                                          <p:attrName>style.visibility</p:attrName>
                                        </p:attrNameLst>
                                      </p:cBhvr>
                                      <p:to>
                                        <p:strVal val="visible"/>
                                      </p:to>
                                    </p:set>
                                    <p:animEffect transition="in" filter="fade">
                                      <p:cBhvr>
                                        <p:cTn id="30" dur="500"/>
                                        <p:tgtEl>
                                          <p:spTgt spid="116"/>
                                        </p:tgtEl>
                                      </p:cBhvr>
                                    </p:animEffect>
                                  </p:childTnLst>
                                </p:cTn>
                              </p:par>
                              <p:par>
                                <p:cTn id="31" presetID="10" presetClass="entr" presetSubtype="0" fill="hold" nodeType="withEffect">
                                  <p:stCondLst>
                                    <p:cond delay="0"/>
                                  </p:stCondLst>
                                  <p:childTnLst>
                                    <p:set>
                                      <p:cBhvr>
                                        <p:cTn id="32" dur="1" fill="hold">
                                          <p:stCondLst>
                                            <p:cond delay="0"/>
                                          </p:stCondLst>
                                        </p:cTn>
                                        <p:tgtEl>
                                          <p:spTgt spid="107"/>
                                        </p:tgtEl>
                                        <p:attrNameLst>
                                          <p:attrName>style.visibility</p:attrName>
                                        </p:attrNameLst>
                                      </p:cBhvr>
                                      <p:to>
                                        <p:strVal val="visible"/>
                                      </p:to>
                                    </p:set>
                                    <p:animEffect transition="in" filter="fade">
                                      <p:cBhvr>
                                        <p:cTn id="33" dur="500"/>
                                        <p:tgtEl>
                                          <p:spTgt spid="10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500"/>
                                        <p:tgtEl>
                                          <p:spTgt spid="2"/>
                                        </p:tgtEl>
                                      </p:cBhvr>
                                    </p:animEffect>
                                  </p:childTnLst>
                                </p:cTn>
                              </p:par>
                              <p:par>
                                <p:cTn id="39" presetID="1" presetClass="entr" presetSubtype="0" fill="hold" nodeType="withEffect">
                                  <p:stCondLst>
                                    <p:cond delay="0"/>
                                  </p:stCondLst>
                                  <p:childTnLst>
                                    <p:set>
                                      <p:cBhvr>
                                        <p:cTn id="40" dur="1" fill="hold">
                                          <p:stCondLst>
                                            <p:cond delay="0"/>
                                          </p:stCondLst>
                                        </p:cTn>
                                        <p:tgtEl>
                                          <p:spTgt spid="176"/>
                                        </p:tgtEl>
                                        <p:attrNameLst>
                                          <p:attrName>style.visibility</p:attrName>
                                        </p:attrNameLst>
                                      </p:cBhvr>
                                      <p:to>
                                        <p:strVal val="visible"/>
                                      </p:to>
                                    </p:set>
                                  </p:childTnLst>
                                </p:cTn>
                              </p:par>
                              <p:par>
                                <p:cTn id="41" presetID="10" presetClass="entr" presetSubtype="0" fill="hold" nodeType="withEffect">
                                  <p:stCondLst>
                                    <p:cond delay="0"/>
                                  </p:stCondLst>
                                  <p:childTnLst>
                                    <p:set>
                                      <p:cBhvr>
                                        <p:cTn id="42" dur="1" fill="hold">
                                          <p:stCondLst>
                                            <p:cond delay="0"/>
                                          </p:stCondLst>
                                        </p:cTn>
                                        <p:tgtEl>
                                          <p:spTgt spid="178"/>
                                        </p:tgtEl>
                                        <p:attrNameLst>
                                          <p:attrName>style.visibility</p:attrName>
                                        </p:attrNameLst>
                                      </p:cBhvr>
                                      <p:to>
                                        <p:strVal val="visible"/>
                                      </p:to>
                                    </p:set>
                                    <p:animEffect transition="in" filter="fade">
                                      <p:cBhvr>
                                        <p:cTn id="43" dur="500"/>
                                        <p:tgtEl>
                                          <p:spTgt spid="17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1" nodeType="clickEffect">
                                  <p:stCondLst>
                                    <p:cond delay="0"/>
                                  </p:stCondLst>
                                  <p:childTnLst>
                                    <p:set>
                                      <p:cBhvr>
                                        <p:cTn id="47" dur="1" fill="hold">
                                          <p:stCondLst>
                                            <p:cond delay="0"/>
                                          </p:stCondLst>
                                        </p:cTn>
                                        <p:tgtEl>
                                          <p:spTgt spid="78"/>
                                        </p:tgtEl>
                                        <p:attrNameLst>
                                          <p:attrName>style.visibility</p:attrName>
                                        </p:attrNameLst>
                                      </p:cBhvr>
                                      <p:to>
                                        <p:strVal val="visible"/>
                                      </p:to>
                                    </p:set>
                                    <p:animEffect transition="in" filter="fade">
                                      <p:cBhvr>
                                        <p:cTn id="48" dur="500"/>
                                        <p:tgtEl>
                                          <p:spTgt spid="78"/>
                                        </p:tgtEl>
                                      </p:cBhvr>
                                    </p:animEffect>
                                  </p:childTnLst>
                                </p:cTn>
                              </p:par>
                              <p:par>
                                <p:cTn id="49" presetID="35" presetClass="path" presetSubtype="0" accel="50000" decel="50000" fill="hold" grpId="0" nodeType="withEffect">
                                  <p:stCondLst>
                                    <p:cond delay="0"/>
                                  </p:stCondLst>
                                  <p:childTnLst>
                                    <p:animMotion origin="layout" path="M 3.75E-6 4.81481E-6 L -0.14271 0.3206 " pathEditMode="relative" rAng="0" ptsTypes="AA">
                                      <p:cBhvr>
                                        <p:cTn id="50" dur="2000" fill="hold"/>
                                        <p:tgtEl>
                                          <p:spTgt spid="78"/>
                                        </p:tgtEl>
                                        <p:attrNameLst>
                                          <p:attrName>ppt_x</p:attrName>
                                          <p:attrName>ppt_y</p:attrName>
                                        </p:attrNameLst>
                                      </p:cBhvr>
                                      <p:rCtr x="-7135" y="16019"/>
                                    </p:animMotion>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2" nodeType="clickEffect">
                                  <p:stCondLst>
                                    <p:cond delay="0"/>
                                  </p:stCondLst>
                                  <p:childTnLst>
                                    <p:set>
                                      <p:cBhvr>
                                        <p:cTn id="54" dur="1" fill="hold">
                                          <p:stCondLst>
                                            <p:cond delay="0"/>
                                          </p:stCondLst>
                                        </p:cTn>
                                        <p:tgtEl>
                                          <p:spTgt spid="78"/>
                                        </p:tgtEl>
                                        <p:attrNameLst>
                                          <p:attrName>style.visibility</p:attrName>
                                        </p:attrNameLst>
                                      </p:cBhvr>
                                      <p:to>
                                        <p:strVal val="hidden"/>
                                      </p:to>
                                    </p:set>
                                  </p:childTnLst>
                                </p:cTn>
                              </p:par>
                              <p:par>
                                <p:cTn id="55" presetID="1" presetClass="entr" presetSubtype="0" fill="hold" grpId="1" nodeType="withEffect">
                                  <p:stCondLst>
                                    <p:cond delay="0"/>
                                  </p:stCondLst>
                                  <p:childTnLst>
                                    <p:set>
                                      <p:cBhvr>
                                        <p:cTn id="56" dur="1" fill="hold">
                                          <p:stCondLst>
                                            <p:cond delay="0"/>
                                          </p:stCondLst>
                                        </p:cTn>
                                        <p:tgtEl>
                                          <p:spTgt spid="85"/>
                                        </p:tgtEl>
                                        <p:attrNameLst>
                                          <p:attrName>style.visibility</p:attrName>
                                        </p:attrNameLst>
                                      </p:cBhvr>
                                      <p:to>
                                        <p:strVal val="visible"/>
                                      </p:to>
                                    </p:set>
                                  </p:childTnLst>
                                </p:cTn>
                              </p:par>
                              <p:par>
                                <p:cTn id="57" presetID="35" presetClass="path" presetSubtype="0" accel="50000" decel="50000" fill="hold" grpId="0" nodeType="withEffect">
                                  <p:stCondLst>
                                    <p:cond delay="0"/>
                                  </p:stCondLst>
                                  <p:childTnLst>
                                    <p:animMotion origin="layout" path="M 3.95833E-6 2.22222E-6 L 0.08685 -0.325 " pathEditMode="relative" rAng="0" ptsTypes="AA">
                                      <p:cBhvr>
                                        <p:cTn id="58" dur="2000" fill="hold"/>
                                        <p:tgtEl>
                                          <p:spTgt spid="85"/>
                                        </p:tgtEl>
                                        <p:attrNameLst>
                                          <p:attrName>ppt_x</p:attrName>
                                          <p:attrName>ppt_y</p:attrName>
                                        </p:attrNameLst>
                                      </p:cBhvr>
                                      <p:rCtr x="4336" y="-16250"/>
                                    </p:animMotion>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1" nodeType="click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fade">
                                      <p:cBhvr>
                                        <p:cTn id="63" dur="500"/>
                                        <p:tgtEl>
                                          <p:spTgt spid="69"/>
                                        </p:tgtEl>
                                      </p:cBhvr>
                                    </p:animEffect>
                                  </p:childTnLst>
                                </p:cTn>
                              </p:par>
                              <p:par>
                                <p:cTn id="64" presetID="35" presetClass="path" presetSubtype="0" accel="50000" decel="50000" fill="hold" grpId="0" nodeType="withEffect">
                                  <p:stCondLst>
                                    <p:cond delay="0"/>
                                  </p:stCondLst>
                                  <p:childTnLst>
                                    <p:animMotion origin="layout" path="M -1.45833E-6 1.85185E-6 L -0.6651 0.43287 " pathEditMode="relative" rAng="0" ptsTypes="AA">
                                      <p:cBhvr>
                                        <p:cTn id="65" dur="2000" fill="hold"/>
                                        <p:tgtEl>
                                          <p:spTgt spid="69"/>
                                        </p:tgtEl>
                                        <p:attrNameLst>
                                          <p:attrName>ppt_x</p:attrName>
                                          <p:attrName>ppt_y</p:attrName>
                                        </p:attrNameLst>
                                      </p:cBhvr>
                                      <p:rCtr x="-33255" y="21644"/>
                                    </p:animMotion>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2" nodeType="clickEffect">
                                  <p:stCondLst>
                                    <p:cond delay="0"/>
                                  </p:stCondLst>
                                  <p:childTnLst>
                                    <p:set>
                                      <p:cBhvr>
                                        <p:cTn id="69" dur="1" fill="hold">
                                          <p:stCondLst>
                                            <p:cond delay="0"/>
                                          </p:stCondLst>
                                        </p:cTn>
                                        <p:tgtEl>
                                          <p:spTgt spid="69"/>
                                        </p:tgtEl>
                                        <p:attrNameLst>
                                          <p:attrName>style.visibility</p:attrName>
                                        </p:attrNameLst>
                                      </p:cBhvr>
                                      <p:to>
                                        <p:strVal val="hidden"/>
                                      </p:to>
                                    </p:set>
                                  </p:childTnLst>
                                </p:cTn>
                              </p:par>
                              <p:par>
                                <p:cTn id="70" presetID="1" presetClass="entr" presetSubtype="0" fill="hold" grpId="1" nodeType="withEffect">
                                  <p:stCondLst>
                                    <p:cond delay="0"/>
                                  </p:stCondLst>
                                  <p:childTnLst>
                                    <p:set>
                                      <p:cBhvr>
                                        <p:cTn id="71" dur="1" fill="hold">
                                          <p:stCondLst>
                                            <p:cond delay="0"/>
                                          </p:stCondLst>
                                        </p:cTn>
                                        <p:tgtEl>
                                          <p:spTgt spid="71"/>
                                        </p:tgtEl>
                                        <p:attrNameLst>
                                          <p:attrName>style.visibility</p:attrName>
                                        </p:attrNameLst>
                                      </p:cBhvr>
                                      <p:to>
                                        <p:strVal val="visible"/>
                                      </p:to>
                                    </p:set>
                                  </p:childTnLst>
                                </p:cTn>
                              </p:par>
                              <p:par>
                                <p:cTn id="72" presetID="35" presetClass="path" presetSubtype="0" accel="50000" decel="50000" fill="hold" grpId="0" nodeType="withEffect">
                                  <p:stCondLst>
                                    <p:cond delay="0"/>
                                  </p:stCondLst>
                                  <p:childTnLst>
                                    <p:animMotion origin="layout" path="M 2.08333E-6 -4.07407E-6 L 0.65937 -0.57083 " pathEditMode="relative" rAng="0" ptsTypes="AA">
                                      <p:cBhvr>
                                        <p:cTn id="73" dur="2000" fill="hold"/>
                                        <p:tgtEl>
                                          <p:spTgt spid="71"/>
                                        </p:tgtEl>
                                        <p:attrNameLst>
                                          <p:attrName>ppt_x</p:attrName>
                                          <p:attrName>ppt_y</p:attrName>
                                        </p:attrNameLst>
                                      </p:cBhvr>
                                      <p:rCtr x="32969" y="-28542"/>
                                    </p:animMotion>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1" nodeType="clickEffect">
                                  <p:stCondLst>
                                    <p:cond delay="0"/>
                                  </p:stCondLst>
                                  <p:childTnLst>
                                    <p:set>
                                      <p:cBhvr>
                                        <p:cTn id="77" dur="1" fill="hold">
                                          <p:stCondLst>
                                            <p:cond delay="0"/>
                                          </p:stCondLst>
                                        </p:cTn>
                                        <p:tgtEl>
                                          <p:spTgt spid="81"/>
                                        </p:tgtEl>
                                        <p:attrNameLst>
                                          <p:attrName>style.visibility</p:attrName>
                                        </p:attrNameLst>
                                      </p:cBhvr>
                                      <p:to>
                                        <p:strVal val="visible"/>
                                      </p:to>
                                    </p:set>
                                    <p:animEffect transition="in" filter="fade">
                                      <p:cBhvr>
                                        <p:cTn id="78" dur="500"/>
                                        <p:tgtEl>
                                          <p:spTgt spid="81"/>
                                        </p:tgtEl>
                                      </p:cBhvr>
                                    </p:animEffect>
                                  </p:childTnLst>
                                </p:cTn>
                              </p:par>
                            </p:childTnLst>
                          </p:cTn>
                        </p:par>
                      </p:childTnLst>
                    </p:cTn>
                  </p:par>
                  <p:par>
                    <p:cTn id="79" fill="hold">
                      <p:stCondLst>
                        <p:cond delay="indefinite"/>
                      </p:stCondLst>
                      <p:childTnLst>
                        <p:par>
                          <p:cTn id="80" fill="hold">
                            <p:stCondLst>
                              <p:cond delay="0"/>
                            </p:stCondLst>
                            <p:childTnLst>
                              <p:par>
                                <p:cTn id="81" presetID="35" presetClass="path" presetSubtype="0" accel="50000" decel="50000" fill="hold" grpId="0" nodeType="clickEffect">
                                  <p:stCondLst>
                                    <p:cond delay="0"/>
                                  </p:stCondLst>
                                  <p:childTnLst>
                                    <p:animMotion origin="layout" path="M 2.5E-6 1.48148E-6 L -0.28334 0.00533 " pathEditMode="relative" rAng="0" ptsTypes="AA">
                                      <p:cBhvr>
                                        <p:cTn id="82" dur="2000" fill="hold"/>
                                        <p:tgtEl>
                                          <p:spTgt spid="81"/>
                                        </p:tgtEl>
                                        <p:attrNameLst>
                                          <p:attrName>ppt_x</p:attrName>
                                          <p:attrName>ppt_y</p:attrName>
                                        </p:attrNameLst>
                                      </p:cBhvr>
                                      <p:rCtr x="-14219" y="231"/>
                                    </p:animMotion>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1" nodeType="clickEffect">
                                  <p:stCondLst>
                                    <p:cond delay="0"/>
                                  </p:stCondLst>
                                  <p:childTnLst>
                                    <p:set>
                                      <p:cBhvr>
                                        <p:cTn id="86" dur="1" fill="hold">
                                          <p:stCondLst>
                                            <p:cond delay="0"/>
                                          </p:stCondLst>
                                        </p:cTn>
                                        <p:tgtEl>
                                          <p:spTgt spid="154"/>
                                        </p:tgtEl>
                                        <p:attrNameLst>
                                          <p:attrName>style.visibility</p:attrName>
                                        </p:attrNameLst>
                                      </p:cBhvr>
                                      <p:to>
                                        <p:strVal val="visible"/>
                                      </p:to>
                                    </p:set>
                                    <p:animEffect transition="in" filter="fade">
                                      <p:cBhvr>
                                        <p:cTn id="87" dur="500"/>
                                        <p:tgtEl>
                                          <p:spTgt spid="154"/>
                                        </p:tgtEl>
                                      </p:cBhvr>
                                    </p:animEffect>
                                  </p:childTnLst>
                                </p:cTn>
                              </p:par>
                              <p:par>
                                <p:cTn id="88" presetID="35" presetClass="path" presetSubtype="0" accel="50000" decel="50000" fill="hold" grpId="0" nodeType="withEffect">
                                  <p:stCondLst>
                                    <p:cond delay="0"/>
                                  </p:stCondLst>
                                  <p:childTnLst>
                                    <p:animMotion origin="layout" path="M 3.95833E-6 2.22222E-6 L -0.22357 0.0037 " pathEditMode="relative" rAng="0" ptsTypes="AA">
                                      <p:cBhvr>
                                        <p:cTn id="89" dur="2000" fill="hold"/>
                                        <p:tgtEl>
                                          <p:spTgt spid="154"/>
                                        </p:tgtEl>
                                        <p:attrNameLst>
                                          <p:attrName>ppt_x</p:attrName>
                                          <p:attrName>ppt_y</p:attrName>
                                        </p:attrNameLst>
                                      </p:cBhvr>
                                      <p:rCtr x="-11185" y="185"/>
                                    </p:animMotion>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fade">
                                      <p:cBhvr>
                                        <p:cTn id="94" dur="500"/>
                                        <p:tgtEl>
                                          <p:spTgt spid="29"/>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1" nodeType="clickEffect">
                                  <p:stCondLst>
                                    <p:cond delay="0"/>
                                  </p:stCondLst>
                                  <p:childTnLst>
                                    <p:set>
                                      <p:cBhvr>
                                        <p:cTn id="98" dur="1" fill="hold">
                                          <p:stCondLst>
                                            <p:cond delay="0"/>
                                          </p:stCondLst>
                                        </p:cTn>
                                        <p:tgtEl>
                                          <p:spTgt spid="86"/>
                                        </p:tgtEl>
                                        <p:attrNameLst>
                                          <p:attrName>style.visibility</p:attrName>
                                        </p:attrNameLst>
                                      </p:cBhvr>
                                      <p:to>
                                        <p:strVal val="visible"/>
                                      </p:to>
                                    </p:set>
                                    <p:animEffect transition="in" filter="fade">
                                      <p:cBhvr>
                                        <p:cTn id="99" dur="500"/>
                                        <p:tgtEl>
                                          <p:spTgt spid="86"/>
                                        </p:tgtEl>
                                      </p:cBhvr>
                                    </p:animEffect>
                                  </p:childTnLst>
                                </p:cTn>
                              </p:par>
                              <p:par>
                                <p:cTn id="100" presetID="35" presetClass="path" presetSubtype="0" accel="50000" decel="50000" fill="hold" grpId="0" nodeType="withEffect">
                                  <p:stCondLst>
                                    <p:cond delay="0"/>
                                  </p:stCondLst>
                                  <p:childTnLst>
                                    <p:animMotion origin="layout" path="M 2.5E-6 -1.85185E-6 L -0.22357 0.00371 " pathEditMode="relative" rAng="0" ptsTypes="AA">
                                      <p:cBhvr>
                                        <p:cTn id="101" dur="2000" fill="hold"/>
                                        <p:tgtEl>
                                          <p:spTgt spid="86"/>
                                        </p:tgtEl>
                                        <p:attrNameLst>
                                          <p:attrName>ppt_x</p:attrName>
                                          <p:attrName>ppt_y</p:attrName>
                                        </p:attrNameLst>
                                      </p:cBhvr>
                                      <p:rCtr x="-11185" y="185"/>
                                    </p:animMotion>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2" nodeType="clickEffect">
                                  <p:stCondLst>
                                    <p:cond delay="0"/>
                                  </p:stCondLst>
                                  <p:childTnLst>
                                    <p:set>
                                      <p:cBhvr>
                                        <p:cTn id="105" dur="1" fill="hold">
                                          <p:stCondLst>
                                            <p:cond delay="0"/>
                                          </p:stCondLst>
                                        </p:cTn>
                                        <p:tgtEl>
                                          <p:spTgt spid="86"/>
                                        </p:tgtEl>
                                        <p:attrNameLst>
                                          <p:attrName>style.visibility</p:attrName>
                                        </p:attrNameLst>
                                      </p:cBhvr>
                                      <p:to>
                                        <p:strVal val="hidden"/>
                                      </p:to>
                                    </p:set>
                                  </p:childTnLst>
                                </p:cTn>
                              </p:par>
                              <p:par>
                                <p:cTn id="106" presetID="1" presetClass="exit" presetSubtype="0" fill="hold" grpId="2" nodeType="withEffect">
                                  <p:stCondLst>
                                    <p:cond delay="0"/>
                                  </p:stCondLst>
                                  <p:childTnLst>
                                    <p:set>
                                      <p:cBhvr>
                                        <p:cTn id="107" dur="1" fill="hold">
                                          <p:stCondLst>
                                            <p:cond delay="0"/>
                                          </p:stCondLst>
                                        </p:cTn>
                                        <p:tgtEl>
                                          <p:spTgt spid="85"/>
                                        </p:tgtEl>
                                        <p:attrNameLst>
                                          <p:attrName>style.visibility</p:attrName>
                                        </p:attrNameLst>
                                      </p:cBhvr>
                                      <p:to>
                                        <p:strVal val="hidden"/>
                                      </p:to>
                                    </p:set>
                                  </p:childTnLst>
                                </p:cTn>
                              </p:par>
                              <p:par>
                                <p:cTn id="108" presetID="1" presetClass="entr" presetSubtype="0" fill="hold" grpId="1" nodeType="withEffect">
                                  <p:stCondLst>
                                    <p:cond delay="0"/>
                                  </p:stCondLst>
                                  <p:childTnLst>
                                    <p:set>
                                      <p:cBhvr>
                                        <p:cTn id="109" dur="1" fill="hold">
                                          <p:stCondLst>
                                            <p:cond delay="0"/>
                                          </p:stCondLst>
                                        </p:cTn>
                                        <p:tgtEl>
                                          <p:spTgt spid="82"/>
                                        </p:tgtEl>
                                        <p:attrNameLst>
                                          <p:attrName>style.visibility</p:attrName>
                                        </p:attrNameLst>
                                      </p:cBhvr>
                                      <p:to>
                                        <p:strVal val="visible"/>
                                      </p:to>
                                    </p:set>
                                  </p:childTnLst>
                                </p:cTn>
                              </p:par>
                              <p:par>
                                <p:cTn id="110" presetID="35" presetClass="path" presetSubtype="0" accel="50000" decel="50000" fill="hold" grpId="0" nodeType="withEffect">
                                  <p:stCondLst>
                                    <p:cond delay="0"/>
                                  </p:stCondLst>
                                  <p:childTnLst>
                                    <p:animMotion origin="layout" path="M 4.79167E-6 1.11111E-6 L 0.2927 -0.00833 " pathEditMode="relative" rAng="0" ptsTypes="AA">
                                      <p:cBhvr>
                                        <p:cTn id="111" dur="2000" fill="hold"/>
                                        <p:tgtEl>
                                          <p:spTgt spid="82"/>
                                        </p:tgtEl>
                                        <p:attrNameLst>
                                          <p:attrName>ppt_x</p:attrName>
                                          <p:attrName>ppt_y</p:attrName>
                                        </p:attrNameLst>
                                      </p:cBhvr>
                                      <p:rCtr x="14635" y="-417"/>
                                    </p:animMotion>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15"/>
                                        </p:tgtEl>
                                        <p:attrNameLst>
                                          <p:attrName>style.visibility</p:attrName>
                                        </p:attrNameLst>
                                      </p:cBhvr>
                                      <p:to>
                                        <p:strVal val="visible"/>
                                      </p:to>
                                    </p:set>
                                    <p:animEffect transition="in" filter="fade">
                                      <p:cBhvr>
                                        <p:cTn id="116" dur="500"/>
                                        <p:tgtEl>
                                          <p:spTgt spid="15"/>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10"/>
                                        </p:tgtEl>
                                        <p:attrNameLst>
                                          <p:attrName>style.visibility</p:attrName>
                                        </p:attrNameLst>
                                      </p:cBhvr>
                                      <p:to>
                                        <p:strVal val="visible"/>
                                      </p:to>
                                    </p:set>
                                    <p:animEffect transition="in" filter="fade">
                                      <p:cBhvr>
                                        <p:cTn id="121" dur="500"/>
                                        <p:tgtEl>
                                          <p:spTgt spid="10"/>
                                        </p:tgtEl>
                                      </p:cBhvr>
                                    </p:animEffect>
                                  </p:childTnLst>
                                </p:cTn>
                              </p:par>
                              <p:par>
                                <p:cTn id="122" presetID="56" presetClass="path" presetSubtype="0" accel="50000" decel="50000" fill="hold" nodeType="withEffect">
                                  <p:stCondLst>
                                    <p:cond delay="0"/>
                                  </p:stCondLst>
                                  <p:childTnLst>
                                    <p:animMotion origin="layout" path="M 3.75E-6 -1.85185E-6 L 0.13242 -0.49236 " pathEditMode="relative" rAng="0" ptsTypes="AA">
                                      <p:cBhvr>
                                        <p:cTn id="123" dur="2000" fill="hold"/>
                                        <p:tgtEl>
                                          <p:spTgt spid="10"/>
                                        </p:tgtEl>
                                        <p:attrNameLst>
                                          <p:attrName>ppt_x</p:attrName>
                                          <p:attrName>ppt_y</p:attrName>
                                        </p:attrNameLst>
                                      </p:cBhvr>
                                      <p:rCtr x="6615" y="-24630"/>
                                    </p:animMotion>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nodeType="clickEffect">
                                  <p:stCondLst>
                                    <p:cond delay="0"/>
                                  </p:stCondLst>
                                  <p:childTnLst>
                                    <p:set>
                                      <p:cBhvr>
                                        <p:cTn id="127" dur="1" fill="hold">
                                          <p:stCondLst>
                                            <p:cond delay="0"/>
                                          </p:stCondLst>
                                        </p:cTn>
                                        <p:tgtEl>
                                          <p:spTgt spid="15"/>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53" presetClass="entr" presetSubtype="16" fill="hold" grpId="0" nodeType="clickEffect">
                                  <p:stCondLst>
                                    <p:cond delay="0"/>
                                  </p:stCondLst>
                                  <p:childTnLst>
                                    <p:set>
                                      <p:cBhvr>
                                        <p:cTn id="131" dur="1" fill="hold">
                                          <p:stCondLst>
                                            <p:cond delay="0"/>
                                          </p:stCondLst>
                                        </p:cTn>
                                        <p:tgtEl>
                                          <p:spTgt spid="131"/>
                                        </p:tgtEl>
                                        <p:attrNameLst>
                                          <p:attrName>style.visibility</p:attrName>
                                        </p:attrNameLst>
                                      </p:cBhvr>
                                      <p:to>
                                        <p:strVal val="visible"/>
                                      </p:to>
                                    </p:set>
                                    <p:anim calcmode="lin" valueType="num">
                                      <p:cBhvr>
                                        <p:cTn id="132" dur="500" fill="hold"/>
                                        <p:tgtEl>
                                          <p:spTgt spid="131"/>
                                        </p:tgtEl>
                                        <p:attrNameLst>
                                          <p:attrName>ppt_w</p:attrName>
                                        </p:attrNameLst>
                                      </p:cBhvr>
                                      <p:tavLst>
                                        <p:tav tm="0">
                                          <p:val>
                                            <p:fltVal val="0"/>
                                          </p:val>
                                        </p:tav>
                                        <p:tav tm="100000">
                                          <p:val>
                                            <p:strVal val="#ppt_w"/>
                                          </p:val>
                                        </p:tav>
                                      </p:tavLst>
                                    </p:anim>
                                    <p:anim calcmode="lin" valueType="num">
                                      <p:cBhvr>
                                        <p:cTn id="133" dur="500" fill="hold"/>
                                        <p:tgtEl>
                                          <p:spTgt spid="131"/>
                                        </p:tgtEl>
                                        <p:attrNameLst>
                                          <p:attrName>ppt_h</p:attrName>
                                        </p:attrNameLst>
                                      </p:cBhvr>
                                      <p:tavLst>
                                        <p:tav tm="0">
                                          <p:val>
                                            <p:fltVal val="0"/>
                                          </p:val>
                                        </p:tav>
                                        <p:tav tm="100000">
                                          <p:val>
                                            <p:strVal val="#ppt_h"/>
                                          </p:val>
                                        </p:tav>
                                      </p:tavLst>
                                    </p:anim>
                                    <p:animEffect transition="in" filter="fade">
                                      <p:cBhvr>
                                        <p:cTn id="134" dur="500"/>
                                        <p:tgtEl>
                                          <p:spTgt spid="131"/>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2" nodeType="clickEffect">
                                  <p:stCondLst>
                                    <p:cond delay="0"/>
                                  </p:stCondLst>
                                  <p:childTnLst>
                                    <p:set>
                                      <p:cBhvr>
                                        <p:cTn id="138" dur="1" fill="hold">
                                          <p:stCondLst>
                                            <p:cond delay="0"/>
                                          </p:stCondLst>
                                        </p:cTn>
                                        <p:tgtEl>
                                          <p:spTgt spid="81"/>
                                        </p:tgtEl>
                                        <p:attrNameLst>
                                          <p:attrName>style.visibility</p:attrName>
                                        </p:attrNameLst>
                                      </p:cBhvr>
                                      <p:to>
                                        <p:strVal val="hidden"/>
                                      </p:to>
                                    </p:set>
                                  </p:childTnLst>
                                </p:cTn>
                              </p:par>
                              <p:par>
                                <p:cTn id="139" presetID="1" presetClass="entr" presetSubtype="0" fill="hold" grpId="1" nodeType="withEffect">
                                  <p:stCondLst>
                                    <p:cond delay="0"/>
                                  </p:stCondLst>
                                  <p:childTnLst>
                                    <p:set>
                                      <p:cBhvr>
                                        <p:cTn id="140" dur="1" fill="hold">
                                          <p:stCondLst>
                                            <p:cond delay="0"/>
                                          </p:stCondLst>
                                        </p:cTn>
                                        <p:tgtEl>
                                          <p:spTgt spid="103"/>
                                        </p:tgtEl>
                                        <p:attrNameLst>
                                          <p:attrName>style.visibility</p:attrName>
                                        </p:attrNameLst>
                                      </p:cBhvr>
                                      <p:to>
                                        <p:strVal val="visible"/>
                                      </p:to>
                                    </p:set>
                                  </p:childTnLst>
                                </p:cTn>
                              </p:par>
                              <p:par>
                                <p:cTn id="141" presetID="35" presetClass="path" presetSubtype="0" accel="50000" decel="50000" fill="hold" grpId="0" nodeType="withEffect">
                                  <p:stCondLst>
                                    <p:cond delay="0"/>
                                  </p:stCondLst>
                                  <p:childTnLst>
                                    <p:animMotion origin="layout" path="M -4.16667E-6 -3.7037E-6 L -0.2888 -3.7037E-6 " pathEditMode="relative" rAng="0" ptsTypes="AA">
                                      <p:cBhvr>
                                        <p:cTn id="142" dur="2000" fill="hold"/>
                                        <p:tgtEl>
                                          <p:spTgt spid="103"/>
                                        </p:tgtEl>
                                        <p:attrNameLst>
                                          <p:attrName>ppt_x</p:attrName>
                                          <p:attrName>ppt_y</p:attrName>
                                        </p:attrNameLst>
                                      </p:cBhvr>
                                      <p:rCtr x="-14440" y="0"/>
                                    </p:animMotion>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nodeType="clickEffect">
                                  <p:stCondLst>
                                    <p:cond delay="0"/>
                                  </p:stCondLst>
                                  <p:childTnLst>
                                    <p:set>
                                      <p:cBhvr>
                                        <p:cTn id="146" dur="1" fill="hold">
                                          <p:stCondLst>
                                            <p:cond delay="0"/>
                                          </p:stCondLst>
                                        </p:cTn>
                                        <p:tgtEl>
                                          <p:spTgt spid="29"/>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105"/>
                                        </p:tgtEl>
                                        <p:attrNameLst>
                                          <p:attrName>style.visibility</p:attrName>
                                        </p:attrNameLst>
                                      </p:cBhvr>
                                      <p:to>
                                        <p:strVal val="visible"/>
                                      </p:to>
                                    </p:set>
                                    <p:animEffect transition="in" filter="fade">
                                      <p:cBhvr>
                                        <p:cTn id="151" dur="500"/>
                                        <p:tgtEl>
                                          <p:spTgt spid="105"/>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92"/>
                                        </p:tgtEl>
                                        <p:attrNameLst>
                                          <p:attrName>style.visibility</p:attrName>
                                        </p:attrNameLst>
                                      </p:cBhvr>
                                      <p:to>
                                        <p:strVal val="visible"/>
                                      </p:to>
                                    </p:set>
                                    <p:animEffect transition="in" filter="fade">
                                      <p:cBhvr>
                                        <p:cTn id="156" dur="500"/>
                                        <p:tgtEl>
                                          <p:spTgt spid="92"/>
                                        </p:tgtEl>
                                      </p:cBhvr>
                                    </p:animEffect>
                                  </p:childTnLst>
                                </p:cTn>
                              </p:par>
                              <p:par>
                                <p:cTn id="157" presetID="56" presetClass="path" presetSubtype="0" accel="50000" decel="50000" fill="hold" nodeType="withEffect">
                                  <p:stCondLst>
                                    <p:cond delay="0"/>
                                  </p:stCondLst>
                                  <p:childTnLst>
                                    <p:animMotion origin="layout" path="M -1.45833E-6 4.07407E-6 L -0.55508 -0.51505 " pathEditMode="relative" rAng="0" ptsTypes="AA">
                                      <p:cBhvr>
                                        <p:cTn id="158" dur="2000" fill="hold"/>
                                        <p:tgtEl>
                                          <p:spTgt spid="92"/>
                                        </p:tgtEl>
                                        <p:attrNameLst>
                                          <p:attrName>ppt_x</p:attrName>
                                          <p:attrName>ppt_y</p:attrName>
                                        </p:attrNameLst>
                                      </p:cBhvr>
                                      <p:rCtr x="-27760" y="-25764"/>
                                    </p:animMotion>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nodeType="clickEffect">
                                  <p:stCondLst>
                                    <p:cond delay="0"/>
                                  </p:stCondLst>
                                  <p:childTnLst>
                                    <p:set>
                                      <p:cBhvr>
                                        <p:cTn id="162" dur="1" fill="hold">
                                          <p:stCondLst>
                                            <p:cond delay="0"/>
                                          </p:stCondLst>
                                        </p:cTn>
                                        <p:tgtEl>
                                          <p:spTgt spid="105"/>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53" presetClass="entr" presetSubtype="16" fill="hold" grpId="0" nodeType="clickEffect">
                                  <p:stCondLst>
                                    <p:cond delay="0"/>
                                  </p:stCondLst>
                                  <p:childTnLst>
                                    <p:set>
                                      <p:cBhvr>
                                        <p:cTn id="166" dur="1" fill="hold">
                                          <p:stCondLst>
                                            <p:cond delay="0"/>
                                          </p:stCondLst>
                                        </p:cTn>
                                        <p:tgtEl>
                                          <p:spTgt spid="35"/>
                                        </p:tgtEl>
                                        <p:attrNameLst>
                                          <p:attrName>style.visibility</p:attrName>
                                        </p:attrNameLst>
                                      </p:cBhvr>
                                      <p:to>
                                        <p:strVal val="visible"/>
                                      </p:to>
                                    </p:set>
                                    <p:anim calcmode="lin" valueType="num">
                                      <p:cBhvr>
                                        <p:cTn id="167" dur="500" fill="hold"/>
                                        <p:tgtEl>
                                          <p:spTgt spid="35"/>
                                        </p:tgtEl>
                                        <p:attrNameLst>
                                          <p:attrName>ppt_w</p:attrName>
                                        </p:attrNameLst>
                                      </p:cBhvr>
                                      <p:tavLst>
                                        <p:tav tm="0">
                                          <p:val>
                                            <p:fltVal val="0"/>
                                          </p:val>
                                        </p:tav>
                                        <p:tav tm="100000">
                                          <p:val>
                                            <p:strVal val="#ppt_w"/>
                                          </p:val>
                                        </p:tav>
                                      </p:tavLst>
                                    </p:anim>
                                    <p:anim calcmode="lin" valueType="num">
                                      <p:cBhvr>
                                        <p:cTn id="168" dur="500" fill="hold"/>
                                        <p:tgtEl>
                                          <p:spTgt spid="35"/>
                                        </p:tgtEl>
                                        <p:attrNameLst>
                                          <p:attrName>ppt_h</p:attrName>
                                        </p:attrNameLst>
                                      </p:cBhvr>
                                      <p:tavLst>
                                        <p:tav tm="0">
                                          <p:val>
                                            <p:fltVal val="0"/>
                                          </p:val>
                                        </p:tav>
                                        <p:tav tm="100000">
                                          <p:val>
                                            <p:strVal val="#ppt_h"/>
                                          </p:val>
                                        </p:tav>
                                      </p:tavLst>
                                    </p:anim>
                                    <p:animEffect transition="in" filter="fade">
                                      <p:cBhvr>
                                        <p:cTn id="169" dur="500"/>
                                        <p:tgtEl>
                                          <p:spTgt spid="35"/>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nodeType="clickEffect">
                                  <p:stCondLst>
                                    <p:cond delay="0"/>
                                  </p:stCondLst>
                                  <p:childTnLst>
                                    <p:set>
                                      <p:cBhvr>
                                        <p:cTn id="173" dur="1" fill="hold">
                                          <p:stCondLst>
                                            <p:cond delay="0"/>
                                          </p:stCondLst>
                                        </p:cTn>
                                        <p:tgtEl>
                                          <p:spTgt spid="90"/>
                                        </p:tgtEl>
                                        <p:attrNameLst>
                                          <p:attrName>style.visibility</p:attrName>
                                        </p:attrNameLst>
                                      </p:cBhvr>
                                      <p:to>
                                        <p:strVal val="visible"/>
                                      </p:to>
                                    </p:set>
                                    <p:animEffect transition="in" filter="fade">
                                      <p:cBhvr>
                                        <p:cTn id="174" dur="500"/>
                                        <p:tgtEl>
                                          <p:spTgt spid="90"/>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1" nodeType="clickEffect">
                                  <p:stCondLst>
                                    <p:cond delay="0"/>
                                  </p:stCondLst>
                                  <p:childTnLst>
                                    <p:set>
                                      <p:cBhvr>
                                        <p:cTn id="178" dur="1" fill="hold">
                                          <p:stCondLst>
                                            <p:cond delay="0"/>
                                          </p:stCondLst>
                                        </p:cTn>
                                        <p:tgtEl>
                                          <p:spTgt spid="101"/>
                                        </p:tgtEl>
                                        <p:attrNameLst>
                                          <p:attrName>style.visibility</p:attrName>
                                        </p:attrNameLst>
                                      </p:cBhvr>
                                      <p:to>
                                        <p:strVal val="visible"/>
                                      </p:to>
                                    </p:set>
                                    <p:animEffect transition="in" filter="fade">
                                      <p:cBhvr>
                                        <p:cTn id="179" dur="500"/>
                                        <p:tgtEl>
                                          <p:spTgt spid="101"/>
                                        </p:tgtEl>
                                      </p:cBhvr>
                                    </p:animEffect>
                                  </p:childTnLst>
                                </p:cTn>
                              </p:par>
                              <p:par>
                                <p:cTn id="180" presetID="35" presetClass="path" presetSubtype="0" accel="50000" decel="50000" fill="hold" grpId="0" nodeType="withEffect">
                                  <p:stCondLst>
                                    <p:cond delay="0"/>
                                  </p:stCondLst>
                                  <p:childTnLst>
                                    <p:animMotion origin="layout" path="M 1.25E-6 -2.22222E-6 L 0.4642 0.01342 " pathEditMode="relative" rAng="0" ptsTypes="AA">
                                      <p:cBhvr>
                                        <p:cTn id="181" dur="2000" fill="hold"/>
                                        <p:tgtEl>
                                          <p:spTgt spid="101"/>
                                        </p:tgtEl>
                                        <p:attrNameLst>
                                          <p:attrName>ppt_x</p:attrName>
                                          <p:attrName>ppt_y</p:attrName>
                                        </p:attrNameLst>
                                      </p:cBhvr>
                                      <p:rCtr x="23034" y="-370"/>
                                    </p:animMotion>
                                  </p:childTnLst>
                                </p:cTn>
                              </p:par>
                            </p:childTnLst>
                          </p:cTn>
                        </p:par>
                      </p:childTnLst>
                    </p:cTn>
                  </p:par>
                  <p:par>
                    <p:cTn id="182" fill="hold">
                      <p:stCondLst>
                        <p:cond delay="indefinite"/>
                      </p:stCondLst>
                      <p:childTnLst>
                        <p:par>
                          <p:cTn id="183" fill="hold">
                            <p:stCondLst>
                              <p:cond delay="0"/>
                            </p:stCondLst>
                            <p:childTnLst>
                              <p:par>
                                <p:cTn id="184" presetID="1" presetClass="exit" presetSubtype="0" fill="hold" grpId="2" nodeType="clickEffect">
                                  <p:stCondLst>
                                    <p:cond delay="0"/>
                                  </p:stCondLst>
                                  <p:childTnLst>
                                    <p:set>
                                      <p:cBhvr>
                                        <p:cTn id="185" dur="1" fill="hold">
                                          <p:stCondLst>
                                            <p:cond delay="0"/>
                                          </p:stCondLst>
                                        </p:cTn>
                                        <p:tgtEl>
                                          <p:spTgt spid="101"/>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1" presetClass="exit" presetSubtype="0" fill="hold" grpId="2" nodeType="clickEffect">
                                  <p:stCondLst>
                                    <p:cond delay="0"/>
                                  </p:stCondLst>
                                  <p:childTnLst>
                                    <p:set>
                                      <p:cBhvr>
                                        <p:cTn id="189" dur="1" fill="hold">
                                          <p:stCondLst>
                                            <p:cond delay="0"/>
                                          </p:stCondLst>
                                        </p:cTn>
                                        <p:tgtEl>
                                          <p:spTgt spid="71"/>
                                        </p:tgtEl>
                                        <p:attrNameLst>
                                          <p:attrName>style.visibility</p:attrName>
                                        </p:attrNameLst>
                                      </p:cBhvr>
                                      <p:to>
                                        <p:strVal val="hidden"/>
                                      </p:to>
                                    </p:set>
                                  </p:childTnLst>
                                </p:cTn>
                              </p:par>
                              <p:par>
                                <p:cTn id="190" presetID="1" presetClass="entr" presetSubtype="0" fill="hold" grpId="1" nodeType="withEffect">
                                  <p:stCondLst>
                                    <p:cond delay="0"/>
                                  </p:stCondLst>
                                  <p:childTnLst>
                                    <p:set>
                                      <p:cBhvr>
                                        <p:cTn id="191" dur="1" fill="hold">
                                          <p:stCondLst>
                                            <p:cond delay="0"/>
                                          </p:stCondLst>
                                        </p:cTn>
                                        <p:tgtEl>
                                          <p:spTgt spid="77"/>
                                        </p:tgtEl>
                                        <p:attrNameLst>
                                          <p:attrName>style.visibility</p:attrName>
                                        </p:attrNameLst>
                                      </p:cBhvr>
                                      <p:to>
                                        <p:strVal val="visible"/>
                                      </p:to>
                                    </p:set>
                                  </p:childTnLst>
                                </p:cTn>
                              </p:par>
                              <p:par>
                                <p:cTn id="192" presetID="35" presetClass="path" presetSubtype="0" accel="50000" decel="50000" fill="hold" grpId="0" nodeType="withEffect">
                                  <p:stCondLst>
                                    <p:cond delay="0"/>
                                  </p:stCondLst>
                                  <p:childTnLst>
                                    <p:animMotion origin="layout" path="M -3.125E-6 1.48148E-6 L -0.5737 0.02037 " pathEditMode="relative" rAng="0" ptsTypes="AA">
                                      <p:cBhvr>
                                        <p:cTn id="193" dur="2000" fill="hold"/>
                                        <p:tgtEl>
                                          <p:spTgt spid="77"/>
                                        </p:tgtEl>
                                        <p:attrNameLst>
                                          <p:attrName>ppt_x</p:attrName>
                                          <p:attrName>ppt_y</p:attrName>
                                        </p:attrNameLst>
                                      </p:cBhvr>
                                      <p:rCtr x="-28711" y="1042"/>
                                    </p:animMotion>
                                  </p:childTnLst>
                                </p:cTn>
                              </p:par>
                            </p:childTnLst>
                          </p:cTn>
                        </p:par>
                      </p:childTnLst>
                    </p:cTn>
                  </p:par>
                  <p:par>
                    <p:cTn id="194" fill="hold">
                      <p:stCondLst>
                        <p:cond delay="indefinite"/>
                      </p:stCondLst>
                      <p:childTnLst>
                        <p:par>
                          <p:cTn id="195" fill="hold">
                            <p:stCondLst>
                              <p:cond delay="0"/>
                            </p:stCondLst>
                            <p:childTnLst>
                              <p:par>
                                <p:cTn id="196" presetID="1" presetClass="exit" presetSubtype="0" fill="hold" nodeType="clickEffect">
                                  <p:stCondLst>
                                    <p:cond delay="0"/>
                                  </p:stCondLst>
                                  <p:childTnLst>
                                    <p:set>
                                      <p:cBhvr>
                                        <p:cTn id="197" dur="1" fill="hold">
                                          <p:stCondLst>
                                            <p:cond delay="0"/>
                                          </p:stCondLst>
                                        </p:cTn>
                                        <p:tgtEl>
                                          <p:spTgt spid="90"/>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nodeType="clickEffect">
                                  <p:stCondLst>
                                    <p:cond delay="0"/>
                                  </p:stCondLst>
                                  <p:childTnLst>
                                    <p:set>
                                      <p:cBhvr>
                                        <p:cTn id="201" dur="1" fill="hold">
                                          <p:stCondLst>
                                            <p:cond delay="0"/>
                                          </p:stCondLst>
                                        </p:cTn>
                                        <p:tgtEl>
                                          <p:spTgt spid="102"/>
                                        </p:tgtEl>
                                        <p:attrNameLst>
                                          <p:attrName>style.visibility</p:attrName>
                                        </p:attrNameLst>
                                      </p:cBhvr>
                                      <p:to>
                                        <p:strVal val="visible"/>
                                      </p:to>
                                    </p:set>
                                    <p:animEffect transition="in" filter="fade">
                                      <p:cBhvr>
                                        <p:cTn id="202" dur="500"/>
                                        <p:tgtEl>
                                          <p:spTgt spid="102"/>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nodeType="clickEffect">
                                  <p:stCondLst>
                                    <p:cond delay="0"/>
                                  </p:stCondLst>
                                  <p:childTnLst>
                                    <p:set>
                                      <p:cBhvr>
                                        <p:cTn id="206" dur="1" fill="hold">
                                          <p:stCondLst>
                                            <p:cond delay="0"/>
                                          </p:stCondLst>
                                        </p:cTn>
                                        <p:tgtEl>
                                          <p:spTgt spid="104"/>
                                        </p:tgtEl>
                                        <p:attrNameLst>
                                          <p:attrName>style.visibility</p:attrName>
                                        </p:attrNameLst>
                                      </p:cBhvr>
                                      <p:to>
                                        <p:strVal val="visible"/>
                                      </p:to>
                                    </p:set>
                                    <p:animEffect transition="in" filter="fade">
                                      <p:cBhvr>
                                        <p:cTn id="207" dur="500"/>
                                        <p:tgtEl>
                                          <p:spTgt spid="104"/>
                                        </p:tgtEl>
                                      </p:cBhvr>
                                    </p:animEffect>
                                  </p:childTnLst>
                                </p:cTn>
                              </p:par>
                              <p:par>
                                <p:cTn id="208" presetID="56" presetClass="path" presetSubtype="0" accel="50000" decel="50000" fill="hold" nodeType="withEffect">
                                  <p:stCondLst>
                                    <p:cond delay="0"/>
                                  </p:stCondLst>
                                  <p:childTnLst>
                                    <p:animMotion origin="layout" path="M -4.375E-6 -2.96296E-6 L -0.26041 -0.48981 " pathEditMode="relative" rAng="0" ptsTypes="AA">
                                      <p:cBhvr>
                                        <p:cTn id="209" dur="2000" fill="hold"/>
                                        <p:tgtEl>
                                          <p:spTgt spid="104"/>
                                        </p:tgtEl>
                                        <p:attrNameLst>
                                          <p:attrName>ppt_x</p:attrName>
                                          <p:attrName>ppt_y</p:attrName>
                                        </p:attrNameLst>
                                      </p:cBhvr>
                                      <p:rCtr x="-13021" y="-24491"/>
                                    </p:animMotion>
                                  </p:childTnLst>
                                </p:cTn>
                              </p:par>
                            </p:childTnLst>
                          </p:cTn>
                        </p:par>
                      </p:childTnLst>
                    </p:cTn>
                  </p:par>
                  <p:par>
                    <p:cTn id="210" fill="hold">
                      <p:stCondLst>
                        <p:cond delay="indefinite"/>
                      </p:stCondLst>
                      <p:childTnLst>
                        <p:par>
                          <p:cTn id="211" fill="hold">
                            <p:stCondLst>
                              <p:cond delay="0"/>
                            </p:stCondLst>
                            <p:childTnLst>
                              <p:par>
                                <p:cTn id="212" presetID="1" presetClass="exit" presetSubtype="0" fill="hold" nodeType="clickEffect">
                                  <p:stCondLst>
                                    <p:cond delay="0"/>
                                  </p:stCondLst>
                                  <p:childTnLst>
                                    <p:set>
                                      <p:cBhvr>
                                        <p:cTn id="213" dur="1" fill="hold">
                                          <p:stCondLst>
                                            <p:cond delay="0"/>
                                          </p:stCondLst>
                                        </p:cTn>
                                        <p:tgtEl>
                                          <p:spTgt spid="102"/>
                                        </p:tgtEl>
                                        <p:attrNameLst>
                                          <p:attrName>style.visibility</p:attrName>
                                        </p:attrNameLst>
                                      </p:cBhvr>
                                      <p:to>
                                        <p:strVal val="hidden"/>
                                      </p:to>
                                    </p:set>
                                  </p:childTnLst>
                                </p:cTn>
                              </p:par>
                            </p:childTnLst>
                          </p:cTn>
                        </p:par>
                      </p:childTnLst>
                    </p:cTn>
                  </p:par>
                  <p:par>
                    <p:cTn id="214" fill="hold">
                      <p:stCondLst>
                        <p:cond delay="indefinite"/>
                      </p:stCondLst>
                      <p:childTnLst>
                        <p:par>
                          <p:cTn id="215" fill="hold">
                            <p:stCondLst>
                              <p:cond delay="0"/>
                            </p:stCondLst>
                            <p:childTnLst>
                              <p:par>
                                <p:cTn id="216" presetID="53" presetClass="entr" presetSubtype="16" fill="hold" grpId="0" nodeType="clickEffect">
                                  <p:stCondLst>
                                    <p:cond delay="0"/>
                                  </p:stCondLst>
                                  <p:childTnLst>
                                    <p:set>
                                      <p:cBhvr>
                                        <p:cTn id="217" dur="1" fill="hold">
                                          <p:stCondLst>
                                            <p:cond delay="0"/>
                                          </p:stCondLst>
                                        </p:cTn>
                                        <p:tgtEl>
                                          <p:spTgt spid="113"/>
                                        </p:tgtEl>
                                        <p:attrNameLst>
                                          <p:attrName>style.visibility</p:attrName>
                                        </p:attrNameLst>
                                      </p:cBhvr>
                                      <p:to>
                                        <p:strVal val="visible"/>
                                      </p:to>
                                    </p:set>
                                    <p:anim calcmode="lin" valueType="num">
                                      <p:cBhvr>
                                        <p:cTn id="218" dur="500" fill="hold"/>
                                        <p:tgtEl>
                                          <p:spTgt spid="113"/>
                                        </p:tgtEl>
                                        <p:attrNameLst>
                                          <p:attrName>ppt_w</p:attrName>
                                        </p:attrNameLst>
                                      </p:cBhvr>
                                      <p:tavLst>
                                        <p:tav tm="0">
                                          <p:val>
                                            <p:fltVal val="0"/>
                                          </p:val>
                                        </p:tav>
                                        <p:tav tm="100000">
                                          <p:val>
                                            <p:strVal val="#ppt_w"/>
                                          </p:val>
                                        </p:tav>
                                      </p:tavLst>
                                    </p:anim>
                                    <p:anim calcmode="lin" valueType="num">
                                      <p:cBhvr>
                                        <p:cTn id="219" dur="500" fill="hold"/>
                                        <p:tgtEl>
                                          <p:spTgt spid="113"/>
                                        </p:tgtEl>
                                        <p:attrNameLst>
                                          <p:attrName>ppt_h</p:attrName>
                                        </p:attrNameLst>
                                      </p:cBhvr>
                                      <p:tavLst>
                                        <p:tav tm="0">
                                          <p:val>
                                            <p:fltVal val="0"/>
                                          </p:val>
                                        </p:tav>
                                        <p:tav tm="100000">
                                          <p:val>
                                            <p:strVal val="#ppt_h"/>
                                          </p:val>
                                        </p:tav>
                                      </p:tavLst>
                                    </p:anim>
                                    <p:animEffect transition="in" filter="fade">
                                      <p:cBhvr>
                                        <p:cTn id="220"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154" grpId="1" animBg="1"/>
      <p:bldP spid="81" grpId="0" animBg="1"/>
      <p:bldP spid="81" grpId="1" animBg="1"/>
      <p:bldP spid="81" grpId="2" animBg="1"/>
      <p:bldP spid="103" grpId="0" animBg="1"/>
      <p:bldP spid="103" grpId="1" animBg="1"/>
      <p:bldP spid="35" grpId="0"/>
      <p:bldP spid="78" grpId="0" animBg="1"/>
      <p:bldP spid="78" grpId="1" animBg="1"/>
      <p:bldP spid="78" grpId="2" animBg="1"/>
      <p:bldP spid="82" grpId="0" animBg="1"/>
      <p:bldP spid="82" grpId="1" animBg="1"/>
      <p:bldP spid="85" grpId="0" animBg="1"/>
      <p:bldP spid="85" grpId="1" animBg="1"/>
      <p:bldP spid="85" grpId="2" animBg="1"/>
      <p:bldP spid="86" grpId="0" animBg="1"/>
      <p:bldP spid="86" grpId="1" animBg="1"/>
      <p:bldP spid="86" grpId="2" animBg="1"/>
      <p:bldP spid="131" grpId="0"/>
      <p:bldP spid="69" grpId="0" animBg="1"/>
      <p:bldP spid="69" grpId="1" animBg="1"/>
      <p:bldP spid="69" grpId="2" animBg="1"/>
      <p:bldP spid="71" grpId="0" animBg="1"/>
      <p:bldP spid="71" grpId="1" animBg="1"/>
      <p:bldP spid="71" grpId="2" animBg="1"/>
      <p:bldP spid="77" grpId="0" animBg="1"/>
      <p:bldP spid="77" grpId="1" animBg="1"/>
      <p:bldP spid="101" grpId="0" animBg="1"/>
      <p:bldP spid="101" grpId="1" animBg="1"/>
      <p:bldP spid="101" grpId="2" animBg="1"/>
      <p:bldP spid="1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D99817-F8DF-4235-A270-B53B1BBFD2A9}"/>
              </a:ext>
            </a:extLst>
          </p:cNvPr>
          <p:cNvSpPr>
            <a:spLocks noGrp="1"/>
          </p:cNvSpPr>
          <p:nvPr>
            <p:ph idx="1"/>
          </p:nvPr>
        </p:nvSpPr>
        <p:spPr/>
        <p:txBody>
          <a:bodyPr>
            <a:normAutofit/>
          </a:bodyPr>
          <a:lstStyle/>
          <a:p>
            <a:pPr marL="0" indent="0" algn="ctr">
              <a:buNone/>
            </a:pPr>
            <a:r>
              <a:rPr lang="en-US" sz="3200" dirty="0"/>
              <a:t>We have created a system where an entity can create private</a:t>
            </a:r>
            <a:r>
              <a:rPr lang="tr-TR" sz="3200" dirty="0"/>
              <a:t> </a:t>
            </a:r>
            <a:r>
              <a:rPr lang="en-US" sz="3200" dirty="0"/>
              <a:t>identity relationships with </a:t>
            </a:r>
            <a:r>
              <a:rPr lang="tr-TR" sz="3200" dirty="0"/>
              <a:t>any</a:t>
            </a:r>
            <a:r>
              <a:rPr lang="en-US" sz="3200" dirty="0"/>
              <a:t> other entit</a:t>
            </a:r>
            <a:r>
              <a:rPr lang="tr-TR" sz="3200" dirty="0"/>
              <a:t>y</a:t>
            </a:r>
            <a:r>
              <a:rPr lang="en-US" sz="3200" dirty="0"/>
              <a:t> through a standard protocol without depending on a centralized authority.</a:t>
            </a:r>
          </a:p>
        </p:txBody>
      </p:sp>
    </p:spTree>
    <p:extLst>
      <p:ext uri="{BB962C8B-B14F-4D97-AF65-F5344CB8AC3E}">
        <p14:creationId xmlns:p14="http://schemas.microsoft.com/office/powerpoint/2010/main" val="1939746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91D51-CB20-44F9-91AF-7B98B1109F20}"/>
              </a:ext>
            </a:extLst>
          </p:cNvPr>
          <p:cNvSpPr>
            <a:spLocks noGrp="1"/>
          </p:cNvSpPr>
          <p:nvPr>
            <p:ph type="title"/>
          </p:nvPr>
        </p:nvSpPr>
        <p:spPr>
          <a:xfrm>
            <a:off x="2058056" y="1417261"/>
            <a:ext cx="5835225" cy="1826581"/>
          </a:xfrm>
        </p:spPr>
        <p:txBody>
          <a:bodyPr/>
          <a:lstStyle/>
          <a:p>
            <a:r>
              <a:rPr lang="en-US" dirty="0"/>
              <a:t>Thank you for listening…</a:t>
            </a:r>
          </a:p>
        </p:txBody>
      </p:sp>
      <p:sp>
        <p:nvSpPr>
          <p:cNvPr id="5" name="Text Placeholder 4">
            <a:extLst>
              <a:ext uri="{FF2B5EF4-FFF2-40B4-BE49-F238E27FC236}">
                <a16:creationId xmlns:a16="http://schemas.microsoft.com/office/drawing/2014/main" id="{894B94E7-B455-4B8C-9A33-58FAC8E387FF}"/>
              </a:ext>
            </a:extLst>
          </p:cNvPr>
          <p:cNvSpPr>
            <a:spLocks noGrp="1"/>
          </p:cNvSpPr>
          <p:nvPr>
            <p:ph type="body" idx="1"/>
          </p:nvPr>
        </p:nvSpPr>
        <p:spPr>
          <a:xfrm>
            <a:off x="677334" y="3429000"/>
            <a:ext cx="8596668" cy="1060552"/>
          </a:xfrm>
        </p:spPr>
        <p:txBody>
          <a:bodyPr>
            <a:normAutofit/>
          </a:bodyPr>
          <a:lstStyle/>
          <a:p>
            <a:pPr algn="ctr"/>
            <a:r>
              <a:rPr lang="en-US" dirty="0"/>
              <a:t>Halil Etka Tutkun </a:t>
            </a:r>
            <a:r>
              <a:rPr lang="tr-TR" dirty="0"/>
              <a:t>- </a:t>
            </a:r>
            <a:r>
              <a:rPr lang="en-US" dirty="0"/>
              <a:t>21627711</a:t>
            </a:r>
          </a:p>
          <a:p>
            <a:pPr algn="ctr"/>
            <a:endParaRPr lang="en-US" dirty="0"/>
          </a:p>
        </p:txBody>
      </p:sp>
    </p:spTree>
    <p:extLst>
      <p:ext uri="{BB962C8B-B14F-4D97-AF65-F5344CB8AC3E}">
        <p14:creationId xmlns:p14="http://schemas.microsoft.com/office/powerpoint/2010/main" val="1450653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FF3E5-06AA-4035-9CFF-E14C1724049A}"/>
              </a:ext>
            </a:extLst>
          </p:cNvPr>
          <p:cNvSpPr>
            <a:spLocks noGrp="1"/>
          </p:cNvSpPr>
          <p:nvPr>
            <p:ph type="title"/>
          </p:nvPr>
        </p:nvSpPr>
        <p:spPr/>
        <p:txBody>
          <a:bodyPr/>
          <a:lstStyle/>
          <a:p>
            <a:r>
              <a:rPr lang="en-US" dirty="0"/>
              <a:t>Why We Chose Digital Identity</a:t>
            </a:r>
          </a:p>
        </p:txBody>
      </p:sp>
      <p:sp>
        <p:nvSpPr>
          <p:cNvPr id="3" name="Content Placeholder 2">
            <a:extLst>
              <a:ext uri="{FF2B5EF4-FFF2-40B4-BE49-F238E27FC236}">
                <a16:creationId xmlns:a16="http://schemas.microsoft.com/office/drawing/2014/main" id="{AC8A6181-2EC3-4434-BE8D-019487EA96CD}"/>
              </a:ext>
            </a:extLst>
          </p:cNvPr>
          <p:cNvSpPr>
            <a:spLocks noGrp="1"/>
          </p:cNvSpPr>
          <p:nvPr>
            <p:ph idx="1"/>
          </p:nvPr>
        </p:nvSpPr>
        <p:spPr/>
        <p:txBody>
          <a:bodyPr/>
          <a:lstStyle/>
          <a:p>
            <a:r>
              <a:rPr lang="en-US" dirty="0"/>
              <a:t>It’s a prerequisite for most digital applications.</a:t>
            </a:r>
          </a:p>
          <a:p>
            <a:r>
              <a:rPr lang="en-US" dirty="0"/>
              <a:t>Has a wide range of use cases in our day-to-day life.</a:t>
            </a:r>
          </a:p>
          <a:p>
            <a:r>
              <a:rPr lang="en-US" dirty="0"/>
              <a:t>It directly impacts our security and privacy.</a:t>
            </a:r>
          </a:p>
          <a:p>
            <a:r>
              <a:rPr lang="en-US" dirty="0"/>
              <a:t>Identity and Access Management (IAM) industry has 8</a:t>
            </a:r>
            <a:r>
              <a:rPr lang="tr-TR" dirty="0"/>
              <a:t> </a:t>
            </a:r>
            <a:r>
              <a:rPr lang="en-US" dirty="0"/>
              <a:t>billion dollars estimated size.</a:t>
            </a:r>
          </a:p>
        </p:txBody>
      </p:sp>
    </p:spTree>
    <p:extLst>
      <p:ext uri="{BB962C8B-B14F-4D97-AF65-F5344CB8AC3E}">
        <p14:creationId xmlns:p14="http://schemas.microsoft.com/office/powerpoint/2010/main" val="1329532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8" name="Straight Connector 27">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D78BEAD-78BB-419E-8D8D-B171F49E1DA0}"/>
              </a:ext>
            </a:extLst>
          </p:cNvPr>
          <p:cNvSpPr>
            <a:spLocks noGrp="1"/>
          </p:cNvSpPr>
          <p:nvPr>
            <p:ph type="title"/>
          </p:nvPr>
        </p:nvSpPr>
        <p:spPr>
          <a:xfrm>
            <a:off x="995621" y="1736761"/>
            <a:ext cx="8288032" cy="1096316"/>
          </a:xfrm>
        </p:spPr>
        <p:txBody>
          <a:bodyPr vert="horz" lIns="91440" tIns="45720" rIns="91440" bIns="45720" rtlCol="0" anchor="b">
            <a:normAutofit/>
          </a:bodyPr>
          <a:lstStyle/>
          <a:p>
            <a:pPr algn="ctr"/>
            <a:r>
              <a:rPr lang="en-US" sz="3600" kern="1200" dirty="0">
                <a:solidFill>
                  <a:schemeClr val="accent1"/>
                </a:solidFill>
                <a:latin typeface="+mj-lt"/>
                <a:ea typeface="+mj-ea"/>
                <a:cs typeface="+mj-cs"/>
              </a:rPr>
              <a:t>Example Case</a:t>
            </a:r>
          </a:p>
        </p:txBody>
      </p:sp>
      <p:sp>
        <p:nvSpPr>
          <p:cNvPr id="3" name="Content Placeholder 2">
            <a:extLst>
              <a:ext uri="{FF2B5EF4-FFF2-40B4-BE49-F238E27FC236}">
                <a16:creationId xmlns:a16="http://schemas.microsoft.com/office/drawing/2014/main" id="{9F93C333-1173-40DF-AD28-0F393D21C207}"/>
              </a:ext>
            </a:extLst>
          </p:cNvPr>
          <p:cNvSpPr>
            <a:spLocks noGrp="1"/>
          </p:cNvSpPr>
          <p:nvPr>
            <p:ph type="body" idx="1"/>
          </p:nvPr>
        </p:nvSpPr>
        <p:spPr>
          <a:xfrm>
            <a:off x="990623" y="2985583"/>
            <a:ext cx="8288032" cy="1454719"/>
          </a:xfrm>
        </p:spPr>
        <p:txBody>
          <a:bodyPr vert="horz" lIns="91440" tIns="45720" rIns="91440" bIns="45720" rtlCol="0" anchor="t">
            <a:noAutofit/>
          </a:bodyPr>
          <a:lstStyle/>
          <a:p>
            <a:pPr algn="ctr">
              <a:lnSpc>
                <a:spcPct val="90000"/>
              </a:lnSpc>
            </a:pPr>
            <a:r>
              <a:rPr lang="en-US" sz="2800" dirty="0"/>
              <a:t>We want to create a system where the employer can verify that applicant</a:t>
            </a:r>
            <a:r>
              <a:rPr lang="tr-TR" sz="2800" dirty="0"/>
              <a:t>s</a:t>
            </a:r>
            <a:r>
              <a:rPr lang="en-US" sz="2800" dirty="0"/>
              <a:t> have a valid diploma issued by a university.</a:t>
            </a:r>
          </a:p>
        </p:txBody>
      </p:sp>
    </p:spTree>
    <p:extLst>
      <p:ext uri="{BB962C8B-B14F-4D97-AF65-F5344CB8AC3E}">
        <p14:creationId xmlns:p14="http://schemas.microsoft.com/office/powerpoint/2010/main" val="2567530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4BCBD-36E3-4484-B156-9781C4207031}"/>
              </a:ext>
            </a:extLst>
          </p:cNvPr>
          <p:cNvSpPr>
            <a:spLocks noGrp="1"/>
          </p:cNvSpPr>
          <p:nvPr>
            <p:ph type="title"/>
          </p:nvPr>
        </p:nvSpPr>
        <p:spPr>
          <a:xfrm>
            <a:off x="677334" y="609600"/>
            <a:ext cx="8596668" cy="1320800"/>
          </a:xfrm>
        </p:spPr>
        <p:txBody>
          <a:bodyPr>
            <a:normAutofit/>
          </a:bodyPr>
          <a:lstStyle/>
          <a:p>
            <a:r>
              <a:rPr lang="en-US" dirty="0"/>
              <a:t>Vocabulary</a:t>
            </a:r>
          </a:p>
        </p:txBody>
      </p:sp>
      <p:sp>
        <p:nvSpPr>
          <p:cNvPr id="60" name="Isosceles Triangle 8">
            <a:extLst>
              <a:ext uri="{FF2B5EF4-FFF2-40B4-BE49-F238E27FC236}">
                <a16:creationId xmlns:a16="http://schemas.microsoft.com/office/drawing/2014/main" id="{E6624966-DAD1-4B61-8FF1-DAFE1CB8FB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56" name="Group 55">
            <a:extLst>
              <a:ext uri="{FF2B5EF4-FFF2-40B4-BE49-F238E27FC236}">
                <a16:creationId xmlns:a16="http://schemas.microsoft.com/office/drawing/2014/main" id="{6591AD73-7CA4-4847-9DEE-B229796BA753}"/>
              </a:ext>
            </a:extLst>
          </p:cNvPr>
          <p:cNvGrpSpPr/>
          <p:nvPr/>
        </p:nvGrpSpPr>
        <p:grpSpPr>
          <a:xfrm>
            <a:off x="3309655" y="3831486"/>
            <a:ext cx="6008158" cy="1591614"/>
            <a:chOff x="708083" y="4013201"/>
            <a:chExt cx="6008158" cy="1591614"/>
          </a:xfrm>
        </p:grpSpPr>
        <p:pic>
          <p:nvPicPr>
            <p:cNvPr id="54" name="Picture 53" descr="Icon&#10;&#10;Description automatically generated">
              <a:extLst>
                <a:ext uri="{FF2B5EF4-FFF2-40B4-BE49-F238E27FC236}">
                  <a16:creationId xmlns:a16="http://schemas.microsoft.com/office/drawing/2014/main" id="{26068FE9-19E6-4B17-AC04-05D23E4083EE}"/>
                </a:ext>
              </a:extLst>
            </p:cNvPr>
            <p:cNvPicPr>
              <a:picLocks noChangeAspect="1"/>
            </p:cNvPicPr>
            <p:nvPr/>
          </p:nvPicPr>
          <p:blipFill rotWithShape="1">
            <a:blip r:embed="rId3">
              <a:extLst>
                <a:ext uri="{28A0092B-C50C-407E-A947-70E740481C1C}">
                  <a14:useLocalDpi xmlns:a14="http://schemas.microsoft.com/office/drawing/2010/main" val="0"/>
                </a:ext>
              </a:extLst>
            </a:blip>
            <a:srcRect l="5586" r="-4" b="-4"/>
            <a:stretch/>
          </p:blipFill>
          <p:spPr>
            <a:xfrm>
              <a:off x="708083" y="4013201"/>
              <a:ext cx="1617857" cy="1591614"/>
            </a:xfrm>
            <a:prstGeom prst="rect">
              <a:avLst/>
            </a:prstGeom>
          </p:spPr>
        </p:pic>
        <p:sp>
          <p:nvSpPr>
            <p:cNvPr id="57" name="Content Placeholder 2">
              <a:extLst>
                <a:ext uri="{FF2B5EF4-FFF2-40B4-BE49-F238E27FC236}">
                  <a16:creationId xmlns:a16="http://schemas.microsoft.com/office/drawing/2014/main" id="{E387908B-32E0-4CB8-A366-932CAA7DF308}"/>
                </a:ext>
              </a:extLst>
            </p:cNvPr>
            <p:cNvSpPr txBox="1">
              <a:spLocks/>
            </p:cNvSpPr>
            <p:nvPr/>
          </p:nvSpPr>
          <p:spPr>
            <a:xfrm>
              <a:off x="2301440" y="4625489"/>
              <a:ext cx="4414801" cy="5053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sz="1500" b="1" u="sng" dirty="0"/>
                <a:t>Issuer</a:t>
              </a:r>
              <a:r>
                <a:rPr lang="en-US" sz="1500" dirty="0"/>
                <a:t>: The entity asserting claims about owner.</a:t>
              </a:r>
            </a:p>
          </p:txBody>
        </p:sp>
      </p:grpSp>
      <p:grpSp>
        <p:nvGrpSpPr>
          <p:cNvPr id="62" name="Group 61">
            <a:extLst>
              <a:ext uri="{FF2B5EF4-FFF2-40B4-BE49-F238E27FC236}">
                <a16:creationId xmlns:a16="http://schemas.microsoft.com/office/drawing/2014/main" id="{825B056D-7CE7-4296-85C0-0144FF8E225C}"/>
              </a:ext>
            </a:extLst>
          </p:cNvPr>
          <p:cNvGrpSpPr/>
          <p:nvPr/>
        </p:nvGrpSpPr>
        <p:grpSpPr>
          <a:xfrm>
            <a:off x="3309655" y="1551553"/>
            <a:ext cx="5757380" cy="1320800"/>
            <a:chOff x="752904" y="1162789"/>
            <a:chExt cx="5757380" cy="1320800"/>
          </a:xfrm>
        </p:grpSpPr>
        <p:pic>
          <p:nvPicPr>
            <p:cNvPr id="55" name="Picture 54" descr="A picture containing icon&#10;&#10;Description automatically generated">
              <a:extLst>
                <a:ext uri="{FF2B5EF4-FFF2-40B4-BE49-F238E27FC236}">
                  <a16:creationId xmlns:a16="http://schemas.microsoft.com/office/drawing/2014/main" id="{059A7ECB-EEFE-4D42-A9C7-8E2E22F45A0F}"/>
                </a:ext>
              </a:extLst>
            </p:cNvPr>
            <p:cNvPicPr>
              <a:picLocks noChangeAspect="1"/>
            </p:cNvPicPr>
            <p:nvPr/>
          </p:nvPicPr>
          <p:blipFill rotWithShape="1">
            <a:blip r:embed="rId4">
              <a:extLst>
                <a:ext uri="{28A0092B-C50C-407E-A947-70E740481C1C}">
                  <a14:useLocalDpi xmlns:a14="http://schemas.microsoft.com/office/drawing/2010/main" val="0"/>
                </a:ext>
              </a:extLst>
            </a:blip>
            <a:srcRect b="1622"/>
            <a:stretch/>
          </p:blipFill>
          <p:spPr>
            <a:xfrm>
              <a:off x="752904" y="1162789"/>
              <a:ext cx="1342579" cy="1320800"/>
            </a:xfrm>
            <a:prstGeom prst="rect">
              <a:avLst/>
            </a:prstGeom>
          </p:spPr>
        </p:pic>
        <p:sp>
          <p:nvSpPr>
            <p:cNvPr id="58" name="Content Placeholder 2">
              <a:extLst>
                <a:ext uri="{FF2B5EF4-FFF2-40B4-BE49-F238E27FC236}">
                  <a16:creationId xmlns:a16="http://schemas.microsoft.com/office/drawing/2014/main" id="{FA69A0EC-48D5-46D0-B98F-E0096E5EAC6B}"/>
                </a:ext>
              </a:extLst>
            </p:cNvPr>
            <p:cNvSpPr txBox="1">
              <a:spLocks/>
            </p:cNvSpPr>
            <p:nvPr/>
          </p:nvSpPr>
          <p:spPr>
            <a:xfrm>
              <a:off x="2095483" y="1587714"/>
              <a:ext cx="4414801" cy="5053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sz="1500" b="1" u="sng" dirty="0"/>
                <a:t>Credential</a:t>
              </a:r>
              <a:r>
                <a:rPr lang="en-US" sz="1500" dirty="0"/>
                <a:t>: Set of claims</a:t>
              </a:r>
              <a:r>
                <a:rPr lang="tr-TR" sz="1500" dirty="0"/>
                <a:t>/</a:t>
              </a:r>
              <a:r>
                <a:rPr lang="en-US" sz="1500" dirty="0"/>
                <a:t>assertions made about holder.</a:t>
              </a:r>
              <a:r>
                <a:rPr lang="tr-TR" sz="1500" dirty="0"/>
                <a:t> </a:t>
              </a:r>
              <a:r>
                <a:rPr lang="en-US" sz="1500" dirty="0"/>
                <a:t>(Diploma)</a:t>
              </a:r>
            </a:p>
          </p:txBody>
        </p:sp>
      </p:grpSp>
      <p:grpSp>
        <p:nvGrpSpPr>
          <p:cNvPr id="61" name="Group 60">
            <a:extLst>
              <a:ext uri="{FF2B5EF4-FFF2-40B4-BE49-F238E27FC236}">
                <a16:creationId xmlns:a16="http://schemas.microsoft.com/office/drawing/2014/main" id="{9F6718E6-C641-401B-936E-0568854474B4}"/>
              </a:ext>
            </a:extLst>
          </p:cNvPr>
          <p:cNvGrpSpPr/>
          <p:nvPr/>
        </p:nvGrpSpPr>
        <p:grpSpPr>
          <a:xfrm>
            <a:off x="1270673" y="2464615"/>
            <a:ext cx="5993817" cy="1591615"/>
            <a:chOff x="833877" y="5232046"/>
            <a:chExt cx="5993817" cy="1591615"/>
          </a:xfrm>
        </p:grpSpPr>
        <p:pic>
          <p:nvPicPr>
            <p:cNvPr id="52" name="Picture 51" descr="Icon&#10;&#10;Description automatically generated">
              <a:extLst>
                <a:ext uri="{FF2B5EF4-FFF2-40B4-BE49-F238E27FC236}">
                  <a16:creationId xmlns:a16="http://schemas.microsoft.com/office/drawing/2014/main" id="{F7E7B1BA-9DA0-4BF0-A004-34CD06FAE1B0}"/>
                </a:ext>
              </a:extLst>
            </p:cNvPr>
            <p:cNvPicPr>
              <a:picLocks noChangeAspect="1"/>
            </p:cNvPicPr>
            <p:nvPr/>
          </p:nvPicPr>
          <p:blipFill rotWithShape="1">
            <a:blip r:embed="rId5">
              <a:extLst>
                <a:ext uri="{28A0092B-C50C-407E-A947-70E740481C1C}">
                  <a14:useLocalDpi xmlns:a14="http://schemas.microsoft.com/office/drawing/2010/main" val="0"/>
                </a:ext>
              </a:extLst>
            </a:blip>
            <a:srcRect t="2049" r="2" b="3806"/>
            <a:stretch/>
          </p:blipFill>
          <p:spPr>
            <a:xfrm>
              <a:off x="833877" y="5232046"/>
              <a:ext cx="1617858" cy="1591615"/>
            </a:xfrm>
            <a:prstGeom prst="rect">
              <a:avLst/>
            </a:prstGeom>
          </p:spPr>
        </p:pic>
        <p:sp>
          <p:nvSpPr>
            <p:cNvPr id="59" name="Content Placeholder 2">
              <a:extLst>
                <a:ext uri="{FF2B5EF4-FFF2-40B4-BE49-F238E27FC236}">
                  <a16:creationId xmlns:a16="http://schemas.microsoft.com/office/drawing/2014/main" id="{A3EAD425-ACD9-470B-9D94-6B3FD0ACF67D}"/>
                </a:ext>
              </a:extLst>
            </p:cNvPr>
            <p:cNvSpPr txBox="1">
              <a:spLocks/>
            </p:cNvSpPr>
            <p:nvPr/>
          </p:nvSpPr>
          <p:spPr>
            <a:xfrm>
              <a:off x="2412893" y="5913123"/>
              <a:ext cx="4414801" cy="5482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sz="1500" b="1" u="sng" dirty="0"/>
                <a:t>Holder</a:t>
              </a:r>
              <a:r>
                <a:rPr lang="en-US" sz="1500" b="1" dirty="0"/>
                <a:t>:</a:t>
              </a:r>
              <a:r>
                <a:rPr lang="en-US" sz="1500" dirty="0"/>
                <a:t> The entity which claims are made about.</a:t>
              </a:r>
            </a:p>
            <a:p>
              <a:pPr>
                <a:lnSpc>
                  <a:spcPct val="90000"/>
                </a:lnSpc>
              </a:pPr>
              <a:endParaRPr lang="en-US" sz="1500" dirty="0"/>
            </a:p>
          </p:txBody>
        </p:sp>
      </p:grpSp>
      <p:grpSp>
        <p:nvGrpSpPr>
          <p:cNvPr id="64" name="Group 63">
            <a:extLst>
              <a:ext uri="{FF2B5EF4-FFF2-40B4-BE49-F238E27FC236}">
                <a16:creationId xmlns:a16="http://schemas.microsoft.com/office/drawing/2014/main" id="{388F03BC-3516-4710-BDF9-A0ADBA202CC4}"/>
              </a:ext>
            </a:extLst>
          </p:cNvPr>
          <p:cNvGrpSpPr/>
          <p:nvPr/>
        </p:nvGrpSpPr>
        <p:grpSpPr>
          <a:xfrm>
            <a:off x="1267475" y="4949085"/>
            <a:ext cx="5943017" cy="1503426"/>
            <a:chOff x="476655" y="2459152"/>
            <a:chExt cx="5943017" cy="1503426"/>
          </a:xfrm>
        </p:grpSpPr>
        <p:pic>
          <p:nvPicPr>
            <p:cNvPr id="53" name="Picture 52">
              <a:extLst>
                <a:ext uri="{FF2B5EF4-FFF2-40B4-BE49-F238E27FC236}">
                  <a16:creationId xmlns:a16="http://schemas.microsoft.com/office/drawing/2014/main" id="{C0AA489C-BCDF-48E6-A5D2-A24AD4AB157D}"/>
                </a:ext>
              </a:extLst>
            </p:cNvPr>
            <p:cNvPicPr>
              <a:picLocks noChangeAspect="1"/>
            </p:cNvPicPr>
            <p:nvPr/>
          </p:nvPicPr>
          <p:blipFill rotWithShape="1">
            <a:blip r:embed="rId6">
              <a:extLst>
                <a:ext uri="{28A0092B-C50C-407E-A947-70E740481C1C}">
                  <a14:useLocalDpi xmlns:a14="http://schemas.microsoft.com/office/drawing/2010/main" val="0"/>
                </a:ext>
              </a:extLst>
            </a:blip>
            <a:srcRect t="5112" r="-2" b="3835"/>
            <a:stretch/>
          </p:blipFill>
          <p:spPr>
            <a:xfrm>
              <a:off x="476655" y="2459152"/>
              <a:ext cx="1528216" cy="1503426"/>
            </a:xfrm>
            <a:prstGeom prst="rect">
              <a:avLst/>
            </a:prstGeom>
          </p:spPr>
        </p:pic>
        <p:sp>
          <p:nvSpPr>
            <p:cNvPr id="63" name="Content Placeholder 2">
              <a:extLst>
                <a:ext uri="{FF2B5EF4-FFF2-40B4-BE49-F238E27FC236}">
                  <a16:creationId xmlns:a16="http://schemas.microsoft.com/office/drawing/2014/main" id="{7AE570AB-B5CB-411D-936B-EE185BC94826}"/>
                </a:ext>
              </a:extLst>
            </p:cNvPr>
            <p:cNvSpPr txBox="1">
              <a:spLocks/>
            </p:cNvSpPr>
            <p:nvPr/>
          </p:nvSpPr>
          <p:spPr>
            <a:xfrm>
              <a:off x="2004871" y="3056619"/>
              <a:ext cx="4414801" cy="5482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sz="1500" b="1" u="sng" dirty="0"/>
                <a:t>Verifier</a:t>
              </a:r>
              <a:r>
                <a:rPr lang="en-US" sz="1500" dirty="0"/>
                <a:t>: The entity evaluating whether a claim about a given holder is authentic.</a:t>
              </a:r>
            </a:p>
          </p:txBody>
        </p:sp>
      </p:grpSp>
    </p:spTree>
    <p:extLst>
      <p:ext uri="{BB962C8B-B14F-4D97-AF65-F5344CB8AC3E}">
        <p14:creationId xmlns:p14="http://schemas.microsoft.com/office/powerpoint/2010/main" val="666532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340BB-1EFA-43FB-9F2B-9A08761A1FF6}"/>
              </a:ext>
            </a:extLst>
          </p:cNvPr>
          <p:cNvSpPr>
            <a:spLocks noGrp="1"/>
          </p:cNvSpPr>
          <p:nvPr>
            <p:ph type="title"/>
          </p:nvPr>
        </p:nvSpPr>
        <p:spPr/>
        <p:txBody>
          <a:bodyPr/>
          <a:lstStyle/>
          <a:p>
            <a:r>
              <a:rPr lang="en-US" dirty="0"/>
              <a:t>Previous Digital Identity Models </a:t>
            </a:r>
          </a:p>
        </p:txBody>
      </p:sp>
      <p:sp>
        <p:nvSpPr>
          <p:cNvPr id="3" name="Content Placeholder 2">
            <a:extLst>
              <a:ext uri="{FF2B5EF4-FFF2-40B4-BE49-F238E27FC236}">
                <a16:creationId xmlns:a16="http://schemas.microsoft.com/office/drawing/2014/main" id="{F2BAFA00-22BC-4846-B2AF-F1D3B87F05ED}"/>
              </a:ext>
            </a:extLst>
          </p:cNvPr>
          <p:cNvSpPr>
            <a:spLocks noGrp="1"/>
          </p:cNvSpPr>
          <p:nvPr>
            <p:ph type="body" idx="1"/>
          </p:nvPr>
        </p:nvSpPr>
        <p:spPr/>
        <p:txBody>
          <a:bodyPr/>
          <a:lstStyle/>
          <a:p>
            <a:r>
              <a:rPr lang="en-US" dirty="0"/>
              <a:t>Digital identity models prior to Self</a:t>
            </a:r>
            <a:r>
              <a:rPr lang="tr-TR" dirty="0"/>
              <a:t>-</a:t>
            </a:r>
            <a:r>
              <a:rPr lang="en-US" dirty="0"/>
              <a:t>Sovereign Identity</a:t>
            </a:r>
          </a:p>
        </p:txBody>
      </p:sp>
    </p:spTree>
    <p:extLst>
      <p:ext uri="{BB962C8B-B14F-4D97-AF65-F5344CB8AC3E}">
        <p14:creationId xmlns:p14="http://schemas.microsoft.com/office/powerpoint/2010/main" val="1168328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AE22C-94C8-4108-94DC-5A143CF90D33}"/>
              </a:ext>
            </a:extLst>
          </p:cNvPr>
          <p:cNvSpPr>
            <a:spLocks noGrp="1"/>
          </p:cNvSpPr>
          <p:nvPr>
            <p:ph type="title"/>
          </p:nvPr>
        </p:nvSpPr>
        <p:spPr>
          <a:xfrm>
            <a:off x="677334" y="609600"/>
            <a:ext cx="8596668" cy="1320800"/>
          </a:xfrm>
        </p:spPr>
        <p:txBody>
          <a:bodyPr anchor="t">
            <a:normAutofit/>
          </a:bodyPr>
          <a:lstStyle/>
          <a:p>
            <a:r>
              <a:rPr lang="en-US" dirty="0"/>
              <a:t>Centralized Identity</a:t>
            </a:r>
          </a:p>
        </p:txBody>
      </p:sp>
      <p:sp>
        <p:nvSpPr>
          <p:cNvPr id="3" name="Content Placeholder 2">
            <a:extLst>
              <a:ext uri="{FF2B5EF4-FFF2-40B4-BE49-F238E27FC236}">
                <a16:creationId xmlns:a16="http://schemas.microsoft.com/office/drawing/2014/main" id="{D70C0106-703E-4DA8-847E-07F56E038ACD}"/>
              </a:ext>
            </a:extLst>
          </p:cNvPr>
          <p:cNvSpPr>
            <a:spLocks noGrp="1"/>
          </p:cNvSpPr>
          <p:nvPr>
            <p:ph idx="1"/>
          </p:nvPr>
        </p:nvSpPr>
        <p:spPr>
          <a:xfrm>
            <a:off x="5234149" y="2126321"/>
            <a:ext cx="4039853" cy="3990998"/>
          </a:xfrm>
        </p:spPr>
        <p:txBody>
          <a:bodyPr>
            <a:noAutofit/>
          </a:bodyPr>
          <a:lstStyle/>
          <a:p>
            <a:r>
              <a:rPr lang="en-US" dirty="0"/>
              <a:t>Issuers manages the credentials in their own system.</a:t>
            </a:r>
          </a:p>
          <a:p>
            <a:r>
              <a:rPr lang="en-US" b="1" i="1" u="sng" dirty="0"/>
              <a:t>Private</a:t>
            </a:r>
            <a:r>
              <a:rPr lang="en-US" b="1" dirty="0"/>
              <a:t>  (</a:t>
            </a:r>
            <a:r>
              <a:rPr lang="en-US" dirty="0"/>
              <a:t>direct communication between the verifiers and the issuers)</a:t>
            </a:r>
          </a:p>
          <a:p>
            <a:r>
              <a:rPr lang="en-US" b="1" i="1" u="sng" dirty="0"/>
              <a:t>Not standardized</a:t>
            </a:r>
            <a:r>
              <a:rPr lang="en-US" dirty="0"/>
              <a:t> (verifiers need to have a separate protocol for each issuer they want to interact with)</a:t>
            </a:r>
          </a:p>
          <a:p>
            <a:r>
              <a:rPr lang="en-US" b="1" i="1" u="sng" dirty="0"/>
              <a:t>Uncontrollable</a:t>
            </a:r>
            <a:r>
              <a:rPr lang="en-US" dirty="0"/>
              <a:t> (issuers have the complete control over the holder's credentials)</a:t>
            </a:r>
          </a:p>
        </p:txBody>
      </p:sp>
      <p:grpSp>
        <p:nvGrpSpPr>
          <p:cNvPr id="21" name="Group 20">
            <a:extLst>
              <a:ext uri="{FF2B5EF4-FFF2-40B4-BE49-F238E27FC236}">
                <a16:creationId xmlns:a16="http://schemas.microsoft.com/office/drawing/2014/main" id="{E828519E-4E9F-4FD2-AA42-231C7FB9DFA1}"/>
              </a:ext>
            </a:extLst>
          </p:cNvPr>
          <p:cNvGrpSpPr/>
          <p:nvPr/>
        </p:nvGrpSpPr>
        <p:grpSpPr>
          <a:xfrm>
            <a:off x="1080236" y="1930400"/>
            <a:ext cx="3675524" cy="4548265"/>
            <a:chOff x="1400844" y="1159643"/>
            <a:chExt cx="4266563" cy="5330585"/>
          </a:xfrm>
        </p:grpSpPr>
        <p:pic>
          <p:nvPicPr>
            <p:cNvPr id="22" name="Picture 21">
              <a:extLst>
                <a:ext uri="{FF2B5EF4-FFF2-40B4-BE49-F238E27FC236}">
                  <a16:creationId xmlns:a16="http://schemas.microsoft.com/office/drawing/2014/main" id="{9C5A9F88-70B6-4776-80CB-35091B210CAD}"/>
                </a:ext>
              </a:extLst>
            </p:cNvPr>
            <p:cNvPicPr>
              <a:picLocks noChangeAspect="1"/>
            </p:cNvPicPr>
            <p:nvPr/>
          </p:nvPicPr>
          <p:blipFill rotWithShape="1">
            <a:blip r:embed="rId3">
              <a:extLst>
                <a:ext uri="{28A0092B-C50C-407E-A947-70E740481C1C}">
                  <a14:useLocalDpi xmlns:a14="http://schemas.microsoft.com/office/drawing/2010/main" val="0"/>
                </a:ext>
              </a:extLst>
            </a:blip>
            <a:srcRect t="7447"/>
            <a:stretch/>
          </p:blipFill>
          <p:spPr>
            <a:xfrm>
              <a:off x="1400844" y="3000422"/>
              <a:ext cx="1649633" cy="1649633"/>
            </a:xfrm>
            <a:prstGeom prst="rect">
              <a:avLst/>
            </a:prstGeom>
          </p:spPr>
        </p:pic>
        <p:grpSp>
          <p:nvGrpSpPr>
            <p:cNvPr id="23" name="Group 22">
              <a:extLst>
                <a:ext uri="{FF2B5EF4-FFF2-40B4-BE49-F238E27FC236}">
                  <a16:creationId xmlns:a16="http://schemas.microsoft.com/office/drawing/2014/main" id="{D3B365F7-8A14-4884-8388-73C4280DB1F5}"/>
                </a:ext>
              </a:extLst>
            </p:cNvPr>
            <p:cNvGrpSpPr/>
            <p:nvPr/>
          </p:nvGrpSpPr>
          <p:grpSpPr>
            <a:xfrm>
              <a:off x="3875294" y="2949015"/>
              <a:ext cx="1792113" cy="1751841"/>
              <a:chOff x="4037854" y="2603575"/>
              <a:chExt cx="1792113" cy="1751841"/>
            </a:xfrm>
          </p:grpSpPr>
          <p:pic>
            <p:nvPicPr>
              <p:cNvPr id="33" name="Picture 32" descr="Icon&#10;&#10;Description automatically generated">
                <a:extLst>
                  <a:ext uri="{FF2B5EF4-FFF2-40B4-BE49-F238E27FC236}">
                    <a16:creationId xmlns:a16="http://schemas.microsoft.com/office/drawing/2014/main" id="{84277EA1-427B-478B-8B53-5F8A409123C7}"/>
                  </a:ext>
                </a:extLst>
              </p:cNvPr>
              <p:cNvPicPr>
                <a:picLocks noChangeAspect="1"/>
              </p:cNvPicPr>
              <p:nvPr/>
            </p:nvPicPr>
            <p:blipFill rotWithShape="1">
              <a:blip r:embed="rId4">
                <a:extLst>
                  <a:ext uri="{28A0092B-C50C-407E-A947-70E740481C1C}">
                    <a14:useLocalDpi xmlns:a14="http://schemas.microsoft.com/office/drawing/2010/main" val="0"/>
                  </a:ext>
                </a:extLst>
              </a:blip>
              <a:srcRect l="4982"/>
              <a:stretch/>
            </p:blipFill>
            <p:spPr>
              <a:xfrm>
                <a:off x="4037854" y="2603575"/>
                <a:ext cx="1792113" cy="1751841"/>
              </a:xfrm>
              <a:prstGeom prst="rect">
                <a:avLst/>
              </a:prstGeom>
            </p:spPr>
          </p:pic>
          <p:pic>
            <p:nvPicPr>
              <p:cNvPr id="34" name="Picture 33" descr="Icon&#10;&#10;Description automatically generated">
                <a:extLst>
                  <a:ext uri="{FF2B5EF4-FFF2-40B4-BE49-F238E27FC236}">
                    <a16:creationId xmlns:a16="http://schemas.microsoft.com/office/drawing/2014/main" id="{9E01197B-A8E6-4687-BA48-6BBCD4291AAE}"/>
                  </a:ext>
                </a:extLst>
              </p:cNvPr>
              <p:cNvPicPr>
                <a:picLocks noChangeAspect="1"/>
              </p:cNvPicPr>
              <p:nvPr/>
            </p:nvPicPr>
            <p:blipFill rotWithShape="1">
              <a:blip r:embed="rId5">
                <a:extLst>
                  <a:ext uri="{28A0092B-C50C-407E-A947-70E740481C1C}">
                    <a14:useLocalDpi xmlns:a14="http://schemas.microsoft.com/office/drawing/2010/main" val="0"/>
                  </a:ext>
                </a:extLst>
              </a:blip>
              <a:srcRect t="2049" r="2" b="3806"/>
              <a:stretch/>
            </p:blipFill>
            <p:spPr>
              <a:xfrm>
                <a:off x="4566666" y="3382555"/>
                <a:ext cx="734488" cy="722574"/>
              </a:xfrm>
              <a:prstGeom prst="rect">
                <a:avLst/>
              </a:prstGeom>
            </p:spPr>
          </p:pic>
        </p:grpSp>
        <p:grpSp>
          <p:nvGrpSpPr>
            <p:cNvPr id="24" name="Group 23">
              <a:extLst>
                <a:ext uri="{FF2B5EF4-FFF2-40B4-BE49-F238E27FC236}">
                  <a16:creationId xmlns:a16="http://schemas.microsoft.com/office/drawing/2014/main" id="{4A739759-0643-410A-BC26-8446F89C6414}"/>
                </a:ext>
              </a:extLst>
            </p:cNvPr>
            <p:cNvGrpSpPr/>
            <p:nvPr/>
          </p:nvGrpSpPr>
          <p:grpSpPr>
            <a:xfrm>
              <a:off x="3875294" y="1159643"/>
              <a:ext cx="1791491" cy="1751233"/>
              <a:chOff x="4805572" y="2604183"/>
              <a:chExt cx="1791491" cy="1751233"/>
            </a:xfrm>
          </p:grpSpPr>
          <p:pic>
            <p:nvPicPr>
              <p:cNvPr id="31" name="Picture 30" descr="Icon&#10;&#10;Description automatically generated">
                <a:extLst>
                  <a:ext uri="{FF2B5EF4-FFF2-40B4-BE49-F238E27FC236}">
                    <a16:creationId xmlns:a16="http://schemas.microsoft.com/office/drawing/2014/main" id="{A1A9BE4A-613C-4FC3-881A-055908118194}"/>
                  </a:ext>
                </a:extLst>
              </p:cNvPr>
              <p:cNvPicPr>
                <a:picLocks noChangeAspect="1"/>
              </p:cNvPicPr>
              <p:nvPr/>
            </p:nvPicPr>
            <p:blipFill rotWithShape="1">
              <a:blip r:embed="rId4">
                <a:extLst>
                  <a:ext uri="{28A0092B-C50C-407E-A947-70E740481C1C}">
                    <a14:useLocalDpi xmlns:a14="http://schemas.microsoft.com/office/drawing/2010/main" val="0"/>
                  </a:ext>
                </a:extLst>
              </a:blip>
              <a:srcRect l="4982"/>
              <a:stretch/>
            </p:blipFill>
            <p:spPr>
              <a:xfrm>
                <a:off x="4805572" y="2604183"/>
                <a:ext cx="1791491" cy="1751233"/>
              </a:xfrm>
              <a:prstGeom prst="rect">
                <a:avLst/>
              </a:prstGeom>
            </p:spPr>
          </p:pic>
          <p:pic>
            <p:nvPicPr>
              <p:cNvPr id="32" name="Picture 31" descr="Icon&#10;&#10;Description automatically generated">
                <a:extLst>
                  <a:ext uri="{FF2B5EF4-FFF2-40B4-BE49-F238E27FC236}">
                    <a16:creationId xmlns:a16="http://schemas.microsoft.com/office/drawing/2014/main" id="{71B35E0A-26E8-48CD-9569-797F714C9E34}"/>
                  </a:ext>
                </a:extLst>
              </p:cNvPr>
              <p:cNvPicPr>
                <a:picLocks noChangeAspect="1"/>
              </p:cNvPicPr>
              <p:nvPr/>
            </p:nvPicPr>
            <p:blipFill rotWithShape="1">
              <a:blip r:embed="rId5">
                <a:extLst>
                  <a:ext uri="{28A0092B-C50C-407E-A947-70E740481C1C}">
                    <a14:useLocalDpi xmlns:a14="http://schemas.microsoft.com/office/drawing/2010/main" val="0"/>
                  </a:ext>
                </a:extLst>
              </a:blip>
              <a:srcRect t="2049" r="2" b="3806"/>
              <a:stretch/>
            </p:blipFill>
            <p:spPr>
              <a:xfrm>
                <a:off x="5361512" y="3346505"/>
                <a:ext cx="734488" cy="722574"/>
              </a:xfrm>
              <a:prstGeom prst="rect">
                <a:avLst/>
              </a:prstGeom>
            </p:spPr>
          </p:pic>
        </p:grpSp>
        <p:grpSp>
          <p:nvGrpSpPr>
            <p:cNvPr id="25" name="Group 24">
              <a:extLst>
                <a:ext uri="{FF2B5EF4-FFF2-40B4-BE49-F238E27FC236}">
                  <a16:creationId xmlns:a16="http://schemas.microsoft.com/office/drawing/2014/main" id="{5090B89B-6DD7-4C30-ABF0-DF2A8741ABA5}"/>
                </a:ext>
              </a:extLst>
            </p:cNvPr>
            <p:cNvGrpSpPr/>
            <p:nvPr/>
          </p:nvGrpSpPr>
          <p:grpSpPr>
            <a:xfrm>
              <a:off x="3875293" y="4738995"/>
              <a:ext cx="1791491" cy="1751233"/>
              <a:chOff x="4643010" y="4848935"/>
              <a:chExt cx="1791491" cy="1751233"/>
            </a:xfrm>
          </p:grpSpPr>
          <p:pic>
            <p:nvPicPr>
              <p:cNvPr id="29" name="Picture 28" descr="Icon&#10;&#10;Description automatically generated">
                <a:extLst>
                  <a:ext uri="{FF2B5EF4-FFF2-40B4-BE49-F238E27FC236}">
                    <a16:creationId xmlns:a16="http://schemas.microsoft.com/office/drawing/2014/main" id="{B02334E4-99E0-4348-8049-DE4BC65FC465}"/>
                  </a:ext>
                </a:extLst>
              </p:cNvPr>
              <p:cNvPicPr>
                <a:picLocks noChangeAspect="1"/>
              </p:cNvPicPr>
              <p:nvPr/>
            </p:nvPicPr>
            <p:blipFill rotWithShape="1">
              <a:blip r:embed="rId4">
                <a:extLst>
                  <a:ext uri="{28A0092B-C50C-407E-A947-70E740481C1C}">
                    <a14:useLocalDpi xmlns:a14="http://schemas.microsoft.com/office/drawing/2010/main" val="0"/>
                  </a:ext>
                </a:extLst>
              </a:blip>
              <a:srcRect l="4982"/>
              <a:stretch/>
            </p:blipFill>
            <p:spPr>
              <a:xfrm>
                <a:off x="4643010" y="4848935"/>
                <a:ext cx="1791491" cy="1751233"/>
              </a:xfrm>
              <a:prstGeom prst="rect">
                <a:avLst/>
              </a:prstGeom>
            </p:spPr>
          </p:pic>
          <p:pic>
            <p:nvPicPr>
              <p:cNvPr id="30" name="Picture 29" descr="Icon&#10;&#10;Description automatically generated">
                <a:extLst>
                  <a:ext uri="{FF2B5EF4-FFF2-40B4-BE49-F238E27FC236}">
                    <a16:creationId xmlns:a16="http://schemas.microsoft.com/office/drawing/2014/main" id="{88ECD7E8-455D-4567-9B1C-8B9B5527CA61}"/>
                  </a:ext>
                </a:extLst>
              </p:cNvPr>
              <p:cNvPicPr>
                <a:picLocks noChangeAspect="1"/>
              </p:cNvPicPr>
              <p:nvPr/>
            </p:nvPicPr>
            <p:blipFill rotWithShape="1">
              <a:blip r:embed="rId5">
                <a:extLst>
                  <a:ext uri="{28A0092B-C50C-407E-A947-70E740481C1C}">
                    <a14:useLocalDpi xmlns:a14="http://schemas.microsoft.com/office/drawing/2010/main" val="0"/>
                  </a:ext>
                </a:extLst>
              </a:blip>
              <a:srcRect t="2049" r="2" b="3806"/>
              <a:stretch/>
            </p:blipFill>
            <p:spPr>
              <a:xfrm>
                <a:off x="5198950" y="5591257"/>
                <a:ext cx="734488" cy="722574"/>
              </a:xfrm>
              <a:prstGeom prst="rect">
                <a:avLst/>
              </a:prstGeom>
            </p:spPr>
          </p:pic>
        </p:grpSp>
        <p:cxnSp>
          <p:nvCxnSpPr>
            <p:cNvPr id="26" name="Straight Arrow Connector 25">
              <a:extLst>
                <a:ext uri="{FF2B5EF4-FFF2-40B4-BE49-F238E27FC236}">
                  <a16:creationId xmlns:a16="http://schemas.microsoft.com/office/drawing/2014/main" id="{DF208C72-6F7A-4B59-82AD-498BEA7A4096}"/>
                </a:ext>
              </a:extLst>
            </p:cNvPr>
            <p:cNvCxnSpPr>
              <a:cxnSpLocks/>
              <a:stCxn id="22" idx="3"/>
              <a:endCxn id="33" idx="1"/>
            </p:cNvCxnSpPr>
            <p:nvPr/>
          </p:nvCxnSpPr>
          <p:spPr>
            <a:xfrm flipV="1">
              <a:off x="3050477" y="3824936"/>
              <a:ext cx="824817" cy="303"/>
            </a:xfrm>
            <a:prstGeom prst="straightConnector1">
              <a:avLst/>
            </a:prstGeom>
            <a:ln w="38100">
              <a:solidFill>
                <a:srgbClr val="6D6D7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F184E2E-0D6A-438D-864F-5602CAE98587}"/>
                </a:ext>
              </a:extLst>
            </p:cNvPr>
            <p:cNvCxnSpPr>
              <a:cxnSpLocks/>
              <a:stCxn id="22" idx="0"/>
              <a:endCxn id="31" idx="1"/>
            </p:cNvCxnSpPr>
            <p:nvPr/>
          </p:nvCxnSpPr>
          <p:spPr>
            <a:xfrm flipV="1">
              <a:off x="2225661" y="2035260"/>
              <a:ext cx="1649633" cy="965162"/>
            </a:xfrm>
            <a:prstGeom prst="straightConnector1">
              <a:avLst/>
            </a:prstGeom>
            <a:ln w="38100">
              <a:solidFill>
                <a:srgbClr val="6D6D7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8F22AC9-BC08-4990-A944-B4EB020586CD}"/>
                </a:ext>
              </a:extLst>
            </p:cNvPr>
            <p:cNvCxnSpPr>
              <a:cxnSpLocks/>
              <a:stCxn id="22" idx="2"/>
              <a:endCxn id="29" idx="1"/>
            </p:cNvCxnSpPr>
            <p:nvPr/>
          </p:nvCxnSpPr>
          <p:spPr>
            <a:xfrm>
              <a:off x="2225661" y="4650055"/>
              <a:ext cx="1649632" cy="964557"/>
            </a:xfrm>
            <a:prstGeom prst="straightConnector1">
              <a:avLst/>
            </a:prstGeom>
            <a:ln w="38100">
              <a:solidFill>
                <a:srgbClr val="6D6D7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2146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05D5-E779-400B-A99F-B830B9751506}"/>
              </a:ext>
            </a:extLst>
          </p:cNvPr>
          <p:cNvSpPr>
            <a:spLocks noGrp="1"/>
          </p:cNvSpPr>
          <p:nvPr>
            <p:ph type="title"/>
          </p:nvPr>
        </p:nvSpPr>
        <p:spPr>
          <a:xfrm>
            <a:off x="677334" y="609600"/>
            <a:ext cx="8596668" cy="1320800"/>
          </a:xfrm>
        </p:spPr>
        <p:txBody>
          <a:bodyPr anchor="t">
            <a:normAutofit/>
          </a:bodyPr>
          <a:lstStyle/>
          <a:p>
            <a:r>
              <a:rPr lang="en-US" dirty="0"/>
              <a:t>Third-Party Identity</a:t>
            </a:r>
          </a:p>
        </p:txBody>
      </p:sp>
      <p:sp>
        <p:nvSpPr>
          <p:cNvPr id="3" name="Content Placeholder 2">
            <a:extLst>
              <a:ext uri="{FF2B5EF4-FFF2-40B4-BE49-F238E27FC236}">
                <a16:creationId xmlns:a16="http://schemas.microsoft.com/office/drawing/2014/main" id="{870AD570-9AFE-410B-9D95-68C229D83CAD}"/>
              </a:ext>
            </a:extLst>
          </p:cNvPr>
          <p:cNvSpPr>
            <a:spLocks noGrp="1"/>
          </p:cNvSpPr>
          <p:nvPr>
            <p:ph idx="1"/>
          </p:nvPr>
        </p:nvSpPr>
        <p:spPr>
          <a:xfrm>
            <a:off x="5727976" y="2122013"/>
            <a:ext cx="3546026" cy="3880773"/>
          </a:xfrm>
        </p:spPr>
        <p:txBody>
          <a:bodyPr>
            <a:noAutofit/>
          </a:bodyPr>
          <a:lstStyle/>
          <a:p>
            <a:r>
              <a:rPr lang="en-US" dirty="0"/>
              <a:t>Third parties manage the credentials given by issuers.</a:t>
            </a:r>
          </a:p>
          <a:p>
            <a:r>
              <a:rPr lang="en-US" b="1" i="1" u="sng" dirty="0"/>
              <a:t>Standardized</a:t>
            </a:r>
            <a:r>
              <a:rPr lang="en-US" dirty="0"/>
              <a:t> (verifier can interact with many issuers through a single system)</a:t>
            </a:r>
            <a:endParaRPr lang="tr-TR" dirty="0"/>
          </a:p>
          <a:p>
            <a:r>
              <a:rPr lang="en-US" b="1" i="1" u="sng" dirty="0"/>
              <a:t>Not private  </a:t>
            </a:r>
            <a:r>
              <a:rPr lang="en-US" dirty="0"/>
              <a:t>(third parties can collect private information)</a:t>
            </a:r>
          </a:p>
          <a:p>
            <a:r>
              <a:rPr lang="en-US" b="1" i="1" u="sng" dirty="0"/>
              <a:t>Uncontrollable</a:t>
            </a:r>
            <a:r>
              <a:rPr lang="en-US" dirty="0"/>
              <a:t> (third parties have complete control over the holder's credentials)</a:t>
            </a:r>
          </a:p>
          <a:p>
            <a:endParaRPr lang="en-US" dirty="0"/>
          </a:p>
        </p:txBody>
      </p:sp>
      <p:grpSp>
        <p:nvGrpSpPr>
          <p:cNvPr id="6" name="Group 5">
            <a:extLst>
              <a:ext uri="{FF2B5EF4-FFF2-40B4-BE49-F238E27FC236}">
                <a16:creationId xmlns:a16="http://schemas.microsoft.com/office/drawing/2014/main" id="{9FE836ED-6A87-4EB4-96AA-DFD3A2034609}"/>
              </a:ext>
            </a:extLst>
          </p:cNvPr>
          <p:cNvGrpSpPr/>
          <p:nvPr/>
        </p:nvGrpSpPr>
        <p:grpSpPr>
          <a:xfrm>
            <a:off x="1014764" y="1621588"/>
            <a:ext cx="4278596" cy="4884881"/>
            <a:chOff x="425484" y="688196"/>
            <a:chExt cx="4932731" cy="5619085"/>
          </a:xfrm>
        </p:grpSpPr>
        <p:pic>
          <p:nvPicPr>
            <p:cNvPr id="11" name="Picture 10" descr="Icon&#10;&#10;Description automatically generated">
              <a:extLst>
                <a:ext uri="{FF2B5EF4-FFF2-40B4-BE49-F238E27FC236}">
                  <a16:creationId xmlns:a16="http://schemas.microsoft.com/office/drawing/2014/main" id="{7110E07F-8E8D-4CA1-999A-3E4102D845ED}"/>
                </a:ext>
              </a:extLst>
            </p:cNvPr>
            <p:cNvPicPr>
              <a:picLocks noChangeAspect="1"/>
            </p:cNvPicPr>
            <p:nvPr/>
          </p:nvPicPr>
          <p:blipFill rotWithShape="1">
            <a:blip r:embed="rId3">
              <a:extLst>
                <a:ext uri="{28A0092B-C50C-407E-A947-70E740481C1C}">
                  <a14:useLocalDpi xmlns:a14="http://schemas.microsoft.com/office/drawing/2010/main" val="0"/>
                </a:ext>
              </a:extLst>
            </a:blip>
            <a:srcRect t="6474"/>
            <a:stretch/>
          </p:blipFill>
          <p:spPr>
            <a:xfrm>
              <a:off x="3446264" y="2529839"/>
              <a:ext cx="1911951" cy="1932053"/>
            </a:xfrm>
            <a:prstGeom prst="rect">
              <a:avLst/>
            </a:prstGeom>
          </p:spPr>
        </p:pic>
        <p:pic>
          <p:nvPicPr>
            <p:cNvPr id="7" name="Picture 6">
              <a:extLst>
                <a:ext uri="{FF2B5EF4-FFF2-40B4-BE49-F238E27FC236}">
                  <a16:creationId xmlns:a16="http://schemas.microsoft.com/office/drawing/2014/main" id="{BD93A816-88D8-480F-83C2-EDCEEFD45D48}"/>
                </a:ext>
              </a:extLst>
            </p:cNvPr>
            <p:cNvPicPr>
              <a:picLocks noChangeAspect="1"/>
            </p:cNvPicPr>
            <p:nvPr/>
          </p:nvPicPr>
          <p:blipFill rotWithShape="1">
            <a:blip r:embed="rId4">
              <a:extLst>
                <a:ext uri="{28A0092B-C50C-407E-A947-70E740481C1C}">
                  <a14:useLocalDpi xmlns:a14="http://schemas.microsoft.com/office/drawing/2010/main" val="0"/>
                </a:ext>
              </a:extLst>
            </a:blip>
            <a:srcRect t="7447"/>
            <a:stretch/>
          </p:blipFill>
          <p:spPr>
            <a:xfrm>
              <a:off x="425484" y="2671049"/>
              <a:ext cx="1649633" cy="1649633"/>
            </a:xfrm>
            <a:prstGeom prst="rect">
              <a:avLst/>
            </a:prstGeom>
          </p:spPr>
        </p:pic>
        <p:grpSp>
          <p:nvGrpSpPr>
            <p:cNvPr id="8" name="Group 7">
              <a:extLst>
                <a:ext uri="{FF2B5EF4-FFF2-40B4-BE49-F238E27FC236}">
                  <a16:creationId xmlns:a16="http://schemas.microsoft.com/office/drawing/2014/main" id="{3B3DDEFB-396E-472B-89F5-CABE76ED1315}"/>
                </a:ext>
              </a:extLst>
            </p:cNvPr>
            <p:cNvGrpSpPr/>
            <p:nvPr/>
          </p:nvGrpSpPr>
          <p:grpSpPr>
            <a:xfrm>
              <a:off x="1714381" y="3378030"/>
              <a:ext cx="3049134" cy="2929251"/>
              <a:chOff x="4037854" y="1426165"/>
              <a:chExt cx="3049134" cy="2929251"/>
            </a:xfrm>
          </p:grpSpPr>
          <p:pic>
            <p:nvPicPr>
              <p:cNvPr id="16" name="Picture 15" descr="Icon&#10;&#10;Description automatically generated">
                <a:extLst>
                  <a:ext uri="{FF2B5EF4-FFF2-40B4-BE49-F238E27FC236}">
                    <a16:creationId xmlns:a16="http://schemas.microsoft.com/office/drawing/2014/main" id="{D5B3B3FC-DBD1-458E-AACC-E66C83490033}"/>
                  </a:ext>
                </a:extLst>
              </p:cNvPr>
              <p:cNvPicPr>
                <a:picLocks noChangeAspect="1"/>
              </p:cNvPicPr>
              <p:nvPr/>
            </p:nvPicPr>
            <p:blipFill rotWithShape="1">
              <a:blip r:embed="rId5">
                <a:extLst>
                  <a:ext uri="{28A0092B-C50C-407E-A947-70E740481C1C}">
                    <a14:useLocalDpi xmlns:a14="http://schemas.microsoft.com/office/drawing/2010/main" val="0"/>
                  </a:ext>
                </a:extLst>
              </a:blip>
              <a:srcRect l="4982"/>
              <a:stretch/>
            </p:blipFill>
            <p:spPr>
              <a:xfrm>
                <a:off x="4037854" y="2603575"/>
                <a:ext cx="1792113" cy="1751841"/>
              </a:xfrm>
              <a:prstGeom prst="rect">
                <a:avLst/>
              </a:prstGeom>
            </p:spPr>
          </p:pic>
          <p:pic>
            <p:nvPicPr>
              <p:cNvPr id="17" name="Picture 16" descr="Icon&#10;&#10;Description automatically generated">
                <a:extLst>
                  <a:ext uri="{FF2B5EF4-FFF2-40B4-BE49-F238E27FC236}">
                    <a16:creationId xmlns:a16="http://schemas.microsoft.com/office/drawing/2014/main" id="{74A09822-5930-42A8-92D5-4A8D3B6DCD01}"/>
                  </a:ext>
                </a:extLst>
              </p:cNvPr>
              <p:cNvPicPr>
                <a:picLocks noChangeAspect="1"/>
              </p:cNvPicPr>
              <p:nvPr/>
            </p:nvPicPr>
            <p:blipFill rotWithShape="1">
              <a:blip r:embed="rId6">
                <a:extLst>
                  <a:ext uri="{28A0092B-C50C-407E-A947-70E740481C1C}">
                    <a14:useLocalDpi xmlns:a14="http://schemas.microsoft.com/office/drawing/2010/main" val="0"/>
                  </a:ext>
                </a:extLst>
              </a:blip>
              <a:srcRect t="2049" r="2" b="3806"/>
              <a:stretch/>
            </p:blipFill>
            <p:spPr>
              <a:xfrm>
                <a:off x="6352501" y="1426165"/>
                <a:ext cx="734487" cy="722575"/>
              </a:xfrm>
              <a:prstGeom prst="rect">
                <a:avLst/>
              </a:prstGeom>
            </p:spPr>
          </p:pic>
        </p:grpSp>
        <p:pic>
          <p:nvPicPr>
            <p:cNvPr id="14" name="Picture 13" descr="Icon&#10;&#10;Description automatically generated">
              <a:extLst>
                <a:ext uri="{FF2B5EF4-FFF2-40B4-BE49-F238E27FC236}">
                  <a16:creationId xmlns:a16="http://schemas.microsoft.com/office/drawing/2014/main" id="{BFF083AC-8CCE-4D4B-AB74-67B021A62CFE}"/>
                </a:ext>
              </a:extLst>
            </p:cNvPr>
            <p:cNvPicPr>
              <a:picLocks noChangeAspect="1"/>
            </p:cNvPicPr>
            <p:nvPr/>
          </p:nvPicPr>
          <p:blipFill rotWithShape="1">
            <a:blip r:embed="rId5">
              <a:extLst>
                <a:ext uri="{28A0092B-C50C-407E-A947-70E740481C1C}">
                  <a14:useLocalDpi xmlns:a14="http://schemas.microsoft.com/office/drawing/2010/main" val="0"/>
                </a:ext>
              </a:extLst>
            </a:blip>
            <a:srcRect l="4982"/>
            <a:stretch/>
          </p:blipFill>
          <p:spPr>
            <a:xfrm>
              <a:off x="1714381" y="688196"/>
              <a:ext cx="1791491" cy="1751233"/>
            </a:xfrm>
            <a:prstGeom prst="rect">
              <a:avLst/>
            </a:prstGeom>
          </p:spPr>
        </p:pic>
        <p:cxnSp>
          <p:nvCxnSpPr>
            <p:cNvPr id="10" name="Straight Arrow Connector 9">
              <a:extLst>
                <a:ext uri="{FF2B5EF4-FFF2-40B4-BE49-F238E27FC236}">
                  <a16:creationId xmlns:a16="http://schemas.microsoft.com/office/drawing/2014/main" id="{E4B1820B-46C5-4033-B694-C64CFF61ACF3}"/>
                </a:ext>
              </a:extLst>
            </p:cNvPr>
            <p:cNvCxnSpPr>
              <a:cxnSpLocks/>
              <a:stCxn id="7" idx="3"/>
              <a:endCxn id="11" idx="1"/>
            </p:cNvCxnSpPr>
            <p:nvPr/>
          </p:nvCxnSpPr>
          <p:spPr>
            <a:xfrm>
              <a:off x="2075117" y="3495866"/>
              <a:ext cx="1371148" cy="0"/>
            </a:xfrm>
            <a:prstGeom prst="straightConnector1">
              <a:avLst/>
            </a:prstGeom>
            <a:ln w="38100">
              <a:solidFill>
                <a:srgbClr val="6D6D7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87344AA-1F93-4D8B-8532-5AA5F0AC166B}"/>
                </a:ext>
              </a:extLst>
            </p:cNvPr>
            <p:cNvCxnSpPr>
              <a:cxnSpLocks/>
              <a:stCxn id="16" idx="3"/>
              <a:endCxn id="11" idx="2"/>
            </p:cNvCxnSpPr>
            <p:nvPr/>
          </p:nvCxnSpPr>
          <p:spPr>
            <a:xfrm flipV="1">
              <a:off x="3506494" y="4461892"/>
              <a:ext cx="895747" cy="969469"/>
            </a:xfrm>
            <a:prstGeom prst="straightConnector1">
              <a:avLst/>
            </a:prstGeom>
            <a:ln w="38100">
              <a:solidFill>
                <a:srgbClr val="6D6D7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164FAF8-25C1-4A99-970C-0085A4201B45}"/>
                </a:ext>
              </a:extLst>
            </p:cNvPr>
            <p:cNvCxnSpPr>
              <a:cxnSpLocks/>
              <a:stCxn id="14" idx="3"/>
              <a:endCxn id="11" idx="0"/>
            </p:cNvCxnSpPr>
            <p:nvPr/>
          </p:nvCxnSpPr>
          <p:spPr>
            <a:xfrm>
              <a:off x="3505872" y="1563813"/>
              <a:ext cx="896369" cy="966026"/>
            </a:xfrm>
            <a:prstGeom prst="straightConnector1">
              <a:avLst/>
            </a:prstGeom>
            <a:ln w="38100">
              <a:solidFill>
                <a:srgbClr val="6D6D7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90373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77AC-5C58-4C3F-AB75-F96BCFC68591}"/>
              </a:ext>
            </a:extLst>
          </p:cNvPr>
          <p:cNvSpPr>
            <a:spLocks noGrp="1"/>
          </p:cNvSpPr>
          <p:nvPr>
            <p:ph type="title"/>
          </p:nvPr>
        </p:nvSpPr>
        <p:spPr/>
        <p:txBody>
          <a:bodyPr/>
          <a:lstStyle/>
          <a:p>
            <a:r>
              <a:rPr lang="en-US" dirty="0"/>
              <a:t>Self-Sovereign Identity (SSI)</a:t>
            </a:r>
          </a:p>
        </p:txBody>
      </p:sp>
      <p:sp>
        <p:nvSpPr>
          <p:cNvPr id="3" name="Content Placeholder 2">
            <a:extLst>
              <a:ext uri="{FF2B5EF4-FFF2-40B4-BE49-F238E27FC236}">
                <a16:creationId xmlns:a16="http://schemas.microsoft.com/office/drawing/2014/main" id="{72430466-1C03-4433-89C9-50BB7255EC1C}"/>
              </a:ext>
            </a:extLst>
          </p:cNvPr>
          <p:cNvSpPr>
            <a:spLocks noGrp="1"/>
          </p:cNvSpPr>
          <p:nvPr>
            <p:ph type="body" idx="1"/>
          </p:nvPr>
        </p:nvSpPr>
        <p:spPr>
          <a:xfrm>
            <a:off x="677334" y="4527448"/>
            <a:ext cx="8740985" cy="860400"/>
          </a:xfrm>
        </p:spPr>
        <p:txBody>
          <a:bodyPr>
            <a:normAutofit/>
          </a:bodyPr>
          <a:lstStyle/>
          <a:p>
            <a:pPr marL="0" indent="0">
              <a:buNone/>
            </a:pPr>
            <a:r>
              <a:rPr lang="en-US" dirty="0"/>
              <a:t>System that is private, standardized and controllable all at the same time.</a:t>
            </a:r>
          </a:p>
        </p:txBody>
      </p:sp>
    </p:spTree>
    <p:extLst>
      <p:ext uri="{BB962C8B-B14F-4D97-AF65-F5344CB8AC3E}">
        <p14:creationId xmlns:p14="http://schemas.microsoft.com/office/powerpoint/2010/main" val="1656658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0D3C-77F7-45E3-BE85-704C982A56E3}"/>
              </a:ext>
            </a:extLst>
          </p:cNvPr>
          <p:cNvSpPr>
            <a:spLocks noGrp="1"/>
          </p:cNvSpPr>
          <p:nvPr>
            <p:ph type="title"/>
          </p:nvPr>
        </p:nvSpPr>
        <p:spPr/>
        <p:txBody>
          <a:bodyPr/>
          <a:lstStyle/>
          <a:p>
            <a:r>
              <a:rPr lang="en-US" dirty="0"/>
              <a:t>Standard </a:t>
            </a:r>
            <a:r>
              <a:rPr lang="tr-TR" dirty="0"/>
              <a:t>Terms for</a:t>
            </a:r>
            <a:r>
              <a:rPr lang="en-US" dirty="0"/>
              <a:t> SSI</a:t>
            </a:r>
          </a:p>
        </p:txBody>
      </p:sp>
      <p:sp>
        <p:nvSpPr>
          <p:cNvPr id="3" name="Content Placeholder 2">
            <a:extLst>
              <a:ext uri="{FF2B5EF4-FFF2-40B4-BE49-F238E27FC236}">
                <a16:creationId xmlns:a16="http://schemas.microsoft.com/office/drawing/2014/main" id="{9324A85A-1CBD-4BAB-9DE9-ED03C65FB41B}"/>
              </a:ext>
            </a:extLst>
          </p:cNvPr>
          <p:cNvSpPr>
            <a:spLocks noGrp="1"/>
          </p:cNvSpPr>
          <p:nvPr>
            <p:ph idx="1"/>
          </p:nvPr>
        </p:nvSpPr>
        <p:spPr>
          <a:xfrm>
            <a:off x="677334" y="2160589"/>
            <a:ext cx="8596668" cy="4087811"/>
          </a:xfrm>
        </p:spPr>
        <p:txBody>
          <a:bodyPr>
            <a:normAutofit lnSpcReduction="10000"/>
          </a:bodyPr>
          <a:lstStyle/>
          <a:p>
            <a:r>
              <a:rPr lang="en-US" b="1" i="1" u="sng" dirty="0"/>
              <a:t>Decentralized Identifier (DID):</a:t>
            </a:r>
            <a:r>
              <a:rPr lang="tr-TR" dirty="0"/>
              <a:t> </a:t>
            </a:r>
            <a:r>
              <a:rPr lang="en-US" dirty="0"/>
              <a:t>Identifiers with a blockchain address and public private key pair tied to it.</a:t>
            </a:r>
          </a:p>
          <a:p>
            <a:r>
              <a:rPr lang="en-US" b="1" i="1" u="sng" dirty="0"/>
              <a:t>DID Document</a:t>
            </a:r>
            <a:r>
              <a:rPr lang="en-US" b="1" dirty="0"/>
              <a:t>: </a:t>
            </a:r>
            <a:r>
              <a:rPr lang="en-US" dirty="0"/>
              <a:t>Documents that are stored in the blockchain which has a DID, corresponding public key and a URL to interact with the identity owner.</a:t>
            </a:r>
          </a:p>
          <a:p>
            <a:r>
              <a:rPr lang="en-US" b="1" u="sng" dirty="0"/>
              <a:t>Wallet</a:t>
            </a:r>
            <a:r>
              <a:rPr lang="en-US" b="1" dirty="0"/>
              <a:t>: </a:t>
            </a:r>
            <a:r>
              <a:rPr lang="tr-TR" dirty="0"/>
              <a:t>Applications </a:t>
            </a:r>
            <a:r>
              <a:rPr lang="en-US" dirty="0"/>
              <a:t>where</a:t>
            </a:r>
            <a:r>
              <a:rPr lang="tr-TR" dirty="0"/>
              <a:t> the </a:t>
            </a:r>
            <a:r>
              <a:rPr lang="en-US" dirty="0"/>
              <a:t>private keys and verifiable credentials are stored.</a:t>
            </a:r>
          </a:p>
          <a:p>
            <a:r>
              <a:rPr lang="en-US" b="1" i="1" u="sng" dirty="0"/>
              <a:t>Verifiable Credentials</a:t>
            </a:r>
            <a:r>
              <a:rPr lang="en-US" b="1" dirty="0"/>
              <a:t>: </a:t>
            </a:r>
            <a:r>
              <a:rPr lang="en-US" dirty="0"/>
              <a:t>Interoperable, cryptographically-verifiable digital credentials.</a:t>
            </a:r>
            <a:endParaRPr lang="tr-TR" dirty="0"/>
          </a:p>
          <a:p>
            <a:r>
              <a:rPr lang="en-US" b="1" i="1" u="sng" dirty="0"/>
              <a:t>Decentralized Key Management System (DKMS</a:t>
            </a:r>
            <a:r>
              <a:rPr lang="en-US" b="1" dirty="0"/>
              <a:t>): </a:t>
            </a:r>
            <a:r>
              <a:rPr lang="en-US" dirty="0"/>
              <a:t>Systems that store and manage private keys</a:t>
            </a:r>
            <a:r>
              <a:rPr lang="tr-TR" dirty="0"/>
              <a:t> inside a wallet</a:t>
            </a:r>
            <a:r>
              <a:rPr lang="en-US" dirty="0"/>
              <a:t> across devices. Enables key synchronization and recovery.</a:t>
            </a:r>
          </a:p>
          <a:p>
            <a:r>
              <a:rPr lang="en-US" b="1" i="1" u="sng" dirty="0"/>
              <a:t>Trust Hubs</a:t>
            </a:r>
            <a:r>
              <a:rPr lang="en-US" b="1" dirty="0"/>
              <a:t>: </a:t>
            </a:r>
            <a:r>
              <a:rPr lang="en-US" dirty="0"/>
              <a:t>Trust hubs are registries keeping the list of trustworthy entities They are usually managed by the </a:t>
            </a:r>
            <a:r>
              <a:rPr lang="tr-TR" dirty="0"/>
              <a:t>wallet application</a:t>
            </a:r>
            <a:r>
              <a:rPr lang="en-US" dirty="0"/>
              <a:t> creators.</a:t>
            </a:r>
          </a:p>
          <a:p>
            <a:endParaRPr lang="en-US" dirty="0"/>
          </a:p>
          <a:p>
            <a:endParaRPr lang="en-US" dirty="0"/>
          </a:p>
        </p:txBody>
      </p:sp>
    </p:spTree>
    <p:extLst>
      <p:ext uri="{BB962C8B-B14F-4D97-AF65-F5344CB8AC3E}">
        <p14:creationId xmlns:p14="http://schemas.microsoft.com/office/powerpoint/2010/main" val="6993556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1920</TotalTime>
  <Words>1029</Words>
  <Application>Microsoft Office PowerPoint</Application>
  <PresentationFormat>Widescreen</PresentationFormat>
  <Paragraphs>217</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Self-Sovereign Identity</vt:lpstr>
      <vt:lpstr>Why We Chose Digital Identity</vt:lpstr>
      <vt:lpstr>Example Case</vt:lpstr>
      <vt:lpstr>Vocabulary</vt:lpstr>
      <vt:lpstr>Previous Digital Identity Models </vt:lpstr>
      <vt:lpstr>Centralized Identity</vt:lpstr>
      <vt:lpstr>Third-Party Identity</vt:lpstr>
      <vt:lpstr>Self-Sovereign Identity (SSI)</vt:lpstr>
      <vt:lpstr>Standard Terms for SSI</vt:lpstr>
      <vt:lpstr>PowerPoint Presentation</vt:lpstr>
      <vt:lpstr>Benefits of SSI</vt:lpstr>
      <vt:lpstr>The Problem</vt:lpstr>
      <vt:lpstr>Proposed Model</vt:lpstr>
      <vt:lpstr>PowerPoint Presentation</vt:lpstr>
      <vt:lpstr>PowerPoint Presentation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SelfSovereign Identity</dc:title>
  <dc:creator>Halil Etka Tutkun</dc:creator>
  <cp:lastModifiedBy>Halil Etka Tutkun</cp:lastModifiedBy>
  <cp:revision>46</cp:revision>
  <dcterms:created xsi:type="dcterms:W3CDTF">2020-12-23T17:51:06Z</dcterms:created>
  <dcterms:modified xsi:type="dcterms:W3CDTF">2021-01-10T14:34:17Z</dcterms:modified>
</cp:coreProperties>
</file>