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7" r:id="rId6"/>
    <p:sldId id="260" r:id="rId7"/>
    <p:sldId id="261" r:id="rId8"/>
    <p:sldId id="306" r:id="rId9"/>
    <p:sldId id="31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5" r:id="rId22"/>
    <p:sldId id="276" r:id="rId23"/>
    <p:sldId id="277" r:id="rId24"/>
    <p:sldId id="271" r:id="rId25"/>
    <p:sldId id="420" r:id="rId26"/>
    <p:sldId id="309" r:id="rId27"/>
    <p:sldId id="274" r:id="rId28"/>
    <p:sldId id="417" r:id="rId29"/>
    <p:sldId id="418" r:id="rId30"/>
    <p:sldId id="419" r:id="rId31"/>
    <p:sldId id="421" r:id="rId32"/>
    <p:sldId id="286" r:id="rId33"/>
    <p:sldId id="289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8A14-D070-4298-B160-48922E08E0BE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5B86-D9AF-45C6-B04C-E7605EAD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BB6807-1694-44AB-8C97-49D9D040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011CA-1CFB-4ABE-B1E8-B25CDCEF47CB}" type="slidenum">
              <a:rPr lang="tr-TR" altLang="en-US"/>
              <a:pPr/>
              <a:t>5</a:t>
            </a:fld>
            <a:endParaRPr lang="tr-TR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3DB5C9C4-07C4-4E5A-AA3E-C2BE9096D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3653429-BB64-4566-9B3F-FC240DFD0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6FE87-68F2-49DF-96D8-79EEE617F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99D3F-E986-46C2-89C7-1C3C7F12DD0D}" type="slidenum">
              <a:rPr lang="tr-TR" altLang="en-US"/>
              <a:pPr/>
              <a:t>28</a:t>
            </a:fld>
            <a:endParaRPr lang="tr-TR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43D6E115-E729-4C5C-AA00-8CF0619EE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7C88692F-B33B-4CC1-B7BF-047A60DE8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1545" y="90170"/>
            <a:ext cx="5740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E7ED-3FEE-41E8-AA63-7E2D063F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8402-8B5A-4677-A07C-15FAFFF48A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3592-C96C-4222-9031-AFB1ECBE4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2C2D-D9F4-428C-9CD2-911819BBA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AB8E-1106-4514-890D-777EB087F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DA4688-713F-4E5C-8E04-28FC1CEC9D0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2737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39C5-A9BD-444B-A894-2226DAFE2D0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2EA-35AE-4EDC-8910-531841AA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3229" y="90170"/>
            <a:ext cx="521754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309" y="1392343"/>
            <a:ext cx="8501380" cy="473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29364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jp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jp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jp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cgWya-wjgY" TargetMode="Externa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06" y="1867090"/>
            <a:ext cx="3113078" cy="2464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937" y="1090383"/>
            <a:ext cx="55543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90"/>
              </a:spcBef>
            </a:pPr>
            <a:r>
              <a:rPr sz="6000" spc="-20" dirty="0"/>
              <a:t>Introduction </a:t>
            </a:r>
            <a:r>
              <a:rPr sz="6000" spc="-30" dirty="0"/>
              <a:t>to  </a:t>
            </a:r>
            <a:r>
              <a:rPr sz="6000" spc="-5" dirty="0"/>
              <a:t>Machine</a:t>
            </a:r>
            <a:r>
              <a:rPr sz="6000" spc="-70" dirty="0"/>
              <a:t> </a:t>
            </a:r>
            <a:r>
              <a:rPr sz="6000" spc="-5" dirty="0"/>
              <a:t>Lea</a:t>
            </a:r>
            <a:r>
              <a:rPr lang="en-US" sz="6000" spc="-5" dirty="0"/>
              <a:t>r</a:t>
            </a:r>
            <a:r>
              <a:rPr sz="6000" spc="-5" dirty="0"/>
              <a:t>ning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8202" y="642936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210629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5" dirty="0">
                <a:latin typeface="Carlito"/>
                <a:cs typeface="Carlito"/>
              </a:rPr>
              <a:t>Pedro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361" y="90170"/>
            <a:ext cx="4730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Sample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49020"/>
            <a:ext cx="364490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rlito"/>
                <a:cs typeface="Carlito"/>
              </a:rPr>
              <a:t>Web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search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Computational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biology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Finance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E-commerce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Space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exploration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Robotics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Information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extraction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Social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Debugging</a:t>
            </a:r>
            <a:r>
              <a:rPr sz="2800" spc="-15" dirty="0">
                <a:latin typeface="Carlito"/>
                <a:cs typeface="Carlito"/>
              </a:rPr>
              <a:t> software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rlito"/>
                <a:cs typeface="Carlito"/>
              </a:rPr>
              <a:t>[Your </a:t>
            </a:r>
            <a:r>
              <a:rPr sz="2800" spc="-25" dirty="0">
                <a:latin typeface="Carlito"/>
                <a:cs typeface="Carlito"/>
              </a:rPr>
              <a:t>favorite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area]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Samuel’s</a:t>
            </a:r>
            <a:r>
              <a:rPr spc="-35" dirty="0"/>
              <a:t> </a:t>
            </a:r>
            <a:r>
              <a:rPr spc="-25" dirty="0"/>
              <a:t>Checkers-Player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8014970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  <a:tabLst>
                <a:tab pos="4319905" algn="l"/>
              </a:tabLst>
            </a:pPr>
            <a:r>
              <a:rPr sz="3200" dirty="0">
                <a:latin typeface="Carlito"/>
                <a:cs typeface="Carlito"/>
              </a:rPr>
              <a:t>“Machine Learning: </a:t>
            </a:r>
            <a:r>
              <a:rPr sz="3200" spc="-5" dirty="0">
                <a:latin typeface="Carlito"/>
                <a:cs typeface="Carlito"/>
              </a:rPr>
              <a:t>Field of </a:t>
            </a:r>
            <a:r>
              <a:rPr sz="3200" spc="-10" dirty="0">
                <a:latin typeface="Carlito"/>
                <a:cs typeface="Carlito"/>
              </a:rPr>
              <a:t>study </a:t>
            </a:r>
            <a:r>
              <a:rPr sz="3200" spc="-5" dirty="0">
                <a:latin typeface="Carlito"/>
                <a:cs typeface="Carlito"/>
              </a:rPr>
              <a:t>that gives  </a:t>
            </a:r>
            <a:r>
              <a:rPr sz="3200" spc="-15" dirty="0">
                <a:latin typeface="Carlito"/>
                <a:cs typeface="Carlito"/>
              </a:rPr>
              <a:t>computers </a:t>
            </a:r>
            <a:r>
              <a:rPr sz="3200" dirty="0">
                <a:latin typeface="Carlito"/>
                <a:cs typeface="Carlito"/>
              </a:rPr>
              <a:t>the ability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learn without being  </a:t>
            </a:r>
            <a:r>
              <a:rPr sz="3200" spc="-10" dirty="0">
                <a:latin typeface="Carlito"/>
                <a:cs typeface="Carlito"/>
              </a:rPr>
              <a:t>explicitly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programmed.”	</a:t>
            </a:r>
            <a:r>
              <a:rPr sz="3200" spc="-5" dirty="0">
                <a:latin typeface="Carlito"/>
                <a:cs typeface="Carlito"/>
              </a:rPr>
              <a:t>-Arthur </a:t>
            </a:r>
            <a:r>
              <a:rPr sz="3200" dirty="0">
                <a:latin typeface="Carlito"/>
                <a:cs typeface="Carlito"/>
              </a:rPr>
              <a:t>Samuel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(1959)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2310" y="3149600"/>
            <a:ext cx="5899378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8202" y="642936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1818639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165" y="90170"/>
            <a:ext cx="5988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 </a:t>
            </a:r>
            <a:r>
              <a:rPr dirty="0"/>
              <a:t>the Learning</a:t>
            </a:r>
            <a:r>
              <a:rPr spc="-35" dirty="0"/>
              <a:t> </a:t>
            </a:r>
            <a:r>
              <a:rPr spc="-85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149" y="1047115"/>
            <a:ext cx="667639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904240">
              <a:lnSpc>
                <a:spcPct val="113100"/>
              </a:lnSpc>
              <a:spcBef>
                <a:spcPts val="100"/>
              </a:spcBef>
            </a:pPr>
            <a:r>
              <a:rPr sz="2800" spc="-15" dirty="0">
                <a:solidFill>
                  <a:srgbClr val="FF3300"/>
                </a:solidFill>
                <a:latin typeface="Carlito"/>
                <a:cs typeface="Carlito"/>
              </a:rPr>
              <a:t>Improve </a:t>
            </a: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on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task </a:t>
            </a:r>
            <a:r>
              <a:rPr sz="2800" spc="-150" dirty="0">
                <a:solidFill>
                  <a:srgbClr val="FF3300"/>
                </a:solidFill>
                <a:latin typeface="Carlito"/>
                <a:cs typeface="Carlito"/>
              </a:rPr>
              <a:t>T, </a:t>
            </a: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with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respect </a:t>
            </a:r>
            <a:r>
              <a:rPr sz="2800" spc="-15" dirty="0">
                <a:solidFill>
                  <a:srgbClr val="FF3300"/>
                </a:solidFill>
                <a:latin typeface="Carlito"/>
                <a:cs typeface="Carlito"/>
              </a:rPr>
              <a:t>to 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performance metric </a:t>
            </a:r>
            <a:r>
              <a:rPr sz="2800" spc="-175" dirty="0">
                <a:solidFill>
                  <a:srgbClr val="FF3300"/>
                </a:solidFill>
                <a:latin typeface="Carlito"/>
                <a:cs typeface="Carlito"/>
              </a:rPr>
              <a:t>P, </a:t>
            </a: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based on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experience</a:t>
            </a:r>
            <a:r>
              <a:rPr sz="2800" spc="-26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2435"/>
              </a:spcBef>
            </a:pPr>
            <a:r>
              <a:rPr sz="1800" spc="-60" dirty="0">
                <a:latin typeface="Carlito"/>
                <a:cs typeface="Carlito"/>
              </a:rPr>
              <a:t>T: </a:t>
            </a:r>
            <a:r>
              <a:rPr sz="1800" spc="-10" dirty="0">
                <a:latin typeface="Carlito"/>
                <a:cs typeface="Carlito"/>
              </a:rPr>
              <a:t>Playing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checkers</a:t>
            </a:r>
            <a:endParaRPr sz="1800">
              <a:latin typeface="Carlito"/>
              <a:cs typeface="Carlito"/>
            </a:endParaRPr>
          </a:p>
          <a:p>
            <a:pPr marL="12700" marR="1220470">
              <a:lnSpc>
                <a:spcPts val="1900"/>
              </a:lnSpc>
              <a:spcBef>
                <a:spcPts val="200"/>
              </a:spcBef>
            </a:pPr>
            <a:r>
              <a:rPr sz="1800" spc="-5" dirty="0">
                <a:latin typeface="Carlito"/>
                <a:cs typeface="Carlito"/>
              </a:rPr>
              <a:t>P: </a:t>
            </a:r>
            <a:r>
              <a:rPr sz="1800" spc="-15" dirty="0">
                <a:latin typeface="Carlito"/>
                <a:cs typeface="Carlito"/>
              </a:rPr>
              <a:t>Percentage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games won against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arbitrary </a:t>
            </a:r>
            <a:r>
              <a:rPr sz="1800" spc="-5" dirty="0">
                <a:latin typeface="Carlito"/>
                <a:cs typeface="Carlito"/>
              </a:rPr>
              <a:t>opponent  E: </a:t>
            </a:r>
            <a:r>
              <a:rPr sz="1800" spc="-10" dirty="0">
                <a:latin typeface="Carlito"/>
                <a:cs typeface="Carlito"/>
              </a:rPr>
              <a:t>Playing practice games against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itself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1720"/>
              </a:spcBef>
            </a:pPr>
            <a:r>
              <a:rPr sz="1800" spc="-60" dirty="0">
                <a:latin typeface="Carlito"/>
                <a:cs typeface="Carlito"/>
              </a:rPr>
              <a:t>T: </a:t>
            </a:r>
            <a:r>
              <a:rPr sz="1800" spc="-5" dirty="0">
                <a:latin typeface="Carlito"/>
                <a:cs typeface="Carlito"/>
              </a:rPr>
              <a:t>Recognizing </a:t>
            </a:r>
            <a:r>
              <a:rPr sz="1800" spc="-10" dirty="0">
                <a:latin typeface="Carlito"/>
                <a:cs typeface="Carlito"/>
              </a:rPr>
              <a:t>hand-written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arlito"/>
                <a:cs typeface="Carlito"/>
              </a:rPr>
              <a:t>P: </a:t>
            </a:r>
            <a:r>
              <a:rPr sz="1800" spc="-15" dirty="0">
                <a:latin typeface="Carlito"/>
                <a:cs typeface="Carlito"/>
              </a:rPr>
              <a:t>Percentage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words correctly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classified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</a:pPr>
            <a:r>
              <a:rPr sz="1800" spc="-5" dirty="0">
                <a:latin typeface="Carlito"/>
                <a:cs typeface="Carlito"/>
              </a:rPr>
              <a:t>E: </a:t>
            </a:r>
            <a:r>
              <a:rPr sz="1800" spc="-10" dirty="0">
                <a:latin typeface="Carlito"/>
                <a:cs typeface="Carlito"/>
              </a:rPr>
              <a:t>Database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human-labeled images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handwritten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  <a:spcBef>
                <a:spcPts val="1739"/>
              </a:spcBef>
            </a:pPr>
            <a:r>
              <a:rPr sz="1800" spc="-60" dirty="0">
                <a:latin typeface="Carlito"/>
                <a:cs typeface="Carlito"/>
              </a:rPr>
              <a:t>T: </a:t>
            </a:r>
            <a:r>
              <a:rPr sz="1800" spc="-5" dirty="0">
                <a:latin typeface="Carlito"/>
                <a:cs typeface="Carlito"/>
              </a:rPr>
              <a:t>Driving </a:t>
            </a:r>
            <a:r>
              <a:rPr sz="1800" dirty="0">
                <a:latin typeface="Carlito"/>
                <a:cs typeface="Carlito"/>
              </a:rPr>
              <a:t>on </a:t>
            </a:r>
            <a:r>
              <a:rPr sz="1800" spc="-15" dirty="0">
                <a:latin typeface="Carlito"/>
                <a:cs typeface="Carlito"/>
              </a:rPr>
              <a:t>four-lane highways </a:t>
            </a:r>
            <a:r>
              <a:rPr sz="1800" spc="-5" dirty="0">
                <a:latin typeface="Carlito"/>
                <a:cs typeface="Carlito"/>
              </a:rPr>
              <a:t>using vision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sensors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arlito"/>
                <a:cs typeface="Carlito"/>
              </a:rPr>
              <a:t>P: </a:t>
            </a:r>
            <a:r>
              <a:rPr sz="1800" spc="-20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distance </a:t>
            </a:r>
            <a:r>
              <a:rPr sz="1800" spc="-15" dirty="0">
                <a:latin typeface="Carlito"/>
                <a:cs typeface="Carlito"/>
              </a:rPr>
              <a:t>traveled before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human-judged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  <a:p>
            <a:pPr marL="274320" marR="682625" indent="-262255">
              <a:lnSpc>
                <a:spcPts val="1900"/>
              </a:lnSpc>
              <a:spcBef>
                <a:spcPts val="200"/>
              </a:spcBef>
            </a:pPr>
            <a:r>
              <a:rPr sz="1800" spc="-5" dirty="0">
                <a:latin typeface="Carlito"/>
                <a:cs typeface="Carlito"/>
              </a:rPr>
              <a:t>E: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sequence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images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steering </a:t>
            </a:r>
            <a:r>
              <a:rPr sz="1800" spc="-5" dirty="0">
                <a:latin typeface="Carlito"/>
                <a:cs typeface="Carlito"/>
              </a:rPr>
              <a:t>commands </a:t>
            </a:r>
            <a:r>
              <a:rPr sz="1800" spc="-10" dirty="0">
                <a:latin typeface="Carlito"/>
                <a:cs typeface="Carlito"/>
              </a:rPr>
              <a:t>recorded </a:t>
            </a:r>
            <a:r>
              <a:rPr sz="1800" spc="-5" dirty="0">
                <a:latin typeface="Carlito"/>
                <a:cs typeface="Carlito"/>
              </a:rPr>
              <a:t>while  observing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human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driver.</a:t>
            </a:r>
            <a:endParaRPr sz="1800">
              <a:latin typeface="Carlito"/>
              <a:cs typeface="Carlito"/>
            </a:endParaRPr>
          </a:p>
          <a:p>
            <a:pPr marL="12700" marR="1724660" algn="just">
              <a:lnSpc>
                <a:spcPct val="90300"/>
              </a:lnSpc>
              <a:spcBef>
                <a:spcPts val="1930"/>
              </a:spcBef>
            </a:pPr>
            <a:r>
              <a:rPr sz="1800" spc="-60" dirty="0">
                <a:latin typeface="Carlito"/>
                <a:cs typeface="Carlito"/>
              </a:rPr>
              <a:t>T: </a:t>
            </a:r>
            <a:r>
              <a:rPr sz="1800" spc="-15" dirty="0">
                <a:latin typeface="Carlito"/>
                <a:cs typeface="Carlito"/>
              </a:rPr>
              <a:t>Categorize </a:t>
            </a:r>
            <a:r>
              <a:rPr sz="1800" spc="-5" dirty="0">
                <a:latin typeface="Carlito"/>
                <a:cs typeface="Carlito"/>
              </a:rPr>
              <a:t>email messages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spam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legitimate.  </a:t>
            </a:r>
            <a:r>
              <a:rPr sz="1800" spc="-5" dirty="0">
                <a:latin typeface="Carlito"/>
                <a:cs typeface="Carlito"/>
              </a:rPr>
              <a:t>P: </a:t>
            </a:r>
            <a:r>
              <a:rPr sz="1800" spc="-15" dirty="0">
                <a:latin typeface="Carlito"/>
                <a:cs typeface="Carlito"/>
              </a:rPr>
              <a:t>Percentage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email messages </a:t>
            </a:r>
            <a:r>
              <a:rPr sz="1800" spc="-10" dirty="0">
                <a:latin typeface="Carlito"/>
                <a:cs typeface="Carlito"/>
              </a:rPr>
              <a:t>correctly </a:t>
            </a:r>
            <a:r>
              <a:rPr sz="1800" spc="-5" dirty="0">
                <a:latin typeface="Carlito"/>
                <a:cs typeface="Carlito"/>
              </a:rPr>
              <a:t>classified.  E: </a:t>
            </a:r>
            <a:r>
              <a:rPr sz="1800" spc="-10" dirty="0">
                <a:latin typeface="Carlito"/>
                <a:cs typeface="Carlito"/>
              </a:rPr>
              <a:t>Database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emails, some with human-given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labels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79" y="2144077"/>
            <a:ext cx="7003415" cy="1369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71930" marR="5080" indent="-1459865">
              <a:lnSpc>
                <a:spcPct val="100400"/>
              </a:lnSpc>
              <a:spcBef>
                <a:spcPts val="75"/>
              </a:spcBef>
            </a:pPr>
            <a:r>
              <a:rPr spc="-30" dirty="0"/>
              <a:t>State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Art </a:t>
            </a:r>
            <a:r>
              <a:rPr spc="-10" dirty="0"/>
              <a:t>Applications </a:t>
            </a:r>
            <a:r>
              <a:rPr dirty="0"/>
              <a:t>of  Machine</a:t>
            </a:r>
            <a:r>
              <a:rPr spc="-10" dirty="0"/>
              <a:t> </a:t>
            </a:r>
            <a:r>
              <a:rPr spc="-5" dirty="0"/>
              <a:t>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914" y="185420"/>
            <a:ext cx="4063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Autonomous</a:t>
            </a:r>
            <a:r>
              <a:rPr spc="-55" dirty="0"/>
              <a:t> </a:t>
            </a:r>
            <a:r>
              <a:rPr spc="-20" dirty="0"/>
              <a:t>Cars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9913" y="1111135"/>
            <a:ext cx="3535679" cy="2597785"/>
            <a:chOff x="4949913" y="1111135"/>
            <a:chExt cx="3535679" cy="2597785"/>
          </a:xfrm>
        </p:grpSpPr>
        <p:sp>
          <p:nvSpPr>
            <p:cNvPr id="4" name="object 4"/>
            <p:cNvSpPr/>
            <p:nvPr/>
          </p:nvSpPr>
          <p:spPr>
            <a:xfrm>
              <a:off x="4949913" y="1111135"/>
              <a:ext cx="3535654" cy="2597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4494" y="1990026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0" y="0"/>
                  </a:moveTo>
                  <a:lnTo>
                    <a:pt x="1447800" y="0"/>
                  </a:lnTo>
                  <a:lnTo>
                    <a:pt x="1447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8648" y="1100950"/>
            <a:ext cx="3827145" cy="250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7093" y="3599395"/>
            <a:ext cx="4519295" cy="3142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754380" indent="-342900">
              <a:lnSpc>
                <a:spcPct val="996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Carlito"/>
                <a:cs typeface="Carlito"/>
              </a:rPr>
              <a:t>Nevada </a:t>
            </a:r>
            <a:r>
              <a:rPr sz="2300" spc="-5" dirty="0">
                <a:latin typeface="Carlito"/>
                <a:cs typeface="Carlito"/>
              </a:rPr>
              <a:t>made it </a:t>
            </a:r>
            <a:r>
              <a:rPr sz="2300" spc="-10" dirty="0">
                <a:latin typeface="Carlito"/>
                <a:cs typeface="Carlito"/>
              </a:rPr>
              <a:t>legal </a:t>
            </a:r>
            <a:r>
              <a:rPr sz="2300" spc="-20" dirty="0">
                <a:latin typeface="Carlito"/>
                <a:cs typeface="Carlito"/>
              </a:rPr>
              <a:t>for  </a:t>
            </a:r>
            <a:r>
              <a:rPr sz="2300" spc="-5" dirty="0">
                <a:latin typeface="Carlito"/>
                <a:cs typeface="Carlito"/>
              </a:rPr>
              <a:t>autonomous </a:t>
            </a:r>
            <a:r>
              <a:rPr sz="2300" spc="-20" dirty="0">
                <a:latin typeface="Carlito"/>
                <a:cs typeface="Carlito"/>
              </a:rPr>
              <a:t>cars </a:t>
            </a:r>
            <a:r>
              <a:rPr sz="2300" spc="-10" dirty="0">
                <a:latin typeface="Carlito"/>
                <a:cs typeface="Carlito"/>
              </a:rPr>
              <a:t>to drive </a:t>
            </a:r>
            <a:r>
              <a:rPr sz="2300" spc="-5" dirty="0">
                <a:latin typeface="Carlito"/>
                <a:cs typeface="Carlito"/>
              </a:rPr>
              <a:t>on  </a:t>
            </a:r>
            <a:r>
              <a:rPr sz="2300" spc="-10" dirty="0">
                <a:latin typeface="Carlito"/>
                <a:cs typeface="Carlito"/>
              </a:rPr>
              <a:t>roads </a:t>
            </a:r>
            <a:r>
              <a:rPr sz="2300" spc="-5" dirty="0">
                <a:latin typeface="Carlito"/>
                <a:cs typeface="Carlito"/>
              </a:rPr>
              <a:t>in </a:t>
            </a:r>
            <a:r>
              <a:rPr sz="2300" dirty="0">
                <a:latin typeface="Carlito"/>
                <a:cs typeface="Carlito"/>
              </a:rPr>
              <a:t>June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2011</a:t>
            </a:r>
            <a:endParaRPr sz="2300">
              <a:latin typeface="Carlito"/>
              <a:cs typeface="Carlito"/>
            </a:endParaRPr>
          </a:p>
          <a:p>
            <a:pPr marL="355600" marR="384810" indent="-342900">
              <a:lnSpc>
                <a:spcPct val="1002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Carlito"/>
                <a:cs typeface="Carlito"/>
              </a:rPr>
              <a:t>As of 2013, </a:t>
            </a:r>
            <a:r>
              <a:rPr sz="2300" spc="-15" dirty="0">
                <a:latin typeface="Carlito"/>
                <a:cs typeface="Carlito"/>
              </a:rPr>
              <a:t>four </a:t>
            </a:r>
            <a:r>
              <a:rPr sz="2300" spc="-20" dirty="0">
                <a:latin typeface="Carlito"/>
                <a:cs typeface="Carlito"/>
              </a:rPr>
              <a:t>states </a:t>
            </a:r>
            <a:r>
              <a:rPr sz="2300" spc="-10" dirty="0">
                <a:latin typeface="Carlito"/>
                <a:cs typeface="Carlito"/>
              </a:rPr>
              <a:t>(Nevada,  </a:t>
            </a:r>
            <a:r>
              <a:rPr sz="2300" spc="-5" dirty="0">
                <a:latin typeface="Carlito"/>
                <a:cs typeface="Carlito"/>
              </a:rPr>
              <a:t>Florida, </a:t>
            </a:r>
            <a:r>
              <a:rPr sz="2300" spc="-10" dirty="0">
                <a:latin typeface="Carlito"/>
                <a:cs typeface="Carlito"/>
              </a:rPr>
              <a:t>California, </a:t>
            </a:r>
            <a:r>
              <a:rPr sz="2300" spc="-5" dirty="0">
                <a:latin typeface="Carlito"/>
                <a:cs typeface="Carlito"/>
              </a:rPr>
              <a:t>and  </a:t>
            </a:r>
            <a:r>
              <a:rPr sz="2300" spc="-10" dirty="0">
                <a:latin typeface="Carlito"/>
                <a:cs typeface="Carlito"/>
              </a:rPr>
              <a:t>Michigan) </a:t>
            </a:r>
            <a:r>
              <a:rPr sz="2300" spc="-20" dirty="0">
                <a:latin typeface="Carlito"/>
                <a:cs typeface="Carlito"/>
              </a:rPr>
              <a:t>have </a:t>
            </a:r>
            <a:r>
              <a:rPr sz="2300" spc="-15" dirty="0">
                <a:latin typeface="Carlito"/>
                <a:cs typeface="Carlito"/>
              </a:rPr>
              <a:t>legalized  </a:t>
            </a:r>
            <a:r>
              <a:rPr sz="2300" spc="-5" dirty="0">
                <a:latin typeface="Carlito"/>
                <a:cs typeface="Carlito"/>
              </a:rPr>
              <a:t>autonomous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20" dirty="0">
                <a:latin typeface="Carlito"/>
                <a:cs typeface="Carlito"/>
              </a:rPr>
              <a:t>cars</a:t>
            </a:r>
            <a:endParaRPr sz="2300">
              <a:latin typeface="Carlito"/>
              <a:cs typeface="Carlito"/>
            </a:endParaRPr>
          </a:p>
          <a:p>
            <a:pPr marL="2004060">
              <a:lnSpc>
                <a:spcPts val="2130"/>
              </a:lnSpc>
              <a:spcBef>
                <a:spcPts val="420"/>
              </a:spcBef>
            </a:pPr>
            <a:r>
              <a:rPr sz="1800" spc="-30" dirty="0">
                <a:solidFill>
                  <a:srgbClr val="FF0000"/>
                </a:solidFill>
                <a:latin typeface="Carlito"/>
                <a:cs typeface="Carlito"/>
              </a:rPr>
              <a:t>Penn’s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Autonomous Car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2004060">
              <a:lnSpc>
                <a:spcPts val="2130"/>
              </a:lnSpc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(Ben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Franklin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Racing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Team)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8552" y="3831666"/>
            <a:ext cx="3191510" cy="2824480"/>
            <a:chOff x="5128552" y="3831666"/>
            <a:chExt cx="3191510" cy="2824480"/>
          </a:xfrm>
        </p:grpSpPr>
        <p:sp>
          <p:nvSpPr>
            <p:cNvPr id="9" name="object 9"/>
            <p:cNvSpPr/>
            <p:nvPr/>
          </p:nvSpPr>
          <p:spPr>
            <a:xfrm>
              <a:off x="5141251" y="3844364"/>
              <a:ext cx="3166033" cy="27988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902" y="3838016"/>
              <a:ext cx="3178810" cy="2811780"/>
            </a:xfrm>
            <a:custGeom>
              <a:avLst/>
              <a:gdLst/>
              <a:ahLst/>
              <a:cxnLst/>
              <a:rect l="l" t="t" r="r" b="b"/>
              <a:pathLst>
                <a:path w="3178809" h="2811779">
                  <a:moveTo>
                    <a:pt x="0" y="0"/>
                  </a:moveTo>
                  <a:lnTo>
                    <a:pt x="3178731" y="0"/>
                  </a:lnTo>
                  <a:lnTo>
                    <a:pt x="3178731" y="2811541"/>
                  </a:lnTo>
                  <a:lnTo>
                    <a:pt x="0" y="28115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276" y="90170"/>
            <a:ext cx="5729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Autonomous </a:t>
            </a:r>
            <a:r>
              <a:rPr dirty="0"/>
              <a:t>Car</a:t>
            </a:r>
            <a:r>
              <a:rPr spc="-20" dirty="0"/>
              <a:t> </a:t>
            </a:r>
            <a:r>
              <a:rPr spc="-15" dirty="0"/>
              <a:t>Sensors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17600"/>
            <a:ext cx="9144000" cy="494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51" y="299720"/>
            <a:ext cx="6541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Autonomous </a:t>
            </a:r>
            <a:r>
              <a:rPr dirty="0"/>
              <a:t>Car</a:t>
            </a:r>
            <a:r>
              <a:rPr spc="-45" dirty="0"/>
              <a:t> </a:t>
            </a:r>
            <a:r>
              <a:rPr spc="-40" dirty="0"/>
              <a:t>Technology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" y="1371600"/>
            <a:ext cx="5791200" cy="2228850"/>
            <a:chOff x="152400" y="1371600"/>
            <a:chExt cx="5791200" cy="2228850"/>
          </a:xfrm>
        </p:grpSpPr>
        <p:sp>
          <p:nvSpPr>
            <p:cNvPr id="4" name="object 4"/>
            <p:cNvSpPr/>
            <p:nvPr/>
          </p:nvSpPr>
          <p:spPr>
            <a:xfrm>
              <a:off x="152400" y="1371600"/>
              <a:ext cx="5791200" cy="2209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0118" y="2016124"/>
              <a:ext cx="3275329" cy="1562735"/>
            </a:xfrm>
            <a:custGeom>
              <a:avLst/>
              <a:gdLst/>
              <a:ahLst/>
              <a:cxnLst/>
              <a:rect l="l" t="t" r="r" b="b"/>
              <a:pathLst>
                <a:path w="3275329" h="1562735">
                  <a:moveTo>
                    <a:pt x="2672880" y="523709"/>
                  </a:moveTo>
                  <a:lnTo>
                    <a:pt x="2671762" y="524179"/>
                  </a:lnTo>
                  <a:lnTo>
                    <a:pt x="2672651" y="523976"/>
                  </a:lnTo>
                  <a:lnTo>
                    <a:pt x="2672880" y="523709"/>
                  </a:lnTo>
                  <a:close/>
                </a:path>
                <a:path w="3275329" h="1562735">
                  <a:moveTo>
                    <a:pt x="2760408" y="481711"/>
                  </a:moveTo>
                  <a:lnTo>
                    <a:pt x="2752572" y="461899"/>
                  </a:lnTo>
                  <a:lnTo>
                    <a:pt x="2738247" y="444296"/>
                  </a:lnTo>
                  <a:lnTo>
                    <a:pt x="2732608" y="437362"/>
                  </a:lnTo>
                  <a:lnTo>
                    <a:pt x="2705824" y="414032"/>
                  </a:lnTo>
                  <a:lnTo>
                    <a:pt x="2677553" y="397840"/>
                  </a:lnTo>
                  <a:lnTo>
                    <a:pt x="2646959" y="391858"/>
                  </a:lnTo>
                  <a:lnTo>
                    <a:pt x="2611590" y="392518"/>
                  </a:lnTo>
                  <a:lnTo>
                    <a:pt x="2574315" y="395846"/>
                  </a:lnTo>
                  <a:lnTo>
                    <a:pt x="2538006" y="397840"/>
                  </a:lnTo>
                  <a:lnTo>
                    <a:pt x="2501481" y="396392"/>
                  </a:lnTo>
                  <a:lnTo>
                    <a:pt x="2463876" y="393979"/>
                  </a:lnTo>
                  <a:lnTo>
                    <a:pt x="2428443" y="393496"/>
                  </a:lnTo>
                  <a:lnTo>
                    <a:pt x="2398471" y="397840"/>
                  </a:lnTo>
                  <a:lnTo>
                    <a:pt x="2370188" y="410248"/>
                  </a:lnTo>
                  <a:lnTo>
                    <a:pt x="2343404" y="428332"/>
                  </a:lnTo>
                  <a:lnTo>
                    <a:pt x="2326716" y="446659"/>
                  </a:lnTo>
                  <a:lnTo>
                    <a:pt x="2328697" y="459778"/>
                  </a:lnTo>
                  <a:lnTo>
                    <a:pt x="2348700" y="460273"/>
                  </a:lnTo>
                  <a:lnTo>
                    <a:pt x="2429052" y="446722"/>
                  </a:lnTo>
                  <a:lnTo>
                    <a:pt x="2471140" y="444296"/>
                  </a:lnTo>
                  <a:lnTo>
                    <a:pt x="2514015" y="448995"/>
                  </a:lnTo>
                  <a:lnTo>
                    <a:pt x="2561259" y="457682"/>
                  </a:lnTo>
                  <a:lnTo>
                    <a:pt x="2605227" y="468071"/>
                  </a:lnTo>
                  <a:lnTo>
                    <a:pt x="2656840" y="487705"/>
                  </a:lnTo>
                  <a:lnTo>
                    <a:pt x="2669375" y="508876"/>
                  </a:lnTo>
                  <a:lnTo>
                    <a:pt x="2673197" y="516547"/>
                  </a:lnTo>
                  <a:lnTo>
                    <a:pt x="2674899" y="521360"/>
                  </a:lnTo>
                  <a:lnTo>
                    <a:pt x="2672880" y="523709"/>
                  </a:lnTo>
                  <a:lnTo>
                    <a:pt x="2677553" y="521716"/>
                  </a:lnTo>
                  <a:lnTo>
                    <a:pt x="2696629" y="516191"/>
                  </a:lnTo>
                  <a:lnTo>
                    <a:pt x="2724429" y="507530"/>
                  </a:lnTo>
                  <a:lnTo>
                    <a:pt x="2749499" y="495947"/>
                  </a:lnTo>
                  <a:lnTo>
                    <a:pt x="2760408" y="481711"/>
                  </a:lnTo>
                  <a:close/>
                </a:path>
                <a:path w="3275329" h="1562735">
                  <a:moveTo>
                    <a:pt x="3274999" y="897191"/>
                  </a:moveTo>
                  <a:lnTo>
                    <a:pt x="3239554" y="842645"/>
                  </a:lnTo>
                  <a:lnTo>
                    <a:pt x="3197517" y="817816"/>
                  </a:lnTo>
                  <a:lnTo>
                    <a:pt x="3139808" y="798639"/>
                  </a:lnTo>
                  <a:lnTo>
                    <a:pt x="3070961" y="791832"/>
                  </a:lnTo>
                  <a:lnTo>
                    <a:pt x="3017939" y="788949"/>
                  </a:lnTo>
                  <a:lnTo>
                    <a:pt x="2839516" y="781545"/>
                  </a:lnTo>
                  <a:lnTo>
                    <a:pt x="2788843" y="779246"/>
                  </a:lnTo>
                  <a:lnTo>
                    <a:pt x="2750235" y="776884"/>
                  </a:lnTo>
                  <a:lnTo>
                    <a:pt x="2722219" y="771753"/>
                  </a:lnTo>
                  <a:lnTo>
                    <a:pt x="2714155" y="763524"/>
                  </a:lnTo>
                  <a:lnTo>
                    <a:pt x="2715704" y="753364"/>
                  </a:lnTo>
                  <a:lnTo>
                    <a:pt x="2716530" y="742467"/>
                  </a:lnTo>
                  <a:lnTo>
                    <a:pt x="2674658" y="723125"/>
                  </a:lnTo>
                  <a:lnTo>
                    <a:pt x="2614574" y="715899"/>
                  </a:lnTo>
                  <a:lnTo>
                    <a:pt x="2564714" y="714171"/>
                  </a:lnTo>
                  <a:lnTo>
                    <a:pt x="2514587" y="713409"/>
                  </a:lnTo>
                  <a:lnTo>
                    <a:pt x="2453703" y="709041"/>
                  </a:lnTo>
                  <a:lnTo>
                    <a:pt x="2368461" y="699109"/>
                  </a:lnTo>
                  <a:lnTo>
                    <a:pt x="2313076" y="692124"/>
                  </a:lnTo>
                  <a:lnTo>
                    <a:pt x="2253310" y="684110"/>
                  </a:lnTo>
                  <a:lnTo>
                    <a:pt x="2192261" y="675259"/>
                  </a:lnTo>
                  <a:lnTo>
                    <a:pt x="2133041" y="665822"/>
                  </a:lnTo>
                  <a:lnTo>
                    <a:pt x="2078736" y="655993"/>
                  </a:lnTo>
                  <a:lnTo>
                    <a:pt x="2032431" y="646010"/>
                  </a:lnTo>
                  <a:lnTo>
                    <a:pt x="1997265" y="636092"/>
                  </a:lnTo>
                  <a:lnTo>
                    <a:pt x="1997265" y="501713"/>
                  </a:lnTo>
                  <a:lnTo>
                    <a:pt x="2194953" y="373722"/>
                  </a:lnTo>
                  <a:lnTo>
                    <a:pt x="0" y="0"/>
                  </a:lnTo>
                  <a:lnTo>
                    <a:pt x="750747" y="750112"/>
                  </a:lnTo>
                  <a:lnTo>
                    <a:pt x="1165428" y="1162926"/>
                  </a:lnTo>
                  <a:lnTo>
                    <a:pt x="1392059" y="1384960"/>
                  </a:lnTo>
                  <a:lnTo>
                    <a:pt x="1578622" y="1562722"/>
                  </a:lnTo>
                  <a:lnTo>
                    <a:pt x="1719249" y="1527479"/>
                  </a:lnTo>
                  <a:lnTo>
                    <a:pt x="1781289" y="1511579"/>
                  </a:lnTo>
                  <a:lnTo>
                    <a:pt x="1838159" y="1496745"/>
                  </a:lnTo>
                  <a:lnTo>
                    <a:pt x="1890153" y="1482902"/>
                  </a:lnTo>
                  <a:lnTo>
                    <a:pt x="1937537" y="1469986"/>
                  </a:lnTo>
                  <a:lnTo>
                    <a:pt x="1980590" y="1457921"/>
                  </a:lnTo>
                  <a:lnTo>
                    <a:pt x="2019592" y="1446644"/>
                  </a:lnTo>
                  <a:lnTo>
                    <a:pt x="2086521" y="1426159"/>
                  </a:lnTo>
                  <a:lnTo>
                    <a:pt x="2161946" y="1395996"/>
                  </a:lnTo>
                  <a:lnTo>
                    <a:pt x="2171154" y="1381785"/>
                  </a:lnTo>
                  <a:lnTo>
                    <a:pt x="2167534" y="1371638"/>
                  </a:lnTo>
                  <a:lnTo>
                    <a:pt x="2176056" y="1363052"/>
                  </a:lnTo>
                  <a:lnTo>
                    <a:pt x="2199487" y="1359458"/>
                  </a:lnTo>
                  <a:lnTo>
                    <a:pt x="2226208" y="1361147"/>
                  </a:lnTo>
                  <a:lnTo>
                    <a:pt x="2259457" y="1360906"/>
                  </a:lnTo>
                  <a:lnTo>
                    <a:pt x="2302522" y="1351534"/>
                  </a:lnTo>
                  <a:lnTo>
                    <a:pt x="2377325" y="1335925"/>
                  </a:lnTo>
                  <a:lnTo>
                    <a:pt x="2430526" y="1319987"/>
                  </a:lnTo>
                  <a:lnTo>
                    <a:pt x="2466962" y="1303985"/>
                  </a:lnTo>
                  <a:lnTo>
                    <a:pt x="2491486" y="1288199"/>
                  </a:lnTo>
                  <a:lnTo>
                    <a:pt x="2508923" y="1272882"/>
                  </a:lnTo>
                  <a:lnTo>
                    <a:pt x="2524112" y="1258316"/>
                  </a:lnTo>
                  <a:lnTo>
                    <a:pt x="2541879" y="1244765"/>
                  </a:lnTo>
                  <a:lnTo>
                    <a:pt x="2567089" y="1232509"/>
                  </a:lnTo>
                  <a:lnTo>
                    <a:pt x="2615171" y="1217599"/>
                  </a:lnTo>
                  <a:lnTo>
                    <a:pt x="2662199" y="1207173"/>
                  </a:lnTo>
                  <a:lnTo>
                    <a:pt x="2708897" y="1197406"/>
                  </a:lnTo>
                  <a:lnTo>
                    <a:pt x="2755925" y="1184516"/>
                  </a:lnTo>
                  <a:lnTo>
                    <a:pt x="2804020" y="1164678"/>
                  </a:lnTo>
                  <a:lnTo>
                    <a:pt x="2844292" y="1145616"/>
                  </a:lnTo>
                  <a:lnTo>
                    <a:pt x="2893098" y="1124013"/>
                  </a:lnTo>
                  <a:lnTo>
                    <a:pt x="3002623" y="1076261"/>
                  </a:lnTo>
                  <a:lnTo>
                    <a:pt x="3056534" y="1051648"/>
                  </a:lnTo>
                  <a:lnTo>
                    <a:pt x="3105340" y="1027531"/>
                  </a:lnTo>
                  <a:lnTo>
                    <a:pt x="3145625" y="1004697"/>
                  </a:lnTo>
                  <a:lnTo>
                    <a:pt x="3200374" y="971169"/>
                  </a:lnTo>
                  <a:lnTo>
                    <a:pt x="3241370" y="944714"/>
                  </a:lnTo>
                  <a:lnTo>
                    <a:pt x="3266833" y="921372"/>
                  </a:lnTo>
                  <a:lnTo>
                    <a:pt x="3274999" y="897191"/>
                  </a:lnTo>
                  <a:close/>
                </a:path>
              </a:pathLst>
            </a:custGeom>
            <a:solidFill>
              <a:srgbClr val="FF0000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465" y="2691345"/>
              <a:ext cx="1699895" cy="890269"/>
            </a:xfrm>
            <a:custGeom>
              <a:avLst/>
              <a:gdLst/>
              <a:ahLst/>
              <a:cxnLst/>
              <a:rect l="l" t="t" r="r" b="b"/>
              <a:pathLst>
                <a:path w="1699895" h="890270">
                  <a:moveTo>
                    <a:pt x="0" y="890058"/>
                  </a:moveTo>
                  <a:lnTo>
                    <a:pt x="49672" y="876870"/>
                  </a:lnTo>
                  <a:lnTo>
                    <a:pt x="97573" y="864162"/>
                  </a:lnTo>
                  <a:lnTo>
                    <a:pt x="142476" y="851933"/>
                  </a:lnTo>
                  <a:lnTo>
                    <a:pt x="183155" y="840184"/>
                  </a:lnTo>
                  <a:lnTo>
                    <a:pt x="218382" y="828495"/>
                  </a:lnTo>
                  <a:lnTo>
                    <a:pt x="249113" y="816686"/>
                  </a:lnTo>
                  <a:lnTo>
                    <a:pt x="277390" y="805117"/>
                  </a:lnTo>
                  <a:lnTo>
                    <a:pt x="305259" y="794147"/>
                  </a:lnTo>
                  <a:lnTo>
                    <a:pt x="360859" y="774485"/>
                  </a:lnTo>
                  <a:lnTo>
                    <a:pt x="409919" y="759618"/>
                  </a:lnTo>
                  <a:lnTo>
                    <a:pt x="448622" y="752905"/>
                  </a:lnTo>
                  <a:lnTo>
                    <a:pt x="466133" y="750986"/>
                  </a:lnTo>
                  <a:lnTo>
                    <a:pt x="484054" y="748109"/>
                  </a:lnTo>
                  <a:lnTo>
                    <a:pt x="526572" y="738038"/>
                  </a:lnTo>
                  <a:lnTo>
                    <a:pt x="562549" y="725090"/>
                  </a:lnTo>
                  <a:lnTo>
                    <a:pt x="566569" y="718317"/>
                  </a:lnTo>
                  <a:lnTo>
                    <a:pt x="563094" y="711183"/>
                  </a:lnTo>
                  <a:lnTo>
                    <a:pt x="564797" y="703331"/>
                  </a:lnTo>
                  <a:lnTo>
                    <a:pt x="621577" y="685283"/>
                  </a:lnTo>
                  <a:lnTo>
                    <a:pt x="674221" y="674265"/>
                  </a:lnTo>
                  <a:lnTo>
                    <a:pt x="732238" y="662817"/>
                  </a:lnTo>
                  <a:lnTo>
                    <a:pt x="785580" y="652412"/>
                  </a:lnTo>
                  <a:lnTo>
                    <a:pt x="824199" y="644525"/>
                  </a:lnTo>
                  <a:lnTo>
                    <a:pt x="845867" y="640328"/>
                  </a:lnTo>
                  <a:lnTo>
                    <a:pt x="850364" y="639729"/>
                  </a:lnTo>
                  <a:lnTo>
                    <a:pt x="851591" y="637691"/>
                  </a:lnTo>
                  <a:lnTo>
                    <a:pt x="863447" y="629179"/>
                  </a:lnTo>
                  <a:lnTo>
                    <a:pt x="891792" y="610356"/>
                  </a:lnTo>
                  <a:lnTo>
                    <a:pt x="928859" y="585059"/>
                  </a:lnTo>
                  <a:lnTo>
                    <a:pt x="968106" y="559763"/>
                  </a:lnTo>
                  <a:lnTo>
                    <a:pt x="1002990" y="540940"/>
                  </a:lnTo>
                  <a:lnTo>
                    <a:pt x="1054779" y="529910"/>
                  </a:lnTo>
                  <a:lnTo>
                    <a:pt x="1078012" y="529251"/>
                  </a:lnTo>
                  <a:lnTo>
                    <a:pt x="1103290" y="525595"/>
                  </a:lnTo>
                  <a:lnTo>
                    <a:pt x="1130274" y="517742"/>
                  </a:lnTo>
                  <a:lnTo>
                    <a:pt x="1157804" y="507851"/>
                  </a:lnTo>
                  <a:lnTo>
                    <a:pt x="1187515" y="496282"/>
                  </a:lnTo>
                  <a:lnTo>
                    <a:pt x="1221040" y="483394"/>
                  </a:lnTo>
                  <a:lnTo>
                    <a:pt x="1259674" y="468647"/>
                  </a:lnTo>
                  <a:lnTo>
                    <a:pt x="1302258" y="451743"/>
                  </a:lnTo>
                  <a:lnTo>
                    <a:pt x="1346751" y="433399"/>
                  </a:lnTo>
                  <a:lnTo>
                    <a:pt x="1391110" y="414337"/>
                  </a:lnTo>
                  <a:lnTo>
                    <a:pt x="1437510" y="393896"/>
                  </a:lnTo>
                  <a:lnTo>
                    <a:pt x="1486500" y="371657"/>
                  </a:lnTo>
                  <a:lnTo>
                    <a:pt x="1533586" y="348698"/>
                  </a:lnTo>
                  <a:lnTo>
                    <a:pt x="1574270" y="326099"/>
                  </a:lnTo>
                  <a:lnTo>
                    <a:pt x="1608880" y="302780"/>
                  </a:lnTo>
                  <a:lnTo>
                    <a:pt x="1639678" y="278622"/>
                  </a:lnTo>
                  <a:lnTo>
                    <a:pt x="1683290" y="237860"/>
                  </a:lnTo>
                  <a:lnTo>
                    <a:pt x="1699639" y="219157"/>
                  </a:lnTo>
                  <a:lnTo>
                    <a:pt x="1698822" y="212863"/>
                  </a:lnTo>
                  <a:lnTo>
                    <a:pt x="1656033" y="169283"/>
                  </a:lnTo>
                  <a:lnTo>
                    <a:pt x="1609150" y="138112"/>
                  </a:lnTo>
                  <a:lnTo>
                    <a:pt x="1569358" y="127562"/>
                  </a:lnTo>
                  <a:lnTo>
                    <a:pt x="1547621" y="125524"/>
                  </a:lnTo>
                  <a:lnTo>
                    <a:pt x="1521930" y="122767"/>
                  </a:lnTo>
                  <a:lnTo>
                    <a:pt x="1493383" y="118330"/>
                  </a:lnTo>
                  <a:lnTo>
                    <a:pt x="1462518" y="113175"/>
                  </a:lnTo>
                  <a:lnTo>
                    <a:pt x="1426474" y="108020"/>
                  </a:lnTo>
                  <a:lnTo>
                    <a:pt x="1382390" y="103584"/>
                  </a:lnTo>
                  <a:lnTo>
                    <a:pt x="1334840" y="101159"/>
                  </a:lnTo>
                  <a:lnTo>
                    <a:pt x="1276544" y="99533"/>
                  </a:lnTo>
                  <a:lnTo>
                    <a:pt x="1216294" y="97967"/>
                  </a:lnTo>
                  <a:lnTo>
                    <a:pt x="1162882" y="95727"/>
                  </a:lnTo>
                  <a:lnTo>
                    <a:pt x="1125100" y="92075"/>
                  </a:lnTo>
                  <a:lnTo>
                    <a:pt x="1109497" y="84282"/>
                  </a:lnTo>
                  <a:lnTo>
                    <a:pt x="1115831" y="73851"/>
                  </a:lnTo>
                  <a:lnTo>
                    <a:pt x="1122438" y="62941"/>
                  </a:lnTo>
                  <a:lnTo>
                    <a:pt x="1072348" y="48001"/>
                  </a:lnTo>
                  <a:lnTo>
                    <a:pt x="1023369" y="43029"/>
                  </a:lnTo>
                  <a:lnTo>
                    <a:pt x="967620" y="38610"/>
                  </a:lnTo>
                  <a:lnTo>
                    <a:pt x="912010" y="34558"/>
                  </a:lnTo>
                  <a:lnTo>
                    <a:pt x="863447" y="30691"/>
                  </a:lnTo>
                  <a:lnTo>
                    <a:pt x="810504" y="26315"/>
                  </a:lnTo>
                  <a:lnTo>
                    <a:pt x="760422" y="22539"/>
                  </a:lnTo>
                  <a:lnTo>
                    <a:pt x="716064" y="19002"/>
                  </a:lnTo>
                  <a:lnTo>
                    <a:pt x="680292" y="15345"/>
                  </a:lnTo>
                  <a:lnTo>
                    <a:pt x="654535" y="11509"/>
                  </a:lnTo>
                  <a:lnTo>
                    <a:pt x="636683" y="7672"/>
                  </a:lnTo>
                  <a:lnTo>
                    <a:pt x="624282" y="3836"/>
                  </a:lnTo>
                  <a:lnTo>
                    <a:pt x="614879" y="0"/>
                  </a:lnTo>
                </a:path>
              </a:pathLst>
            </a:custGeom>
            <a:ln w="381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1936" y="2400833"/>
              <a:ext cx="122014" cy="152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1739" y="283972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Laser </a:t>
            </a:r>
            <a:r>
              <a:rPr sz="1800" b="1" spc="-35" dirty="0">
                <a:latin typeface="Carlito"/>
                <a:cs typeface="Carlito"/>
              </a:rPr>
              <a:t>Terrain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Mapping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3733800"/>
            <a:ext cx="4805362" cy="268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1952" y="5621020"/>
            <a:ext cx="702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CC33"/>
                </a:solidFill>
                <a:latin typeface="Arial"/>
                <a:cs typeface="Arial"/>
              </a:rPr>
              <a:t>S</a:t>
            </a:r>
            <a:r>
              <a:rPr sz="1600" spc="5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33CC33"/>
                </a:solidFill>
                <a:latin typeface="Arial"/>
                <a:cs typeface="Arial"/>
              </a:rPr>
              <a:t>anle</a:t>
            </a:r>
            <a:r>
              <a:rPr sz="1600" dirty="0">
                <a:solidFill>
                  <a:srgbClr val="33CC33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4144962"/>
            <a:ext cx="4269105" cy="2473325"/>
            <a:chOff x="457200" y="4144962"/>
            <a:chExt cx="4269105" cy="2473325"/>
          </a:xfrm>
        </p:grpSpPr>
        <p:sp>
          <p:nvSpPr>
            <p:cNvPr id="12" name="object 12"/>
            <p:cNvSpPr/>
            <p:nvPr/>
          </p:nvSpPr>
          <p:spPr>
            <a:xfrm>
              <a:off x="595312" y="4144962"/>
              <a:ext cx="2247900" cy="238125"/>
            </a:xfrm>
            <a:custGeom>
              <a:avLst/>
              <a:gdLst/>
              <a:ahLst/>
              <a:cxnLst/>
              <a:rect l="l" t="t" r="r" b="b"/>
              <a:pathLst>
                <a:path w="2247900" h="238125">
                  <a:moveTo>
                    <a:pt x="2247900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2247900" y="238125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6400800"/>
              <a:ext cx="4268787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2140" y="3754120"/>
            <a:ext cx="281305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Learning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Human</a:t>
            </a:r>
            <a:r>
              <a:rPr sz="1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Drivers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500">
              <a:latin typeface="Carlito"/>
              <a:cs typeface="Carlito"/>
            </a:endParaRPr>
          </a:p>
          <a:p>
            <a:pPr marL="1396365">
              <a:lnSpc>
                <a:spcPct val="100000"/>
              </a:lnSpc>
            </a:pPr>
            <a:r>
              <a:rPr sz="1600" spc="-5" dirty="0">
                <a:solidFill>
                  <a:srgbClr val="00CC99"/>
                </a:solidFill>
                <a:latin typeface="Arial"/>
                <a:cs typeface="Arial"/>
              </a:rPr>
              <a:t>Sebastian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9200" y="3733800"/>
            <a:ext cx="3979862" cy="265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46140" y="3906520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Adaptive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Vision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0" y="1447800"/>
            <a:ext cx="2657475" cy="216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17802" y="1544320"/>
            <a:ext cx="84645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90525">
              <a:lnSpc>
                <a:spcPts val="2100"/>
              </a:lnSpc>
              <a:spcBef>
                <a:spcPts val="219"/>
              </a:spcBef>
            </a:pPr>
            <a:r>
              <a:rPr sz="1800" b="1" spc="-30" dirty="0">
                <a:latin typeface="Carlito"/>
                <a:cs typeface="Carlito"/>
              </a:rPr>
              <a:t>P</a:t>
            </a:r>
            <a:r>
              <a:rPr sz="1800" b="1" spc="-20" dirty="0">
                <a:latin typeface="Carlito"/>
                <a:cs typeface="Carlito"/>
              </a:rPr>
              <a:t>a</a:t>
            </a:r>
            <a:r>
              <a:rPr sz="1800" b="1" dirty="0">
                <a:latin typeface="Carlito"/>
                <a:cs typeface="Carlito"/>
              </a:rPr>
              <a:t>th  P</a:t>
            </a:r>
            <a:r>
              <a:rPr sz="1800" b="1" spc="-10" dirty="0">
                <a:latin typeface="Carlito"/>
                <a:cs typeface="Carlito"/>
              </a:rPr>
              <a:t>l</a:t>
            </a:r>
            <a:r>
              <a:rPr sz="1800" b="1" spc="-5" dirty="0">
                <a:latin typeface="Carlito"/>
                <a:cs typeface="Carlito"/>
              </a:rPr>
              <a:t>ann</a:t>
            </a:r>
            <a:r>
              <a:rPr sz="1800" b="1" spc="-10" dirty="0">
                <a:latin typeface="Carlito"/>
                <a:cs typeface="Carlito"/>
              </a:rPr>
              <a:t>i</a:t>
            </a:r>
            <a:r>
              <a:rPr sz="1800" b="1" spc="-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8740" y="6484620"/>
            <a:ext cx="3715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rlito"/>
                <a:cs typeface="Carlito"/>
              </a:rPr>
              <a:t>Images and movies taken from Sebastian </a:t>
            </a:r>
            <a:r>
              <a:rPr sz="1000" spc="-80" dirty="0">
                <a:latin typeface="Carlito"/>
                <a:cs typeface="Carlito"/>
              </a:rPr>
              <a:t>Thrun</a:t>
            </a:r>
            <a:r>
              <a:rPr sz="1000" spc="-80" dirty="0">
                <a:latin typeface="AoyagiKouzanFontT"/>
                <a:cs typeface="AoyagiKouzanFontT"/>
              </a:rPr>
              <a:t>’</a:t>
            </a:r>
            <a:r>
              <a:rPr sz="1000" spc="-80" dirty="0">
                <a:latin typeface="Carlito"/>
                <a:cs typeface="Carlito"/>
              </a:rPr>
              <a:t>s </a:t>
            </a:r>
            <a:r>
              <a:rPr sz="1000" spc="-5" dirty="0">
                <a:latin typeface="Carlito"/>
                <a:cs typeface="Carlito"/>
              </a:rPr>
              <a:t>multimedia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-125" dirty="0">
                <a:latin typeface="Carlito"/>
                <a:cs typeface="Carlito"/>
              </a:rPr>
              <a:t>w</a:t>
            </a:r>
            <a:r>
              <a:rPr sz="1800" spc="-187" baseline="23148" dirty="0">
                <a:solidFill>
                  <a:srgbClr val="898989"/>
                </a:solidFill>
                <a:latin typeface="Carlito"/>
                <a:cs typeface="Carlito"/>
              </a:rPr>
              <a:t>1</a:t>
            </a:r>
            <a:r>
              <a:rPr sz="1000" spc="-125" dirty="0">
                <a:latin typeface="Carlito"/>
                <a:cs typeface="Carlito"/>
              </a:rPr>
              <a:t>e</a:t>
            </a:r>
            <a:r>
              <a:rPr sz="1800" spc="-187" baseline="23148" dirty="0">
                <a:solidFill>
                  <a:srgbClr val="898989"/>
                </a:solidFill>
                <a:latin typeface="Carlito"/>
                <a:cs typeface="Carlito"/>
              </a:rPr>
              <a:t>4</a:t>
            </a:r>
            <a:r>
              <a:rPr sz="1000" spc="-125" dirty="0">
                <a:latin typeface="Carlito"/>
                <a:cs typeface="Carlito"/>
              </a:rPr>
              <a:t>bsite.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90170"/>
            <a:ext cx="7101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Deep </a:t>
            </a:r>
            <a:r>
              <a:rPr dirty="0"/>
              <a:t>Learning in the</a:t>
            </a:r>
            <a:r>
              <a:rPr spc="-25" dirty="0"/>
              <a:t> </a:t>
            </a:r>
            <a:r>
              <a:rPr spc="-5" dirty="0"/>
              <a:t>Headlines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2" y="1447796"/>
            <a:ext cx="3794125" cy="2316480"/>
            <a:chOff x="381002" y="1447796"/>
            <a:chExt cx="3794125" cy="2316480"/>
          </a:xfrm>
        </p:grpSpPr>
        <p:sp>
          <p:nvSpPr>
            <p:cNvPr id="5" name="object 5"/>
            <p:cNvSpPr/>
            <p:nvPr/>
          </p:nvSpPr>
          <p:spPr>
            <a:xfrm>
              <a:off x="381002" y="1567404"/>
              <a:ext cx="3657600" cy="2196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00" y="1447796"/>
              <a:ext cx="822158" cy="403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669226" y="1490331"/>
            <a:ext cx="3111234" cy="413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200" y="2007344"/>
            <a:ext cx="3267640" cy="59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9777" y="2734706"/>
            <a:ext cx="4085849" cy="968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800" y="4038605"/>
            <a:ext cx="4114800" cy="2634615"/>
            <a:chOff x="304800" y="4038605"/>
            <a:chExt cx="4114800" cy="2634615"/>
          </a:xfrm>
        </p:grpSpPr>
        <p:sp>
          <p:nvSpPr>
            <p:cNvPr id="11" name="object 11"/>
            <p:cNvSpPr/>
            <p:nvPr/>
          </p:nvSpPr>
          <p:spPr>
            <a:xfrm>
              <a:off x="304800" y="4038605"/>
              <a:ext cx="4114801" cy="13723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" y="5369142"/>
              <a:ext cx="3375825" cy="1303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658575" y="4038600"/>
            <a:ext cx="4256824" cy="266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9576" y="4133970"/>
            <a:ext cx="1740941" cy="112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27651" y="655640"/>
            <a:ext cx="2130425" cy="5978525"/>
            <a:chOff x="4627651" y="655640"/>
            <a:chExt cx="2130425" cy="5978525"/>
          </a:xfrm>
        </p:grpSpPr>
        <p:sp>
          <p:nvSpPr>
            <p:cNvPr id="4" name="object 4"/>
            <p:cNvSpPr/>
            <p:nvPr/>
          </p:nvSpPr>
          <p:spPr>
            <a:xfrm>
              <a:off x="5084851" y="5667374"/>
              <a:ext cx="966787" cy="966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578" y="2381980"/>
              <a:ext cx="1949388" cy="1323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638" y="2332043"/>
              <a:ext cx="2103755" cy="338455"/>
            </a:xfrm>
            <a:custGeom>
              <a:avLst/>
              <a:gdLst/>
              <a:ahLst/>
              <a:cxnLst/>
              <a:rect l="l" t="t" r="r" b="b"/>
              <a:pathLst>
                <a:path w="2103754" h="338455">
                  <a:moveTo>
                    <a:pt x="2103437" y="0"/>
                  </a:moveTo>
                  <a:lnTo>
                    <a:pt x="0" y="0"/>
                  </a:lnTo>
                  <a:lnTo>
                    <a:pt x="0" y="338194"/>
                  </a:lnTo>
                  <a:lnTo>
                    <a:pt x="2103437" y="338194"/>
                  </a:lnTo>
                  <a:lnTo>
                    <a:pt x="2103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8577" y="3747858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6" y="0"/>
                  </a:moveTo>
                  <a:lnTo>
                    <a:pt x="0" y="101384"/>
                  </a:lnTo>
                  <a:lnTo>
                    <a:pt x="182143" y="101384"/>
                  </a:lnTo>
                  <a:lnTo>
                    <a:pt x="182143" y="232232"/>
                  </a:lnTo>
                  <a:lnTo>
                    <a:pt x="546430" y="232232"/>
                  </a:lnTo>
                  <a:lnTo>
                    <a:pt x="546430" y="101384"/>
                  </a:lnTo>
                  <a:lnTo>
                    <a:pt x="728573" y="101384"/>
                  </a:lnTo>
                  <a:lnTo>
                    <a:pt x="3642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8582" y="3747858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4" y="0"/>
                  </a:moveTo>
                  <a:lnTo>
                    <a:pt x="728568" y="101383"/>
                  </a:lnTo>
                  <a:lnTo>
                    <a:pt x="546426" y="101383"/>
                  </a:lnTo>
                  <a:lnTo>
                    <a:pt x="546426" y="232226"/>
                  </a:lnTo>
                  <a:lnTo>
                    <a:pt x="182142" y="232226"/>
                  </a:lnTo>
                  <a:lnTo>
                    <a:pt x="182142" y="101383"/>
                  </a:lnTo>
                  <a:lnTo>
                    <a:pt x="0" y="101383"/>
                  </a:lnTo>
                  <a:lnTo>
                    <a:pt x="36428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8252" y="2276246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6" y="0"/>
                  </a:moveTo>
                  <a:lnTo>
                    <a:pt x="0" y="101384"/>
                  </a:lnTo>
                  <a:lnTo>
                    <a:pt x="182143" y="101384"/>
                  </a:lnTo>
                  <a:lnTo>
                    <a:pt x="182143" y="232232"/>
                  </a:lnTo>
                  <a:lnTo>
                    <a:pt x="546430" y="232232"/>
                  </a:lnTo>
                  <a:lnTo>
                    <a:pt x="546430" y="101384"/>
                  </a:lnTo>
                  <a:lnTo>
                    <a:pt x="728573" y="101384"/>
                  </a:lnTo>
                  <a:lnTo>
                    <a:pt x="3642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8257" y="2276246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4" y="0"/>
                  </a:moveTo>
                  <a:lnTo>
                    <a:pt x="728568" y="101383"/>
                  </a:lnTo>
                  <a:lnTo>
                    <a:pt x="546426" y="101383"/>
                  </a:lnTo>
                  <a:lnTo>
                    <a:pt x="546426" y="232226"/>
                  </a:lnTo>
                  <a:lnTo>
                    <a:pt x="182142" y="232226"/>
                  </a:lnTo>
                  <a:lnTo>
                    <a:pt x="182142" y="101383"/>
                  </a:lnTo>
                  <a:lnTo>
                    <a:pt x="0" y="101383"/>
                  </a:lnTo>
                  <a:lnTo>
                    <a:pt x="36428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8926" y="779426"/>
              <a:ext cx="1948795" cy="1401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7651" y="655640"/>
              <a:ext cx="2011680" cy="339090"/>
            </a:xfrm>
            <a:custGeom>
              <a:avLst/>
              <a:gdLst/>
              <a:ahLst/>
              <a:cxnLst/>
              <a:rect l="l" t="t" r="r" b="b"/>
              <a:pathLst>
                <a:path w="2011679" h="339090">
                  <a:moveTo>
                    <a:pt x="2011362" y="0"/>
                  </a:moveTo>
                  <a:lnTo>
                    <a:pt x="0" y="0"/>
                  </a:lnTo>
                  <a:lnTo>
                    <a:pt x="0" y="338554"/>
                  </a:lnTo>
                  <a:lnTo>
                    <a:pt x="2011362" y="338554"/>
                  </a:lnTo>
                  <a:lnTo>
                    <a:pt x="2011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20878" y="6003607"/>
            <a:ext cx="676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xe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03" y="4546282"/>
            <a:ext cx="71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edges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4132" y="5294884"/>
            <a:ext cx="741680" cy="245110"/>
            <a:chOff x="5234132" y="5294884"/>
            <a:chExt cx="741680" cy="245110"/>
          </a:xfrm>
        </p:grpSpPr>
        <p:sp>
          <p:nvSpPr>
            <p:cNvPr id="16" name="object 16"/>
            <p:cNvSpPr/>
            <p:nvPr/>
          </p:nvSpPr>
          <p:spPr>
            <a:xfrm>
              <a:off x="5240477" y="5301234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6" y="0"/>
                  </a:moveTo>
                  <a:lnTo>
                    <a:pt x="0" y="101815"/>
                  </a:lnTo>
                  <a:lnTo>
                    <a:pt x="182143" y="101815"/>
                  </a:lnTo>
                  <a:lnTo>
                    <a:pt x="182143" y="232219"/>
                  </a:lnTo>
                  <a:lnTo>
                    <a:pt x="546430" y="232219"/>
                  </a:lnTo>
                  <a:lnTo>
                    <a:pt x="546430" y="101815"/>
                  </a:lnTo>
                  <a:lnTo>
                    <a:pt x="728573" y="101815"/>
                  </a:lnTo>
                  <a:lnTo>
                    <a:pt x="3642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0482" y="5301234"/>
              <a:ext cx="728980" cy="232410"/>
            </a:xfrm>
            <a:custGeom>
              <a:avLst/>
              <a:gdLst/>
              <a:ahLst/>
              <a:cxnLst/>
              <a:rect l="l" t="t" r="r" b="b"/>
              <a:pathLst>
                <a:path w="728979" h="232410">
                  <a:moveTo>
                    <a:pt x="364284" y="0"/>
                  </a:moveTo>
                  <a:lnTo>
                    <a:pt x="728568" y="101825"/>
                  </a:lnTo>
                  <a:lnTo>
                    <a:pt x="546426" y="101825"/>
                  </a:lnTo>
                  <a:lnTo>
                    <a:pt x="546426" y="232226"/>
                  </a:lnTo>
                  <a:lnTo>
                    <a:pt x="182142" y="232226"/>
                  </a:lnTo>
                  <a:lnTo>
                    <a:pt x="182142" y="101825"/>
                  </a:lnTo>
                  <a:lnTo>
                    <a:pt x="0" y="101825"/>
                  </a:lnTo>
                  <a:lnTo>
                    <a:pt x="36428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40003" y="2719070"/>
            <a:ext cx="14801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parts  (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  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edges)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7303" y="1315720"/>
            <a:ext cx="1592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object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79900" y="90170"/>
            <a:ext cx="71856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Deep </a:t>
            </a:r>
            <a:r>
              <a:rPr spc="-10" dirty="0"/>
              <a:t>Belief Net </a:t>
            </a:r>
            <a:r>
              <a:rPr dirty="0"/>
              <a:t>on </a:t>
            </a:r>
            <a:r>
              <a:rPr spc="-30" dirty="0"/>
              <a:t>Face</a:t>
            </a:r>
            <a:r>
              <a:rPr dirty="0"/>
              <a:t> </a:t>
            </a:r>
            <a:r>
              <a:rPr spc="-10" dirty="0"/>
              <a:t>Images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558800" y="1104905"/>
            <a:ext cx="4495800" cy="5684520"/>
            <a:chOff x="558800" y="1104905"/>
            <a:chExt cx="4495800" cy="5684520"/>
          </a:xfrm>
        </p:grpSpPr>
        <p:sp>
          <p:nvSpPr>
            <p:cNvPr id="22" name="object 22"/>
            <p:cNvSpPr/>
            <p:nvPr/>
          </p:nvSpPr>
          <p:spPr>
            <a:xfrm>
              <a:off x="558800" y="1104905"/>
              <a:ext cx="3332035" cy="47071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1100" y="4711700"/>
              <a:ext cx="2590800" cy="596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890" y="5842000"/>
              <a:ext cx="1233924" cy="9469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7300" y="5029200"/>
              <a:ext cx="1257300" cy="1079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0835" y="5105400"/>
              <a:ext cx="1062355" cy="878205"/>
            </a:xfrm>
            <a:custGeom>
              <a:avLst/>
              <a:gdLst/>
              <a:ahLst/>
              <a:cxnLst/>
              <a:rect l="l" t="t" r="r" b="b"/>
              <a:pathLst>
                <a:path w="1062354" h="878204">
                  <a:moveTo>
                    <a:pt x="0" y="0"/>
                  </a:moveTo>
                  <a:lnTo>
                    <a:pt x="1062170" y="877888"/>
                  </a:lnTo>
                </a:path>
              </a:pathLst>
            </a:custGeom>
            <a:ln w="762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8700" y="4089400"/>
              <a:ext cx="1206500" cy="736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47414" y="4168952"/>
              <a:ext cx="1021715" cy="530225"/>
            </a:xfrm>
            <a:custGeom>
              <a:avLst/>
              <a:gdLst/>
              <a:ahLst/>
              <a:cxnLst/>
              <a:rect l="l" t="t" r="r" b="b"/>
              <a:pathLst>
                <a:path w="1021714" h="530225">
                  <a:moveTo>
                    <a:pt x="0" y="0"/>
                  </a:moveTo>
                  <a:lnTo>
                    <a:pt x="1021520" y="530046"/>
                  </a:lnTo>
                </a:path>
              </a:pathLst>
            </a:custGeom>
            <a:ln w="762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4400" y="3098800"/>
              <a:ext cx="1282700" cy="368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4846" y="3175006"/>
              <a:ext cx="1115695" cy="168910"/>
            </a:xfrm>
            <a:custGeom>
              <a:avLst/>
              <a:gdLst/>
              <a:ahLst/>
              <a:cxnLst/>
              <a:rect l="l" t="t" r="r" b="b"/>
              <a:pathLst>
                <a:path w="1115695" h="168910">
                  <a:moveTo>
                    <a:pt x="0" y="168675"/>
                  </a:moveTo>
                  <a:lnTo>
                    <a:pt x="1115510" y="0"/>
                  </a:lnTo>
                </a:path>
              </a:pathLst>
            </a:custGeom>
            <a:ln w="762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29000" y="1485899"/>
              <a:ext cx="1295400" cy="1092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2146" y="1562106"/>
              <a:ext cx="1115695" cy="904240"/>
            </a:xfrm>
            <a:custGeom>
              <a:avLst/>
              <a:gdLst/>
              <a:ahLst/>
              <a:cxnLst/>
              <a:rect l="l" t="t" r="r" b="b"/>
              <a:pathLst>
                <a:path w="1115695" h="904239">
                  <a:moveTo>
                    <a:pt x="0" y="903687"/>
                  </a:moveTo>
                  <a:lnTo>
                    <a:pt x="1115510" y="0"/>
                  </a:lnTo>
                </a:path>
              </a:pathLst>
            </a:custGeom>
            <a:ln w="762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739" y="6392872"/>
            <a:ext cx="140017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Carlito"/>
                <a:cs typeface="Carlito"/>
              </a:rPr>
              <a:t>Based </a:t>
            </a:r>
            <a:r>
              <a:rPr sz="1400" spc="-5" dirty="0">
                <a:latin typeface="Carlito"/>
                <a:cs typeface="Carlito"/>
              </a:rPr>
              <a:t>on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materials  by Andrew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385" y="5762611"/>
            <a:ext cx="1432341" cy="927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84490" y="538561"/>
            <a:ext cx="3075305" cy="2285365"/>
            <a:chOff x="1284490" y="538561"/>
            <a:chExt cx="3075305" cy="2285365"/>
          </a:xfrm>
        </p:grpSpPr>
        <p:sp>
          <p:nvSpPr>
            <p:cNvPr id="4" name="object 4"/>
            <p:cNvSpPr/>
            <p:nvPr/>
          </p:nvSpPr>
          <p:spPr>
            <a:xfrm>
              <a:off x="1332229" y="877727"/>
              <a:ext cx="2868618" cy="1946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4490" y="538561"/>
              <a:ext cx="3075305" cy="424180"/>
            </a:xfrm>
            <a:custGeom>
              <a:avLst/>
              <a:gdLst/>
              <a:ahLst/>
              <a:cxnLst/>
              <a:rect l="l" t="t" r="r" b="b"/>
              <a:pathLst>
                <a:path w="3075304" h="424180">
                  <a:moveTo>
                    <a:pt x="3074784" y="0"/>
                  </a:moveTo>
                  <a:lnTo>
                    <a:pt x="0" y="0"/>
                  </a:lnTo>
                  <a:lnTo>
                    <a:pt x="0" y="424149"/>
                  </a:lnTo>
                  <a:lnTo>
                    <a:pt x="3074784" y="424149"/>
                  </a:lnTo>
                  <a:lnTo>
                    <a:pt x="3074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16869" y="2837307"/>
            <a:ext cx="3075305" cy="2884805"/>
            <a:chOff x="1216869" y="2837307"/>
            <a:chExt cx="3075305" cy="2884805"/>
          </a:xfrm>
        </p:grpSpPr>
        <p:sp>
          <p:nvSpPr>
            <p:cNvPr id="7" name="object 7"/>
            <p:cNvSpPr/>
            <p:nvPr/>
          </p:nvSpPr>
          <p:spPr>
            <a:xfrm>
              <a:off x="1264602" y="3308212"/>
              <a:ext cx="2979256" cy="19459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6869" y="2966966"/>
              <a:ext cx="3075305" cy="424180"/>
            </a:xfrm>
            <a:custGeom>
              <a:avLst/>
              <a:gdLst/>
              <a:ahLst/>
              <a:cxnLst/>
              <a:rect l="l" t="t" r="r" b="b"/>
              <a:pathLst>
                <a:path w="3075304" h="424179">
                  <a:moveTo>
                    <a:pt x="3074784" y="0"/>
                  </a:moveTo>
                  <a:lnTo>
                    <a:pt x="0" y="0"/>
                  </a:lnTo>
                  <a:lnTo>
                    <a:pt x="0" y="424149"/>
                  </a:lnTo>
                  <a:lnTo>
                    <a:pt x="3074784" y="424149"/>
                  </a:lnTo>
                  <a:lnTo>
                    <a:pt x="3074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3385" y="5258143"/>
              <a:ext cx="344170" cy="457834"/>
            </a:xfrm>
            <a:custGeom>
              <a:avLst/>
              <a:gdLst/>
              <a:ahLst/>
              <a:cxnLst/>
              <a:rect l="l" t="t" r="r" b="b"/>
              <a:pathLst>
                <a:path w="344169" h="457835">
                  <a:moveTo>
                    <a:pt x="172034" y="0"/>
                  </a:moveTo>
                  <a:lnTo>
                    <a:pt x="0" y="150215"/>
                  </a:lnTo>
                  <a:lnTo>
                    <a:pt x="86017" y="150215"/>
                  </a:lnTo>
                  <a:lnTo>
                    <a:pt x="86017" y="457436"/>
                  </a:lnTo>
                  <a:lnTo>
                    <a:pt x="258051" y="457436"/>
                  </a:lnTo>
                  <a:lnTo>
                    <a:pt x="258051" y="150215"/>
                  </a:lnTo>
                  <a:lnTo>
                    <a:pt x="344068" y="150215"/>
                  </a:lnTo>
                  <a:lnTo>
                    <a:pt x="172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3379" y="5258143"/>
              <a:ext cx="344170" cy="457834"/>
            </a:xfrm>
            <a:custGeom>
              <a:avLst/>
              <a:gdLst/>
              <a:ahLst/>
              <a:cxnLst/>
              <a:rect l="l" t="t" r="r" b="b"/>
              <a:pathLst>
                <a:path w="344169" h="457835">
                  <a:moveTo>
                    <a:pt x="172036" y="0"/>
                  </a:moveTo>
                  <a:lnTo>
                    <a:pt x="344074" y="150213"/>
                  </a:lnTo>
                  <a:lnTo>
                    <a:pt x="258055" y="150213"/>
                  </a:lnTo>
                  <a:lnTo>
                    <a:pt x="258055" y="457439"/>
                  </a:lnTo>
                  <a:lnTo>
                    <a:pt x="86018" y="457439"/>
                  </a:lnTo>
                  <a:lnTo>
                    <a:pt x="86018" y="150213"/>
                  </a:lnTo>
                  <a:lnTo>
                    <a:pt x="0" y="150213"/>
                  </a:lnTo>
                  <a:lnTo>
                    <a:pt x="17203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3273" y="2843657"/>
              <a:ext cx="344170" cy="457834"/>
            </a:xfrm>
            <a:custGeom>
              <a:avLst/>
              <a:gdLst/>
              <a:ahLst/>
              <a:cxnLst/>
              <a:rect l="l" t="t" r="r" b="b"/>
              <a:pathLst>
                <a:path w="344169" h="457835">
                  <a:moveTo>
                    <a:pt x="172034" y="0"/>
                  </a:moveTo>
                  <a:lnTo>
                    <a:pt x="0" y="150215"/>
                  </a:lnTo>
                  <a:lnTo>
                    <a:pt x="86017" y="150215"/>
                  </a:lnTo>
                  <a:lnTo>
                    <a:pt x="86017" y="457441"/>
                  </a:lnTo>
                  <a:lnTo>
                    <a:pt x="258051" y="457441"/>
                  </a:lnTo>
                  <a:lnTo>
                    <a:pt x="258051" y="150215"/>
                  </a:lnTo>
                  <a:lnTo>
                    <a:pt x="344068" y="150215"/>
                  </a:lnTo>
                  <a:lnTo>
                    <a:pt x="172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3268" y="2843657"/>
              <a:ext cx="344170" cy="457834"/>
            </a:xfrm>
            <a:custGeom>
              <a:avLst/>
              <a:gdLst/>
              <a:ahLst/>
              <a:cxnLst/>
              <a:rect l="l" t="t" r="r" b="b"/>
              <a:pathLst>
                <a:path w="344169" h="457835">
                  <a:moveTo>
                    <a:pt x="172036" y="0"/>
                  </a:moveTo>
                  <a:lnTo>
                    <a:pt x="344074" y="150213"/>
                  </a:lnTo>
                  <a:lnTo>
                    <a:pt x="258055" y="150213"/>
                  </a:lnTo>
                  <a:lnTo>
                    <a:pt x="258055" y="457439"/>
                  </a:lnTo>
                  <a:lnTo>
                    <a:pt x="86018" y="457439"/>
                  </a:lnTo>
                  <a:lnTo>
                    <a:pt x="86018" y="150213"/>
                  </a:lnTo>
                  <a:lnTo>
                    <a:pt x="0" y="150213"/>
                  </a:lnTo>
                  <a:lnTo>
                    <a:pt x="17203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58011" y="90170"/>
            <a:ext cx="6428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Training </a:t>
            </a:r>
            <a:r>
              <a:rPr dirty="0"/>
              <a:t>on Multiple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739" y="6578018"/>
            <a:ext cx="172085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Andrew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3173" rIns="0" bIns="0" rtlCol="0">
            <a:spAutoFit/>
          </a:bodyPr>
          <a:lstStyle/>
          <a:p>
            <a:pPr marL="4177029" marR="5080">
              <a:lnSpc>
                <a:spcPct val="100699"/>
              </a:lnSpc>
              <a:spcBef>
                <a:spcPts val="80"/>
              </a:spcBef>
            </a:pPr>
            <a:r>
              <a:rPr spc="-30" dirty="0"/>
              <a:t>Trained </a:t>
            </a:r>
            <a:r>
              <a:rPr spc="-5" dirty="0"/>
              <a:t>on </a:t>
            </a:r>
            <a:r>
              <a:rPr dirty="0"/>
              <a:t>4 </a:t>
            </a:r>
            <a:r>
              <a:rPr spc="-5" dirty="0"/>
              <a:t>classes </a:t>
            </a:r>
            <a:r>
              <a:rPr spc="-15" dirty="0"/>
              <a:t>(cars, </a:t>
            </a:r>
            <a:r>
              <a:rPr spc="-10" dirty="0"/>
              <a:t>faces,  </a:t>
            </a:r>
            <a:r>
              <a:rPr spc="-15" dirty="0"/>
              <a:t>motorbikes,</a:t>
            </a:r>
            <a:r>
              <a:rPr spc="-10" dirty="0"/>
              <a:t> </a:t>
            </a:r>
            <a:r>
              <a:rPr spc="-5" dirty="0"/>
              <a:t>airplanes).</a:t>
            </a:r>
          </a:p>
          <a:p>
            <a:pPr marL="4177029" marR="274320">
              <a:lnSpc>
                <a:spcPct val="100699"/>
              </a:lnSpc>
              <a:spcBef>
                <a:spcPts val="600"/>
              </a:spcBef>
            </a:pPr>
            <a:r>
              <a:rPr spc="-5" dirty="0"/>
              <a:t>Second </a:t>
            </a:r>
            <a:r>
              <a:rPr spc="-15" dirty="0"/>
              <a:t>layer: Shared-features  </a:t>
            </a:r>
            <a:r>
              <a:rPr dirty="0"/>
              <a:t>and </a:t>
            </a:r>
            <a:r>
              <a:rPr spc="-10" dirty="0"/>
              <a:t>object-specific</a:t>
            </a:r>
            <a:r>
              <a:rPr spc="-35" dirty="0"/>
              <a:t> </a:t>
            </a:r>
            <a:r>
              <a:rPr spc="-15" dirty="0"/>
              <a:t>features.</a:t>
            </a:r>
          </a:p>
          <a:p>
            <a:pPr marL="4177029" marR="835660">
              <a:lnSpc>
                <a:spcPts val="2800"/>
              </a:lnSpc>
              <a:spcBef>
                <a:spcPts val="780"/>
              </a:spcBef>
            </a:pPr>
            <a:r>
              <a:rPr spc="-10" dirty="0"/>
              <a:t>Third </a:t>
            </a:r>
            <a:r>
              <a:rPr spc="-15" dirty="0"/>
              <a:t>layer: More </a:t>
            </a:r>
            <a:r>
              <a:rPr spc="-5" dirty="0"/>
              <a:t>specific  </a:t>
            </a:r>
            <a:r>
              <a:rPr spc="-15" dirty="0"/>
              <a:t>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889" y="90170"/>
            <a:ext cx="6186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5" dirty="0"/>
              <a:t>Machine</a:t>
            </a:r>
            <a:r>
              <a:rPr spc="-15" dirty="0"/>
              <a:t> </a:t>
            </a:r>
            <a:r>
              <a:rPr spc="-5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137920"/>
            <a:ext cx="8137525" cy="5492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0975" marR="5080" indent="-168275">
              <a:lnSpc>
                <a:spcPts val="3300"/>
              </a:lnSpc>
              <a:spcBef>
                <a:spcPts val="459"/>
              </a:spcBef>
            </a:pPr>
            <a:r>
              <a:rPr sz="3000" spc="-5" dirty="0">
                <a:latin typeface="Carlito"/>
                <a:cs typeface="Carlito"/>
              </a:rPr>
              <a:t>“Learning is </a:t>
            </a:r>
            <a:r>
              <a:rPr sz="3000" spc="-20" dirty="0">
                <a:latin typeface="Carlito"/>
                <a:cs typeface="Carlito"/>
              </a:rPr>
              <a:t>any </a:t>
            </a:r>
            <a:r>
              <a:rPr sz="3000" spc="-10" dirty="0">
                <a:latin typeface="Carlito"/>
                <a:cs typeface="Carlito"/>
              </a:rPr>
              <a:t>process by </a:t>
            </a:r>
            <a:r>
              <a:rPr sz="3000" spc="-5" dirty="0">
                <a:latin typeface="Carlito"/>
                <a:cs typeface="Carlito"/>
              </a:rPr>
              <a:t>which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30" dirty="0">
                <a:latin typeface="Carlito"/>
                <a:cs typeface="Carlito"/>
              </a:rPr>
              <a:t>system </a:t>
            </a:r>
            <a:r>
              <a:rPr sz="3000" spc="-15" dirty="0">
                <a:latin typeface="Carlito"/>
                <a:cs typeface="Carlito"/>
              </a:rPr>
              <a:t>improves  </a:t>
            </a:r>
            <a:r>
              <a:rPr sz="3000" spc="-10" dirty="0">
                <a:latin typeface="Carlito"/>
                <a:cs typeface="Carlito"/>
              </a:rPr>
              <a:t>performance </a:t>
            </a:r>
            <a:r>
              <a:rPr sz="3000" spc="-15" dirty="0">
                <a:latin typeface="Carlito"/>
                <a:cs typeface="Carlito"/>
              </a:rPr>
              <a:t>from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experience.”</a:t>
            </a:r>
            <a:endParaRPr sz="300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  <a:spcBef>
                <a:spcPts val="240"/>
              </a:spcBef>
            </a:pPr>
            <a:r>
              <a:rPr sz="3000" dirty="0">
                <a:latin typeface="Carlito"/>
                <a:cs typeface="Carlito"/>
              </a:rPr>
              <a:t>- </a:t>
            </a:r>
            <a:r>
              <a:rPr sz="3000" spc="-5" dirty="0">
                <a:latin typeface="Carlito"/>
                <a:cs typeface="Carlito"/>
              </a:rPr>
              <a:t>Herbert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Simon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Carlito"/>
                <a:cs typeface="Carlito"/>
              </a:rPr>
              <a:t>Definition by </a:t>
            </a:r>
            <a:r>
              <a:rPr sz="3000" spc="-90" dirty="0">
                <a:latin typeface="Carlito"/>
                <a:cs typeface="Carlito"/>
              </a:rPr>
              <a:t>Tom </a:t>
            </a:r>
            <a:r>
              <a:rPr sz="3000" spc="-15" dirty="0">
                <a:latin typeface="Carlito"/>
                <a:cs typeface="Carlito"/>
              </a:rPr>
              <a:t>Mitchell</a:t>
            </a:r>
            <a:r>
              <a:rPr sz="3000" spc="9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(1998):</a:t>
            </a:r>
            <a:endParaRPr sz="3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arlito"/>
                <a:cs typeface="Carlito"/>
              </a:rPr>
              <a:t>Machine Learning is the </a:t>
            </a:r>
            <a:r>
              <a:rPr sz="3000" spc="-10" dirty="0">
                <a:latin typeface="Carlito"/>
                <a:cs typeface="Carlito"/>
              </a:rPr>
              <a:t>study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algorithms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that</a:t>
            </a:r>
            <a:endParaRPr sz="3000">
              <a:latin typeface="Carlito"/>
              <a:cs typeface="Carlito"/>
            </a:endParaRPr>
          </a:p>
          <a:p>
            <a:pPr marL="841375" indent="-37401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15" dirty="0">
                <a:latin typeface="Carlito"/>
                <a:cs typeface="Carlito"/>
              </a:rPr>
              <a:t>improve </a:t>
            </a:r>
            <a:r>
              <a:rPr sz="3000" spc="-5" dirty="0">
                <a:latin typeface="Carlito"/>
                <a:cs typeface="Carlito"/>
              </a:rPr>
              <a:t>their </a:t>
            </a:r>
            <a:r>
              <a:rPr sz="3000" spc="-10" dirty="0">
                <a:latin typeface="Carlito"/>
                <a:cs typeface="Carlito"/>
              </a:rPr>
              <a:t>performance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i="1" spc="90" dirty="0"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  <a:p>
            <a:pPr marL="841375" indent="-37401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15" dirty="0">
                <a:latin typeface="Carlito"/>
                <a:cs typeface="Carlito"/>
              </a:rPr>
              <a:t>at </a:t>
            </a:r>
            <a:r>
              <a:rPr sz="3000" dirty="0">
                <a:latin typeface="Carlito"/>
                <a:cs typeface="Carlito"/>
              </a:rPr>
              <a:t>some </a:t>
            </a:r>
            <a:r>
              <a:rPr sz="3000" spc="-15" dirty="0">
                <a:latin typeface="Carlito"/>
                <a:cs typeface="Carlito"/>
              </a:rPr>
              <a:t>task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i="1" spc="80" dirty="0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  <a:p>
            <a:pPr marL="841375" indent="-37401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  <a:tab pos="841375" algn="l"/>
              </a:tabLst>
            </a:pPr>
            <a:r>
              <a:rPr sz="3000" spc="-5" dirty="0">
                <a:latin typeface="Carlito"/>
                <a:cs typeface="Carlito"/>
              </a:rPr>
              <a:t>with </a:t>
            </a:r>
            <a:r>
              <a:rPr sz="3000" spc="-10" dirty="0">
                <a:latin typeface="Carlito"/>
                <a:cs typeface="Carlito"/>
              </a:rPr>
              <a:t>experience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i="1" spc="185" dirty="0">
                <a:latin typeface="Times New Roman"/>
                <a:cs typeface="Times New Roman"/>
              </a:rPr>
              <a:t>E</a:t>
            </a:r>
            <a:r>
              <a:rPr sz="3000" spc="185" dirty="0">
                <a:latin typeface="Carlito"/>
                <a:cs typeface="Carlito"/>
              </a:rPr>
              <a:t>.</a:t>
            </a:r>
            <a:endParaRPr sz="3000">
              <a:latin typeface="Carlito"/>
              <a:cs typeface="Carlito"/>
            </a:endParaRPr>
          </a:p>
          <a:p>
            <a:pPr marL="467359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well-defined </a:t>
            </a:r>
            <a:r>
              <a:rPr sz="3000" spc="-5" dirty="0">
                <a:latin typeface="Carlito"/>
                <a:cs typeface="Carlito"/>
              </a:rPr>
              <a:t>learning </a:t>
            </a:r>
            <a:r>
              <a:rPr sz="3000" spc="-15" dirty="0">
                <a:latin typeface="Carlito"/>
                <a:cs typeface="Carlito"/>
              </a:rPr>
              <a:t>task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given by </a:t>
            </a:r>
            <a:r>
              <a:rPr sz="3000" spc="30" dirty="0">
                <a:latin typeface="Carlito"/>
                <a:cs typeface="Carlito"/>
              </a:rPr>
              <a:t>&lt;</a:t>
            </a:r>
            <a:r>
              <a:rPr sz="3000" i="1" spc="30" dirty="0">
                <a:latin typeface="Times New Roman"/>
                <a:cs typeface="Times New Roman"/>
              </a:rPr>
              <a:t>P</a:t>
            </a:r>
            <a:r>
              <a:rPr sz="3000" spc="30" dirty="0">
                <a:latin typeface="Carlito"/>
                <a:cs typeface="Carlito"/>
              </a:rPr>
              <a:t>, </a:t>
            </a:r>
            <a:r>
              <a:rPr sz="3000" i="1" spc="35" dirty="0">
                <a:latin typeface="Times New Roman"/>
                <a:cs typeface="Times New Roman"/>
              </a:rPr>
              <a:t>T</a:t>
            </a:r>
            <a:r>
              <a:rPr sz="3000" spc="35" dirty="0">
                <a:latin typeface="Carlito"/>
                <a:cs typeface="Carlito"/>
              </a:rPr>
              <a:t>,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i="1" spc="125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Carlito"/>
                <a:cs typeface="Carlito"/>
              </a:rPr>
              <a:t>&gt;.</a:t>
            </a:r>
            <a:endParaRPr sz="3000">
              <a:latin typeface="Carlito"/>
              <a:cs typeface="Carlito"/>
            </a:endParaRPr>
          </a:p>
          <a:p>
            <a:pPr marR="71755" algn="r">
              <a:lnSpc>
                <a:spcPct val="100000"/>
              </a:lnSpc>
              <a:spcBef>
                <a:spcPts val="3005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81" y="90170"/>
            <a:ext cx="7560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Scene Labeling via Deep</a:t>
            </a:r>
            <a:r>
              <a:rPr spc="1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7134" y="1681458"/>
            <a:ext cx="9036877" cy="350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606" y="6281420"/>
            <a:ext cx="353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[Farabet </a:t>
            </a:r>
            <a:r>
              <a:rPr sz="1800" spc="-5" dirty="0">
                <a:latin typeface="Carlito"/>
                <a:cs typeface="Carlito"/>
              </a:rPr>
              <a:t>et al. ICML </a:t>
            </a:r>
            <a:r>
              <a:rPr sz="1800" dirty="0">
                <a:latin typeface="Carlito"/>
                <a:cs typeface="Carlito"/>
              </a:rPr>
              <a:t>2012, </a:t>
            </a:r>
            <a:r>
              <a:rPr sz="1800" spc="-40" dirty="0">
                <a:latin typeface="Carlito"/>
                <a:cs typeface="Carlito"/>
              </a:rPr>
              <a:t>PAMI</a:t>
            </a:r>
            <a:r>
              <a:rPr sz="1800" dirty="0">
                <a:latin typeface="Carlito"/>
                <a:cs typeface="Carlito"/>
              </a:rPr>
              <a:t> 2013]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" y="1776928"/>
            <a:ext cx="8953500" cy="1866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707" y="0"/>
            <a:ext cx="6967220" cy="1229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5080" indent="1163955">
              <a:lnSpc>
                <a:spcPct val="79500"/>
              </a:lnSpc>
              <a:spcBef>
                <a:spcPts val="1180"/>
              </a:spcBef>
            </a:pPr>
            <a:r>
              <a:rPr dirty="0"/>
              <a:t>Machine </a:t>
            </a:r>
            <a:r>
              <a:rPr spc="-5" dirty="0"/>
              <a:t>Learning </a:t>
            </a:r>
            <a:r>
              <a:rPr dirty="0"/>
              <a:t>in  </a:t>
            </a:r>
            <a:r>
              <a:rPr spc="-10" dirty="0"/>
              <a:t>Automatic </a:t>
            </a:r>
            <a:r>
              <a:rPr spc="-5" dirty="0"/>
              <a:t>Speech</a:t>
            </a:r>
            <a:r>
              <a:rPr spc="-30" dirty="0"/>
              <a:t> </a:t>
            </a:r>
            <a:r>
              <a:rPr spc="-10" dirty="0"/>
              <a:t>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22882"/>
            <a:ext cx="4559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Typical </a:t>
            </a:r>
            <a:r>
              <a:rPr sz="2400" dirty="0">
                <a:latin typeface="Carlito"/>
                <a:cs typeface="Carlito"/>
              </a:rPr>
              <a:t>Speech </a:t>
            </a:r>
            <a:r>
              <a:rPr sz="2400" spc="-10" dirty="0">
                <a:latin typeface="Carlito"/>
                <a:cs typeface="Carlito"/>
              </a:rPr>
              <a:t>Recognition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3989463"/>
            <a:ext cx="3917746" cy="286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340" y="3535426"/>
            <a:ext cx="8353425" cy="108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ML </a:t>
            </a:r>
            <a:r>
              <a:rPr sz="2400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predict of phone </a:t>
            </a:r>
            <a:r>
              <a:rPr sz="2400" spc="-20" dirty="0">
                <a:latin typeface="Carlito"/>
                <a:cs typeface="Carlito"/>
              </a:rPr>
              <a:t>states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the sound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spectrogram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rlito"/>
              <a:cs typeface="Carlito"/>
            </a:endParaRPr>
          </a:p>
          <a:p>
            <a:pPr marL="409067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Deep learning has </a:t>
            </a:r>
            <a:r>
              <a:rPr sz="2000" spc="-10" dirty="0">
                <a:latin typeface="Carlito"/>
                <a:cs typeface="Carlito"/>
              </a:rPr>
              <a:t>state-of-the-art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results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73550" y="4845050"/>
          <a:ext cx="477456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Hidden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Layers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Word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Error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Rate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%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16.0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12.8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11.4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10.9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11.0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11.1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650740" y="5505268"/>
            <a:ext cx="3956050" cy="11252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Carlito"/>
                <a:cs typeface="Carlito"/>
              </a:rPr>
              <a:t>Baseline GMM performance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15.4%</a:t>
            </a:r>
            <a:endParaRPr sz="1800">
              <a:latin typeface="Carlito"/>
              <a:cs typeface="Carlito"/>
            </a:endParaRPr>
          </a:p>
          <a:p>
            <a:pPr marL="12700" marR="469265">
              <a:lnSpc>
                <a:spcPct val="101200"/>
              </a:lnSpc>
              <a:spcBef>
                <a:spcPts val="720"/>
              </a:spcBef>
            </a:pPr>
            <a:r>
              <a:rPr sz="1400" spc="-5" dirty="0">
                <a:latin typeface="Carlito"/>
                <a:cs typeface="Carlito"/>
              </a:rPr>
              <a:t>[Zeiler et </a:t>
            </a:r>
            <a:r>
              <a:rPr sz="1400" dirty="0">
                <a:latin typeface="Carlito"/>
                <a:cs typeface="Carlito"/>
              </a:rPr>
              <a:t>al. </a:t>
            </a:r>
            <a:r>
              <a:rPr sz="1400" spc="-10" dirty="0">
                <a:latin typeface="Carlito"/>
                <a:cs typeface="Carlito"/>
              </a:rPr>
              <a:t>“On </a:t>
            </a:r>
            <a:r>
              <a:rPr sz="1400" spc="-5" dirty="0">
                <a:latin typeface="Carlito"/>
                <a:cs typeface="Carlito"/>
              </a:rPr>
              <a:t>rectified </a:t>
            </a:r>
            <a:r>
              <a:rPr sz="1400" dirty="0">
                <a:latin typeface="Carlito"/>
                <a:cs typeface="Carlito"/>
              </a:rPr>
              <a:t>linear units </a:t>
            </a:r>
            <a:r>
              <a:rPr sz="1400" spc="-15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speech  recognition” ICASSP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2013]</a:t>
            </a:r>
            <a:endParaRPr sz="1400">
              <a:latin typeface="Carlito"/>
              <a:cs typeface="Carlito"/>
            </a:endParaRPr>
          </a:p>
          <a:p>
            <a:pPr marL="3787775">
              <a:lnSpc>
                <a:spcPts val="1425"/>
              </a:lnSpc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18" y="282257"/>
            <a:ext cx="78460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rlito"/>
                <a:cs typeface="Carlito"/>
              </a:rPr>
              <a:t>Impact </a:t>
            </a:r>
            <a:r>
              <a:rPr sz="3200" b="1" dirty="0">
                <a:latin typeface="Carlito"/>
                <a:cs typeface="Carlito"/>
              </a:rPr>
              <a:t>of </a:t>
            </a:r>
            <a:r>
              <a:rPr sz="3200" b="1" spc="-5" dirty="0">
                <a:latin typeface="Carlito"/>
                <a:cs typeface="Carlito"/>
              </a:rPr>
              <a:t>Deep Learning </a:t>
            </a:r>
            <a:r>
              <a:rPr sz="3200" b="1" dirty="0">
                <a:latin typeface="Carlito"/>
                <a:cs typeface="Carlito"/>
              </a:rPr>
              <a:t>in </a:t>
            </a:r>
            <a:r>
              <a:rPr sz="3200" b="1" spc="-5" dirty="0">
                <a:latin typeface="Carlito"/>
                <a:cs typeface="Carlito"/>
              </a:rPr>
              <a:t>Speech</a:t>
            </a:r>
            <a:r>
              <a:rPr sz="3200" b="1" spc="-45" dirty="0">
                <a:latin typeface="Carlito"/>
                <a:cs typeface="Carlito"/>
              </a:rPr>
              <a:t> </a:t>
            </a:r>
            <a:r>
              <a:rPr sz="3200" b="1" spc="-30" dirty="0">
                <a:latin typeface="Carlito"/>
                <a:cs typeface="Carlito"/>
              </a:rPr>
              <a:t>Technology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24" y="1240078"/>
            <a:ext cx="8811895" cy="5496560"/>
            <a:chOff x="9824" y="1240078"/>
            <a:chExt cx="8811895" cy="5496560"/>
          </a:xfrm>
        </p:grpSpPr>
        <p:sp>
          <p:nvSpPr>
            <p:cNvPr id="4" name="object 4"/>
            <p:cNvSpPr/>
            <p:nvPr/>
          </p:nvSpPr>
          <p:spPr>
            <a:xfrm>
              <a:off x="376975" y="1240078"/>
              <a:ext cx="3201111" cy="21149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5511" y="1241920"/>
              <a:ext cx="2327478" cy="2063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9852" y="3221864"/>
              <a:ext cx="2381250" cy="3514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0900" y="3200158"/>
              <a:ext cx="3102711" cy="1737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0900" y="4800607"/>
              <a:ext cx="3102711" cy="1933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24" y="3305670"/>
              <a:ext cx="3381070" cy="2264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0900" y="1241907"/>
              <a:ext cx="3102711" cy="2113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6569510"/>
            <a:ext cx="2463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Slide credit: Li </a:t>
            </a:r>
            <a:r>
              <a:rPr sz="1400" dirty="0">
                <a:latin typeface="Carlito"/>
                <a:cs typeface="Carlito"/>
              </a:rPr>
              <a:t>Deng, MS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Research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385" y="2479357"/>
            <a:ext cx="399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AAE35-4197-44EC-8C86-0EBEBCE37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70FAD-36A3-45EB-AAE2-5D671DBF0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24</a:t>
            </a:fld>
            <a:endParaRPr lang="tr-TR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5F4130E-B6A0-42E4-843A-4693EE7D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r-TR" altLang="en-US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549F5F2-93B1-4480-A76C-69B7F0C1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309" y="1392343"/>
            <a:ext cx="8501380" cy="2769989"/>
          </a:xfrm>
        </p:spPr>
        <p:txBody>
          <a:bodyPr/>
          <a:lstStyle/>
          <a:p>
            <a:r>
              <a:rPr lang="tr-TR" altLang="en-US" sz="3600" dirty="0"/>
              <a:t>Supervised Learning</a:t>
            </a:r>
          </a:p>
          <a:p>
            <a:pPr lvl="1"/>
            <a:r>
              <a:rPr lang="tr-TR" altLang="en-US" sz="3600" dirty="0"/>
              <a:t>Classification</a:t>
            </a:r>
          </a:p>
          <a:p>
            <a:pPr lvl="1"/>
            <a:r>
              <a:rPr lang="tr-TR" altLang="en-US" sz="3600" dirty="0"/>
              <a:t>Regression</a:t>
            </a:r>
          </a:p>
          <a:p>
            <a:r>
              <a:rPr lang="tr-TR" altLang="en-US" sz="3600" dirty="0"/>
              <a:t>Unsupervised Learning</a:t>
            </a:r>
          </a:p>
          <a:p>
            <a:r>
              <a:rPr lang="tr-TR" altLang="en-US" sz="3600" dirty="0"/>
              <a:t>Reinforcement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4A539-D687-4C01-AAF1-FE01D0E2B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9DB9-2ECE-4A61-B6D5-F7F989CA0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25</a:t>
            </a:fld>
            <a:endParaRPr lang="tr-TR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1620848-8BCE-4A32-A9ED-D79DEA8F2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altLang="en-US"/>
              <a:t>Supervised Learning: Uses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942BFC-16E1-4DD2-AD9A-49B1032BA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501380" cy="2215991"/>
          </a:xfrm>
        </p:spPr>
        <p:txBody>
          <a:bodyPr/>
          <a:lstStyle/>
          <a:p>
            <a:r>
              <a:rPr lang="tr-TR" altLang="en-US" dirty="0"/>
              <a:t>Prediction of future cases: Use the rule to predict the output for future inputs</a:t>
            </a:r>
          </a:p>
          <a:p>
            <a:r>
              <a:rPr lang="tr-TR" altLang="en-US" dirty="0"/>
              <a:t>Knowledge extraction: The rule is easy to understand</a:t>
            </a:r>
          </a:p>
          <a:p>
            <a:r>
              <a:rPr lang="tr-TR" altLang="en-US" dirty="0"/>
              <a:t>Compression: The rule is simpler than the data it explains</a:t>
            </a:r>
          </a:p>
          <a:p>
            <a:r>
              <a:rPr lang="tr-TR" altLang="en-US" dirty="0"/>
              <a:t>Outlier detection: Exceptions that are not covered by the rule, e.g., fraud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5A86-7514-4D51-8E9F-BFC4C14C13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2325F-FBF1-4D73-943C-21C3F212E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26</a:t>
            </a:fld>
            <a:endParaRPr lang="tr-TR" altLang="en-US"/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6BFBFFFC-B390-4BA3-A655-8C32ED99D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A36C7C7A-FE6D-4192-B500-A5B32F9BE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Classification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8FCF8D-7B05-4ABD-960A-74F80127AEA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/>
          <a:lstStyle/>
          <a:p>
            <a:r>
              <a:rPr lang="tr-TR" altLang="en-US"/>
              <a:t>Example: Credit scoring</a:t>
            </a:r>
          </a:p>
          <a:p>
            <a:r>
              <a:rPr lang="tr-TR" altLang="en-US"/>
              <a:t>Differentiating between </a:t>
            </a:r>
            <a:r>
              <a:rPr lang="tr-TR" altLang="en-US">
                <a:solidFill>
                  <a:srgbClr val="FF33CC"/>
                </a:solidFill>
              </a:rPr>
              <a:t>low-risk</a:t>
            </a:r>
            <a:r>
              <a:rPr lang="tr-TR" altLang="en-US"/>
              <a:t> and </a:t>
            </a:r>
            <a:r>
              <a:rPr lang="tr-TR" altLang="en-US">
                <a:solidFill>
                  <a:srgbClr val="FF0000"/>
                </a:solidFill>
              </a:rPr>
              <a:t>high-risk</a:t>
            </a:r>
            <a:r>
              <a:rPr lang="tr-TR" altLang="en-US"/>
              <a:t> customers from their </a:t>
            </a:r>
            <a:r>
              <a:rPr lang="tr-TR" altLang="en-US" i="1"/>
              <a:t>income</a:t>
            </a:r>
            <a:r>
              <a:rPr lang="tr-TR" altLang="en-US"/>
              <a:t> and </a:t>
            </a:r>
            <a:r>
              <a:rPr lang="tr-TR" altLang="en-US" i="1"/>
              <a:t>savings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8DE3FE91-A63B-461F-8A34-B01DB2C8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Lucida Bright" panose="020B0604020202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Lucida Bright" panose="020B06040202020202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3333FF"/>
                </a:solidFill>
              </a:rPr>
              <a:t>Discriminant:</a:t>
            </a:r>
            <a:r>
              <a:rPr lang="tr-TR" altLang="en-US" sz="2400"/>
              <a:t> IF </a:t>
            </a:r>
            <a:r>
              <a:rPr lang="tr-TR" altLang="en-US" sz="2400" i="1"/>
              <a:t>income</a:t>
            </a:r>
            <a:r>
              <a:rPr lang="tr-TR" altLang="en-US" sz="2400"/>
              <a:t> &gt; θ</a:t>
            </a:r>
            <a:r>
              <a:rPr lang="tr-TR" altLang="en-US" sz="2400" baseline="-25000"/>
              <a:t>1</a:t>
            </a:r>
            <a:r>
              <a:rPr lang="tr-TR" altLang="en-US" sz="2400"/>
              <a:t> AND </a:t>
            </a:r>
            <a:r>
              <a:rPr lang="tr-TR" altLang="en-US" sz="2400" i="1"/>
              <a:t>savings</a:t>
            </a:r>
            <a:r>
              <a:rPr lang="tr-TR" altLang="en-US" sz="2400"/>
              <a:t> &gt; θ</a:t>
            </a:r>
            <a:r>
              <a:rPr lang="tr-TR" altLang="en-US" sz="2400" baseline="-25000"/>
              <a:t>2</a:t>
            </a:r>
            <a:r>
              <a:rPr lang="tr-TR" altLang="en-US" sz="240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/>
              <a:t>				THEN </a:t>
            </a:r>
            <a:r>
              <a:rPr lang="tr-TR" altLang="en-US" sz="2400">
                <a:solidFill>
                  <a:srgbClr val="FF33CC"/>
                </a:solidFill>
              </a:rPr>
              <a:t>low-risk </a:t>
            </a:r>
            <a:r>
              <a:rPr lang="tr-TR" altLang="en-US" sz="2400"/>
              <a:t>ELSE </a:t>
            </a:r>
            <a:r>
              <a:rPr lang="tr-TR" altLang="en-US" sz="2400">
                <a:solidFill>
                  <a:srgbClr val="FF0000"/>
                </a:solidFill>
              </a:rPr>
              <a:t>high-risk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BC738-5DBE-4EA0-ABD6-275380883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0EA9-2B76-46A1-BB07-0D7463324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27</a:t>
            </a:fld>
            <a:endParaRPr lang="tr-TR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319CBB9-E412-4679-B3F1-9B92FA78C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Classification: Applications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1E97658-6CF3-4537-92B6-124EE7D8D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309" y="1392343"/>
            <a:ext cx="8501380" cy="373948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tr-TR" altLang="en-US" dirty="0"/>
              <a:t>Pattern recognition</a:t>
            </a:r>
          </a:p>
          <a:p>
            <a:pPr>
              <a:lnSpc>
                <a:spcPct val="90000"/>
              </a:lnSpc>
            </a:pPr>
            <a:r>
              <a:rPr lang="tr-TR" altLang="en-US" dirty="0"/>
              <a:t>Face recognition: 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altLang="en-US" dirty="0"/>
              <a:t>Character recognition: Different handwriting styles.</a:t>
            </a:r>
          </a:p>
          <a:p>
            <a:pPr>
              <a:lnSpc>
                <a:spcPct val="90000"/>
              </a:lnSpc>
            </a:pPr>
            <a:r>
              <a:rPr lang="tr-TR" altLang="en-US" dirty="0"/>
              <a:t>Speech recognition: Temporal dependency. </a:t>
            </a:r>
          </a:p>
          <a:p>
            <a:pPr lvl="1">
              <a:lnSpc>
                <a:spcPct val="90000"/>
              </a:lnSpc>
            </a:pPr>
            <a:r>
              <a:rPr lang="tr-TR" altLang="en-US" dirty="0">
                <a:solidFill>
                  <a:schemeClr val="tx1"/>
                </a:solidFill>
              </a:rPr>
              <a:t>Use of a dictionary or the syntax of the language. </a:t>
            </a:r>
          </a:p>
          <a:p>
            <a:pPr lvl="1">
              <a:lnSpc>
                <a:spcPct val="90000"/>
              </a:lnSpc>
            </a:pPr>
            <a:r>
              <a:rPr lang="tr-TR" altLang="en-US" dirty="0">
                <a:solidFill>
                  <a:schemeClr val="tx1"/>
                </a:solidFill>
              </a:rPr>
              <a:t>Sensor fusion: Combine multiple modalities; eg, visual (lip image) and acoustic for speech</a:t>
            </a:r>
          </a:p>
          <a:p>
            <a:pPr>
              <a:lnSpc>
                <a:spcPct val="90000"/>
              </a:lnSpc>
            </a:pPr>
            <a:r>
              <a:rPr lang="tr-TR" altLang="en-US" dirty="0"/>
              <a:t>Medical diagnosis: From symptoms to illnesses</a:t>
            </a:r>
          </a:p>
          <a:p>
            <a:pPr>
              <a:lnSpc>
                <a:spcPct val="90000"/>
              </a:lnSpc>
            </a:pPr>
            <a:r>
              <a:rPr lang="tr-TR" altLang="en-US" dirty="0"/>
              <a:t>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D8656D-0283-4F9C-8BA4-400721B97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BE44F37-6D84-4CDE-925B-BBB0650FB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28</a:t>
            </a:fld>
            <a:endParaRPr lang="tr-TR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B44B333D-C92F-41C0-A1AB-50E42C647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Face Recognition</a:t>
            </a:r>
          </a:p>
        </p:txBody>
      </p:sp>
      <p:pic>
        <p:nvPicPr>
          <p:cNvPr id="304145" name="Picture 17">
            <a:extLst>
              <a:ext uri="{FF2B5EF4-FFF2-40B4-BE49-F238E27FC236}">
                <a16:creationId xmlns:a16="http://schemas.microsoft.com/office/drawing/2014/main" id="{59638BFB-47B1-4BBF-92B5-C7A82B139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46" name="Picture 18">
            <a:extLst>
              <a:ext uri="{FF2B5EF4-FFF2-40B4-BE49-F238E27FC236}">
                <a16:creationId xmlns:a16="http://schemas.microsoft.com/office/drawing/2014/main" id="{7F32DFB0-2791-4431-93BA-E5DCE785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47" name="Picture 19">
            <a:extLst>
              <a:ext uri="{FF2B5EF4-FFF2-40B4-BE49-F238E27FC236}">
                <a16:creationId xmlns:a16="http://schemas.microsoft.com/office/drawing/2014/main" id="{FC11EC5A-F3F6-487B-AA29-CDA92739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48" name="Picture 20">
            <a:extLst>
              <a:ext uri="{FF2B5EF4-FFF2-40B4-BE49-F238E27FC236}">
                <a16:creationId xmlns:a16="http://schemas.microsoft.com/office/drawing/2014/main" id="{C2211364-E7A4-45BB-A5B7-85AA8C01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49" name="Picture 21">
            <a:extLst>
              <a:ext uri="{FF2B5EF4-FFF2-40B4-BE49-F238E27FC236}">
                <a16:creationId xmlns:a16="http://schemas.microsoft.com/office/drawing/2014/main" id="{8D63F3D6-8F2F-4554-ABE4-BE1AD6C4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50" name="Picture 22">
            <a:extLst>
              <a:ext uri="{FF2B5EF4-FFF2-40B4-BE49-F238E27FC236}">
                <a16:creationId xmlns:a16="http://schemas.microsoft.com/office/drawing/2014/main" id="{7F08A8B8-3B50-46B6-8B48-812FE7F5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51" name="Picture 23">
            <a:extLst>
              <a:ext uri="{FF2B5EF4-FFF2-40B4-BE49-F238E27FC236}">
                <a16:creationId xmlns:a16="http://schemas.microsoft.com/office/drawing/2014/main" id="{6BB7D4F8-0905-483B-81ED-0B113D30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152" name="Picture 24">
            <a:extLst>
              <a:ext uri="{FF2B5EF4-FFF2-40B4-BE49-F238E27FC236}">
                <a16:creationId xmlns:a16="http://schemas.microsoft.com/office/drawing/2014/main" id="{546841E7-51BF-4A41-A619-2786C418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53" name="Text Box 25">
            <a:extLst>
              <a:ext uri="{FF2B5EF4-FFF2-40B4-BE49-F238E27FC236}">
                <a16:creationId xmlns:a16="http://schemas.microsoft.com/office/drawing/2014/main" id="{58084EB7-A1F0-40E6-A9F0-06C7B7AB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2400">
                <a:latin typeface="Lucida Bright" panose="020B0604020202020204" pitchFamily="18" charset="0"/>
              </a:rPr>
              <a:t>Training examples of a person</a:t>
            </a:r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61812145-00A4-439B-9575-7E596D39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2400">
                <a:latin typeface="Lucida Bright" panose="020B0604020202020204" pitchFamily="18" charset="0"/>
              </a:rPr>
              <a:t>Test images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E95515A0-CEC0-49A4-A437-2563CE68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1400">
                <a:latin typeface="Lucida Bright" panose="020B0604020202020204" pitchFamily="18" charset="0"/>
              </a:rPr>
              <a:t>AT&amp;T Laboratories, Cambridge UK</a:t>
            </a:r>
          </a:p>
          <a:p>
            <a:r>
              <a:rPr lang="tr-TR" altLang="en-US" sz="1000">
                <a:latin typeface="Lucida Bright" panose="020B0604020202020204" pitchFamily="18" charset="0"/>
              </a:rPr>
              <a:t>http://www.uk.research.att.com/facedatabase.html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5669-C080-4806-A506-D2163A9A3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2737-20F7-4245-9C7E-F255DBF1C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98B7-98A4-4B35-9D4E-FCBA23856412}" type="slidenum">
              <a:rPr lang="tr-TR" altLang="en-US"/>
              <a:pPr/>
              <a:t>29</a:t>
            </a:fld>
            <a:endParaRPr lang="tr-TR" altLang="en-US"/>
          </a:p>
        </p:txBody>
      </p:sp>
      <p:pic>
        <p:nvPicPr>
          <p:cNvPr id="90118" name="Picture 6">
            <a:extLst>
              <a:ext uri="{FF2B5EF4-FFF2-40B4-BE49-F238E27FC236}">
                <a16:creationId xmlns:a16="http://schemas.microsoft.com/office/drawing/2014/main" id="{FE68D5B1-07AE-4D4C-B02B-BEA91D4B23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90116" name="Rectangle 4">
            <a:extLst>
              <a:ext uri="{FF2B5EF4-FFF2-40B4-BE49-F238E27FC236}">
                <a16:creationId xmlns:a16="http://schemas.microsoft.com/office/drawing/2014/main" id="{9CCB9364-0A41-4E4E-8DF1-0EA4F604A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Regression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C1837DB4-B6CE-45E7-AE7A-59C75393D5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altLang="en-US"/>
              <a:t>Example: Price of a used car</a:t>
            </a:r>
          </a:p>
          <a:p>
            <a:r>
              <a:rPr lang="tr-TR" altLang="en-US" i="1"/>
              <a:t>x </a:t>
            </a:r>
            <a:r>
              <a:rPr lang="tr-TR" altLang="en-US"/>
              <a:t>: car attributes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  <a:r>
              <a:rPr lang="tr-TR" altLang="en-US" i="1"/>
              <a:t>y </a:t>
            </a:r>
            <a:r>
              <a:rPr lang="tr-TR" altLang="en-US"/>
              <a:t>: 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/>
              <a:t>		</a:t>
            </a:r>
            <a:r>
              <a:rPr lang="tr-TR" altLang="en-US" i="1"/>
              <a:t>y </a:t>
            </a:r>
            <a:r>
              <a:rPr lang="tr-TR" altLang="en-US"/>
              <a:t>= </a:t>
            </a:r>
            <a:r>
              <a:rPr lang="tr-TR" altLang="en-US" i="1"/>
              <a:t>g </a:t>
            </a:r>
            <a:r>
              <a:rPr lang="tr-TR" altLang="en-US"/>
              <a:t>(</a:t>
            </a:r>
            <a:r>
              <a:rPr lang="tr-TR" altLang="en-US" i="1"/>
              <a:t>x </a:t>
            </a:r>
            <a:r>
              <a:rPr lang="tr-TR" altLang="en-US"/>
              <a:t>| </a:t>
            </a:r>
            <a:r>
              <a:rPr lang="tr-TR" altLang="en-US" i="1"/>
              <a:t>θ</a:t>
            </a:r>
            <a:r>
              <a:rPr lang="tr-TR" altLang="en-US">
                <a:latin typeface="Symbol" panose="05050102010706020507" pitchFamily="18" charset="2"/>
              </a:rPr>
              <a:t> </a:t>
            </a:r>
            <a:r>
              <a:rPr lang="tr-TR" altLang="en-US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  <a:r>
              <a:rPr lang="tr-TR" altLang="en-US" i="1"/>
              <a:t>g </a:t>
            </a:r>
            <a:r>
              <a:rPr lang="tr-TR" altLang="en-US"/>
              <a:t>( ) model,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>
                <a:latin typeface="Symbol" panose="05050102010706020507" pitchFamily="18" charset="2"/>
              </a:rPr>
              <a:t>	</a:t>
            </a:r>
            <a:r>
              <a:rPr lang="tr-TR" altLang="en-US" i="1"/>
              <a:t>θ</a:t>
            </a:r>
            <a:r>
              <a:rPr lang="tr-TR" altLang="en-US"/>
              <a:t> parameters</a:t>
            </a: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43C50B52-B3D6-4CEC-8D3C-001157332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2400" i="1">
                <a:latin typeface="Lucida Bright" panose="020B0604020202020204" pitchFamily="18" charset="0"/>
              </a:rPr>
              <a:t>y </a:t>
            </a:r>
            <a:r>
              <a:rPr lang="tr-TR" altLang="en-US" sz="2400">
                <a:latin typeface="Lucida Bright" panose="020B0604020202020204" pitchFamily="18" charset="0"/>
              </a:rPr>
              <a:t>= </a:t>
            </a:r>
            <a:r>
              <a:rPr lang="tr-TR" altLang="en-US" sz="2400" i="1">
                <a:latin typeface="Lucida Bright" panose="020B0604020202020204" pitchFamily="18" charset="0"/>
              </a:rPr>
              <a:t>wx</a:t>
            </a:r>
            <a:r>
              <a:rPr lang="tr-TR" altLang="en-US" sz="2400">
                <a:latin typeface="Lucida Bright" panose="020B0604020202020204" pitchFamily="18" charset="0"/>
              </a:rPr>
              <a:t>+</a:t>
            </a:r>
            <a:r>
              <a:rPr lang="tr-TR" altLang="en-US" sz="2400" i="1">
                <a:latin typeface="Lucida Bright" panose="020B0604020202020204" pitchFamily="18" charset="0"/>
              </a:rPr>
              <a:t>w</a:t>
            </a:r>
            <a:r>
              <a:rPr lang="tr-TR" altLang="en-US" sz="2400" baseline="-25000">
                <a:latin typeface="Lucida Bright" panose="020B0604020202020204" pitchFamily="18" charset="0"/>
              </a:rPr>
              <a:t>0</a:t>
            </a:r>
            <a:endParaRPr lang="en-GB" altLang="en-US" sz="2400" baseline="-25000">
              <a:latin typeface="Lucida Bright" panose="020B0604020202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617220"/>
            <a:ext cx="4203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C0504D"/>
                </a:solidFill>
                <a:latin typeface="Carlito"/>
                <a:cs typeface="Carlito"/>
              </a:rPr>
              <a:t>Traditional</a:t>
            </a:r>
            <a:r>
              <a:rPr sz="3200" b="1" spc="-3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C0504D"/>
                </a:solidFill>
                <a:latin typeface="Carlito"/>
                <a:cs typeface="Carlito"/>
              </a:rPr>
              <a:t>Programming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3538220"/>
            <a:ext cx="3031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504D"/>
                </a:solidFill>
                <a:latin typeface="Carlito"/>
                <a:cs typeface="Carlito"/>
              </a:rPr>
              <a:t>Machine</a:t>
            </a:r>
            <a:r>
              <a:rPr sz="3200" b="1" spc="-6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C0504D"/>
                </a:solidFill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5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9939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6797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22225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517650"/>
            <a:ext cx="1464310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9925">
              <a:lnSpc>
                <a:spcPct val="137400"/>
              </a:lnSpc>
              <a:spcBef>
                <a:spcPts val="95"/>
              </a:spcBef>
            </a:pPr>
            <a:r>
              <a:rPr sz="3200" spc="5" dirty="0">
                <a:latin typeface="Carlito"/>
                <a:cs typeface="Carlito"/>
              </a:rPr>
              <a:t>D</a:t>
            </a:r>
            <a:r>
              <a:rPr sz="3200" spc="-30" dirty="0">
                <a:latin typeface="Carlito"/>
                <a:cs typeface="Carlito"/>
              </a:rPr>
              <a:t>a</a:t>
            </a:r>
            <a:r>
              <a:rPr sz="3200" spc="-3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20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540" y="1988820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rlito"/>
                <a:cs typeface="Carlito"/>
              </a:rPr>
              <a:t>Ou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5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600" y="48133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54991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1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50419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5539" y="4260850"/>
            <a:ext cx="1211580" cy="151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125">
              <a:lnSpc>
                <a:spcPct val="153000"/>
              </a:lnSpc>
              <a:spcBef>
                <a:spcPts val="100"/>
              </a:spcBef>
            </a:pPr>
            <a:r>
              <a:rPr sz="3200" spc="-15" dirty="0">
                <a:latin typeface="Carlito"/>
                <a:cs typeface="Carlito"/>
              </a:rPr>
              <a:t>Data  </a:t>
            </a:r>
            <a:r>
              <a:rPr sz="3200" spc="5" dirty="0">
                <a:latin typeface="Carlito"/>
                <a:cs typeface="Carlito"/>
              </a:rPr>
              <a:t>Ou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740" y="4808220"/>
            <a:ext cx="1429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P</a:t>
            </a:r>
            <a:r>
              <a:rPr sz="3200" spc="-5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o</a:t>
            </a:r>
            <a:r>
              <a:rPr sz="3200" spc="5" dirty="0">
                <a:latin typeface="Carlito"/>
                <a:cs typeface="Carlito"/>
              </a:rPr>
              <a:t>g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5" dirty="0">
                <a:latin typeface="Carlito"/>
                <a:cs typeface="Carlito"/>
              </a:rPr>
              <a:t>Pedro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5B8EC7D-9838-4FC9-950A-9247A07C4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C0EC97D-7439-4EBF-9281-CE040A9C9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30</a:t>
            </a:fld>
            <a:endParaRPr lang="tr-TR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7C5A0AF8-5728-407D-9A01-66754EC45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Regression Applications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448037-83CE-484F-91BE-B7D21C419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altLang="en-US"/>
              <a:t>Navigating a car: Angle of the steering wheel (CMU NavLab)</a:t>
            </a:r>
          </a:p>
          <a:p>
            <a:r>
              <a:rPr lang="tr-TR" altLang="en-US"/>
              <a:t>Kinematics of a robot arm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DD5BA970-56E2-4E19-A2E4-AAFD88F7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B0604020202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B060402020202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tr-TR" altLang="en-US" i="1"/>
              <a:t>α</a:t>
            </a:r>
            <a:r>
              <a:rPr lang="tr-TR" altLang="en-US" sz="2000" baseline="-25000"/>
              <a:t>1</a:t>
            </a:r>
            <a:r>
              <a:rPr lang="tr-TR" altLang="en-US"/>
              <a:t>= </a:t>
            </a:r>
            <a:r>
              <a:rPr lang="tr-TR" altLang="en-US" i="1"/>
              <a:t>g</a:t>
            </a:r>
            <a:r>
              <a:rPr lang="tr-TR" altLang="en-US" sz="2000" baseline="-25000"/>
              <a:t>1</a:t>
            </a:r>
            <a:r>
              <a:rPr lang="tr-TR" altLang="en-US"/>
              <a:t>(</a:t>
            </a:r>
            <a:r>
              <a:rPr lang="tr-TR" altLang="en-US" i="1"/>
              <a:t>x</a:t>
            </a:r>
            <a:r>
              <a:rPr lang="tr-TR" altLang="en-US"/>
              <a:t>,</a:t>
            </a:r>
            <a:r>
              <a:rPr lang="tr-TR" altLang="en-US" i="1"/>
              <a:t>y</a:t>
            </a:r>
            <a:r>
              <a:rPr lang="tr-TR" altLang="en-US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i="1"/>
              <a:t>α</a:t>
            </a:r>
            <a:r>
              <a:rPr lang="tr-TR" altLang="en-US" sz="2000" baseline="-25000"/>
              <a:t>2</a:t>
            </a:r>
            <a:r>
              <a:rPr lang="tr-TR" altLang="en-US"/>
              <a:t>= </a:t>
            </a:r>
            <a:r>
              <a:rPr lang="tr-TR" altLang="en-US" i="1"/>
              <a:t>g</a:t>
            </a:r>
            <a:r>
              <a:rPr lang="tr-TR" altLang="en-US" sz="2000" baseline="-25000"/>
              <a:t>2</a:t>
            </a:r>
            <a:r>
              <a:rPr lang="tr-TR" altLang="en-US"/>
              <a:t>(</a:t>
            </a:r>
            <a:r>
              <a:rPr lang="tr-TR" altLang="en-US" i="1"/>
              <a:t>x</a:t>
            </a:r>
            <a:r>
              <a:rPr lang="tr-TR" altLang="en-US"/>
              <a:t>,</a:t>
            </a:r>
            <a:r>
              <a:rPr lang="tr-TR" altLang="en-US" i="1"/>
              <a:t>y</a:t>
            </a:r>
            <a:r>
              <a:rPr lang="tr-TR" altLang="en-US"/>
              <a:t>)</a:t>
            </a:r>
          </a:p>
        </p:txBody>
      </p:sp>
      <p:grpSp>
        <p:nvGrpSpPr>
          <p:cNvPr id="109587" name="Group 19">
            <a:extLst>
              <a:ext uri="{FF2B5EF4-FFF2-40B4-BE49-F238E27FC236}">
                <a16:creationId xmlns:a16="http://schemas.microsoft.com/office/drawing/2014/main" id="{148AF446-70BF-4685-A77C-A6279B91901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>
              <a:extLst>
                <a:ext uri="{FF2B5EF4-FFF2-40B4-BE49-F238E27FC236}">
                  <a16:creationId xmlns:a16="http://schemas.microsoft.com/office/drawing/2014/main" id="{1C63273F-37A2-4445-A44F-2C680DA3A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3" name="Line 5">
              <a:extLst>
                <a:ext uri="{FF2B5EF4-FFF2-40B4-BE49-F238E27FC236}">
                  <a16:creationId xmlns:a16="http://schemas.microsoft.com/office/drawing/2014/main" id="{AEB897C1-BCC2-41F9-A59C-70138829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4" name="Line 6">
              <a:extLst>
                <a:ext uri="{FF2B5EF4-FFF2-40B4-BE49-F238E27FC236}">
                  <a16:creationId xmlns:a16="http://schemas.microsoft.com/office/drawing/2014/main" id="{DF7EC14C-41BD-44F5-AA4E-40E7B1BB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49A55A0C-4202-4777-9E4D-41E1EA729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Rectangle 10">
              <a:extLst>
                <a:ext uri="{FF2B5EF4-FFF2-40B4-BE49-F238E27FC236}">
                  <a16:creationId xmlns:a16="http://schemas.microsoft.com/office/drawing/2014/main" id="{EDD229A8-C38B-4AEA-BEDD-D1224148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r-TR" altLang="en-US" sz="2400">
                  <a:latin typeface="Lucida Bright" panose="020B0604020202020204" pitchFamily="18" charset="0"/>
                </a:rPr>
                <a:t>α</a:t>
              </a:r>
              <a:r>
                <a:rPr lang="tr-TR" altLang="en-US" sz="2400" baseline="-25000">
                  <a:latin typeface="Lucida Bright" panose="020B0604020202020204" pitchFamily="18" charset="0"/>
                </a:rPr>
                <a:t>1</a:t>
              </a:r>
            </a:p>
          </p:txBody>
        </p:sp>
        <p:sp>
          <p:nvSpPr>
            <p:cNvPr id="109579" name="Rectangle 11">
              <a:extLst>
                <a:ext uri="{FF2B5EF4-FFF2-40B4-BE49-F238E27FC236}">
                  <a16:creationId xmlns:a16="http://schemas.microsoft.com/office/drawing/2014/main" id="{CC9B3A84-E0BF-4E80-AFE2-6A801806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r-TR" altLang="en-US" sz="2400">
                  <a:latin typeface="Lucida Bright" panose="020B0604020202020204" pitchFamily="18" charset="0"/>
                </a:rPr>
                <a:t>α</a:t>
              </a:r>
              <a:r>
                <a:rPr lang="tr-TR" altLang="en-US" sz="2400" baseline="-25000">
                  <a:latin typeface="Lucida Bright" panose="020B0604020202020204" pitchFamily="18" charset="0"/>
                </a:rPr>
                <a:t>2</a:t>
              </a:r>
            </a:p>
          </p:txBody>
        </p:sp>
        <p:sp>
          <p:nvSpPr>
            <p:cNvPr id="109583" name="Arc 15">
              <a:extLst>
                <a:ext uri="{FF2B5EF4-FFF2-40B4-BE49-F238E27FC236}">
                  <a16:creationId xmlns:a16="http://schemas.microsoft.com/office/drawing/2014/main" id="{27CE9192-757C-4CEF-A523-9553BF4FB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Arc 16">
              <a:extLst>
                <a:ext uri="{FF2B5EF4-FFF2-40B4-BE49-F238E27FC236}">
                  <a16:creationId xmlns:a16="http://schemas.microsoft.com/office/drawing/2014/main" id="{C97D2DDE-1774-412E-9EEF-831D83328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Rectangle 17">
              <a:extLst>
                <a:ext uri="{FF2B5EF4-FFF2-40B4-BE49-F238E27FC236}">
                  <a16:creationId xmlns:a16="http://schemas.microsoft.com/office/drawing/2014/main" id="{CAC6CB45-9E3D-431A-8FAB-B0604288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88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r-TR" altLang="en-US" sz="2400">
                  <a:latin typeface="Lucida Bright" panose="020B0604020202020204" pitchFamily="18" charset="0"/>
                </a:rPr>
                <a:t>(</a:t>
              </a:r>
              <a:r>
                <a:rPr lang="tr-TR" altLang="en-US" sz="2400" i="1">
                  <a:latin typeface="Lucida Bright" panose="020B0604020202020204" pitchFamily="18" charset="0"/>
                </a:rPr>
                <a:t>x</a:t>
              </a:r>
              <a:r>
                <a:rPr lang="tr-TR" altLang="en-US" sz="2400">
                  <a:latin typeface="Lucida Bright" panose="020B0604020202020204" pitchFamily="18" charset="0"/>
                </a:rPr>
                <a:t>,</a:t>
              </a:r>
              <a:r>
                <a:rPr lang="tr-TR" altLang="en-US" sz="2400" i="1">
                  <a:latin typeface="Lucida Bright" panose="020B0604020202020204" pitchFamily="18" charset="0"/>
                </a:rPr>
                <a:t>y</a:t>
              </a:r>
              <a:r>
                <a:rPr lang="tr-TR" altLang="en-US" sz="2400">
                  <a:latin typeface="Lucida Bright" panose="020B0604020202020204" pitchFamily="18" charset="0"/>
                </a:rPr>
                <a:t>)</a:t>
              </a:r>
            </a:p>
          </p:txBody>
        </p:sp>
      </p:grp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CB2D9BF-0E30-4D4D-B77D-5724073F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B0604020202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B060402020202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Lucida Bright" panose="020B0604020202020204" pitchFamily="18" charset="0"/>
              </a:defRPr>
            </a:lvl9pPr>
          </a:lstStyle>
          <a:p>
            <a:r>
              <a:rPr lang="tr-TR" altLang="en-US"/>
              <a:t>Response surface design</a:t>
            </a:r>
          </a:p>
        </p:txBody>
      </p:sp>
      <p:grpSp>
        <p:nvGrpSpPr>
          <p:cNvPr id="109588" name="Group 20">
            <a:extLst>
              <a:ext uri="{FF2B5EF4-FFF2-40B4-BE49-F238E27FC236}">
                <a16:creationId xmlns:a16="http://schemas.microsoft.com/office/drawing/2014/main" id="{9DFA9EF4-C602-4F34-A6B0-BE122460537F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>
              <a:extLst>
                <a:ext uri="{FF2B5EF4-FFF2-40B4-BE49-F238E27FC236}">
                  <a16:creationId xmlns:a16="http://schemas.microsoft.com/office/drawing/2014/main" id="{5ADC4840-36EB-48B2-8D99-CCE07D59C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0" name="Line 22">
              <a:extLst>
                <a:ext uri="{FF2B5EF4-FFF2-40B4-BE49-F238E27FC236}">
                  <a16:creationId xmlns:a16="http://schemas.microsoft.com/office/drawing/2014/main" id="{CDBBCAB6-8385-4256-BA59-6BF361CA6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591" name="Group 23">
              <a:extLst>
                <a:ext uri="{FF2B5EF4-FFF2-40B4-BE49-F238E27FC236}">
                  <a16:creationId xmlns:a16="http://schemas.microsoft.com/office/drawing/2014/main" id="{93A23514-B62A-4AE1-87AC-1395A49B4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>
                <a:extLst>
                  <a:ext uri="{FF2B5EF4-FFF2-40B4-BE49-F238E27FC236}">
                    <a16:creationId xmlns:a16="http://schemas.microsoft.com/office/drawing/2014/main" id="{1A5E4E1B-11B5-4216-9E55-2F44D6D02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>
                  <a:gd name="T0" fmla="*/ 0 w 862"/>
                  <a:gd name="T1" fmla="*/ 651 h 741"/>
                  <a:gd name="T2" fmla="*/ 318 w 862"/>
                  <a:gd name="T3" fmla="*/ 15 h 741"/>
                  <a:gd name="T4" fmla="*/ 862 w 862"/>
                  <a:gd name="T5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93" name="Oval 25">
                <a:extLst>
                  <a:ext uri="{FF2B5EF4-FFF2-40B4-BE49-F238E27FC236}">
                    <a16:creationId xmlns:a16="http://schemas.microsoft.com/office/drawing/2014/main" id="{48DA69C6-9BE9-4FE1-A607-0512EE306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4" name="Oval 26">
                <a:extLst>
                  <a:ext uri="{FF2B5EF4-FFF2-40B4-BE49-F238E27FC236}">
                    <a16:creationId xmlns:a16="http://schemas.microsoft.com/office/drawing/2014/main" id="{0172636B-1858-4397-BA91-9EB368762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5" name="Freeform 27">
                <a:extLst>
                  <a:ext uri="{FF2B5EF4-FFF2-40B4-BE49-F238E27FC236}">
                    <a16:creationId xmlns:a16="http://schemas.microsoft.com/office/drawing/2014/main" id="{036FC9E2-6951-4174-86D9-BC0C5796C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>
                  <a:gd name="T0" fmla="*/ 0 w 952"/>
                  <a:gd name="T1" fmla="*/ 779 h 825"/>
                  <a:gd name="T2" fmla="*/ 590 w 952"/>
                  <a:gd name="T3" fmla="*/ 8 h 825"/>
                  <a:gd name="T4" fmla="*/ 952 w 952"/>
                  <a:gd name="T5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AC34-6FDB-4547-89BD-2FBDB218C5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30FA1-68D8-4080-83CD-9AA4982AE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31</a:t>
            </a:fld>
            <a:endParaRPr lang="tr-TR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57C74ED-4FE9-434E-95B6-AE710D93C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Unsupervised Learning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A23D085-1FFE-4675-A687-4B99FB2F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Learning “what normally happens”</a:t>
            </a:r>
          </a:p>
          <a:p>
            <a:r>
              <a:rPr lang="tr-TR" altLang="en-US"/>
              <a:t>No output</a:t>
            </a:r>
          </a:p>
          <a:p>
            <a:r>
              <a:rPr lang="tr-TR" altLang="en-US"/>
              <a:t>Clustering: Grouping similar instances</a:t>
            </a:r>
          </a:p>
          <a:p>
            <a:r>
              <a:rPr lang="tr-TR" altLang="en-US"/>
              <a:t>Example applications</a:t>
            </a:r>
          </a:p>
          <a:p>
            <a:pPr lvl="1"/>
            <a:r>
              <a:rPr lang="tr-TR" altLang="en-US" sz="2400"/>
              <a:t>Customer segmentation in CRM</a:t>
            </a:r>
          </a:p>
          <a:p>
            <a:pPr lvl="1"/>
            <a:r>
              <a:rPr lang="tr-TR" altLang="en-US" sz="2400"/>
              <a:t>Image compression: Color quantization</a:t>
            </a:r>
          </a:p>
          <a:p>
            <a:pPr lvl="1"/>
            <a:r>
              <a:rPr lang="tr-TR" altLang="en-US" sz="2400"/>
              <a:t>Bioinformatics: Learning motifs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106" y="1232992"/>
            <a:ext cx="1490370" cy="1985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9052" y="1232992"/>
            <a:ext cx="1490370" cy="198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303" y="3281934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Organize </a:t>
            </a:r>
            <a:r>
              <a:rPr sz="1800" spc="-5" dirty="0">
                <a:latin typeface="Carlito"/>
                <a:cs typeface="Carlito"/>
              </a:rPr>
              <a:t>computing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clusters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8675" y="3271520"/>
            <a:ext cx="216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Social network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4287" y="3988889"/>
            <a:ext cx="3294659" cy="2186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1673" y="6052450"/>
            <a:ext cx="2933065" cy="500380"/>
          </a:xfrm>
          <a:prstGeom prst="rect">
            <a:avLst/>
          </a:prstGeom>
          <a:solidFill>
            <a:srgbClr val="FFFFFF">
              <a:alpha val="50199"/>
            </a:srgbClr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rlito"/>
                <a:cs typeface="Carlito"/>
              </a:rPr>
              <a:t>Image credit: NASA/JPL-Caltech/E. Churchwell (Univ. </a:t>
            </a:r>
            <a:r>
              <a:rPr sz="700" dirty="0">
                <a:latin typeface="Carlito"/>
                <a:cs typeface="Carlito"/>
              </a:rPr>
              <a:t>of </a:t>
            </a:r>
            <a:r>
              <a:rPr sz="700" spc="-5" dirty="0">
                <a:latin typeface="Carlito"/>
                <a:cs typeface="Carlito"/>
              </a:rPr>
              <a:t>Wisconsin,</a:t>
            </a:r>
            <a:r>
              <a:rPr sz="700" spc="75" dirty="0">
                <a:latin typeface="Carlito"/>
                <a:cs typeface="Carlito"/>
              </a:rPr>
              <a:t> </a:t>
            </a:r>
            <a:r>
              <a:rPr sz="700" spc="-5" dirty="0">
                <a:latin typeface="Carlito"/>
                <a:cs typeface="Carlito"/>
              </a:rPr>
              <a:t>Madison)</a:t>
            </a:r>
            <a:endParaRPr sz="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Carlito"/>
              <a:cs typeface="Carlito"/>
            </a:endParaRPr>
          </a:p>
          <a:p>
            <a:pPr marL="4559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Astronomical </a:t>
            </a:r>
            <a:r>
              <a:rPr sz="1800" spc="-15" dirty="0">
                <a:latin typeface="Carlito"/>
                <a:cs typeface="Carlito"/>
              </a:rPr>
              <a:t>data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2600" y="3467100"/>
            <a:ext cx="3263900" cy="3390900"/>
            <a:chOff x="482600" y="3467100"/>
            <a:chExt cx="3263900" cy="3390900"/>
          </a:xfrm>
        </p:grpSpPr>
        <p:sp>
          <p:nvSpPr>
            <p:cNvPr id="9" name="object 9"/>
            <p:cNvSpPr/>
            <p:nvPr/>
          </p:nvSpPr>
          <p:spPr>
            <a:xfrm>
              <a:off x="482600" y="3467100"/>
              <a:ext cx="3263900" cy="3390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0914" y="4156908"/>
              <a:ext cx="368640" cy="6789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8509" y="3965125"/>
              <a:ext cx="368640" cy="678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0" y="4273087"/>
              <a:ext cx="368640" cy="678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1587" y="5035129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5671" y="4876147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4718" y="4876147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0029" y="5073290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6599" y="4968703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8088" y="5317503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138" y="5256319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5025" y="4015023"/>
              <a:ext cx="368640" cy="6789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0633" y="4096430"/>
              <a:ext cx="368640" cy="6789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2280" y="4326389"/>
              <a:ext cx="368640" cy="6789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3637" y="4289775"/>
              <a:ext cx="368640" cy="6789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2824" y="5215614"/>
              <a:ext cx="368640" cy="678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739" y="6111314"/>
            <a:ext cx="3185795" cy="6972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74115">
              <a:lnSpc>
                <a:spcPct val="100000"/>
              </a:lnSpc>
              <a:spcBef>
                <a:spcPts val="915"/>
              </a:spcBef>
            </a:pPr>
            <a:r>
              <a:rPr sz="1800" spc="-15" dirty="0">
                <a:latin typeface="Carlito"/>
                <a:cs typeface="Carlito"/>
              </a:rPr>
              <a:t>Market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segmentation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latin typeface="Carlito"/>
                <a:cs typeface="Carlito"/>
              </a:rPr>
              <a:t>Slide credit: Andrew 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45964" y="957647"/>
            <a:ext cx="3149600" cy="2407285"/>
            <a:chOff x="5045964" y="957647"/>
            <a:chExt cx="3149600" cy="2407285"/>
          </a:xfrm>
        </p:grpSpPr>
        <p:sp>
          <p:nvSpPr>
            <p:cNvPr id="27" name="object 27"/>
            <p:cNvSpPr/>
            <p:nvPr/>
          </p:nvSpPr>
          <p:spPr>
            <a:xfrm>
              <a:off x="5297627" y="1109602"/>
              <a:ext cx="292201" cy="622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5964" y="1856134"/>
              <a:ext cx="292201" cy="622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87937" y="1732089"/>
              <a:ext cx="165735" cy="306705"/>
            </a:xfrm>
            <a:custGeom>
              <a:avLst/>
              <a:gdLst/>
              <a:ahLst/>
              <a:cxnLst/>
              <a:rect l="l" t="t" r="r" b="b"/>
              <a:pathLst>
                <a:path w="165735" h="306705">
                  <a:moveTo>
                    <a:pt x="155828" y="0"/>
                  </a:moveTo>
                  <a:lnTo>
                    <a:pt x="59080" y="65811"/>
                  </a:lnTo>
                  <a:lnTo>
                    <a:pt x="57581" y="73710"/>
                  </a:lnTo>
                  <a:lnTo>
                    <a:pt x="65468" y="85318"/>
                  </a:lnTo>
                  <a:lnTo>
                    <a:pt x="73380" y="86817"/>
                  </a:lnTo>
                  <a:lnTo>
                    <a:pt x="113271" y="59677"/>
                  </a:lnTo>
                  <a:lnTo>
                    <a:pt x="29298" y="235610"/>
                  </a:lnTo>
                  <a:lnTo>
                    <a:pt x="25311" y="187515"/>
                  </a:lnTo>
                  <a:lnTo>
                    <a:pt x="19176" y="182321"/>
                  </a:lnTo>
                  <a:lnTo>
                    <a:pt x="5194" y="183476"/>
                  </a:lnTo>
                  <a:lnTo>
                    <a:pt x="0" y="189611"/>
                  </a:lnTo>
                  <a:lnTo>
                    <a:pt x="9664" y="306222"/>
                  </a:lnTo>
                  <a:lnTo>
                    <a:pt x="106413" y="240398"/>
                  </a:lnTo>
                  <a:lnTo>
                    <a:pt x="107911" y="232498"/>
                  </a:lnTo>
                  <a:lnTo>
                    <a:pt x="100025" y="220903"/>
                  </a:lnTo>
                  <a:lnTo>
                    <a:pt x="92125" y="219405"/>
                  </a:lnTo>
                  <a:lnTo>
                    <a:pt x="52222" y="246545"/>
                  </a:lnTo>
                  <a:lnTo>
                    <a:pt x="136194" y="70612"/>
                  </a:lnTo>
                  <a:lnTo>
                    <a:pt x="140182" y="118706"/>
                  </a:lnTo>
                  <a:lnTo>
                    <a:pt x="146316" y="123901"/>
                  </a:lnTo>
                  <a:lnTo>
                    <a:pt x="160299" y="122745"/>
                  </a:lnTo>
                  <a:lnTo>
                    <a:pt x="165493" y="116611"/>
                  </a:lnTo>
                  <a:lnTo>
                    <a:pt x="155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68378" y="1901473"/>
              <a:ext cx="292201" cy="6225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28170" y="1732089"/>
              <a:ext cx="177800" cy="351155"/>
            </a:xfrm>
            <a:custGeom>
              <a:avLst/>
              <a:gdLst/>
              <a:ahLst/>
              <a:cxnLst/>
              <a:rect l="l" t="t" r="r" b="b"/>
              <a:pathLst>
                <a:path w="177800" h="351155">
                  <a:moveTo>
                    <a:pt x="15544" y="0"/>
                  </a:moveTo>
                  <a:lnTo>
                    <a:pt x="0" y="115963"/>
                  </a:lnTo>
                  <a:lnTo>
                    <a:pt x="4876" y="122364"/>
                  </a:lnTo>
                  <a:lnTo>
                    <a:pt x="18783" y="124218"/>
                  </a:lnTo>
                  <a:lnTo>
                    <a:pt x="25171" y="119341"/>
                  </a:lnTo>
                  <a:lnTo>
                    <a:pt x="31584" y="71513"/>
                  </a:lnTo>
                  <a:lnTo>
                    <a:pt x="122199" y="288937"/>
                  </a:lnTo>
                  <a:lnTo>
                    <a:pt x="83718" y="259816"/>
                  </a:lnTo>
                  <a:lnTo>
                    <a:pt x="75755" y="260921"/>
                  </a:lnTo>
                  <a:lnTo>
                    <a:pt x="67284" y="272110"/>
                  </a:lnTo>
                  <a:lnTo>
                    <a:pt x="68389" y="280073"/>
                  </a:lnTo>
                  <a:lnTo>
                    <a:pt x="161683" y="350685"/>
                  </a:lnTo>
                  <a:lnTo>
                    <a:pt x="177228" y="234708"/>
                  </a:lnTo>
                  <a:lnTo>
                    <a:pt x="172351" y="228320"/>
                  </a:lnTo>
                  <a:lnTo>
                    <a:pt x="158445" y="226466"/>
                  </a:lnTo>
                  <a:lnTo>
                    <a:pt x="152057" y="231343"/>
                  </a:lnTo>
                  <a:lnTo>
                    <a:pt x="145643" y="279171"/>
                  </a:lnTo>
                  <a:lnTo>
                    <a:pt x="55029" y="61747"/>
                  </a:lnTo>
                  <a:lnTo>
                    <a:pt x="93510" y="90868"/>
                  </a:lnTo>
                  <a:lnTo>
                    <a:pt x="101472" y="89763"/>
                  </a:lnTo>
                  <a:lnTo>
                    <a:pt x="109943" y="78574"/>
                  </a:lnTo>
                  <a:lnTo>
                    <a:pt x="108838" y="70612"/>
                  </a:lnTo>
                  <a:lnTo>
                    <a:pt x="15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72987" y="2197040"/>
              <a:ext cx="292201" cy="622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0542" y="2349487"/>
              <a:ext cx="212496" cy="1588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9963" y="2741997"/>
              <a:ext cx="292201" cy="622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7303" y="1058485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17944" y="1726987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2127" y="1680971"/>
              <a:ext cx="575945" cy="1372870"/>
            </a:xfrm>
            <a:custGeom>
              <a:avLst/>
              <a:gdLst/>
              <a:ahLst/>
              <a:cxnLst/>
              <a:rect l="l" t="t" r="r" b="b"/>
              <a:pathLst>
                <a:path w="575945" h="1372870">
                  <a:moveTo>
                    <a:pt x="277012" y="1138567"/>
                  </a:moveTo>
                  <a:lnTo>
                    <a:pt x="161747" y="1158697"/>
                  </a:lnTo>
                  <a:lnTo>
                    <a:pt x="157124" y="1165275"/>
                  </a:lnTo>
                  <a:lnTo>
                    <a:pt x="159537" y="1179093"/>
                  </a:lnTo>
                  <a:lnTo>
                    <a:pt x="166116" y="1183716"/>
                  </a:lnTo>
                  <a:lnTo>
                    <a:pt x="213652" y="1175410"/>
                  </a:lnTo>
                  <a:lnTo>
                    <a:pt x="46964" y="1316075"/>
                  </a:lnTo>
                  <a:lnTo>
                    <a:pt x="63144" y="1270609"/>
                  </a:lnTo>
                  <a:lnTo>
                    <a:pt x="59690" y="1263345"/>
                  </a:lnTo>
                  <a:lnTo>
                    <a:pt x="46482" y="1258646"/>
                  </a:lnTo>
                  <a:lnTo>
                    <a:pt x="39217" y="1262100"/>
                  </a:lnTo>
                  <a:lnTo>
                    <a:pt x="0" y="1372336"/>
                  </a:lnTo>
                  <a:lnTo>
                    <a:pt x="115252" y="1352207"/>
                  </a:lnTo>
                  <a:lnTo>
                    <a:pt x="119875" y="1345628"/>
                  </a:lnTo>
                  <a:lnTo>
                    <a:pt x="117462" y="1331810"/>
                  </a:lnTo>
                  <a:lnTo>
                    <a:pt x="110883" y="1327188"/>
                  </a:lnTo>
                  <a:lnTo>
                    <a:pt x="63347" y="1335481"/>
                  </a:lnTo>
                  <a:lnTo>
                    <a:pt x="230035" y="1194828"/>
                  </a:lnTo>
                  <a:lnTo>
                    <a:pt x="213855" y="1240294"/>
                  </a:lnTo>
                  <a:lnTo>
                    <a:pt x="217309" y="1247559"/>
                  </a:lnTo>
                  <a:lnTo>
                    <a:pt x="230530" y="1252258"/>
                  </a:lnTo>
                  <a:lnTo>
                    <a:pt x="237794" y="1248803"/>
                  </a:lnTo>
                  <a:lnTo>
                    <a:pt x="277012" y="1138567"/>
                  </a:lnTo>
                  <a:close/>
                </a:path>
                <a:path w="575945" h="1372870">
                  <a:moveTo>
                    <a:pt x="575843" y="357327"/>
                  </a:moveTo>
                  <a:lnTo>
                    <a:pt x="574357" y="240334"/>
                  </a:lnTo>
                  <a:lnTo>
                    <a:pt x="568591" y="234721"/>
                  </a:lnTo>
                  <a:lnTo>
                    <a:pt x="554570" y="234911"/>
                  </a:lnTo>
                  <a:lnTo>
                    <a:pt x="548957" y="240665"/>
                  </a:lnTo>
                  <a:lnTo>
                    <a:pt x="549579" y="288912"/>
                  </a:lnTo>
                  <a:lnTo>
                    <a:pt x="409295" y="55346"/>
                  </a:lnTo>
                  <a:lnTo>
                    <a:pt x="451599" y="78562"/>
                  </a:lnTo>
                  <a:lnTo>
                    <a:pt x="459320" y="76314"/>
                  </a:lnTo>
                  <a:lnTo>
                    <a:pt x="466077" y="64008"/>
                  </a:lnTo>
                  <a:lnTo>
                    <a:pt x="463829" y="56286"/>
                  </a:lnTo>
                  <a:lnTo>
                    <a:pt x="361251" y="0"/>
                  </a:lnTo>
                  <a:lnTo>
                    <a:pt x="362737" y="116992"/>
                  </a:lnTo>
                  <a:lnTo>
                    <a:pt x="368503" y="122605"/>
                  </a:lnTo>
                  <a:lnTo>
                    <a:pt x="382524" y="122428"/>
                  </a:lnTo>
                  <a:lnTo>
                    <a:pt x="388137" y="116674"/>
                  </a:lnTo>
                  <a:lnTo>
                    <a:pt x="387527" y="68427"/>
                  </a:lnTo>
                  <a:lnTo>
                    <a:pt x="527799" y="301993"/>
                  </a:lnTo>
                  <a:lnTo>
                    <a:pt x="485495" y="278777"/>
                  </a:lnTo>
                  <a:lnTo>
                    <a:pt x="477774" y="281025"/>
                  </a:lnTo>
                  <a:lnTo>
                    <a:pt x="471030" y="293319"/>
                  </a:lnTo>
                  <a:lnTo>
                    <a:pt x="473278" y="301040"/>
                  </a:lnTo>
                  <a:lnTo>
                    <a:pt x="575843" y="357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5104" y="2579449"/>
              <a:ext cx="292201" cy="622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2114" y="2508262"/>
              <a:ext cx="663575" cy="578485"/>
            </a:xfrm>
            <a:custGeom>
              <a:avLst/>
              <a:gdLst/>
              <a:ahLst/>
              <a:cxnLst/>
              <a:rect l="l" t="t" r="r" b="b"/>
              <a:pathLst>
                <a:path w="663575" h="578485">
                  <a:moveTo>
                    <a:pt x="663054" y="382447"/>
                  </a:moveTo>
                  <a:lnTo>
                    <a:pt x="659257" y="265569"/>
                  </a:lnTo>
                  <a:lnTo>
                    <a:pt x="653389" y="260070"/>
                  </a:lnTo>
                  <a:lnTo>
                    <a:pt x="639368" y="260527"/>
                  </a:lnTo>
                  <a:lnTo>
                    <a:pt x="633869" y="266382"/>
                  </a:lnTo>
                  <a:lnTo>
                    <a:pt x="635419" y="314617"/>
                  </a:lnTo>
                  <a:lnTo>
                    <a:pt x="472160" y="54394"/>
                  </a:lnTo>
                  <a:lnTo>
                    <a:pt x="514908" y="76784"/>
                  </a:lnTo>
                  <a:lnTo>
                    <a:pt x="522592" y="74383"/>
                  </a:lnTo>
                  <a:lnTo>
                    <a:pt x="529094" y="61950"/>
                  </a:lnTo>
                  <a:lnTo>
                    <a:pt x="526694" y="54279"/>
                  </a:lnTo>
                  <a:lnTo>
                    <a:pt x="423049" y="0"/>
                  </a:lnTo>
                  <a:lnTo>
                    <a:pt x="426821" y="116941"/>
                  </a:lnTo>
                  <a:lnTo>
                    <a:pt x="432689" y="122440"/>
                  </a:lnTo>
                  <a:lnTo>
                    <a:pt x="446709" y="121983"/>
                  </a:lnTo>
                  <a:lnTo>
                    <a:pt x="452208" y="116116"/>
                  </a:lnTo>
                  <a:lnTo>
                    <a:pt x="450646" y="67894"/>
                  </a:lnTo>
                  <a:lnTo>
                    <a:pt x="613905" y="328117"/>
                  </a:lnTo>
                  <a:lnTo>
                    <a:pt x="571157" y="305727"/>
                  </a:lnTo>
                  <a:lnTo>
                    <a:pt x="563473" y="308127"/>
                  </a:lnTo>
                  <a:lnTo>
                    <a:pt x="556971" y="320560"/>
                  </a:lnTo>
                  <a:lnTo>
                    <a:pt x="559371" y="328231"/>
                  </a:lnTo>
                  <a:lnTo>
                    <a:pt x="662711" y="382358"/>
                  </a:lnTo>
                  <a:lnTo>
                    <a:pt x="550849" y="349250"/>
                  </a:lnTo>
                  <a:lnTo>
                    <a:pt x="543788" y="353098"/>
                  </a:lnTo>
                  <a:lnTo>
                    <a:pt x="539813" y="366547"/>
                  </a:lnTo>
                  <a:lnTo>
                    <a:pt x="543648" y="373608"/>
                  </a:lnTo>
                  <a:lnTo>
                    <a:pt x="589902" y="387299"/>
                  </a:lnTo>
                  <a:lnTo>
                    <a:pt x="67081" y="515493"/>
                  </a:lnTo>
                  <a:lnTo>
                    <a:pt x="101765" y="481952"/>
                  </a:lnTo>
                  <a:lnTo>
                    <a:pt x="101904" y="473913"/>
                  </a:lnTo>
                  <a:lnTo>
                    <a:pt x="92151" y="463829"/>
                  </a:lnTo>
                  <a:lnTo>
                    <a:pt x="84112" y="463689"/>
                  </a:lnTo>
                  <a:lnTo>
                    <a:pt x="0" y="545020"/>
                  </a:lnTo>
                  <a:lnTo>
                    <a:pt x="112191" y="578205"/>
                  </a:lnTo>
                  <a:lnTo>
                    <a:pt x="119253" y="574370"/>
                  </a:lnTo>
                  <a:lnTo>
                    <a:pt x="123240" y="560920"/>
                  </a:lnTo>
                  <a:lnTo>
                    <a:pt x="119392" y="553847"/>
                  </a:lnTo>
                  <a:lnTo>
                    <a:pt x="73126" y="540156"/>
                  </a:lnTo>
                  <a:lnTo>
                    <a:pt x="595960" y="411975"/>
                  </a:lnTo>
                  <a:lnTo>
                    <a:pt x="561276" y="445516"/>
                  </a:lnTo>
                  <a:lnTo>
                    <a:pt x="561136" y="453555"/>
                  </a:lnTo>
                  <a:lnTo>
                    <a:pt x="570890" y="463638"/>
                  </a:lnTo>
                  <a:lnTo>
                    <a:pt x="578916" y="463778"/>
                  </a:lnTo>
                  <a:lnTo>
                    <a:pt x="662990" y="382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82802" y="2339331"/>
              <a:ext cx="292201" cy="6225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97268" y="2650553"/>
              <a:ext cx="185572" cy="2402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65138" y="2470124"/>
              <a:ext cx="718185" cy="219075"/>
            </a:xfrm>
            <a:custGeom>
              <a:avLst/>
              <a:gdLst/>
              <a:ahLst/>
              <a:cxnLst/>
              <a:rect l="l" t="t" r="r" b="b"/>
              <a:pathLst>
                <a:path w="718184" h="219075">
                  <a:moveTo>
                    <a:pt x="110591" y="0"/>
                  </a:moveTo>
                  <a:lnTo>
                    <a:pt x="0" y="38176"/>
                  </a:lnTo>
                  <a:lnTo>
                    <a:pt x="87668" y="115658"/>
                  </a:lnTo>
                  <a:lnTo>
                    <a:pt x="95694" y="115163"/>
                  </a:lnTo>
                  <a:lnTo>
                    <a:pt x="104978" y="104660"/>
                  </a:lnTo>
                  <a:lnTo>
                    <a:pt x="104482" y="96634"/>
                  </a:lnTo>
                  <a:lnTo>
                    <a:pt x="68325" y="64668"/>
                  </a:lnTo>
                  <a:lnTo>
                    <a:pt x="644448" y="178904"/>
                  </a:lnTo>
                  <a:lnTo>
                    <a:pt x="598830" y="194652"/>
                  </a:lnTo>
                  <a:lnTo>
                    <a:pt x="595312" y="201879"/>
                  </a:lnTo>
                  <a:lnTo>
                    <a:pt x="599884" y="215137"/>
                  </a:lnTo>
                  <a:lnTo>
                    <a:pt x="607123" y="218655"/>
                  </a:lnTo>
                  <a:lnTo>
                    <a:pt x="717727" y="180492"/>
                  </a:lnTo>
                  <a:lnTo>
                    <a:pt x="630047" y="102997"/>
                  </a:lnTo>
                  <a:lnTo>
                    <a:pt x="622033" y="103492"/>
                  </a:lnTo>
                  <a:lnTo>
                    <a:pt x="612736" y="114007"/>
                  </a:lnTo>
                  <a:lnTo>
                    <a:pt x="613232" y="122034"/>
                  </a:lnTo>
                  <a:lnTo>
                    <a:pt x="649389" y="153987"/>
                  </a:lnTo>
                  <a:lnTo>
                    <a:pt x="73266" y="39750"/>
                  </a:lnTo>
                  <a:lnTo>
                    <a:pt x="118884" y="24015"/>
                  </a:lnTo>
                  <a:lnTo>
                    <a:pt x="122402" y="16789"/>
                  </a:lnTo>
                  <a:lnTo>
                    <a:pt x="117830" y="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16357" y="957647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9453" y="1266189"/>
              <a:ext cx="166954" cy="10628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97576" y="1979294"/>
              <a:ext cx="292735" cy="118110"/>
            </a:xfrm>
            <a:custGeom>
              <a:avLst/>
              <a:gdLst/>
              <a:ahLst/>
              <a:cxnLst/>
              <a:rect l="l" t="t" r="r" b="b"/>
              <a:pathLst>
                <a:path w="292735" h="118110">
                  <a:moveTo>
                    <a:pt x="101066" y="0"/>
                  </a:moveTo>
                  <a:lnTo>
                    <a:pt x="0" y="58966"/>
                  </a:lnTo>
                  <a:lnTo>
                    <a:pt x="101066" y="117919"/>
                  </a:lnTo>
                  <a:lnTo>
                    <a:pt x="108838" y="115862"/>
                  </a:lnTo>
                  <a:lnTo>
                    <a:pt x="115912" y="103746"/>
                  </a:lnTo>
                  <a:lnTo>
                    <a:pt x="113855" y="95973"/>
                  </a:lnTo>
                  <a:lnTo>
                    <a:pt x="72174" y="71666"/>
                  </a:lnTo>
                  <a:lnTo>
                    <a:pt x="220141" y="71666"/>
                  </a:lnTo>
                  <a:lnTo>
                    <a:pt x="178460" y="95973"/>
                  </a:lnTo>
                  <a:lnTo>
                    <a:pt x="176402" y="103746"/>
                  </a:lnTo>
                  <a:lnTo>
                    <a:pt x="183476" y="115862"/>
                  </a:lnTo>
                  <a:lnTo>
                    <a:pt x="191249" y="117919"/>
                  </a:lnTo>
                  <a:lnTo>
                    <a:pt x="292315" y="58953"/>
                  </a:lnTo>
                  <a:lnTo>
                    <a:pt x="194284" y="1777"/>
                  </a:lnTo>
                  <a:lnTo>
                    <a:pt x="190817" y="1396"/>
                  </a:lnTo>
                  <a:lnTo>
                    <a:pt x="184543" y="3060"/>
                  </a:lnTo>
                  <a:lnTo>
                    <a:pt x="181711" y="5079"/>
                  </a:lnTo>
                  <a:lnTo>
                    <a:pt x="176402" y="14173"/>
                  </a:lnTo>
                  <a:lnTo>
                    <a:pt x="178460" y="21945"/>
                  </a:lnTo>
                  <a:lnTo>
                    <a:pt x="220141" y="46266"/>
                  </a:lnTo>
                  <a:lnTo>
                    <a:pt x="72174" y="46266"/>
                  </a:lnTo>
                  <a:lnTo>
                    <a:pt x="113855" y="21945"/>
                  </a:lnTo>
                  <a:lnTo>
                    <a:pt x="115912" y="14173"/>
                  </a:lnTo>
                  <a:lnTo>
                    <a:pt x="108838" y="2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25791" y="1024550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56247" y="1360313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08507" y="1226705"/>
              <a:ext cx="417830" cy="151765"/>
            </a:xfrm>
            <a:custGeom>
              <a:avLst/>
              <a:gdLst/>
              <a:ahLst/>
              <a:cxnLst/>
              <a:rect l="l" t="t" r="r" b="b"/>
              <a:pathLst>
                <a:path w="417829" h="151765">
                  <a:moveTo>
                    <a:pt x="109118" y="0"/>
                  </a:moveTo>
                  <a:lnTo>
                    <a:pt x="0" y="42202"/>
                  </a:lnTo>
                  <a:lnTo>
                    <a:pt x="90449" y="116408"/>
                  </a:lnTo>
                  <a:lnTo>
                    <a:pt x="98463" y="115620"/>
                  </a:lnTo>
                  <a:lnTo>
                    <a:pt x="107353" y="104775"/>
                  </a:lnTo>
                  <a:lnTo>
                    <a:pt x="106565" y="96774"/>
                  </a:lnTo>
                  <a:lnTo>
                    <a:pt x="69253" y="66166"/>
                  </a:lnTo>
                  <a:lnTo>
                    <a:pt x="344055" y="110236"/>
                  </a:lnTo>
                  <a:lnTo>
                    <a:pt x="299059" y="127647"/>
                  </a:lnTo>
                  <a:lnTo>
                    <a:pt x="295808" y="135000"/>
                  </a:lnTo>
                  <a:lnTo>
                    <a:pt x="300863" y="148081"/>
                  </a:lnTo>
                  <a:lnTo>
                    <a:pt x="308216" y="151333"/>
                  </a:lnTo>
                  <a:lnTo>
                    <a:pt x="417347" y="109118"/>
                  </a:lnTo>
                  <a:lnTo>
                    <a:pt x="326885" y="34912"/>
                  </a:lnTo>
                  <a:lnTo>
                    <a:pt x="318884" y="35699"/>
                  </a:lnTo>
                  <a:lnTo>
                    <a:pt x="309981" y="46545"/>
                  </a:lnTo>
                  <a:lnTo>
                    <a:pt x="310781" y="54546"/>
                  </a:lnTo>
                  <a:lnTo>
                    <a:pt x="348081" y="85153"/>
                  </a:lnTo>
                  <a:lnTo>
                    <a:pt x="73278" y="41097"/>
                  </a:lnTo>
                  <a:lnTo>
                    <a:pt x="118287" y="23685"/>
                  </a:lnTo>
                  <a:lnTo>
                    <a:pt x="121539" y="16332"/>
                  </a:lnTo>
                  <a:lnTo>
                    <a:pt x="116471" y="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03362" y="1104446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80350" y="1721895"/>
              <a:ext cx="292201" cy="622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68006" y="1306283"/>
              <a:ext cx="614045" cy="727075"/>
            </a:xfrm>
            <a:custGeom>
              <a:avLst/>
              <a:gdLst/>
              <a:ahLst/>
              <a:cxnLst/>
              <a:rect l="l" t="t" r="r" b="b"/>
              <a:pathLst>
                <a:path w="614045" h="727075">
                  <a:moveTo>
                    <a:pt x="216230" y="609981"/>
                  </a:moveTo>
                  <a:lnTo>
                    <a:pt x="210731" y="604113"/>
                  </a:lnTo>
                  <a:lnTo>
                    <a:pt x="196710" y="603656"/>
                  </a:lnTo>
                  <a:lnTo>
                    <a:pt x="190842" y="609155"/>
                  </a:lnTo>
                  <a:lnTo>
                    <a:pt x="189255" y="657377"/>
                  </a:lnTo>
                  <a:lnTo>
                    <a:pt x="49326" y="398233"/>
                  </a:lnTo>
                  <a:lnTo>
                    <a:pt x="90525" y="423354"/>
                  </a:lnTo>
                  <a:lnTo>
                    <a:pt x="98348" y="421462"/>
                  </a:lnTo>
                  <a:lnTo>
                    <a:pt x="105651" y="409486"/>
                  </a:lnTo>
                  <a:lnTo>
                    <a:pt x="103746" y="401675"/>
                  </a:lnTo>
                  <a:lnTo>
                    <a:pt x="3860" y="340753"/>
                  </a:lnTo>
                  <a:lnTo>
                    <a:pt x="0" y="457695"/>
                  </a:lnTo>
                  <a:lnTo>
                    <a:pt x="5499" y="463562"/>
                  </a:lnTo>
                  <a:lnTo>
                    <a:pt x="19519" y="464019"/>
                  </a:lnTo>
                  <a:lnTo>
                    <a:pt x="25387" y="458533"/>
                  </a:lnTo>
                  <a:lnTo>
                    <a:pt x="26974" y="410298"/>
                  </a:lnTo>
                  <a:lnTo>
                    <a:pt x="166903" y="669442"/>
                  </a:lnTo>
                  <a:lnTo>
                    <a:pt x="125704" y="644321"/>
                  </a:lnTo>
                  <a:lnTo>
                    <a:pt x="117894" y="646214"/>
                  </a:lnTo>
                  <a:lnTo>
                    <a:pt x="110591" y="658190"/>
                  </a:lnTo>
                  <a:lnTo>
                    <a:pt x="112483" y="666000"/>
                  </a:lnTo>
                  <a:lnTo>
                    <a:pt x="212369" y="726922"/>
                  </a:lnTo>
                  <a:lnTo>
                    <a:pt x="216230" y="609981"/>
                  </a:lnTo>
                  <a:close/>
                </a:path>
                <a:path w="614045" h="727075">
                  <a:moveTo>
                    <a:pt x="435419" y="109448"/>
                  </a:moveTo>
                  <a:lnTo>
                    <a:pt x="353987" y="25425"/>
                  </a:lnTo>
                  <a:lnTo>
                    <a:pt x="345948" y="25298"/>
                  </a:lnTo>
                  <a:lnTo>
                    <a:pt x="335876" y="35064"/>
                  </a:lnTo>
                  <a:lnTo>
                    <a:pt x="335749" y="43103"/>
                  </a:lnTo>
                  <a:lnTo>
                    <a:pt x="369328" y="77762"/>
                  </a:lnTo>
                  <a:lnTo>
                    <a:pt x="222859" y="36753"/>
                  </a:lnTo>
                  <a:lnTo>
                    <a:pt x="269557" y="24574"/>
                  </a:lnTo>
                  <a:lnTo>
                    <a:pt x="273621" y="17640"/>
                  </a:lnTo>
                  <a:lnTo>
                    <a:pt x="270090" y="4064"/>
                  </a:lnTo>
                  <a:lnTo>
                    <a:pt x="263144" y="0"/>
                  </a:lnTo>
                  <a:lnTo>
                    <a:pt x="149936" y="29514"/>
                  </a:lnTo>
                  <a:lnTo>
                    <a:pt x="231355" y="113538"/>
                  </a:lnTo>
                  <a:lnTo>
                    <a:pt x="239395" y="113665"/>
                  </a:lnTo>
                  <a:lnTo>
                    <a:pt x="249478" y="103898"/>
                  </a:lnTo>
                  <a:lnTo>
                    <a:pt x="249593" y="95859"/>
                  </a:lnTo>
                  <a:lnTo>
                    <a:pt x="216014" y="61214"/>
                  </a:lnTo>
                  <a:lnTo>
                    <a:pt x="362483" y="102222"/>
                  </a:lnTo>
                  <a:lnTo>
                    <a:pt x="315785" y="114388"/>
                  </a:lnTo>
                  <a:lnTo>
                    <a:pt x="311721" y="121323"/>
                  </a:lnTo>
                  <a:lnTo>
                    <a:pt x="315264" y="134899"/>
                  </a:lnTo>
                  <a:lnTo>
                    <a:pt x="322199" y="138976"/>
                  </a:lnTo>
                  <a:lnTo>
                    <a:pt x="435419" y="109448"/>
                  </a:lnTo>
                  <a:close/>
                </a:path>
                <a:path w="614045" h="727075">
                  <a:moveTo>
                    <a:pt x="614032" y="533031"/>
                  </a:moveTo>
                  <a:lnTo>
                    <a:pt x="581469" y="420649"/>
                  </a:lnTo>
                  <a:lnTo>
                    <a:pt x="499668" y="504304"/>
                  </a:lnTo>
                  <a:lnTo>
                    <a:pt x="499757" y="512343"/>
                  </a:lnTo>
                  <a:lnTo>
                    <a:pt x="509790" y="522147"/>
                  </a:lnTo>
                  <a:lnTo>
                    <a:pt x="517829" y="522058"/>
                  </a:lnTo>
                  <a:lnTo>
                    <a:pt x="551573" y="487553"/>
                  </a:lnTo>
                  <a:lnTo>
                    <a:pt x="509803" y="653834"/>
                  </a:lnTo>
                  <a:lnTo>
                    <a:pt x="496379" y="607479"/>
                  </a:lnTo>
                  <a:lnTo>
                    <a:pt x="489331" y="603605"/>
                  </a:lnTo>
                  <a:lnTo>
                    <a:pt x="475856" y="607504"/>
                  </a:lnTo>
                  <a:lnTo>
                    <a:pt x="471982" y="614553"/>
                  </a:lnTo>
                  <a:lnTo>
                    <a:pt x="504532" y="726935"/>
                  </a:lnTo>
                  <a:lnTo>
                    <a:pt x="586333" y="643280"/>
                  </a:lnTo>
                  <a:lnTo>
                    <a:pt x="586244" y="635241"/>
                  </a:lnTo>
                  <a:lnTo>
                    <a:pt x="576211" y="625424"/>
                  </a:lnTo>
                  <a:lnTo>
                    <a:pt x="568172" y="625513"/>
                  </a:lnTo>
                  <a:lnTo>
                    <a:pt x="534441" y="660019"/>
                  </a:lnTo>
                  <a:lnTo>
                    <a:pt x="576199" y="493750"/>
                  </a:lnTo>
                  <a:lnTo>
                    <a:pt x="589635" y="540092"/>
                  </a:lnTo>
                  <a:lnTo>
                    <a:pt x="596671" y="543979"/>
                  </a:lnTo>
                  <a:lnTo>
                    <a:pt x="610146" y="540067"/>
                  </a:lnTo>
                  <a:lnTo>
                    <a:pt x="614032" y="53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8385" y="1600923"/>
              <a:ext cx="223570" cy="1182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89778" y="1268856"/>
              <a:ext cx="2098675" cy="1382395"/>
            </a:xfrm>
            <a:custGeom>
              <a:avLst/>
              <a:gdLst/>
              <a:ahLst/>
              <a:cxnLst/>
              <a:rect l="l" t="t" r="r" b="b"/>
              <a:pathLst>
                <a:path w="2098675" h="1382395">
                  <a:moveTo>
                    <a:pt x="567588" y="100888"/>
                  </a:moveTo>
                  <a:lnTo>
                    <a:pt x="461645" y="51244"/>
                  </a:lnTo>
                  <a:lnTo>
                    <a:pt x="454075" y="53987"/>
                  </a:lnTo>
                  <a:lnTo>
                    <a:pt x="448132" y="66687"/>
                  </a:lnTo>
                  <a:lnTo>
                    <a:pt x="450862" y="74244"/>
                  </a:lnTo>
                  <a:lnTo>
                    <a:pt x="494563" y="94729"/>
                  </a:lnTo>
                  <a:lnTo>
                    <a:pt x="70751" y="132905"/>
                  </a:lnTo>
                  <a:lnTo>
                    <a:pt x="110083" y="104940"/>
                  </a:lnTo>
                  <a:lnTo>
                    <a:pt x="111417" y="97015"/>
                  </a:lnTo>
                  <a:lnTo>
                    <a:pt x="103289" y="85585"/>
                  </a:lnTo>
                  <a:lnTo>
                    <a:pt x="95364" y="84239"/>
                  </a:lnTo>
                  <a:lnTo>
                    <a:pt x="0" y="152019"/>
                  </a:lnTo>
                  <a:lnTo>
                    <a:pt x="102768" y="200190"/>
                  </a:lnTo>
                  <a:lnTo>
                    <a:pt x="106248" y="200240"/>
                  </a:lnTo>
                  <a:lnTo>
                    <a:pt x="112356" y="198031"/>
                  </a:lnTo>
                  <a:lnTo>
                    <a:pt x="114998" y="195757"/>
                  </a:lnTo>
                  <a:lnTo>
                    <a:pt x="119456" y="186232"/>
                  </a:lnTo>
                  <a:lnTo>
                    <a:pt x="116725" y="178676"/>
                  </a:lnTo>
                  <a:lnTo>
                    <a:pt x="73025" y="158203"/>
                  </a:lnTo>
                  <a:lnTo>
                    <a:pt x="496836" y="120015"/>
                  </a:lnTo>
                  <a:lnTo>
                    <a:pt x="457504" y="147980"/>
                  </a:lnTo>
                  <a:lnTo>
                    <a:pt x="456158" y="155905"/>
                  </a:lnTo>
                  <a:lnTo>
                    <a:pt x="464286" y="167335"/>
                  </a:lnTo>
                  <a:lnTo>
                    <a:pt x="472224" y="168681"/>
                  </a:lnTo>
                  <a:lnTo>
                    <a:pt x="567588" y="100888"/>
                  </a:lnTo>
                  <a:close/>
                </a:path>
                <a:path w="2098675" h="1382395">
                  <a:moveTo>
                    <a:pt x="1413141" y="295490"/>
                  </a:moveTo>
                  <a:lnTo>
                    <a:pt x="1410195" y="288010"/>
                  </a:lnTo>
                  <a:lnTo>
                    <a:pt x="1397330" y="282409"/>
                  </a:lnTo>
                  <a:lnTo>
                    <a:pt x="1389849" y="285356"/>
                  </a:lnTo>
                  <a:lnTo>
                    <a:pt x="1370596" y="329615"/>
                  </a:lnTo>
                  <a:lnTo>
                    <a:pt x="1339875" y="70192"/>
                  </a:lnTo>
                  <a:lnTo>
                    <a:pt x="1368933" y="108724"/>
                  </a:lnTo>
                  <a:lnTo>
                    <a:pt x="1376895" y="109842"/>
                  </a:lnTo>
                  <a:lnTo>
                    <a:pt x="1388097" y="101396"/>
                  </a:lnTo>
                  <a:lnTo>
                    <a:pt x="1389214" y="93433"/>
                  </a:lnTo>
                  <a:lnTo>
                    <a:pt x="1318780" y="0"/>
                  </a:lnTo>
                  <a:lnTo>
                    <a:pt x="1272120" y="107302"/>
                  </a:lnTo>
                  <a:lnTo>
                    <a:pt x="1275067" y="114782"/>
                  </a:lnTo>
                  <a:lnTo>
                    <a:pt x="1287932" y="120370"/>
                  </a:lnTo>
                  <a:lnTo>
                    <a:pt x="1295412" y="117424"/>
                  </a:lnTo>
                  <a:lnTo>
                    <a:pt x="1314653" y="73177"/>
                  </a:lnTo>
                  <a:lnTo>
                    <a:pt x="1345374" y="332600"/>
                  </a:lnTo>
                  <a:lnTo>
                    <a:pt x="1316329" y="294068"/>
                  </a:lnTo>
                  <a:lnTo>
                    <a:pt x="1308366" y="292950"/>
                  </a:lnTo>
                  <a:lnTo>
                    <a:pt x="1297165" y="301396"/>
                  </a:lnTo>
                  <a:lnTo>
                    <a:pt x="1296047" y="309359"/>
                  </a:lnTo>
                  <a:lnTo>
                    <a:pt x="1366481" y="402780"/>
                  </a:lnTo>
                  <a:lnTo>
                    <a:pt x="1413141" y="295490"/>
                  </a:lnTo>
                  <a:close/>
                </a:path>
                <a:path w="2098675" h="1382395">
                  <a:moveTo>
                    <a:pt x="2098649" y="880973"/>
                  </a:moveTo>
                  <a:lnTo>
                    <a:pt x="2090597" y="764324"/>
                  </a:lnTo>
                  <a:lnTo>
                    <a:pt x="1989226" y="705942"/>
                  </a:lnTo>
                  <a:lnTo>
                    <a:pt x="1981466" y="708037"/>
                  </a:lnTo>
                  <a:lnTo>
                    <a:pt x="1974469" y="720191"/>
                  </a:lnTo>
                  <a:lnTo>
                    <a:pt x="1976551" y="727951"/>
                  </a:lnTo>
                  <a:lnTo>
                    <a:pt x="2018372" y="752030"/>
                  </a:lnTo>
                  <a:lnTo>
                    <a:pt x="1292415" y="756272"/>
                  </a:lnTo>
                  <a:lnTo>
                    <a:pt x="1333957" y="731723"/>
                  </a:lnTo>
                  <a:lnTo>
                    <a:pt x="1335951" y="723925"/>
                  </a:lnTo>
                  <a:lnTo>
                    <a:pt x="1328813" y="711847"/>
                  </a:lnTo>
                  <a:lnTo>
                    <a:pt x="1321028" y="709853"/>
                  </a:lnTo>
                  <a:lnTo>
                    <a:pt x="1220406" y="769340"/>
                  </a:lnTo>
                  <a:lnTo>
                    <a:pt x="1268552" y="662825"/>
                  </a:lnTo>
                  <a:lnTo>
                    <a:pt x="1265707" y="655307"/>
                  </a:lnTo>
                  <a:lnTo>
                    <a:pt x="1252918" y="649528"/>
                  </a:lnTo>
                  <a:lnTo>
                    <a:pt x="1245400" y="652373"/>
                  </a:lnTo>
                  <a:lnTo>
                    <a:pt x="1225537" y="696353"/>
                  </a:lnTo>
                  <a:lnTo>
                    <a:pt x="1192784" y="381749"/>
                  </a:lnTo>
                  <a:lnTo>
                    <a:pt x="1221282" y="420687"/>
                  </a:lnTo>
                  <a:lnTo>
                    <a:pt x="1229233" y="421919"/>
                  </a:lnTo>
                  <a:lnTo>
                    <a:pt x="1240548" y="413639"/>
                  </a:lnTo>
                  <a:lnTo>
                    <a:pt x="1241780" y="405688"/>
                  </a:lnTo>
                  <a:lnTo>
                    <a:pt x="1172679" y="311277"/>
                  </a:lnTo>
                  <a:lnTo>
                    <a:pt x="1124508" y="417893"/>
                  </a:lnTo>
                  <a:lnTo>
                    <a:pt x="1127340" y="425424"/>
                  </a:lnTo>
                  <a:lnTo>
                    <a:pt x="1140129" y="431190"/>
                  </a:lnTo>
                  <a:lnTo>
                    <a:pt x="1147648" y="428358"/>
                  </a:lnTo>
                  <a:lnTo>
                    <a:pt x="1167523" y="384378"/>
                  </a:lnTo>
                  <a:lnTo>
                    <a:pt x="1200264" y="698982"/>
                  </a:lnTo>
                  <a:lnTo>
                    <a:pt x="1171765" y="660031"/>
                  </a:lnTo>
                  <a:lnTo>
                    <a:pt x="1163828" y="658812"/>
                  </a:lnTo>
                  <a:lnTo>
                    <a:pt x="1152499" y="667092"/>
                  </a:lnTo>
                  <a:lnTo>
                    <a:pt x="1151280" y="675043"/>
                  </a:lnTo>
                  <a:lnTo>
                    <a:pt x="1220304" y="769404"/>
                  </a:lnTo>
                  <a:lnTo>
                    <a:pt x="1207592" y="885647"/>
                  </a:lnTo>
                  <a:lnTo>
                    <a:pt x="1212634" y="891921"/>
                  </a:lnTo>
                  <a:lnTo>
                    <a:pt x="1226578" y="893445"/>
                  </a:lnTo>
                  <a:lnTo>
                    <a:pt x="1232852" y="888415"/>
                  </a:lnTo>
                  <a:lnTo>
                    <a:pt x="1238110" y="840447"/>
                  </a:lnTo>
                  <a:lnTo>
                    <a:pt x="1452079" y="1321028"/>
                  </a:lnTo>
                  <a:lnTo>
                    <a:pt x="1412913" y="1292834"/>
                  </a:lnTo>
                  <a:lnTo>
                    <a:pt x="1404988" y="1294130"/>
                  </a:lnTo>
                  <a:lnTo>
                    <a:pt x="1396784" y="1305509"/>
                  </a:lnTo>
                  <a:lnTo>
                    <a:pt x="1398079" y="1313446"/>
                  </a:lnTo>
                  <a:lnTo>
                    <a:pt x="1493050" y="1381798"/>
                  </a:lnTo>
                  <a:lnTo>
                    <a:pt x="1505800" y="1265491"/>
                  </a:lnTo>
                  <a:lnTo>
                    <a:pt x="1500759" y="1259217"/>
                  </a:lnTo>
                  <a:lnTo>
                    <a:pt x="1486814" y="1257693"/>
                  </a:lnTo>
                  <a:lnTo>
                    <a:pt x="1480553" y="1262722"/>
                  </a:lnTo>
                  <a:lnTo>
                    <a:pt x="1475282" y="1310690"/>
                  </a:lnTo>
                  <a:lnTo>
                    <a:pt x="1261313" y="830122"/>
                  </a:lnTo>
                  <a:lnTo>
                    <a:pt x="1300467" y="858304"/>
                  </a:lnTo>
                  <a:lnTo>
                    <a:pt x="1308404" y="857008"/>
                  </a:lnTo>
                  <a:lnTo>
                    <a:pt x="1316609" y="845629"/>
                  </a:lnTo>
                  <a:lnTo>
                    <a:pt x="1315313" y="837692"/>
                  </a:lnTo>
                  <a:lnTo>
                    <a:pt x="1220825" y="769721"/>
                  </a:lnTo>
                  <a:lnTo>
                    <a:pt x="1318679" y="826008"/>
                  </a:lnTo>
                  <a:lnTo>
                    <a:pt x="1322133" y="826363"/>
                  </a:lnTo>
                  <a:lnTo>
                    <a:pt x="1328420" y="824674"/>
                  </a:lnTo>
                  <a:lnTo>
                    <a:pt x="1331226" y="822629"/>
                  </a:lnTo>
                  <a:lnTo>
                    <a:pt x="1336484" y="813511"/>
                  </a:lnTo>
                  <a:lnTo>
                    <a:pt x="1334389" y="805738"/>
                  </a:lnTo>
                  <a:lnTo>
                    <a:pt x="1292567" y="781672"/>
                  </a:lnTo>
                  <a:lnTo>
                    <a:pt x="2018525" y="777417"/>
                  </a:lnTo>
                  <a:lnTo>
                    <a:pt x="1976983" y="801979"/>
                  </a:lnTo>
                  <a:lnTo>
                    <a:pt x="1974989" y="809764"/>
                  </a:lnTo>
                  <a:lnTo>
                    <a:pt x="1982127" y="821842"/>
                  </a:lnTo>
                  <a:lnTo>
                    <a:pt x="1989912" y="823849"/>
                  </a:lnTo>
                  <a:lnTo>
                    <a:pt x="2089531" y="764959"/>
                  </a:lnTo>
                  <a:lnTo>
                    <a:pt x="1992960" y="828700"/>
                  </a:lnTo>
                  <a:lnTo>
                    <a:pt x="1991347" y="836587"/>
                  </a:lnTo>
                  <a:lnTo>
                    <a:pt x="1999068" y="848296"/>
                  </a:lnTo>
                  <a:lnTo>
                    <a:pt x="2006942" y="849909"/>
                  </a:lnTo>
                  <a:lnTo>
                    <a:pt x="2047214" y="823315"/>
                  </a:lnTo>
                  <a:lnTo>
                    <a:pt x="1805813" y="1311465"/>
                  </a:lnTo>
                  <a:lnTo>
                    <a:pt x="1802498" y="1263319"/>
                  </a:lnTo>
                  <a:lnTo>
                    <a:pt x="1796427" y="1258036"/>
                  </a:lnTo>
                  <a:lnTo>
                    <a:pt x="1782432" y="1259001"/>
                  </a:lnTo>
                  <a:lnTo>
                    <a:pt x="1777161" y="1265072"/>
                  </a:lnTo>
                  <a:lnTo>
                    <a:pt x="1785200" y="1381798"/>
                  </a:lnTo>
                  <a:lnTo>
                    <a:pt x="1882851" y="1317332"/>
                  </a:lnTo>
                  <a:lnTo>
                    <a:pt x="1884464" y="1309458"/>
                  </a:lnTo>
                  <a:lnTo>
                    <a:pt x="1876729" y="1297749"/>
                  </a:lnTo>
                  <a:lnTo>
                    <a:pt x="1868855" y="1296136"/>
                  </a:lnTo>
                  <a:lnTo>
                    <a:pt x="1828584" y="1322717"/>
                  </a:lnTo>
                  <a:lnTo>
                    <a:pt x="2069985" y="834580"/>
                  </a:lnTo>
                  <a:lnTo>
                    <a:pt x="2073300" y="882726"/>
                  </a:lnTo>
                  <a:lnTo>
                    <a:pt x="2079371" y="887996"/>
                  </a:lnTo>
                  <a:lnTo>
                    <a:pt x="2093366" y="887044"/>
                  </a:lnTo>
                  <a:lnTo>
                    <a:pt x="2098649" y="880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Unsupervised</a:t>
            </a:r>
            <a:r>
              <a:rPr spc="-3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573" y="90170"/>
            <a:ext cx="545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Reinforcement</a:t>
            </a:r>
            <a:r>
              <a:rPr spc="-6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7585075" cy="4579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Given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sequence of </a:t>
            </a:r>
            <a:r>
              <a:rPr sz="3200" spc="-25" dirty="0">
                <a:latin typeface="Carlito"/>
                <a:cs typeface="Carlito"/>
              </a:rPr>
              <a:t>states </a:t>
            </a:r>
            <a:r>
              <a:rPr sz="3200" dirty="0">
                <a:latin typeface="Carlito"/>
                <a:cs typeface="Carlito"/>
              </a:rPr>
              <a:t>and actions with  </a:t>
            </a:r>
            <a:r>
              <a:rPr sz="3200" spc="-15" dirty="0">
                <a:latin typeface="Carlito"/>
                <a:cs typeface="Carlito"/>
              </a:rPr>
              <a:t>(delayed) </a:t>
            </a:r>
            <a:r>
              <a:rPr sz="3200" spc="-20" dirty="0">
                <a:latin typeface="Carlito"/>
                <a:cs typeface="Carlito"/>
              </a:rPr>
              <a:t>rewards, </a:t>
            </a:r>
            <a:r>
              <a:rPr sz="3200" dirty="0">
                <a:latin typeface="Carlito"/>
                <a:cs typeface="Carlito"/>
              </a:rPr>
              <a:t>output a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policy</a:t>
            </a:r>
            <a:endParaRPr sz="3200">
              <a:latin typeface="Carlito"/>
              <a:cs typeface="Carlito"/>
            </a:endParaRPr>
          </a:p>
          <a:p>
            <a:pPr marL="755650" marR="160020" lvl="1" indent="-285750">
              <a:lnSpc>
                <a:spcPts val="3300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rlito"/>
                <a:cs typeface="Carlito"/>
              </a:rPr>
              <a:t>Policy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mapping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25" dirty="0">
                <a:latin typeface="Carlito"/>
                <a:cs typeface="Carlito"/>
              </a:rPr>
              <a:t>states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rlito"/>
                <a:cs typeface="Carlito"/>
              </a:rPr>
              <a:t>actions </a:t>
            </a:r>
            <a:r>
              <a:rPr sz="2800" spc="-10" dirty="0">
                <a:latin typeface="Carlito"/>
                <a:cs typeface="Carlito"/>
              </a:rPr>
              <a:t>that  tells </a:t>
            </a:r>
            <a:r>
              <a:rPr sz="2800" spc="-1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do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given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state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Examples: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Credit assignment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problem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Game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playing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rlito"/>
                <a:cs typeface="Carlito"/>
              </a:rPr>
              <a:t>Robot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maze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Balance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pole on </a:t>
            </a:r>
            <a:r>
              <a:rPr sz="2800" spc="-15" dirty="0">
                <a:latin typeface="Carlito"/>
                <a:cs typeface="Carlito"/>
              </a:rPr>
              <a:t>your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hand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573" y="90170"/>
            <a:ext cx="545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Reinforcement</a:t>
            </a:r>
            <a:r>
              <a:rPr spc="-6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1265133" y="1117600"/>
            <a:ext cx="6613728" cy="500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4083" y="6133782"/>
            <a:ext cx="6250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</a:t>
            </a: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www.youtube.com/watch?v=4cgWya-wjgY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9364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96" y="2479357"/>
            <a:ext cx="6389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Framing </a:t>
            </a:r>
            <a:r>
              <a:rPr dirty="0"/>
              <a:t>a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5" dirty="0"/>
              <a:t>Problem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072" y="90170"/>
            <a:ext cx="6460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Designing a Learning</a:t>
            </a:r>
            <a:r>
              <a:rPr spc="-65" dirty="0"/>
              <a:t> </a:t>
            </a:r>
            <a:r>
              <a:rPr spc="-3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03020"/>
            <a:ext cx="7057390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Choose the </a:t>
            </a:r>
            <a:r>
              <a:rPr sz="2800" spc="-10" dirty="0">
                <a:latin typeface="Carlito"/>
                <a:cs typeface="Carlito"/>
              </a:rPr>
              <a:t>training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experience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Choose </a:t>
            </a:r>
            <a:r>
              <a:rPr sz="2800" spc="-20" dirty="0">
                <a:latin typeface="Carlito"/>
                <a:cs typeface="Carlito"/>
              </a:rPr>
              <a:t>exactly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be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learned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ts val="2840"/>
              </a:lnSpc>
              <a:spcBef>
                <a:spcPts val="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i.e. the </a:t>
            </a:r>
            <a:r>
              <a:rPr sz="2400" b="1" i="1" spc="-10" dirty="0">
                <a:solidFill>
                  <a:srgbClr val="FF0000"/>
                </a:solidFill>
                <a:latin typeface="Carlito"/>
                <a:cs typeface="Carlito"/>
              </a:rPr>
              <a:t>target</a:t>
            </a:r>
            <a:r>
              <a:rPr sz="2400" b="1" i="1" spc="2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33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Choose how </a:t>
            </a:r>
            <a:r>
              <a:rPr sz="2800" spc="-15" dirty="0">
                <a:latin typeface="Carlito"/>
                <a:cs typeface="Carlito"/>
              </a:rPr>
              <a:t>to represent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target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function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27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Choose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learning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infer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target 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experience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9887" y="4832350"/>
            <a:ext cx="2178050" cy="979805"/>
            <a:chOff x="1639887" y="4832350"/>
            <a:chExt cx="2178050" cy="979805"/>
          </a:xfrm>
        </p:grpSpPr>
        <p:sp>
          <p:nvSpPr>
            <p:cNvPr id="5" name="object 5"/>
            <p:cNvSpPr/>
            <p:nvPr/>
          </p:nvSpPr>
          <p:spPr>
            <a:xfrm>
              <a:off x="1646237" y="4838700"/>
              <a:ext cx="2165350" cy="967105"/>
            </a:xfrm>
            <a:custGeom>
              <a:avLst/>
              <a:gdLst/>
              <a:ahLst/>
              <a:cxnLst/>
              <a:rect l="l" t="t" r="r" b="b"/>
              <a:pathLst>
                <a:path w="2165350" h="967104">
                  <a:moveTo>
                    <a:pt x="1082675" y="0"/>
                  </a:moveTo>
                  <a:lnTo>
                    <a:pt x="1016721" y="882"/>
                  </a:lnTo>
                  <a:lnTo>
                    <a:pt x="951813" y="3495"/>
                  </a:lnTo>
                  <a:lnTo>
                    <a:pt x="888063" y="7788"/>
                  </a:lnTo>
                  <a:lnTo>
                    <a:pt x="825585" y="13710"/>
                  </a:lnTo>
                  <a:lnTo>
                    <a:pt x="764491" y="21212"/>
                  </a:lnTo>
                  <a:lnTo>
                    <a:pt x="704896" y="30242"/>
                  </a:lnTo>
                  <a:lnTo>
                    <a:pt x="646911" y="40749"/>
                  </a:lnTo>
                  <a:lnTo>
                    <a:pt x="590651" y="52684"/>
                  </a:lnTo>
                  <a:lnTo>
                    <a:pt x="536229" y="65996"/>
                  </a:lnTo>
                  <a:lnTo>
                    <a:pt x="483758" y="80634"/>
                  </a:lnTo>
                  <a:lnTo>
                    <a:pt x="433351" y="96548"/>
                  </a:lnTo>
                  <a:lnTo>
                    <a:pt x="385122" y="113686"/>
                  </a:lnTo>
                  <a:lnTo>
                    <a:pt x="339184" y="132000"/>
                  </a:lnTo>
                  <a:lnTo>
                    <a:pt x="295649" y="151437"/>
                  </a:lnTo>
                  <a:lnTo>
                    <a:pt x="254632" y="171947"/>
                  </a:lnTo>
                  <a:lnTo>
                    <a:pt x="216246" y="193480"/>
                  </a:lnTo>
                  <a:lnTo>
                    <a:pt x="180603" y="215985"/>
                  </a:lnTo>
                  <a:lnTo>
                    <a:pt x="147817" y="239412"/>
                  </a:lnTo>
                  <a:lnTo>
                    <a:pt x="118002" y="263710"/>
                  </a:lnTo>
                  <a:lnTo>
                    <a:pt x="67735" y="314718"/>
                  </a:lnTo>
                  <a:lnTo>
                    <a:pt x="30708" y="368603"/>
                  </a:lnTo>
                  <a:lnTo>
                    <a:pt x="7828" y="424960"/>
                  </a:lnTo>
                  <a:lnTo>
                    <a:pt x="0" y="483387"/>
                  </a:lnTo>
                  <a:lnTo>
                    <a:pt x="1975" y="512835"/>
                  </a:lnTo>
                  <a:lnTo>
                    <a:pt x="17443" y="570280"/>
                  </a:lnTo>
                  <a:lnTo>
                    <a:pt x="47510" y="625453"/>
                  </a:lnTo>
                  <a:lnTo>
                    <a:pt x="91270" y="677952"/>
                  </a:lnTo>
                  <a:lnTo>
                    <a:pt x="147817" y="727370"/>
                  </a:lnTo>
                  <a:lnTo>
                    <a:pt x="180603" y="750797"/>
                  </a:lnTo>
                  <a:lnTo>
                    <a:pt x="216246" y="773303"/>
                  </a:lnTo>
                  <a:lnTo>
                    <a:pt x="254632" y="794837"/>
                  </a:lnTo>
                  <a:lnTo>
                    <a:pt x="295649" y="815348"/>
                  </a:lnTo>
                  <a:lnTo>
                    <a:pt x="339184" y="834785"/>
                  </a:lnTo>
                  <a:lnTo>
                    <a:pt x="385122" y="853099"/>
                  </a:lnTo>
                  <a:lnTo>
                    <a:pt x="433351" y="870237"/>
                  </a:lnTo>
                  <a:lnTo>
                    <a:pt x="483758" y="886151"/>
                  </a:lnTo>
                  <a:lnTo>
                    <a:pt x="536229" y="900790"/>
                  </a:lnTo>
                  <a:lnTo>
                    <a:pt x="590651" y="914102"/>
                  </a:lnTo>
                  <a:lnTo>
                    <a:pt x="646911" y="926037"/>
                  </a:lnTo>
                  <a:lnTo>
                    <a:pt x="704896" y="936545"/>
                  </a:lnTo>
                  <a:lnTo>
                    <a:pt x="764491" y="945575"/>
                  </a:lnTo>
                  <a:lnTo>
                    <a:pt x="825585" y="953076"/>
                  </a:lnTo>
                  <a:lnTo>
                    <a:pt x="888063" y="958999"/>
                  </a:lnTo>
                  <a:lnTo>
                    <a:pt x="951813" y="963292"/>
                  </a:lnTo>
                  <a:lnTo>
                    <a:pt x="1016721" y="965905"/>
                  </a:lnTo>
                  <a:lnTo>
                    <a:pt x="1082675" y="966787"/>
                  </a:lnTo>
                  <a:lnTo>
                    <a:pt x="1148628" y="965905"/>
                  </a:lnTo>
                  <a:lnTo>
                    <a:pt x="1213536" y="963292"/>
                  </a:lnTo>
                  <a:lnTo>
                    <a:pt x="1277286" y="958999"/>
                  </a:lnTo>
                  <a:lnTo>
                    <a:pt x="1339764" y="953076"/>
                  </a:lnTo>
                  <a:lnTo>
                    <a:pt x="1400858" y="945575"/>
                  </a:lnTo>
                  <a:lnTo>
                    <a:pt x="1460453" y="936545"/>
                  </a:lnTo>
                  <a:lnTo>
                    <a:pt x="1518438" y="926037"/>
                  </a:lnTo>
                  <a:lnTo>
                    <a:pt x="1574698" y="914102"/>
                  </a:lnTo>
                  <a:lnTo>
                    <a:pt x="1629120" y="900790"/>
                  </a:lnTo>
                  <a:lnTo>
                    <a:pt x="1681591" y="886151"/>
                  </a:lnTo>
                  <a:lnTo>
                    <a:pt x="1731998" y="870237"/>
                  </a:lnTo>
                  <a:lnTo>
                    <a:pt x="1780227" y="853099"/>
                  </a:lnTo>
                  <a:lnTo>
                    <a:pt x="1826165" y="834785"/>
                  </a:lnTo>
                  <a:lnTo>
                    <a:pt x="1869700" y="815348"/>
                  </a:lnTo>
                  <a:lnTo>
                    <a:pt x="1910717" y="794837"/>
                  </a:lnTo>
                  <a:lnTo>
                    <a:pt x="1949103" y="773303"/>
                  </a:lnTo>
                  <a:lnTo>
                    <a:pt x="1984746" y="750797"/>
                  </a:lnTo>
                  <a:lnTo>
                    <a:pt x="2017532" y="727370"/>
                  </a:lnTo>
                  <a:lnTo>
                    <a:pt x="2047347" y="703071"/>
                  </a:lnTo>
                  <a:lnTo>
                    <a:pt x="2097614" y="652062"/>
                  </a:lnTo>
                  <a:lnTo>
                    <a:pt x="2134641" y="598176"/>
                  </a:lnTo>
                  <a:lnTo>
                    <a:pt x="2157521" y="541816"/>
                  </a:lnTo>
                  <a:lnTo>
                    <a:pt x="2165350" y="483387"/>
                  </a:lnTo>
                  <a:lnTo>
                    <a:pt x="2163374" y="453940"/>
                  </a:lnTo>
                  <a:lnTo>
                    <a:pt x="2147906" y="396498"/>
                  </a:lnTo>
                  <a:lnTo>
                    <a:pt x="2117839" y="341326"/>
                  </a:lnTo>
                  <a:lnTo>
                    <a:pt x="2074079" y="288829"/>
                  </a:lnTo>
                  <a:lnTo>
                    <a:pt x="2017532" y="239412"/>
                  </a:lnTo>
                  <a:lnTo>
                    <a:pt x="1984746" y="215985"/>
                  </a:lnTo>
                  <a:lnTo>
                    <a:pt x="1949103" y="193480"/>
                  </a:lnTo>
                  <a:lnTo>
                    <a:pt x="1910717" y="171947"/>
                  </a:lnTo>
                  <a:lnTo>
                    <a:pt x="1869700" y="151437"/>
                  </a:lnTo>
                  <a:lnTo>
                    <a:pt x="1826165" y="132000"/>
                  </a:lnTo>
                  <a:lnTo>
                    <a:pt x="1780227" y="113686"/>
                  </a:lnTo>
                  <a:lnTo>
                    <a:pt x="1731998" y="96548"/>
                  </a:lnTo>
                  <a:lnTo>
                    <a:pt x="1681591" y="80634"/>
                  </a:lnTo>
                  <a:lnTo>
                    <a:pt x="1629120" y="65996"/>
                  </a:lnTo>
                  <a:lnTo>
                    <a:pt x="1574698" y="52684"/>
                  </a:lnTo>
                  <a:lnTo>
                    <a:pt x="1518438" y="40749"/>
                  </a:lnTo>
                  <a:lnTo>
                    <a:pt x="1460453" y="30242"/>
                  </a:lnTo>
                  <a:lnTo>
                    <a:pt x="1400858" y="21212"/>
                  </a:lnTo>
                  <a:lnTo>
                    <a:pt x="1339764" y="13710"/>
                  </a:lnTo>
                  <a:lnTo>
                    <a:pt x="1277286" y="7788"/>
                  </a:lnTo>
                  <a:lnTo>
                    <a:pt x="1213536" y="3495"/>
                  </a:lnTo>
                  <a:lnTo>
                    <a:pt x="1148628" y="882"/>
                  </a:lnTo>
                  <a:lnTo>
                    <a:pt x="10826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6237" y="4838700"/>
              <a:ext cx="2165350" cy="967105"/>
            </a:xfrm>
            <a:custGeom>
              <a:avLst/>
              <a:gdLst/>
              <a:ahLst/>
              <a:cxnLst/>
              <a:rect l="l" t="t" r="r" b="b"/>
              <a:pathLst>
                <a:path w="2165350" h="967104">
                  <a:moveTo>
                    <a:pt x="0" y="483394"/>
                  </a:moveTo>
                  <a:lnTo>
                    <a:pt x="7828" y="424966"/>
                  </a:lnTo>
                  <a:lnTo>
                    <a:pt x="30708" y="368608"/>
                  </a:lnTo>
                  <a:lnTo>
                    <a:pt x="67734" y="314722"/>
                  </a:lnTo>
                  <a:lnTo>
                    <a:pt x="118001" y="263714"/>
                  </a:lnTo>
                  <a:lnTo>
                    <a:pt x="147817" y="239415"/>
                  </a:lnTo>
                  <a:lnTo>
                    <a:pt x="180602" y="215988"/>
                  </a:lnTo>
                  <a:lnTo>
                    <a:pt x="216245" y="193482"/>
                  </a:lnTo>
                  <a:lnTo>
                    <a:pt x="254632" y="171949"/>
                  </a:lnTo>
                  <a:lnTo>
                    <a:pt x="295649" y="151438"/>
                  </a:lnTo>
                  <a:lnTo>
                    <a:pt x="339183" y="132001"/>
                  </a:lnTo>
                  <a:lnTo>
                    <a:pt x="385122" y="113688"/>
                  </a:lnTo>
                  <a:lnTo>
                    <a:pt x="433351" y="96549"/>
                  </a:lnTo>
                  <a:lnTo>
                    <a:pt x="483758" y="80635"/>
                  </a:lnTo>
                  <a:lnTo>
                    <a:pt x="536229" y="65997"/>
                  </a:lnTo>
                  <a:lnTo>
                    <a:pt x="590652" y="52685"/>
                  </a:lnTo>
                  <a:lnTo>
                    <a:pt x="646912" y="40750"/>
                  </a:lnTo>
                  <a:lnTo>
                    <a:pt x="704897" y="30242"/>
                  </a:lnTo>
                  <a:lnTo>
                    <a:pt x="764493" y="21212"/>
                  </a:lnTo>
                  <a:lnTo>
                    <a:pt x="825587" y="13710"/>
                  </a:lnTo>
                  <a:lnTo>
                    <a:pt x="888066" y="7788"/>
                  </a:lnTo>
                  <a:lnTo>
                    <a:pt x="951817" y="3495"/>
                  </a:lnTo>
                  <a:lnTo>
                    <a:pt x="1016726" y="882"/>
                  </a:lnTo>
                  <a:lnTo>
                    <a:pt x="1082680" y="0"/>
                  </a:lnTo>
                  <a:lnTo>
                    <a:pt x="1148633" y="882"/>
                  </a:lnTo>
                  <a:lnTo>
                    <a:pt x="1213541" y="3495"/>
                  </a:lnTo>
                  <a:lnTo>
                    <a:pt x="1277291" y="7788"/>
                  </a:lnTo>
                  <a:lnTo>
                    <a:pt x="1339769" y="13710"/>
                  </a:lnTo>
                  <a:lnTo>
                    <a:pt x="1400863" y="21212"/>
                  </a:lnTo>
                  <a:lnTo>
                    <a:pt x="1460458" y="30242"/>
                  </a:lnTo>
                  <a:lnTo>
                    <a:pt x="1518442" y="40750"/>
                  </a:lnTo>
                  <a:lnTo>
                    <a:pt x="1574702" y="52685"/>
                  </a:lnTo>
                  <a:lnTo>
                    <a:pt x="1629124" y="65997"/>
                  </a:lnTo>
                  <a:lnTo>
                    <a:pt x="1681595" y="80635"/>
                  </a:lnTo>
                  <a:lnTo>
                    <a:pt x="1732001" y="96549"/>
                  </a:lnTo>
                  <a:lnTo>
                    <a:pt x="1780230" y="113688"/>
                  </a:lnTo>
                  <a:lnTo>
                    <a:pt x="1826168" y="132001"/>
                  </a:lnTo>
                  <a:lnTo>
                    <a:pt x="1869703" y="151438"/>
                  </a:lnTo>
                  <a:lnTo>
                    <a:pt x="1910719" y="171949"/>
                  </a:lnTo>
                  <a:lnTo>
                    <a:pt x="1949106" y="193482"/>
                  </a:lnTo>
                  <a:lnTo>
                    <a:pt x="1984748" y="215988"/>
                  </a:lnTo>
                  <a:lnTo>
                    <a:pt x="2017534" y="239415"/>
                  </a:lnTo>
                  <a:lnTo>
                    <a:pt x="2047349" y="263714"/>
                  </a:lnTo>
                  <a:lnTo>
                    <a:pt x="2097616" y="314722"/>
                  </a:lnTo>
                  <a:lnTo>
                    <a:pt x="2134642" y="368608"/>
                  </a:lnTo>
                  <a:lnTo>
                    <a:pt x="2157523" y="424966"/>
                  </a:lnTo>
                  <a:lnTo>
                    <a:pt x="2165351" y="483394"/>
                  </a:lnTo>
                  <a:lnTo>
                    <a:pt x="2163375" y="512841"/>
                  </a:lnTo>
                  <a:lnTo>
                    <a:pt x="2147907" y="570284"/>
                  </a:lnTo>
                  <a:lnTo>
                    <a:pt x="2117841" y="625457"/>
                  </a:lnTo>
                  <a:lnTo>
                    <a:pt x="2074081" y="677955"/>
                  </a:lnTo>
                  <a:lnTo>
                    <a:pt x="2017534" y="727372"/>
                  </a:lnTo>
                  <a:lnTo>
                    <a:pt x="1984748" y="750799"/>
                  </a:lnTo>
                  <a:lnTo>
                    <a:pt x="1949106" y="773305"/>
                  </a:lnTo>
                  <a:lnTo>
                    <a:pt x="1910719" y="794839"/>
                  </a:lnTo>
                  <a:lnTo>
                    <a:pt x="1869703" y="815349"/>
                  </a:lnTo>
                  <a:lnTo>
                    <a:pt x="1826168" y="834786"/>
                  </a:lnTo>
                  <a:lnTo>
                    <a:pt x="1780230" y="853100"/>
                  </a:lnTo>
                  <a:lnTo>
                    <a:pt x="1732001" y="870239"/>
                  </a:lnTo>
                  <a:lnTo>
                    <a:pt x="1681595" y="886152"/>
                  </a:lnTo>
                  <a:lnTo>
                    <a:pt x="1629124" y="900791"/>
                  </a:lnTo>
                  <a:lnTo>
                    <a:pt x="1574702" y="914103"/>
                  </a:lnTo>
                  <a:lnTo>
                    <a:pt x="1518442" y="926038"/>
                  </a:lnTo>
                  <a:lnTo>
                    <a:pt x="1460458" y="936546"/>
                  </a:lnTo>
                  <a:lnTo>
                    <a:pt x="1400863" y="945576"/>
                  </a:lnTo>
                  <a:lnTo>
                    <a:pt x="1339769" y="953077"/>
                  </a:lnTo>
                  <a:lnTo>
                    <a:pt x="1277291" y="959000"/>
                  </a:lnTo>
                  <a:lnTo>
                    <a:pt x="1213541" y="963293"/>
                  </a:lnTo>
                  <a:lnTo>
                    <a:pt x="1148633" y="965906"/>
                  </a:lnTo>
                  <a:lnTo>
                    <a:pt x="1082680" y="966788"/>
                  </a:lnTo>
                  <a:lnTo>
                    <a:pt x="1016726" y="965906"/>
                  </a:lnTo>
                  <a:lnTo>
                    <a:pt x="951817" y="963293"/>
                  </a:lnTo>
                  <a:lnTo>
                    <a:pt x="888066" y="959000"/>
                  </a:lnTo>
                  <a:lnTo>
                    <a:pt x="825587" y="953077"/>
                  </a:lnTo>
                  <a:lnTo>
                    <a:pt x="764493" y="945576"/>
                  </a:lnTo>
                  <a:lnTo>
                    <a:pt x="704897" y="936546"/>
                  </a:lnTo>
                  <a:lnTo>
                    <a:pt x="646912" y="926038"/>
                  </a:lnTo>
                  <a:lnTo>
                    <a:pt x="590652" y="914103"/>
                  </a:lnTo>
                  <a:lnTo>
                    <a:pt x="536229" y="900791"/>
                  </a:lnTo>
                  <a:lnTo>
                    <a:pt x="483758" y="886152"/>
                  </a:lnTo>
                  <a:lnTo>
                    <a:pt x="433351" y="870239"/>
                  </a:lnTo>
                  <a:lnTo>
                    <a:pt x="385122" y="853100"/>
                  </a:lnTo>
                  <a:lnTo>
                    <a:pt x="339183" y="834786"/>
                  </a:lnTo>
                  <a:lnTo>
                    <a:pt x="295649" y="815349"/>
                  </a:lnTo>
                  <a:lnTo>
                    <a:pt x="254632" y="794839"/>
                  </a:lnTo>
                  <a:lnTo>
                    <a:pt x="216245" y="773305"/>
                  </a:lnTo>
                  <a:lnTo>
                    <a:pt x="180602" y="750799"/>
                  </a:lnTo>
                  <a:lnTo>
                    <a:pt x="147817" y="727372"/>
                  </a:lnTo>
                  <a:lnTo>
                    <a:pt x="118001" y="703074"/>
                  </a:lnTo>
                  <a:lnTo>
                    <a:pt x="67734" y="652066"/>
                  </a:lnTo>
                  <a:lnTo>
                    <a:pt x="30708" y="598180"/>
                  </a:lnTo>
                  <a:lnTo>
                    <a:pt x="7828" y="541821"/>
                  </a:lnTo>
                  <a:lnTo>
                    <a:pt x="0" y="4833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40648" y="5022367"/>
            <a:ext cx="13061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25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vi</a:t>
            </a:r>
            <a:r>
              <a:rPr sz="1800" spc="-3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onme</a:t>
            </a:r>
            <a:r>
              <a:rPr sz="1800" spc="-15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t/  Experience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5400" y="4305300"/>
            <a:ext cx="2171700" cy="609600"/>
            <a:chOff x="5105400" y="4305300"/>
            <a:chExt cx="2171700" cy="609600"/>
          </a:xfrm>
        </p:grpSpPr>
        <p:sp>
          <p:nvSpPr>
            <p:cNvPr id="9" name="object 9"/>
            <p:cNvSpPr/>
            <p:nvPr/>
          </p:nvSpPr>
          <p:spPr>
            <a:xfrm>
              <a:off x="5143500" y="4305300"/>
              <a:ext cx="2133600" cy="54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5400" y="4305300"/>
              <a:ext cx="1117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3349" y="4349750"/>
              <a:ext cx="1993899" cy="409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3350" y="4349750"/>
            <a:ext cx="1993900" cy="409575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rlito"/>
                <a:cs typeface="Carlito"/>
              </a:rPr>
              <a:t>Learner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4234" y="4522787"/>
            <a:ext cx="3352800" cy="1122680"/>
            <a:chOff x="3804234" y="4522787"/>
            <a:chExt cx="3352800" cy="1122680"/>
          </a:xfrm>
        </p:grpSpPr>
        <p:sp>
          <p:nvSpPr>
            <p:cNvPr id="14" name="object 14"/>
            <p:cNvSpPr/>
            <p:nvPr/>
          </p:nvSpPr>
          <p:spPr>
            <a:xfrm>
              <a:off x="3804234" y="4522787"/>
              <a:ext cx="1341120" cy="812800"/>
            </a:xfrm>
            <a:custGeom>
              <a:avLst/>
              <a:gdLst/>
              <a:ahLst/>
              <a:cxnLst/>
              <a:rect l="l" t="t" r="r" b="b"/>
              <a:pathLst>
                <a:path w="1341120" h="812800">
                  <a:moveTo>
                    <a:pt x="1340853" y="0"/>
                  </a:moveTo>
                  <a:lnTo>
                    <a:pt x="1245298" y="7353"/>
                  </a:lnTo>
                  <a:lnTo>
                    <a:pt x="1259992" y="31851"/>
                  </a:lnTo>
                  <a:lnTo>
                    <a:pt x="0" y="787844"/>
                  </a:lnTo>
                  <a:lnTo>
                    <a:pt x="14706" y="812355"/>
                  </a:lnTo>
                  <a:lnTo>
                    <a:pt x="1274699" y="56362"/>
                  </a:lnTo>
                  <a:lnTo>
                    <a:pt x="1289392" y="80860"/>
                  </a:lnTo>
                  <a:lnTo>
                    <a:pt x="1340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9074" y="5102225"/>
              <a:ext cx="1851025" cy="536575"/>
            </a:xfrm>
            <a:custGeom>
              <a:avLst/>
              <a:gdLst/>
              <a:ahLst/>
              <a:cxnLst/>
              <a:rect l="l" t="t" r="r" b="b"/>
              <a:pathLst>
                <a:path w="1851025" h="536575">
                  <a:moveTo>
                    <a:pt x="925512" y="0"/>
                  </a:moveTo>
                  <a:lnTo>
                    <a:pt x="853183" y="807"/>
                  </a:lnTo>
                  <a:lnTo>
                    <a:pt x="782377" y="3188"/>
                  </a:lnTo>
                  <a:lnTo>
                    <a:pt x="713299" y="7085"/>
                  </a:lnTo>
                  <a:lnTo>
                    <a:pt x="646156" y="12437"/>
                  </a:lnTo>
                  <a:lnTo>
                    <a:pt x="581152" y="19185"/>
                  </a:lnTo>
                  <a:lnTo>
                    <a:pt x="518494" y="27269"/>
                  </a:lnTo>
                  <a:lnTo>
                    <a:pt x="458387" y="36629"/>
                  </a:lnTo>
                  <a:lnTo>
                    <a:pt x="401037" y="47205"/>
                  </a:lnTo>
                  <a:lnTo>
                    <a:pt x="346650" y="58939"/>
                  </a:lnTo>
                  <a:lnTo>
                    <a:pt x="295431" y="71771"/>
                  </a:lnTo>
                  <a:lnTo>
                    <a:pt x="247587" y="85640"/>
                  </a:lnTo>
                  <a:lnTo>
                    <a:pt x="203323" y="100487"/>
                  </a:lnTo>
                  <a:lnTo>
                    <a:pt x="162845" y="116253"/>
                  </a:lnTo>
                  <a:lnTo>
                    <a:pt x="126358" y="132877"/>
                  </a:lnTo>
                  <a:lnTo>
                    <a:pt x="66183" y="168464"/>
                  </a:lnTo>
                  <a:lnTo>
                    <a:pt x="24443" y="206771"/>
                  </a:lnTo>
                  <a:lnTo>
                    <a:pt x="2784" y="247321"/>
                  </a:lnTo>
                  <a:lnTo>
                    <a:pt x="0" y="268287"/>
                  </a:lnTo>
                  <a:lnTo>
                    <a:pt x="2784" y="289253"/>
                  </a:lnTo>
                  <a:lnTo>
                    <a:pt x="24443" y="329803"/>
                  </a:lnTo>
                  <a:lnTo>
                    <a:pt x="66183" y="368110"/>
                  </a:lnTo>
                  <a:lnTo>
                    <a:pt x="126358" y="403697"/>
                  </a:lnTo>
                  <a:lnTo>
                    <a:pt x="162845" y="420321"/>
                  </a:lnTo>
                  <a:lnTo>
                    <a:pt x="203323" y="436087"/>
                  </a:lnTo>
                  <a:lnTo>
                    <a:pt x="247587" y="450934"/>
                  </a:lnTo>
                  <a:lnTo>
                    <a:pt x="295431" y="464803"/>
                  </a:lnTo>
                  <a:lnTo>
                    <a:pt x="346650" y="477635"/>
                  </a:lnTo>
                  <a:lnTo>
                    <a:pt x="401037" y="489369"/>
                  </a:lnTo>
                  <a:lnTo>
                    <a:pt x="458387" y="499945"/>
                  </a:lnTo>
                  <a:lnTo>
                    <a:pt x="518494" y="509305"/>
                  </a:lnTo>
                  <a:lnTo>
                    <a:pt x="581152" y="517389"/>
                  </a:lnTo>
                  <a:lnTo>
                    <a:pt x="646156" y="524137"/>
                  </a:lnTo>
                  <a:lnTo>
                    <a:pt x="713299" y="529489"/>
                  </a:lnTo>
                  <a:lnTo>
                    <a:pt x="782377" y="533386"/>
                  </a:lnTo>
                  <a:lnTo>
                    <a:pt x="853183" y="535767"/>
                  </a:lnTo>
                  <a:lnTo>
                    <a:pt x="925512" y="536575"/>
                  </a:lnTo>
                  <a:lnTo>
                    <a:pt x="997841" y="535767"/>
                  </a:lnTo>
                  <a:lnTo>
                    <a:pt x="1068647" y="533386"/>
                  </a:lnTo>
                  <a:lnTo>
                    <a:pt x="1137725" y="529489"/>
                  </a:lnTo>
                  <a:lnTo>
                    <a:pt x="1204868" y="524137"/>
                  </a:lnTo>
                  <a:lnTo>
                    <a:pt x="1269872" y="517389"/>
                  </a:lnTo>
                  <a:lnTo>
                    <a:pt x="1332530" y="509305"/>
                  </a:lnTo>
                  <a:lnTo>
                    <a:pt x="1392637" y="499945"/>
                  </a:lnTo>
                  <a:lnTo>
                    <a:pt x="1449987" y="489369"/>
                  </a:lnTo>
                  <a:lnTo>
                    <a:pt x="1504374" y="477635"/>
                  </a:lnTo>
                  <a:lnTo>
                    <a:pt x="1555593" y="464803"/>
                  </a:lnTo>
                  <a:lnTo>
                    <a:pt x="1603437" y="450934"/>
                  </a:lnTo>
                  <a:lnTo>
                    <a:pt x="1647701" y="436087"/>
                  </a:lnTo>
                  <a:lnTo>
                    <a:pt x="1688179" y="420321"/>
                  </a:lnTo>
                  <a:lnTo>
                    <a:pt x="1724666" y="403697"/>
                  </a:lnTo>
                  <a:lnTo>
                    <a:pt x="1784841" y="368110"/>
                  </a:lnTo>
                  <a:lnTo>
                    <a:pt x="1826581" y="329803"/>
                  </a:lnTo>
                  <a:lnTo>
                    <a:pt x="1848240" y="289253"/>
                  </a:lnTo>
                  <a:lnTo>
                    <a:pt x="1851025" y="268287"/>
                  </a:lnTo>
                  <a:lnTo>
                    <a:pt x="1848240" y="247321"/>
                  </a:lnTo>
                  <a:lnTo>
                    <a:pt x="1826581" y="206771"/>
                  </a:lnTo>
                  <a:lnTo>
                    <a:pt x="1784841" y="168464"/>
                  </a:lnTo>
                  <a:lnTo>
                    <a:pt x="1724666" y="132877"/>
                  </a:lnTo>
                  <a:lnTo>
                    <a:pt x="1688179" y="116253"/>
                  </a:lnTo>
                  <a:lnTo>
                    <a:pt x="1647701" y="100487"/>
                  </a:lnTo>
                  <a:lnTo>
                    <a:pt x="1603437" y="85640"/>
                  </a:lnTo>
                  <a:lnTo>
                    <a:pt x="1555593" y="71771"/>
                  </a:lnTo>
                  <a:lnTo>
                    <a:pt x="1504374" y="58939"/>
                  </a:lnTo>
                  <a:lnTo>
                    <a:pt x="1449987" y="47205"/>
                  </a:lnTo>
                  <a:lnTo>
                    <a:pt x="1392637" y="36629"/>
                  </a:lnTo>
                  <a:lnTo>
                    <a:pt x="1332530" y="27269"/>
                  </a:lnTo>
                  <a:lnTo>
                    <a:pt x="1269872" y="19185"/>
                  </a:lnTo>
                  <a:lnTo>
                    <a:pt x="1204868" y="12437"/>
                  </a:lnTo>
                  <a:lnTo>
                    <a:pt x="1137725" y="7085"/>
                  </a:lnTo>
                  <a:lnTo>
                    <a:pt x="1068647" y="3188"/>
                  </a:lnTo>
                  <a:lnTo>
                    <a:pt x="997841" y="807"/>
                  </a:lnTo>
                  <a:lnTo>
                    <a:pt x="9255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74" y="5102225"/>
              <a:ext cx="1851025" cy="536575"/>
            </a:xfrm>
            <a:custGeom>
              <a:avLst/>
              <a:gdLst/>
              <a:ahLst/>
              <a:cxnLst/>
              <a:rect l="l" t="t" r="r" b="b"/>
              <a:pathLst>
                <a:path w="1851025" h="536575">
                  <a:moveTo>
                    <a:pt x="0" y="268287"/>
                  </a:moveTo>
                  <a:lnTo>
                    <a:pt x="11000" y="226795"/>
                  </a:lnTo>
                  <a:lnTo>
                    <a:pt x="42906" y="187307"/>
                  </a:lnTo>
                  <a:lnTo>
                    <a:pt x="94070" y="150301"/>
                  </a:lnTo>
                  <a:lnTo>
                    <a:pt x="162846" y="116252"/>
                  </a:lnTo>
                  <a:lnTo>
                    <a:pt x="203324" y="100487"/>
                  </a:lnTo>
                  <a:lnTo>
                    <a:pt x="247588" y="85639"/>
                  </a:lnTo>
                  <a:lnTo>
                    <a:pt x="295433" y="71770"/>
                  </a:lnTo>
                  <a:lnTo>
                    <a:pt x="346651" y="58939"/>
                  </a:lnTo>
                  <a:lnTo>
                    <a:pt x="401038" y="47205"/>
                  </a:lnTo>
                  <a:lnTo>
                    <a:pt x="458388" y="36629"/>
                  </a:lnTo>
                  <a:lnTo>
                    <a:pt x="518495" y="27268"/>
                  </a:lnTo>
                  <a:lnTo>
                    <a:pt x="581153" y="19185"/>
                  </a:lnTo>
                  <a:lnTo>
                    <a:pt x="646157" y="12437"/>
                  </a:lnTo>
                  <a:lnTo>
                    <a:pt x="713301" y="7085"/>
                  </a:lnTo>
                  <a:lnTo>
                    <a:pt x="782378" y="3188"/>
                  </a:lnTo>
                  <a:lnTo>
                    <a:pt x="853184" y="807"/>
                  </a:lnTo>
                  <a:lnTo>
                    <a:pt x="925512" y="0"/>
                  </a:lnTo>
                  <a:lnTo>
                    <a:pt x="997840" y="807"/>
                  </a:lnTo>
                  <a:lnTo>
                    <a:pt x="1068646" y="3188"/>
                  </a:lnTo>
                  <a:lnTo>
                    <a:pt x="1137724" y="7085"/>
                  </a:lnTo>
                  <a:lnTo>
                    <a:pt x="1204867" y="12437"/>
                  </a:lnTo>
                  <a:lnTo>
                    <a:pt x="1269871" y="19185"/>
                  </a:lnTo>
                  <a:lnTo>
                    <a:pt x="1332529" y="27268"/>
                  </a:lnTo>
                  <a:lnTo>
                    <a:pt x="1392636" y="36629"/>
                  </a:lnTo>
                  <a:lnTo>
                    <a:pt x="1449985" y="47205"/>
                  </a:lnTo>
                  <a:lnTo>
                    <a:pt x="1504372" y="58939"/>
                  </a:lnTo>
                  <a:lnTo>
                    <a:pt x="1555590" y="71770"/>
                  </a:lnTo>
                  <a:lnTo>
                    <a:pt x="1603434" y="85639"/>
                  </a:lnTo>
                  <a:lnTo>
                    <a:pt x="1647698" y="100487"/>
                  </a:lnTo>
                  <a:lnTo>
                    <a:pt x="1688176" y="116252"/>
                  </a:lnTo>
                  <a:lnTo>
                    <a:pt x="1724662" y="132877"/>
                  </a:lnTo>
                  <a:lnTo>
                    <a:pt x="1784838" y="168464"/>
                  </a:lnTo>
                  <a:lnTo>
                    <a:pt x="1826577" y="206771"/>
                  </a:lnTo>
                  <a:lnTo>
                    <a:pt x="1848236" y="247320"/>
                  </a:lnTo>
                  <a:lnTo>
                    <a:pt x="1851021" y="268287"/>
                  </a:lnTo>
                  <a:lnTo>
                    <a:pt x="1848236" y="289253"/>
                  </a:lnTo>
                  <a:lnTo>
                    <a:pt x="1826577" y="329803"/>
                  </a:lnTo>
                  <a:lnTo>
                    <a:pt x="1784838" y="368110"/>
                  </a:lnTo>
                  <a:lnTo>
                    <a:pt x="1724662" y="403697"/>
                  </a:lnTo>
                  <a:lnTo>
                    <a:pt x="1688176" y="420322"/>
                  </a:lnTo>
                  <a:lnTo>
                    <a:pt x="1647698" y="436087"/>
                  </a:lnTo>
                  <a:lnTo>
                    <a:pt x="1603434" y="450935"/>
                  </a:lnTo>
                  <a:lnTo>
                    <a:pt x="1555590" y="464804"/>
                  </a:lnTo>
                  <a:lnTo>
                    <a:pt x="1504372" y="477635"/>
                  </a:lnTo>
                  <a:lnTo>
                    <a:pt x="1449985" y="489369"/>
                  </a:lnTo>
                  <a:lnTo>
                    <a:pt x="1392636" y="499946"/>
                  </a:lnTo>
                  <a:lnTo>
                    <a:pt x="1332529" y="509306"/>
                  </a:lnTo>
                  <a:lnTo>
                    <a:pt x="1269871" y="517389"/>
                  </a:lnTo>
                  <a:lnTo>
                    <a:pt x="1204867" y="524137"/>
                  </a:lnTo>
                  <a:lnTo>
                    <a:pt x="1137724" y="529489"/>
                  </a:lnTo>
                  <a:lnTo>
                    <a:pt x="1068646" y="533386"/>
                  </a:lnTo>
                  <a:lnTo>
                    <a:pt x="997840" y="535768"/>
                  </a:lnTo>
                  <a:lnTo>
                    <a:pt x="925512" y="536575"/>
                  </a:lnTo>
                  <a:lnTo>
                    <a:pt x="853184" y="535768"/>
                  </a:lnTo>
                  <a:lnTo>
                    <a:pt x="782378" y="533386"/>
                  </a:lnTo>
                  <a:lnTo>
                    <a:pt x="713301" y="529489"/>
                  </a:lnTo>
                  <a:lnTo>
                    <a:pt x="646157" y="524137"/>
                  </a:lnTo>
                  <a:lnTo>
                    <a:pt x="581153" y="517389"/>
                  </a:lnTo>
                  <a:lnTo>
                    <a:pt x="518495" y="509306"/>
                  </a:lnTo>
                  <a:lnTo>
                    <a:pt x="458388" y="499946"/>
                  </a:lnTo>
                  <a:lnTo>
                    <a:pt x="401038" y="489369"/>
                  </a:lnTo>
                  <a:lnTo>
                    <a:pt x="346651" y="477635"/>
                  </a:lnTo>
                  <a:lnTo>
                    <a:pt x="295433" y="464804"/>
                  </a:lnTo>
                  <a:lnTo>
                    <a:pt x="247588" y="450935"/>
                  </a:lnTo>
                  <a:lnTo>
                    <a:pt x="203324" y="436087"/>
                  </a:lnTo>
                  <a:lnTo>
                    <a:pt x="162846" y="420322"/>
                  </a:lnTo>
                  <a:lnTo>
                    <a:pt x="126359" y="403697"/>
                  </a:lnTo>
                  <a:lnTo>
                    <a:pt x="66183" y="368110"/>
                  </a:lnTo>
                  <a:lnTo>
                    <a:pt x="24443" y="329803"/>
                  </a:lnTo>
                  <a:lnTo>
                    <a:pt x="2784" y="289253"/>
                  </a:lnTo>
                  <a:lnTo>
                    <a:pt x="0" y="2682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47448" y="5207952"/>
            <a:ext cx="105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K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w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ed</a:t>
            </a:r>
            <a:r>
              <a:rPr sz="1800" spc="-1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05400" y="5918200"/>
            <a:ext cx="2171700" cy="901700"/>
            <a:chOff x="5105400" y="5918200"/>
            <a:chExt cx="2171700" cy="901700"/>
          </a:xfrm>
        </p:grpSpPr>
        <p:sp>
          <p:nvSpPr>
            <p:cNvPr id="19" name="object 19"/>
            <p:cNvSpPr/>
            <p:nvPr/>
          </p:nvSpPr>
          <p:spPr>
            <a:xfrm>
              <a:off x="5156200" y="5918200"/>
              <a:ext cx="2120900" cy="86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400" y="5943600"/>
              <a:ext cx="1600200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9699" y="5972174"/>
              <a:ext cx="1993899" cy="7143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19700" y="5972175"/>
            <a:ext cx="1993900" cy="714375"/>
          </a:xfrm>
          <a:prstGeom prst="rect">
            <a:avLst/>
          </a:prstGeom>
          <a:ln w="12700">
            <a:solidFill>
              <a:srgbClr val="4A7EB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89535" marR="701675">
              <a:lnSpc>
                <a:spcPts val="2100"/>
              </a:lnSpc>
              <a:spcBef>
                <a:spcPts val="670"/>
              </a:spcBef>
            </a:pP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o</a:t>
            </a:r>
            <a:r>
              <a:rPr sz="1800" spc="-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nce  </a:t>
            </a:r>
            <a:r>
              <a:rPr sz="1800" spc="-5" dirty="0">
                <a:latin typeface="Carlito"/>
                <a:cs typeface="Carlito"/>
              </a:rPr>
              <a:t>Element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3281" y="4758728"/>
            <a:ext cx="2460625" cy="1570990"/>
          </a:xfrm>
          <a:custGeom>
            <a:avLst/>
            <a:gdLst/>
            <a:ahLst/>
            <a:cxnLst/>
            <a:rect l="l" t="t" r="r" b="b"/>
            <a:pathLst>
              <a:path w="2460625" h="1570989">
                <a:moveTo>
                  <a:pt x="1416418" y="1570634"/>
                </a:moveTo>
                <a:lnTo>
                  <a:pt x="1371600" y="1485925"/>
                </a:lnTo>
                <a:lnTo>
                  <a:pt x="1354988" y="1509166"/>
                </a:lnTo>
                <a:lnTo>
                  <a:pt x="16611" y="552538"/>
                </a:lnTo>
                <a:lnTo>
                  <a:pt x="0" y="575779"/>
                </a:lnTo>
                <a:lnTo>
                  <a:pt x="1338364" y="1532420"/>
                </a:lnTo>
                <a:lnTo>
                  <a:pt x="1321752" y="1555661"/>
                </a:lnTo>
                <a:lnTo>
                  <a:pt x="1416418" y="1570634"/>
                </a:lnTo>
                <a:close/>
              </a:path>
              <a:path w="2460625" h="1570989">
                <a:moveTo>
                  <a:pt x="2458262" y="1128776"/>
                </a:moveTo>
                <a:lnTo>
                  <a:pt x="2429687" y="1128090"/>
                </a:lnTo>
                <a:lnTo>
                  <a:pt x="2435593" y="880414"/>
                </a:lnTo>
                <a:lnTo>
                  <a:pt x="2407018" y="879741"/>
                </a:lnTo>
                <a:lnTo>
                  <a:pt x="2401125" y="1127417"/>
                </a:lnTo>
                <a:lnTo>
                  <a:pt x="2372563" y="1126731"/>
                </a:lnTo>
                <a:lnTo>
                  <a:pt x="2413368" y="1213446"/>
                </a:lnTo>
                <a:lnTo>
                  <a:pt x="2458262" y="1128776"/>
                </a:lnTo>
                <a:close/>
              </a:path>
              <a:path w="2460625" h="1570989">
                <a:moveTo>
                  <a:pt x="2460561" y="256057"/>
                </a:moveTo>
                <a:lnTo>
                  <a:pt x="2432012" y="257251"/>
                </a:lnTo>
                <a:lnTo>
                  <a:pt x="2421293" y="0"/>
                </a:lnTo>
                <a:lnTo>
                  <a:pt x="2392743" y="1193"/>
                </a:lnTo>
                <a:lnTo>
                  <a:pt x="2403462" y="258445"/>
                </a:lnTo>
                <a:lnTo>
                  <a:pt x="2374912" y="259626"/>
                </a:lnTo>
                <a:lnTo>
                  <a:pt x="2421305" y="343496"/>
                </a:lnTo>
                <a:lnTo>
                  <a:pt x="2460561" y="256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6569510"/>
            <a:ext cx="2217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dirty="0">
                <a:latin typeface="Carlito"/>
                <a:cs typeface="Carlito"/>
              </a:rPr>
              <a:t>slide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940" y="4423016"/>
            <a:ext cx="122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Training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1105" y="5876132"/>
            <a:ext cx="1137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Testing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425" y="90170"/>
            <a:ext cx="640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Training </a:t>
            </a:r>
            <a:r>
              <a:rPr spc="-10" dirty="0"/>
              <a:t>vs. </a:t>
            </a:r>
            <a:r>
              <a:rPr spc="-110" dirty="0"/>
              <a:t>Test</a:t>
            </a:r>
            <a:r>
              <a:rPr spc="1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7853045" cy="2433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8001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rlito"/>
                <a:cs typeface="Carlito"/>
              </a:rPr>
              <a:t>We </a:t>
            </a:r>
            <a:r>
              <a:rPr sz="3200" spc="-15" dirty="0">
                <a:latin typeface="Carlito"/>
                <a:cs typeface="Carlito"/>
              </a:rPr>
              <a:t>generally </a:t>
            </a:r>
            <a:r>
              <a:rPr sz="3200" dirty="0">
                <a:latin typeface="Carlito"/>
                <a:cs typeface="Carlito"/>
              </a:rPr>
              <a:t>assume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training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test </a:t>
            </a:r>
            <a:r>
              <a:rPr sz="3200" spc="-15" dirty="0">
                <a:latin typeface="Carlito"/>
                <a:cs typeface="Carlito"/>
              </a:rPr>
              <a:t>examples are </a:t>
            </a:r>
            <a:r>
              <a:rPr sz="3200" spc="-5" dirty="0">
                <a:latin typeface="Carlito"/>
                <a:cs typeface="Carlito"/>
              </a:rPr>
              <a:t>independently </a:t>
            </a:r>
            <a:r>
              <a:rPr sz="3200" spc="-20" dirty="0">
                <a:latin typeface="Carlito"/>
                <a:cs typeface="Carlito"/>
              </a:rPr>
              <a:t>drawn from  </a:t>
            </a:r>
            <a:r>
              <a:rPr sz="3200" dirty="0">
                <a:latin typeface="Carlito"/>
                <a:cs typeface="Carlito"/>
              </a:rPr>
              <a:t>the same </a:t>
            </a:r>
            <a:r>
              <a:rPr sz="3200" spc="-20" dirty="0">
                <a:latin typeface="Carlito"/>
                <a:cs typeface="Carlito"/>
              </a:rPr>
              <a:t>overall </a:t>
            </a:r>
            <a:r>
              <a:rPr sz="3200" spc="-5" dirty="0">
                <a:latin typeface="Carlito"/>
                <a:cs typeface="Carlito"/>
              </a:rPr>
              <a:t>distribution of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  <a:p>
            <a:pPr marL="755650" marR="5080" indent="-285750">
              <a:lnSpc>
                <a:spcPct val="101200"/>
              </a:lnSpc>
              <a:spcBef>
                <a:spcPts val="62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call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dirty="0">
                <a:latin typeface="Carlito"/>
                <a:cs typeface="Carlito"/>
              </a:rPr>
              <a:t>“i.i.d”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stands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“independent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identically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distributed”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19220"/>
            <a:ext cx="774001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342900">
              <a:lnSpc>
                <a:spcPts val="3820"/>
              </a:lnSpc>
              <a:spcBef>
                <a:spcPts val="1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3200" dirty="0">
                <a:latin typeface="Carlito"/>
                <a:cs typeface="Carlito"/>
              </a:rPr>
              <a:t>If </a:t>
            </a:r>
            <a:r>
              <a:rPr sz="3200" spc="-15" dirty="0">
                <a:latin typeface="Carlito"/>
                <a:cs typeface="Carlito"/>
              </a:rPr>
              <a:t>examples are </a:t>
            </a:r>
            <a:r>
              <a:rPr sz="3200" dirty="0">
                <a:latin typeface="Carlito"/>
                <a:cs typeface="Carlito"/>
              </a:rPr>
              <a:t>not </a:t>
            </a:r>
            <a:r>
              <a:rPr sz="3200" spc="-5" dirty="0">
                <a:latin typeface="Carlito"/>
                <a:cs typeface="Carlito"/>
              </a:rPr>
              <a:t>independent,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requires</a:t>
            </a:r>
            <a:endParaRPr sz="3200">
              <a:latin typeface="Carlito"/>
              <a:cs typeface="Carlito"/>
            </a:endParaRPr>
          </a:p>
          <a:p>
            <a:pPr marL="812800">
              <a:lnSpc>
                <a:spcPts val="3820"/>
              </a:lnSpc>
            </a:pPr>
            <a:r>
              <a:rPr sz="3200" b="1" i="1" spc="-5" dirty="0">
                <a:solidFill>
                  <a:srgbClr val="FF0000"/>
                </a:solidFill>
                <a:latin typeface="Carlito"/>
                <a:cs typeface="Carlito"/>
              </a:rPr>
              <a:t>collective classification</a:t>
            </a:r>
            <a:endParaRPr sz="3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236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3200" dirty="0">
                <a:latin typeface="Carlito"/>
                <a:cs typeface="Carlito"/>
              </a:rPr>
              <a:t>If </a:t>
            </a:r>
            <a:r>
              <a:rPr sz="3200" spc="-20" dirty="0">
                <a:latin typeface="Carlito"/>
                <a:cs typeface="Carlito"/>
              </a:rPr>
              <a:t>test </a:t>
            </a:r>
            <a:r>
              <a:rPr sz="3200" spc="-5" dirty="0">
                <a:latin typeface="Carlito"/>
                <a:cs typeface="Carlito"/>
              </a:rPr>
              <a:t>distribution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different,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requires</a:t>
            </a:r>
            <a:endParaRPr sz="32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60"/>
              </a:spcBef>
            </a:pPr>
            <a:r>
              <a:rPr sz="3200" b="1" i="1" spc="-5" dirty="0">
                <a:solidFill>
                  <a:srgbClr val="FF0000"/>
                </a:solidFill>
                <a:latin typeface="Carlito"/>
                <a:cs typeface="Carlito"/>
              </a:rPr>
              <a:t>transfer</a:t>
            </a:r>
            <a:r>
              <a:rPr sz="3200" b="1" i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487" y="90170"/>
            <a:ext cx="37833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ML </a:t>
            </a:r>
            <a:r>
              <a:rPr b="1" spc="-5" dirty="0">
                <a:latin typeface="Carlito"/>
                <a:cs typeface="Carlito"/>
              </a:rPr>
              <a:t>in </a:t>
            </a:r>
            <a:r>
              <a:rPr b="1" dirty="0">
                <a:latin typeface="Carlito"/>
                <a:cs typeface="Carlito"/>
              </a:rPr>
              <a:t>a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Nutshell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7475855" cy="4147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5692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Tens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thousands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machine learning  </a:t>
            </a:r>
            <a:r>
              <a:rPr sz="3200" spc="-5" dirty="0">
                <a:latin typeface="Carlito"/>
                <a:cs typeface="Carlito"/>
              </a:rPr>
              <a:t>algorithms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Hundreds </a:t>
            </a:r>
            <a:r>
              <a:rPr sz="2800" spc="-10" dirty="0">
                <a:latin typeface="Carlito"/>
                <a:cs typeface="Carlito"/>
              </a:rPr>
              <a:t>new </a:t>
            </a:r>
            <a:r>
              <a:rPr sz="2800" spc="-15" dirty="0">
                <a:latin typeface="Carlito"/>
                <a:cs typeface="Carlito"/>
              </a:rPr>
              <a:t>every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year</a:t>
            </a:r>
            <a:endParaRPr sz="2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8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Every </a:t>
            </a:r>
            <a:r>
              <a:rPr sz="3200" dirty="0">
                <a:latin typeface="Carlito"/>
                <a:cs typeface="Carlito"/>
              </a:rPr>
              <a:t>ML </a:t>
            </a:r>
            <a:r>
              <a:rPr sz="3200" spc="-5" dirty="0">
                <a:latin typeface="Carlito"/>
                <a:cs typeface="Carlito"/>
              </a:rPr>
              <a:t>algorithm </a:t>
            </a:r>
            <a:r>
              <a:rPr sz="3200" dirty="0">
                <a:latin typeface="Carlito"/>
                <a:cs typeface="Carlito"/>
              </a:rPr>
              <a:t>has </a:t>
            </a:r>
            <a:r>
              <a:rPr sz="3200" spc="-10" dirty="0">
                <a:latin typeface="Carlito"/>
                <a:cs typeface="Carlito"/>
              </a:rPr>
              <a:t>three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components: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5" dirty="0">
                <a:latin typeface="Carlito"/>
                <a:cs typeface="Carlito"/>
              </a:rPr>
              <a:t>Representation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0" dirty="0">
                <a:latin typeface="Carlito"/>
                <a:cs typeface="Carlito"/>
              </a:rPr>
              <a:t>Optimization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15" dirty="0">
                <a:latin typeface="Carlito"/>
                <a:cs typeface="Carlito"/>
              </a:rPr>
              <a:t>Evaluation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5" dirty="0">
                <a:latin typeface="Carlito"/>
                <a:cs typeface="Carlito"/>
              </a:rPr>
              <a:t>Pedro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1818639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649" y="90170"/>
            <a:ext cx="763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5" dirty="0"/>
              <a:t>Function</a:t>
            </a:r>
            <a:r>
              <a:rPr spc="-20" dirty="0"/>
              <a:t> Representations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28420"/>
            <a:ext cx="4925060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Numerical functions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rlito"/>
                <a:cs typeface="Carlito"/>
              </a:rPr>
              <a:t>Linear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Neural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rlito"/>
                <a:cs typeface="Carlito"/>
              </a:rPr>
              <a:t>Support </a:t>
            </a:r>
            <a:r>
              <a:rPr sz="1800" spc="-10" dirty="0">
                <a:latin typeface="Carlito"/>
                <a:cs typeface="Carlito"/>
              </a:rPr>
              <a:t>vector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machines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Symbolic functions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Decision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trees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Rules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propositional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logic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Rules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first-order predicate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logic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Instance-based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functions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Nearest-neighbor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Case-based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Probabilistic </a:t>
            </a:r>
            <a:r>
              <a:rPr sz="2000" spc="-10" dirty="0">
                <a:latin typeface="Carlito"/>
                <a:cs typeface="Carlito"/>
              </a:rPr>
              <a:t>Graphical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Naïve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Bayes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Bayesian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Hidden-Markov </a:t>
            </a:r>
            <a:r>
              <a:rPr sz="1800" spc="-5" dirty="0">
                <a:latin typeface="Carlito"/>
                <a:cs typeface="Carlito"/>
              </a:rPr>
              <a:t>Models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(HMMs)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Probabilistic Context Free </a:t>
            </a:r>
            <a:r>
              <a:rPr sz="1800" spc="-15" dirty="0">
                <a:latin typeface="Carlito"/>
                <a:cs typeface="Carlito"/>
              </a:rPr>
              <a:t>Grammars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(PCFGs)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rlito"/>
                <a:cs typeface="Carlito"/>
              </a:rPr>
              <a:t>Markov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869" y="107950"/>
            <a:ext cx="7683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When </a:t>
            </a:r>
            <a:r>
              <a:rPr sz="4000" dirty="0"/>
              <a:t>Do </a:t>
            </a:r>
            <a:r>
              <a:rPr sz="4000" spc="-75" dirty="0"/>
              <a:t>We </a:t>
            </a:r>
            <a:r>
              <a:rPr sz="4000" spc="-5" dirty="0"/>
              <a:t>Use Machine</a:t>
            </a:r>
            <a:r>
              <a:rPr sz="4000" spc="-15" dirty="0"/>
              <a:t> </a:t>
            </a:r>
            <a:r>
              <a:rPr sz="4000" spc="-5" dirty="0"/>
              <a:t>Learning?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36743"/>
            <a:ext cx="7489825" cy="2118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rlito"/>
                <a:cs typeface="Carlito"/>
              </a:rPr>
              <a:t>ML </a:t>
            </a:r>
            <a:r>
              <a:rPr sz="2800" spc="-5" dirty="0">
                <a:latin typeface="Carlito"/>
                <a:cs typeface="Carlito"/>
              </a:rPr>
              <a:t>is used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when: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Human </a:t>
            </a:r>
            <a:r>
              <a:rPr sz="2400" spc="-10" dirty="0">
                <a:latin typeface="Carlito"/>
                <a:cs typeface="Carlito"/>
              </a:rPr>
              <a:t>expertise </a:t>
            </a:r>
            <a:r>
              <a:rPr sz="2400" dirty="0">
                <a:latin typeface="Carlito"/>
                <a:cs typeface="Carlito"/>
              </a:rPr>
              <a:t>does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exist (navigating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Mars)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Humans can’t </a:t>
            </a:r>
            <a:r>
              <a:rPr sz="2400" spc="-10" dirty="0">
                <a:latin typeface="Carlito"/>
                <a:cs typeface="Carlito"/>
              </a:rPr>
              <a:t>explain </a:t>
            </a:r>
            <a:r>
              <a:rPr sz="2400" spc="-5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expertise </a:t>
            </a:r>
            <a:r>
              <a:rPr sz="2400" spc="-5" dirty="0">
                <a:latin typeface="Carlito"/>
                <a:cs typeface="Carlito"/>
              </a:rPr>
              <a:t>(speech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recognition)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Models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customized </a:t>
            </a:r>
            <a:r>
              <a:rPr sz="2400" spc="-10" dirty="0">
                <a:latin typeface="Carlito"/>
                <a:cs typeface="Carlito"/>
              </a:rPr>
              <a:t>(personalized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medicine)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Models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spc="-10" dirty="0">
                <a:latin typeface="Carlito"/>
                <a:cs typeface="Carlito"/>
              </a:rPr>
              <a:t>huge </a:t>
            </a:r>
            <a:r>
              <a:rPr sz="2400" spc="-5" dirty="0">
                <a:latin typeface="Carlito"/>
                <a:cs typeface="Carlito"/>
              </a:rPr>
              <a:t>amounts of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(genomics)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456343"/>
            <a:ext cx="6566534" cy="1353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800" spc="-5" dirty="0">
                <a:latin typeface="Carlito"/>
                <a:cs typeface="Carlito"/>
              </a:rPr>
              <a:t>Learning </a:t>
            </a:r>
            <a:r>
              <a:rPr sz="2800" dirty="0">
                <a:latin typeface="Carlito"/>
                <a:cs typeface="Carlito"/>
              </a:rPr>
              <a:t>isn’t </a:t>
            </a:r>
            <a:r>
              <a:rPr sz="2800" spc="-25" dirty="0">
                <a:latin typeface="Carlito"/>
                <a:cs typeface="Carlito"/>
              </a:rPr>
              <a:t>always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useful:</a:t>
            </a:r>
            <a:endParaRPr sz="28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no need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“learn” </a:t>
            </a:r>
            <a:r>
              <a:rPr sz="2400" spc="-15" dirty="0">
                <a:latin typeface="Carlito"/>
                <a:cs typeface="Carlito"/>
              </a:rPr>
              <a:t>to calculate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payroll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400" dirty="0">
                <a:latin typeface="Carlito"/>
                <a:cs typeface="Carlito"/>
              </a:rPr>
              <a:t>Based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dirty="0">
                <a:latin typeface="Carlito"/>
                <a:cs typeface="Carlito"/>
              </a:rPr>
              <a:t>slide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E.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Alpaydin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291624"/>
            <a:ext cx="2082482" cy="1667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2204" y="3291624"/>
            <a:ext cx="2001164" cy="1667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5890" y="3287915"/>
            <a:ext cx="1973478" cy="1671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1891" y="3291624"/>
            <a:ext cx="1830031" cy="1667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1818639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54" y="0"/>
            <a:ext cx="59086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0" marR="5080" indent="-1816735">
              <a:lnSpc>
                <a:spcPct val="100000"/>
              </a:lnSpc>
              <a:spcBef>
                <a:spcPts val="100"/>
              </a:spcBef>
            </a:pPr>
            <a:r>
              <a:rPr sz="4000" spc="-35" dirty="0"/>
              <a:t>Various </a:t>
            </a:r>
            <a:r>
              <a:rPr sz="4000" spc="-15" dirty="0"/>
              <a:t>Search/Optimization  </a:t>
            </a:r>
            <a:r>
              <a:rPr sz="4000" spc="-5" dirty="0"/>
              <a:t>Algorithms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66292"/>
            <a:ext cx="3608070" cy="46437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Gradient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descent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rlito"/>
                <a:cs typeface="Carlito"/>
              </a:rPr>
              <a:t>Perceptron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Backpropagation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Dynamic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Programming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HMM</a:t>
            </a:r>
            <a:r>
              <a:rPr sz="2000" spc="-5" dirty="0">
                <a:latin typeface="Carlito"/>
                <a:cs typeface="Carlito"/>
              </a:rPr>
              <a:t> Learning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PCFG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Divide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Conquer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Decision tree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induction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Rule learning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Evolutionary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Computation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Genetic Algorithms </a:t>
            </a:r>
            <a:r>
              <a:rPr sz="2000" dirty="0">
                <a:latin typeface="Carlito"/>
                <a:cs typeface="Carlito"/>
              </a:rPr>
              <a:t>(GAs)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Genetic </a:t>
            </a:r>
            <a:r>
              <a:rPr sz="2000" spc="-10" dirty="0">
                <a:latin typeface="Carlito"/>
                <a:cs typeface="Carlito"/>
              </a:rPr>
              <a:t>Programming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(GP)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Neuro-evolution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5815" y="6429364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210629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5" dirty="0">
                <a:latin typeface="Carlito"/>
                <a:cs typeface="Carlito"/>
              </a:rPr>
              <a:t>Pedro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973" y="90170"/>
            <a:ext cx="2456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arlito"/>
                <a:cs typeface="Carlito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49020"/>
            <a:ext cx="331851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Accuracy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Precision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recall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Squared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error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Likelihood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Posterior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probability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Cost </a:t>
            </a:r>
            <a:r>
              <a:rPr sz="2800" dirty="0">
                <a:latin typeface="Carlito"/>
                <a:cs typeface="Carlito"/>
              </a:rPr>
              <a:t>/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Utility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Margin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Entropy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K-L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divergence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etc.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29" y="90170"/>
            <a:ext cx="3279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504D"/>
                </a:solidFill>
                <a:latin typeface="Carlito"/>
                <a:cs typeface="Carlito"/>
              </a:rPr>
              <a:t>ML </a:t>
            </a:r>
            <a:r>
              <a:rPr b="1" spc="-5" dirty="0">
                <a:solidFill>
                  <a:srgbClr val="C0504D"/>
                </a:solidFill>
                <a:latin typeface="Carlito"/>
                <a:cs typeface="Carlito"/>
              </a:rPr>
              <a:t>in</a:t>
            </a:r>
            <a:r>
              <a:rPr b="1" spc="-6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b="1" spc="-20" dirty="0">
                <a:solidFill>
                  <a:srgbClr val="C0504D"/>
                </a:solidFill>
                <a:latin typeface="Carlito"/>
                <a:cs typeface="Carlito"/>
              </a:rPr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339" y="1376680"/>
            <a:ext cx="7375525" cy="2235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spc="-5" dirty="0">
                <a:latin typeface="Carlito"/>
                <a:cs typeface="Carlito"/>
              </a:rPr>
              <a:t>domain, prior knowledge,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goals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integration, </a:t>
            </a:r>
            <a:r>
              <a:rPr sz="2400" spc="-5" dirty="0">
                <a:latin typeface="Carlito"/>
                <a:cs typeface="Carlito"/>
              </a:rPr>
              <a:t>selection, </a:t>
            </a:r>
            <a:r>
              <a:rPr sz="2400" dirty="0">
                <a:latin typeface="Carlito"/>
                <a:cs typeface="Carlito"/>
              </a:rPr>
              <a:t>cleaning, </a:t>
            </a:r>
            <a:r>
              <a:rPr sz="2400" spc="-5" dirty="0">
                <a:latin typeface="Carlito"/>
                <a:cs typeface="Carlito"/>
              </a:rPr>
              <a:t>pre-processing,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Learn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Interpret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results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Consolidate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deploy </a:t>
            </a:r>
            <a:r>
              <a:rPr sz="2400" spc="-10" dirty="0">
                <a:latin typeface="Carlito"/>
                <a:cs typeface="Carlito"/>
              </a:rPr>
              <a:t>discovered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knowledge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700" y="1435100"/>
            <a:ext cx="1168400" cy="2286000"/>
            <a:chOff x="139700" y="1435100"/>
            <a:chExt cx="1168400" cy="2286000"/>
          </a:xfrm>
        </p:grpSpPr>
        <p:sp>
          <p:nvSpPr>
            <p:cNvPr id="5" name="object 5"/>
            <p:cNvSpPr/>
            <p:nvPr/>
          </p:nvSpPr>
          <p:spPr>
            <a:xfrm>
              <a:off x="139700" y="1435100"/>
              <a:ext cx="1168400" cy="228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063" y="1476286"/>
              <a:ext cx="1041536" cy="21559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200" y="1476278"/>
              <a:ext cx="1041400" cy="2156460"/>
            </a:xfrm>
            <a:custGeom>
              <a:avLst/>
              <a:gdLst/>
              <a:ahLst/>
              <a:cxnLst/>
              <a:rect l="l" t="t" r="r" b="b"/>
              <a:pathLst>
                <a:path w="1041400" h="2156460">
                  <a:moveTo>
                    <a:pt x="0" y="1258983"/>
                  </a:moveTo>
                  <a:lnTo>
                    <a:pt x="1312" y="1213762"/>
                  </a:lnTo>
                  <a:lnTo>
                    <a:pt x="5213" y="1169029"/>
                  </a:lnTo>
                  <a:lnTo>
                    <a:pt x="11647" y="1124846"/>
                  </a:lnTo>
                  <a:lnTo>
                    <a:pt x="20558" y="1081275"/>
                  </a:lnTo>
                  <a:lnTo>
                    <a:pt x="31890" y="1038379"/>
                  </a:lnTo>
                  <a:lnTo>
                    <a:pt x="45588" y="996218"/>
                  </a:lnTo>
                  <a:lnTo>
                    <a:pt x="61595" y="954856"/>
                  </a:lnTo>
                  <a:lnTo>
                    <a:pt x="79857" y="914353"/>
                  </a:lnTo>
                  <a:lnTo>
                    <a:pt x="100317" y="874772"/>
                  </a:lnTo>
                  <a:lnTo>
                    <a:pt x="122920" y="836174"/>
                  </a:lnTo>
                  <a:lnTo>
                    <a:pt x="147610" y="798622"/>
                  </a:lnTo>
                  <a:lnTo>
                    <a:pt x="174331" y="762178"/>
                  </a:lnTo>
                  <a:lnTo>
                    <a:pt x="203029" y="726904"/>
                  </a:lnTo>
                  <a:lnTo>
                    <a:pt x="233646" y="692860"/>
                  </a:lnTo>
                  <a:lnTo>
                    <a:pt x="266127" y="660110"/>
                  </a:lnTo>
                  <a:lnTo>
                    <a:pt x="300418" y="628715"/>
                  </a:lnTo>
                  <a:lnTo>
                    <a:pt x="336461" y="598738"/>
                  </a:lnTo>
                  <a:lnTo>
                    <a:pt x="374201" y="570239"/>
                  </a:lnTo>
                  <a:lnTo>
                    <a:pt x="413583" y="543282"/>
                  </a:lnTo>
                  <a:lnTo>
                    <a:pt x="454551" y="517927"/>
                  </a:lnTo>
                  <a:lnTo>
                    <a:pt x="497049" y="494237"/>
                  </a:lnTo>
                  <a:lnTo>
                    <a:pt x="541021" y="472275"/>
                  </a:lnTo>
                  <a:lnTo>
                    <a:pt x="586412" y="452100"/>
                  </a:lnTo>
                  <a:lnTo>
                    <a:pt x="633166" y="433777"/>
                  </a:lnTo>
                  <a:lnTo>
                    <a:pt x="681228" y="417366"/>
                  </a:lnTo>
                  <a:lnTo>
                    <a:pt x="730541" y="402930"/>
                  </a:lnTo>
                  <a:lnTo>
                    <a:pt x="781050" y="390530"/>
                  </a:lnTo>
                  <a:lnTo>
                    <a:pt x="781051" y="520700"/>
                  </a:lnTo>
                  <a:lnTo>
                    <a:pt x="1041400" y="231870"/>
                  </a:lnTo>
                  <a:lnTo>
                    <a:pt x="781051" y="0"/>
                  </a:lnTo>
                  <a:lnTo>
                    <a:pt x="781051" y="130180"/>
                  </a:lnTo>
                  <a:lnTo>
                    <a:pt x="730542" y="142580"/>
                  </a:lnTo>
                  <a:lnTo>
                    <a:pt x="681229" y="157016"/>
                  </a:lnTo>
                  <a:lnTo>
                    <a:pt x="633167" y="173427"/>
                  </a:lnTo>
                  <a:lnTo>
                    <a:pt x="586413" y="191750"/>
                  </a:lnTo>
                  <a:lnTo>
                    <a:pt x="541022" y="211924"/>
                  </a:lnTo>
                  <a:lnTo>
                    <a:pt x="497050" y="233887"/>
                  </a:lnTo>
                  <a:lnTo>
                    <a:pt x="454552" y="257577"/>
                  </a:lnTo>
                  <a:lnTo>
                    <a:pt x="413584" y="282931"/>
                  </a:lnTo>
                  <a:lnTo>
                    <a:pt x="374202" y="309889"/>
                  </a:lnTo>
                  <a:lnTo>
                    <a:pt x="336462" y="338387"/>
                  </a:lnTo>
                  <a:lnTo>
                    <a:pt x="300419" y="368365"/>
                  </a:lnTo>
                  <a:lnTo>
                    <a:pt x="266128" y="399760"/>
                  </a:lnTo>
                  <a:lnTo>
                    <a:pt x="233647" y="432510"/>
                  </a:lnTo>
                  <a:lnTo>
                    <a:pt x="203030" y="466553"/>
                  </a:lnTo>
                  <a:lnTo>
                    <a:pt x="174332" y="501828"/>
                  </a:lnTo>
                  <a:lnTo>
                    <a:pt x="147611" y="538272"/>
                  </a:lnTo>
                  <a:lnTo>
                    <a:pt x="122921" y="575823"/>
                  </a:lnTo>
                  <a:lnTo>
                    <a:pt x="100318" y="614421"/>
                  </a:lnTo>
                  <a:lnTo>
                    <a:pt x="79858" y="654002"/>
                  </a:lnTo>
                  <a:lnTo>
                    <a:pt x="61596" y="694504"/>
                  </a:lnTo>
                  <a:lnTo>
                    <a:pt x="45589" y="735867"/>
                  </a:lnTo>
                  <a:lnTo>
                    <a:pt x="31891" y="778027"/>
                  </a:lnTo>
                  <a:lnTo>
                    <a:pt x="20559" y="820923"/>
                  </a:lnTo>
                  <a:lnTo>
                    <a:pt x="11648" y="864494"/>
                  </a:lnTo>
                  <a:lnTo>
                    <a:pt x="5214" y="908676"/>
                  </a:lnTo>
                  <a:lnTo>
                    <a:pt x="1313" y="953409"/>
                  </a:lnTo>
                  <a:lnTo>
                    <a:pt x="0" y="998630"/>
                  </a:lnTo>
                  <a:lnTo>
                    <a:pt x="0" y="1258983"/>
                  </a:lnTo>
                  <a:lnTo>
                    <a:pt x="1274" y="1303749"/>
                  </a:lnTo>
                  <a:lnTo>
                    <a:pt x="5058" y="1347948"/>
                  </a:lnTo>
                  <a:lnTo>
                    <a:pt x="11291" y="1391526"/>
                  </a:lnTo>
                  <a:lnTo>
                    <a:pt x="19914" y="1434434"/>
                  </a:lnTo>
                  <a:lnTo>
                    <a:pt x="30867" y="1476619"/>
                  </a:lnTo>
                  <a:lnTo>
                    <a:pt x="44091" y="1518031"/>
                  </a:lnTo>
                  <a:lnTo>
                    <a:pt x="59526" y="1558617"/>
                  </a:lnTo>
                  <a:lnTo>
                    <a:pt x="77112" y="1598327"/>
                  </a:lnTo>
                  <a:lnTo>
                    <a:pt x="96790" y="1637110"/>
                  </a:lnTo>
                  <a:lnTo>
                    <a:pt x="118499" y="1674913"/>
                  </a:lnTo>
                  <a:lnTo>
                    <a:pt x="142181" y="1711685"/>
                  </a:lnTo>
                  <a:lnTo>
                    <a:pt x="167776" y="1747375"/>
                  </a:lnTo>
                  <a:lnTo>
                    <a:pt x="195223" y="1781932"/>
                  </a:lnTo>
                  <a:lnTo>
                    <a:pt x="224463" y="1815304"/>
                  </a:lnTo>
                  <a:lnTo>
                    <a:pt x="255438" y="1847440"/>
                  </a:lnTo>
                  <a:lnTo>
                    <a:pt x="288086" y="1878289"/>
                  </a:lnTo>
                  <a:lnTo>
                    <a:pt x="322348" y="1907798"/>
                  </a:lnTo>
                  <a:lnTo>
                    <a:pt x="358165" y="1935917"/>
                  </a:lnTo>
                  <a:lnTo>
                    <a:pt x="395477" y="1962595"/>
                  </a:lnTo>
                  <a:lnTo>
                    <a:pt x="434224" y="1987779"/>
                  </a:lnTo>
                  <a:lnTo>
                    <a:pt x="474347" y="2011419"/>
                  </a:lnTo>
                  <a:lnTo>
                    <a:pt x="515785" y="2033463"/>
                  </a:lnTo>
                  <a:lnTo>
                    <a:pt x="558480" y="2053859"/>
                  </a:lnTo>
                  <a:lnTo>
                    <a:pt x="602372" y="2072557"/>
                  </a:lnTo>
                  <a:lnTo>
                    <a:pt x="647401" y="2089505"/>
                  </a:lnTo>
                  <a:lnTo>
                    <a:pt x="693506" y="2104652"/>
                  </a:lnTo>
                  <a:lnTo>
                    <a:pt x="740630" y="2117945"/>
                  </a:lnTo>
                  <a:lnTo>
                    <a:pt x="788711" y="2129335"/>
                  </a:lnTo>
                  <a:lnTo>
                    <a:pt x="837691" y="2138769"/>
                  </a:lnTo>
                  <a:lnTo>
                    <a:pt x="887510" y="2146196"/>
                  </a:lnTo>
                  <a:lnTo>
                    <a:pt x="938107" y="2151564"/>
                  </a:lnTo>
                  <a:lnTo>
                    <a:pt x="989424" y="2154823"/>
                  </a:lnTo>
                  <a:lnTo>
                    <a:pt x="1041400" y="2155921"/>
                  </a:lnTo>
                  <a:lnTo>
                    <a:pt x="1041400" y="1895570"/>
                  </a:lnTo>
                  <a:lnTo>
                    <a:pt x="989994" y="1894489"/>
                  </a:lnTo>
                  <a:lnTo>
                    <a:pt x="939173" y="1891281"/>
                  </a:lnTo>
                  <a:lnTo>
                    <a:pt x="888999" y="1885990"/>
                  </a:lnTo>
                  <a:lnTo>
                    <a:pt x="839537" y="1878666"/>
                  </a:lnTo>
                  <a:lnTo>
                    <a:pt x="790850" y="1869354"/>
                  </a:lnTo>
                  <a:lnTo>
                    <a:pt x="743001" y="1858102"/>
                  </a:lnTo>
                  <a:lnTo>
                    <a:pt x="696054" y="1844958"/>
                  </a:lnTo>
                  <a:lnTo>
                    <a:pt x="650072" y="1829968"/>
                  </a:lnTo>
                  <a:lnTo>
                    <a:pt x="605118" y="1813179"/>
                  </a:lnTo>
                  <a:lnTo>
                    <a:pt x="561257" y="1794640"/>
                  </a:lnTo>
                  <a:lnTo>
                    <a:pt x="518550" y="1774397"/>
                  </a:lnTo>
                  <a:lnTo>
                    <a:pt x="477063" y="1752497"/>
                  </a:lnTo>
                  <a:lnTo>
                    <a:pt x="436858" y="1728987"/>
                  </a:lnTo>
                  <a:lnTo>
                    <a:pt x="397999" y="1703915"/>
                  </a:lnTo>
                  <a:lnTo>
                    <a:pt x="360549" y="1677328"/>
                  </a:lnTo>
                  <a:lnTo>
                    <a:pt x="324571" y="1649274"/>
                  </a:lnTo>
                  <a:lnTo>
                    <a:pt x="290130" y="1619798"/>
                  </a:lnTo>
                  <a:lnTo>
                    <a:pt x="257287" y="1588949"/>
                  </a:lnTo>
                  <a:lnTo>
                    <a:pt x="226108" y="1556774"/>
                  </a:lnTo>
                  <a:lnTo>
                    <a:pt x="196655" y="1523319"/>
                  </a:lnTo>
                  <a:lnTo>
                    <a:pt x="168992" y="1488633"/>
                  </a:lnTo>
                  <a:lnTo>
                    <a:pt x="143182" y="1452762"/>
                  </a:lnTo>
                  <a:lnTo>
                    <a:pt x="119288" y="1415754"/>
                  </a:lnTo>
                  <a:lnTo>
                    <a:pt x="97375" y="1377655"/>
                  </a:lnTo>
                  <a:lnTo>
                    <a:pt x="77505" y="1338513"/>
                  </a:lnTo>
                  <a:lnTo>
                    <a:pt x="59741" y="1298375"/>
                  </a:lnTo>
                  <a:lnTo>
                    <a:pt x="44148" y="1257289"/>
                  </a:lnTo>
                  <a:lnTo>
                    <a:pt x="30789" y="1215301"/>
                  </a:lnTo>
                  <a:lnTo>
                    <a:pt x="19727" y="1172459"/>
                  </a:lnTo>
                  <a:lnTo>
                    <a:pt x="11026" y="112881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6882" y="2429116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L</a:t>
            </a:r>
            <a:r>
              <a:rPr sz="2400" spc="-5" dirty="0">
                <a:latin typeface="Carlito"/>
                <a:cs typeface="Carlito"/>
              </a:rPr>
              <a:t>oo</a:t>
            </a:r>
            <a:r>
              <a:rPr sz="2400" dirty="0">
                <a:latin typeface="Carlito"/>
                <a:cs typeface="Carlito"/>
              </a:rPr>
              <a:t>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5815" y="6429364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6578018"/>
            <a:ext cx="263017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Based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dirty="0">
                <a:latin typeface="Carlito"/>
                <a:cs typeface="Carlito"/>
              </a:rPr>
              <a:t>a slide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spc="-15" dirty="0">
                <a:latin typeface="Carlito"/>
                <a:cs typeface="Carlito"/>
              </a:rPr>
              <a:t>Pedro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674" y="2144077"/>
            <a:ext cx="4084954" cy="1369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0965">
              <a:lnSpc>
                <a:spcPct val="100400"/>
              </a:lnSpc>
              <a:spcBef>
                <a:spcPts val="75"/>
              </a:spcBef>
            </a:pPr>
            <a:r>
              <a:rPr dirty="0"/>
              <a:t>A </a:t>
            </a:r>
            <a:r>
              <a:rPr spc="-10" dirty="0"/>
              <a:t>Brief History </a:t>
            </a:r>
            <a:r>
              <a:rPr dirty="0"/>
              <a:t>of  Machine</a:t>
            </a:r>
            <a:r>
              <a:rPr spc="-6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50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1818639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795" y="90170"/>
            <a:ext cx="6419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 </a:t>
            </a:r>
            <a:r>
              <a:rPr dirty="0"/>
              <a:t>of </a:t>
            </a:r>
            <a:r>
              <a:rPr spc="-5"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15720"/>
            <a:ext cx="6097270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1950s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Samuel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rlito"/>
                <a:cs typeface="Carlito"/>
              </a:rPr>
              <a:t>s </a:t>
            </a:r>
            <a:r>
              <a:rPr sz="1800" spc="-10" dirty="0">
                <a:latin typeface="Carlito"/>
                <a:cs typeface="Carlito"/>
              </a:rPr>
              <a:t>checker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player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Selfridge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rlito"/>
                <a:cs typeface="Carlito"/>
              </a:rPr>
              <a:t>s Pandemonium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1960s: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Neural networks: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Perceptron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20" dirty="0">
                <a:latin typeface="Carlito"/>
                <a:cs typeface="Carlito"/>
              </a:rPr>
              <a:t>Pattern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rlito"/>
                <a:cs typeface="Carlito"/>
              </a:rPr>
              <a:t>Learning in </a:t>
            </a:r>
            <a:r>
              <a:rPr sz="1800" spc="-5" dirty="0">
                <a:latin typeface="Carlito"/>
                <a:cs typeface="Carlito"/>
              </a:rPr>
              <a:t>the limit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theory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Minsky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Papert </a:t>
            </a:r>
            <a:r>
              <a:rPr sz="1800" spc="-15" dirty="0">
                <a:latin typeface="Carlito"/>
                <a:cs typeface="Carlito"/>
              </a:rPr>
              <a:t>prove </a:t>
            </a:r>
            <a:r>
              <a:rPr sz="1800" spc="-10" dirty="0">
                <a:latin typeface="Carlito"/>
                <a:cs typeface="Carlito"/>
              </a:rPr>
              <a:t>limitations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Perceptron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1970s: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Symbolic </a:t>
            </a:r>
            <a:r>
              <a:rPr sz="1800" spc="-5" dirty="0">
                <a:latin typeface="Carlito"/>
                <a:cs typeface="Carlito"/>
              </a:rPr>
              <a:t>concept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induction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Winston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10" dirty="0">
                <a:latin typeface="Carlito"/>
                <a:cs typeface="Carlito"/>
              </a:rPr>
              <a:t>s arch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learner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Expert </a:t>
            </a:r>
            <a:r>
              <a:rPr sz="1800" spc="-20" dirty="0">
                <a:latin typeface="Carlito"/>
                <a:cs typeface="Carlito"/>
              </a:rPr>
              <a:t>systems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5" dirty="0">
                <a:latin typeface="Carlito"/>
                <a:cs typeface="Carlito"/>
              </a:rPr>
              <a:t>knowledge acquisition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bottleneck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rlito"/>
                <a:cs typeface="Carlito"/>
              </a:rPr>
              <a:t>Quinlan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ID3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Michalski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5" dirty="0">
                <a:latin typeface="Carlito"/>
                <a:cs typeface="Carlito"/>
              </a:rPr>
              <a:t>s </a:t>
            </a:r>
            <a:r>
              <a:rPr sz="1800" spc="-15" dirty="0">
                <a:latin typeface="Carlito"/>
                <a:cs typeface="Carlito"/>
              </a:rPr>
              <a:t>AQ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soybean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diagnosis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Scientific </a:t>
            </a:r>
            <a:r>
              <a:rPr sz="1800" spc="-10" dirty="0">
                <a:latin typeface="Carlito"/>
                <a:cs typeface="Carlito"/>
              </a:rPr>
              <a:t>discovery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BACON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Mathematical discovery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1818639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01" y="90170"/>
            <a:ext cx="803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 </a:t>
            </a:r>
            <a:r>
              <a:rPr dirty="0"/>
              <a:t>of </a:t>
            </a:r>
            <a:r>
              <a:rPr spc="-5" dirty="0"/>
              <a:t>Machine Learning</a:t>
            </a:r>
            <a:r>
              <a:rPr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28420"/>
            <a:ext cx="686435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1980s: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Advanced decision </a:t>
            </a:r>
            <a:r>
              <a:rPr sz="1800" spc="-10" dirty="0">
                <a:latin typeface="Carlito"/>
                <a:cs typeface="Carlito"/>
              </a:rPr>
              <a:t>tree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rule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Explanation-based Learning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(EBL)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rlito"/>
                <a:cs typeface="Carlito"/>
              </a:rPr>
              <a:t>Learning and planning and </a:t>
            </a:r>
            <a:r>
              <a:rPr sz="1800" spc="-5" dirty="0">
                <a:latin typeface="Carlito"/>
                <a:cs typeface="Carlito"/>
              </a:rPr>
              <a:t>problem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solving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Utility </a:t>
            </a:r>
            <a:r>
              <a:rPr sz="1800" spc="-10" dirty="0"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Analogy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Cognitive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architectures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Resurgence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neural networks </a:t>
            </a:r>
            <a:r>
              <a:rPr sz="1800" spc="-5" dirty="0">
                <a:latin typeface="Carlito"/>
                <a:cs typeface="Carlito"/>
              </a:rPr>
              <a:t>(connectionism,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backpropagation)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rlito"/>
                <a:cs typeface="Carlito"/>
              </a:rPr>
              <a:t>Valiant</a:t>
            </a:r>
            <a:r>
              <a:rPr sz="1800" spc="-15" dirty="0">
                <a:latin typeface="Arial"/>
                <a:cs typeface="Arial"/>
              </a:rPr>
              <a:t>’</a:t>
            </a:r>
            <a:r>
              <a:rPr sz="1800" spc="-15" dirty="0">
                <a:latin typeface="Carlito"/>
                <a:cs typeface="Carlito"/>
              </a:rPr>
              <a:t>s </a:t>
            </a:r>
            <a:r>
              <a:rPr sz="1800" spc="-55" dirty="0">
                <a:latin typeface="Carlito"/>
                <a:cs typeface="Carlito"/>
              </a:rPr>
              <a:t>PAC </a:t>
            </a:r>
            <a:r>
              <a:rPr sz="1800" spc="-5" dirty="0">
                <a:latin typeface="Carlito"/>
                <a:cs typeface="Carlito"/>
              </a:rPr>
              <a:t>Learning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Theory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Focus </a:t>
            </a:r>
            <a:r>
              <a:rPr sz="1800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experimental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methodology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1990s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Data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mining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Adaptive </a:t>
            </a:r>
            <a:r>
              <a:rPr sz="1800" spc="-10" dirty="0">
                <a:latin typeface="Carlito"/>
                <a:cs typeface="Carlito"/>
              </a:rPr>
              <a:t>software </a:t>
            </a:r>
            <a:r>
              <a:rPr sz="1800" spc="-5" dirty="0">
                <a:latin typeface="Carlito"/>
                <a:cs typeface="Carlito"/>
              </a:rPr>
              <a:t>agents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web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applications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0" dirty="0">
                <a:latin typeface="Carlito"/>
                <a:cs typeface="Carlito"/>
              </a:rPr>
              <a:t>Text</a:t>
            </a:r>
            <a:r>
              <a:rPr sz="1800" spc="-5" dirty="0">
                <a:latin typeface="Carlito"/>
                <a:cs typeface="Carlito"/>
              </a:rPr>
              <a:t> learning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latin typeface="Carlito"/>
                <a:cs typeface="Carlito"/>
              </a:rPr>
              <a:t>Reinforcement </a:t>
            </a:r>
            <a:r>
              <a:rPr sz="1800" spc="-5" dirty="0">
                <a:latin typeface="Carlito"/>
                <a:cs typeface="Carlito"/>
              </a:rPr>
              <a:t>learning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(RL)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Inductive </a:t>
            </a:r>
            <a:r>
              <a:rPr sz="1800" dirty="0">
                <a:latin typeface="Carlito"/>
                <a:cs typeface="Carlito"/>
              </a:rPr>
              <a:t>Logic </a:t>
            </a:r>
            <a:r>
              <a:rPr sz="1800" spc="-10" dirty="0">
                <a:latin typeface="Carlito"/>
                <a:cs typeface="Carlito"/>
              </a:rPr>
              <a:t>Programming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(ILP)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spcBef>
                <a:spcPts val="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rlito"/>
                <a:cs typeface="Carlito"/>
              </a:rPr>
              <a:t>Ensembles: </a:t>
            </a:r>
            <a:r>
              <a:rPr sz="1800" dirty="0">
                <a:latin typeface="Carlito"/>
                <a:cs typeface="Carlito"/>
              </a:rPr>
              <a:t>Bagging, </a:t>
            </a:r>
            <a:r>
              <a:rPr sz="1800" spc="-5" dirty="0">
                <a:latin typeface="Carlito"/>
                <a:cs typeface="Carlito"/>
              </a:rPr>
              <a:t>Boosting,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Stacking</a:t>
            </a:r>
            <a:endParaRPr sz="1800">
              <a:latin typeface="Carlito"/>
              <a:cs typeface="Carlito"/>
            </a:endParaRPr>
          </a:p>
          <a:p>
            <a:pPr marL="755650" lvl="1" indent="-285750">
              <a:lnSpc>
                <a:spcPts val="213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rlito"/>
                <a:cs typeface="Carlito"/>
              </a:rPr>
              <a:t>Bayes </a:t>
            </a:r>
            <a:r>
              <a:rPr sz="1800" spc="-5" dirty="0">
                <a:latin typeface="Carlito"/>
                <a:cs typeface="Carlito"/>
              </a:rPr>
              <a:t>Net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22174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Based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dirty="0">
                <a:latin typeface="Carlito"/>
                <a:cs typeface="Carlito"/>
              </a:rPr>
              <a:t>slide </a:t>
            </a:r>
            <a:r>
              <a:rPr sz="1400" spc="-5" dirty="0">
                <a:latin typeface="Carlito"/>
                <a:cs typeface="Carlito"/>
              </a:rPr>
              <a:t>by </a:t>
            </a:r>
            <a:r>
              <a:rPr sz="1400" spc="-10" dirty="0">
                <a:latin typeface="Carlito"/>
                <a:cs typeface="Carlito"/>
              </a:rPr>
              <a:t>Ray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01" y="90170"/>
            <a:ext cx="803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 </a:t>
            </a:r>
            <a:r>
              <a:rPr dirty="0"/>
              <a:t>of </a:t>
            </a:r>
            <a:r>
              <a:rPr spc="-5" dirty="0"/>
              <a:t>Machine Learning</a:t>
            </a:r>
            <a:r>
              <a:rPr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90320"/>
            <a:ext cx="7795259" cy="510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9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2000s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ts val="216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Support </a:t>
            </a:r>
            <a:r>
              <a:rPr sz="2000" spc="-10" dirty="0">
                <a:latin typeface="Carlito"/>
                <a:cs typeface="Carlito"/>
              </a:rPr>
              <a:t>vector </a:t>
            </a:r>
            <a:r>
              <a:rPr sz="2000" spc="-5" dirty="0">
                <a:latin typeface="Carlito"/>
                <a:cs typeface="Carlito"/>
              </a:rPr>
              <a:t>machines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15" dirty="0">
                <a:latin typeface="Carlito"/>
                <a:cs typeface="Carlito"/>
              </a:rPr>
              <a:t>kernel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Graphical</a:t>
            </a:r>
            <a:r>
              <a:rPr sz="2000" spc="-5" dirty="0">
                <a:latin typeface="Carlito"/>
                <a:cs typeface="Carlito"/>
              </a:rPr>
              <a:t> models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Statistical relational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Carlito"/>
                <a:cs typeface="Carlito"/>
              </a:rPr>
              <a:t>Transfer</a:t>
            </a:r>
            <a:r>
              <a:rPr sz="2000" spc="-5" dirty="0">
                <a:latin typeface="Carlito"/>
                <a:cs typeface="Carlito"/>
              </a:rPr>
              <a:t> learning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2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Sequence labeling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Collective classification and structured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outputs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spc="-15" dirty="0">
                <a:latin typeface="Carlito"/>
                <a:cs typeface="Carlito"/>
              </a:rPr>
              <a:t>Systems </a:t>
            </a:r>
            <a:r>
              <a:rPr sz="2000" spc="-5" dirty="0">
                <a:latin typeface="Carlito"/>
                <a:cs typeface="Carlito"/>
              </a:rPr>
              <a:t>Applications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600" spc="-5" dirty="0">
                <a:latin typeface="Carlito"/>
                <a:cs typeface="Carlito"/>
              </a:rPr>
              <a:t>Compilers, Debugging, </a:t>
            </a:r>
            <a:r>
              <a:rPr sz="1600" spc="-10" dirty="0">
                <a:latin typeface="Carlito"/>
                <a:cs typeface="Carlito"/>
              </a:rPr>
              <a:t>Graphics,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Security)</a:t>
            </a:r>
            <a:endParaRPr sz="16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E-mail management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rlito"/>
                <a:cs typeface="Carlito"/>
              </a:rPr>
              <a:t>Personalized </a:t>
            </a:r>
            <a:r>
              <a:rPr sz="2000" spc="-5" dirty="0">
                <a:latin typeface="Carlito"/>
                <a:cs typeface="Carlito"/>
              </a:rPr>
              <a:t>assistants that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learn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robotics and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vision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2010s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ts val="216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Deep learning</a:t>
            </a:r>
            <a:r>
              <a:rPr sz="2000" spc="-15" dirty="0">
                <a:latin typeface="Carlito"/>
                <a:cs typeface="Carlito"/>
              </a:rPr>
              <a:t> systems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2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big </a:t>
            </a:r>
            <a:r>
              <a:rPr sz="2000" spc="-10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Bayesian </a:t>
            </a:r>
            <a:r>
              <a:rPr sz="2000" spc="-5" dirty="0">
                <a:latin typeface="Carlito"/>
                <a:cs typeface="Carlito"/>
              </a:rPr>
              <a:t>methods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Multi-task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10" dirty="0">
                <a:latin typeface="Carlito"/>
                <a:cs typeface="Carlito"/>
              </a:rPr>
              <a:t>lifelong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15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Applications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vision, speech, </a:t>
            </a:r>
            <a:r>
              <a:rPr sz="2000" dirty="0">
                <a:latin typeface="Carlito"/>
                <a:cs typeface="Carlito"/>
              </a:rPr>
              <a:t>social </a:t>
            </a:r>
            <a:r>
              <a:rPr sz="2000" spc="-10" dirty="0">
                <a:latin typeface="Carlito"/>
                <a:cs typeface="Carlito"/>
              </a:rPr>
              <a:t>networks, </a:t>
            </a: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10" dirty="0">
                <a:latin typeface="Carlito"/>
                <a:cs typeface="Carlito"/>
              </a:rPr>
              <a:t>to read,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250"/>
              </a:lnSpc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rlito"/>
                <a:cs typeface="Carlito"/>
              </a:rPr>
              <a:t>???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ABFA7-1E9E-4C98-B3D0-7DA1250DE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endParaRPr lang="tr-T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63764-C3D9-4422-83DB-9E09D5D85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9pPr>
          </a:lstStyle>
          <a:p>
            <a:fld id="{8FB19F83-8AC1-48EF-B1E9-DF26E21F217D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40EF96F-4D10-4F51-B20D-AC328ECE5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What We Talk About When We  Talk About“Learning”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0ABBF79-549E-4DE8-A7E6-2040ADBA5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620" y="2819400"/>
            <a:ext cx="8501380" cy="2492990"/>
          </a:xfrm>
        </p:spPr>
        <p:txBody>
          <a:bodyPr/>
          <a:lstStyle/>
          <a:p>
            <a:r>
              <a:rPr lang="tr-TR" altLang="en-US" dirty="0"/>
              <a:t>Learning general models from a data of particular examples </a:t>
            </a:r>
          </a:p>
          <a:p>
            <a:r>
              <a:rPr lang="tr-TR" altLang="en-US" dirty="0"/>
              <a:t>Data is cheap and abundant (data warehouses, data marts); knowledge is expensive and scarce. </a:t>
            </a:r>
          </a:p>
          <a:p>
            <a:r>
              <a:rPr lang="tr-TR" altLang="en-US" dirty="0"/>
              <a:t>Example in retail: Customer transactions to consumer behavior: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tr-TR" altLang="en-US" i="1" dirty="0"/>
              <a:t>People who bought “Da Vinci Code” also bought “The Five People You Meet in Heaven”  (www.amazon.com)</a:t>
            </a:r>
          </a:p>
          <a:p>
            <a:r>
              <a:rPr lang="tr-TR" altLang="en-US" dirty="0">
                <a:solidFill>
                  <a:srgbClr val="FF0000"/>
                </a:solidFill>
              </a:rPr>
              <a:t>Build a model that is </a:t>
            </a:r>
            <a:r>
              <a:rPr lang="tr-TR" altLang="en-US" i="1" dirty="0">
                <a:solidFill>
                  <a:srgbClr val="FF0000"/>
                </a:solidFill>
              </a:rPr>
              <a:t>a good and useful approximation</a:t>
            </a:r>
            <a:r>
              <a:rPr lang="tr-TR" altLang="en-US" dirty="0">
                <a:solidFill>
                  <a:srgbClr val="FF0000"/>
                </a:solidFill>
              </a:rPr>
              <a:t> to the data</a:t>
            </a:r>
            <a:r>
              <a:rPr lang="tr-TR" altLang="en-US" dirty="0"/>
              <a:t>.</a:t>
            </a:r>
            <a:r>
              <a:rPr lang="tr-TR" altLang="en-US" i="1" dirty="0"/>
              <a:t> </a:t>
            </a: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92" y="209232"/>
            <a:ext cx="842264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5080" indent="-1597660">
              <a:lnSpc>
                <a:spcPct val="113100"/>
              </a:lnSpc>
              <a:spcBef>
                <a:spcPts val="100"/>
              </a:spcBef>
            </a:pPr>
            <a:r>
              <a:rPr sz="2800" dirty="0"/>
              <a:t>A </a:t>
            </a:r>
            <a:r>
              <a:rPr sz="2800" spc="-5" dirty="0"/>
              <a:t>classic </a:t>
            </a:r>
            <a:r>
              <a:rPr sz="2800" spc="-20" dirty="0"/>
              <a:t>example </a:t>
            </a:r>
            <a:r>
              <a:rPr sz="2800" spc="-5" dirty="0"/>
              <a:t>of </a:t>
            </a:r>
            <a:r>
              <a:rPr sz="2800" dirty="0"/>
              <a:t>a </a:t>
            </a:r>
            <a:r>
              <a:rPr sz="2800" spc="-10" dirty="0"/>
              <a:t>task that </a:t>
            </a:r>
            <a:r>
              <a:rPr sz="2800" spc="-15" dirty="0"/>
              <a:t>requires </a:t>
            </a:r>
            <a:r>
              <a:rPr sz="2800" spc="-5" dirty="0"/>
              <a:t>machine </a:t>
            </a:r>
            <a:r>
              <a:rPr sz="2800" spc="-10" dirty="0"/>
              <a:t>learning:  </a:t>
            </a:r>
            <a:r>
              <a:rPr sz="2800" spc="-5" dirty="0"/>
              <a:t>It is </a:t>
            </a:r>
            <a:r>
              <a:rPr sz="2800" spc="-10" dirty="0"/>
              <a:t>very </a:t>
            </a:r>
            <a:r>
              <a:rPr sz="2800" spc="-15" dirty="0"/>
              <a:t>hard to </a:t>
            </a:r>
            <a:r>
              <a:rPr sz="2800" spc="-20" dirty="0"/>
              <a:t>say </a:t>
            </a:r>
            <a:r>
              <a:rPr sz="2800" spc="-10" dirty="0"/>
              <a:t>what </a:t>
            </a:r>
            <a:r>
              <a:rPr sz="2800" spc="-25" dirty="0"/>
              <a:t>makes </a:t>
            </a:r>
            <a:r>
              <a:rPr sz="2800" dirty="0"/>
              <a:t>a</a:t>
            </a:r>
            <a:r>
              <a:rPr sz="2800" spc="125" dirty="0"/>
              <a:t> </a:t>
            </a:r>
            <a:r>
              <a:rPr sz="2800" dirty="0"/>
              <a:t>2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82637" y="1561048"/>
            <a:ext cx="7327900" cy="4999355"/>
            <a:chOff x="782637" y="1561048"/>
            <a:chExt cx="7327900" cy="4999355"/>
          </a:xfrm>
        </p:grpSpPr>
        <p:sp>
          <p:nvSpPr>
            <p:cNvPr id="4" name="object 4"/>
            <p:cNvSpPr/>
            <p:nvPr/>
          </p:nvSpPr>
          <p:spPr>
            <a:xfrm>
              <a:off x="1005783" y="1561048"/>
              <a:ext cx="7104366" cy="4999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162" y="2565400"/>
              <a:ext cx="5219700" cy="827405"/>
            </a:xfrm>
            <a:custGeom>
              <a:avLst/>
              <a:gdLst/>
              <a:ahLst/>
              <a:cxnLst/>
              <a:rect l="l" t="t" r="r" b="b"/>
              <a:pathLst>
                <a:path w="5219700" h="827404">
                  <a:moveTo>
                    <a:pt x="0" y="0"/>
                  </a:moveTo>
                  <a:lnTo>
                    <a:pt x="5219702" y="0"/>
                  </a:lnTo>
                  <a:lnTo>
                    <a:pt x="5219702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000" y="2565400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9975" y="4762499"/>
              <a:ext cx="1368425" cy="827405"/>
            </a:xfrm>
            <a:custGeom>
              <a:avLst/>
              <a:gdLst/>
              <a:ahLst/>
              <a:cxnLst/>
              <a:rect l="l" t="t" r="r" b="b"/>
              <a:pathLst>
                <a:path w="1368425" h="827404">
                  <a:moveTo>
                    <a:pt x="0" y="0"/>
                  </a:moveTo>
                  <a:lnTo>
                    <a:pt x="1368430" y="0"/>
                  </a:lnTo>
                  <a:lnTo>
                    <a:pt x="1368430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87" y="3681412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78202" y="642936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8202" y="6429364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Slide credit: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76" y="109220"/>
            <a:ext cx="711136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85470" marR="5080" indent="-573405">
              <a:lnSpc>
                <a:spcPts val="3800"/>
              </a:lnSpc>
              <a:spcBef>
                <a:spcPts val="260"/>
              </a:spcBef>
            </a:pPr>
            <a:r>
              <a:rPr sz="3200" dirty="0"/>
              <a:t>Some </a:t>
            </a:r>
            <a:r>
              <a:rPr sz="3200" spc="-10" dirty="0"/>
              <a:t>more </a:t>
            </a:r>
            <a:r>
              <a:rPr sz="3200" spc="-15" dirty="0"/>
              <a:t>examples </a:t>
            </a:r>
            <a:r>
              <a:rPr sz="3200" spc="-5" dirty="0"/>
              <a:t>of </a:t>
            </a:r>
            <a:r>
              <a:rPr sz="3200" spc="-15" dirty="0"/>
              <a:t>tasks </a:t>
            </a:r>
            <a:r>
              <a:rPr sz="3200" spc="-10" dirty="0"/>
              <a:t>that </a:t>
            </a:r>
            <a:r>
              <a:rPr sz="3200" spc="-15" dirty="0"/>
              <a:t>are best  </a:t>
            </a:r>
            <a:r>
              <a:rPr sz="3200" spc="-10" dirty="0"/>
              <a:t>solved </a:t>
            </a:r>
            <a:r>
              <a:rPr sz="3200" spc="-5" dirty="0"/>
              <a:t>by </a:t>
            </a:r>
            <a:r>
              <a:rPr sz="3200" dirty="0"/>
              <a:t>using a learning</a:t>
            </a:r>
            <a:r>
              <a:rPr sz="3200" spc="15" dirty="0"/>
              <a:t> </a:t>
            </a:r>
            <a:r>
              <a:rPr sz="3200" spc="-5" dirty="0"/>
              <a:t>algorithm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7023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2800" spc="-10" dirty="0"/>
              <a:t>Recognizing </a:t>
            </a:r>
            <a:r>
              <a:rPr sz="2800" spc="-15" dirty="0"/>
              <a:t>patterns:</a:t>
            </a:r>
            <a:endParaRPr sz="2800"/>
          </a:p>
          <a:p>
            <a:pPr marL="97028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Facial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identities or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facial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expressions</a:t>
            </a:r>
            <a:endParaRPr sz="2400">
              <a:latin typeface="Carlito"/>
              <a:cs typeface="Carlito"/>
            </a:endParaRPr>
          </a:p>
          <a:p>
            <a:pPr marL="970280" lvl="1" indent="-28575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Handwritten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or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spoken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words</a:t>
            </a:r>
            <a:endParaRPr sz="2400">
              <a:latin typeface="Carlito"/>
              <a:cs typeface="Carlito"/>
            </a:endParaRPr>
          </a:p>
          <a:p>
            <a:pPr marL="97028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Medical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images</a:t>
            </a:r>
            <a:endParaRPr sz="2400">
              <a:latin typeface="Carlito"/>
              <a:cs typeface="Carlito"/>
            </a:endParaRPr>
          </a:p>
          <a:p>
            <a:pPr marL="57023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2800" spc="-15" dirty="0"/>
              <a:t>Generating</a:t>
            </a:r>
            <a:r>
              <a:rPr sz="2800" spc="-10" dirty="0"/>
              <a:t> </a:t>
            </a:r>
            <a:r>
              <a:rPr sz="2800" spc="-15" dirty="0"/>
              <a:t>patterns:</a:t>
            </a:r>
            <a:endParaRPr sz="2800"/>
          </a:p>
          <a:p>
            <a:pPr marL="97028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Generating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images or motion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sequences</a:t>
            </a:r>
            <a:endParaRPr sz="2400">
              <a:latin typeface="Carlito"/>
              <a:cs typeface="Carlito"/>
            </a:endParaRPr>
          </a:p>
          <a:p>
            <a:pPr marL="57023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2800" spc="-10" dirty="0"/>
              <a:t>Recognizing</a:t>
            </a:r>
            <a:r>
              <a:rPr sz="2800" spc="-5" dirty="0"/>
              <a:t> anomalies:</a:t>
            </a:r>
            <a:endParaRPr sz="2800"/>
          </a:p>
          <a:p>
            <a:pPr marL="97028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Unusual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credit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card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transactions</a:t>
            </a:r>
            <a:endParaRPr sz="2400">
              <a:latin typeface="Carlito"/>
              <a:cs typeface="Carlito"/>
            </a:endParaRPr>
          </a:p>
          <a:p>
            <a:pPr marL="970280" lvl="1" indent="-28575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Unusual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patterns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of sensor readings in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nuclear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power</a:t>
            </a:r>
            <a:r>
              <a:rPr sz="2400" spc="3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plant</a:t>
            </a:r>
            <a:endParaRPr sz="2400">
              <a:latin typeface="Carlito"/>
              <a:cs typeface="Carlito"/>
            </a:endParaRPr>
          </a:p>
          <a:p>
            <a:pPr marL="57023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2800" spc="-10" dirty="0"/>
              <a:t>Prediction:</a:t>
            </a:r>
            <a:endParaRPr sz="2800"/>
          </a:p>
          <a:p>
            <a:pPr marL="97028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9702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Future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stock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prices </a:t>
            </a:r>
            <a:r>
              <a:rPr sz="2400" spc="-5" dirty="0">
                <a:solidFill>
                  <a:srgbClr val="4F81BD"/>
                </a:solidFill>
                <a:latin typeface="Carlito"/>
                <a:cs typeface="Carlito"/>
              </a:rPr>
              <a:t>or currency </a:t>
            </a:r>
            <a:r>
              <a:rPr sz="2400" spc="-15" dirty="0">
                <a:solidFill>
                  <a:srgbClr val="4F81BD"/>
                </a:solidFill>
                <a:latin typeface="Carlito"/>
                <a:cs typeface="Carlito"/>
              </a:rPr>
              <a:t>exchange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F81BD"/>
                </a:solidFill>
                <a:latin typeface="Carlito"/>
                <a:cs typeface="Carlito"/>
              </a:rPr>
              <a:t>rates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400" y="650561"/>
            <a:ext cx="4439308" cy="555687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0253" y="2681287"/>
            <a:ext cx="3001991" cy="33729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58196" y="4813540"/>
            <a:ext cx="1406106" cy="12422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1178" y="700218"/>
            <a:ext cx="372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1178" y="1074993"/>
            <a:ext cx="3871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Computer systems simulate human intelligence processes, including: learning, reasoning, self-correction.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“Cognitive computing” find solutions  in complex situations where answers may be ambiguous and uncertain.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Strong vs. Weak 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1178" y="2875112"/>
            <a:ext cx="372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B70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1178" y="3256341"/>
            <a:ext cx="3871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Computer systems that learn by generalizing data examples without relying on rules-based programming.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Supervised, Unsupervised, and Reinforcement Learning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1178" y="4582707"/>
            <a:ext cx="372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1178" y="4968808"/>
            <a:ext cx="3871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Large neural networks and huge amounts of data create hierarchy of models</a:t>
            </a:r>
            <a:r>
              <a:rPr lang="en-US" sz="1600" i="1" dirty="0"/>
              <a:t> </a:t>
            </a:r>
            <a:r>
              <a:rPr lang="en-US" sz="1600" dirty="0"/>
              <a:t>which allows computer to learn complicated concepts by building them out of simpler ones.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647" y="1205487"/>
            <a:ext cx="2318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Logic reasoning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Language </a:t>
            </a:r>
          </a:p>
          <a:p>
            <a:r>
              <a:rPr lang="en-US" dirty="0">
                <a:solidFill>
                  <a:schemeClr val="bg1"/>
                </a:solidFill>
              </a:rPr>
              <a:t>    Processing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Computer Vision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Robotics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8703" y="3274209"/>
            <a:ext cx="2828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Virtual Assistants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Email Spam &amp; Malware Filtering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Product Recommendation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Self-driving cars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061" y="4877036"/>
            <a:ext cx="328993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68275" indent="-168275" fontAlgn="base">
              <a:buFont typeface="Arial" panose="020B0604020202020204" pitchFamily="34" charset="0"/>
              <a:buChar char="•"/>
            </a:pPr>
            <a:r>
              <a:rPr lang="en-US" dirty="0"/>
              <a:t>Automatic Machine Translation</a:t>
            </a:r>
          </a:p>
          <a:p>
            <a:pPr marL="168275" indent="-168275" fontAlgn="base">
              <a:buFont typeface="Arial" panose="020B0604020202020204" pitchFamily="34" charset="0"/>
              <a:buChar char="•"/>
            </a:pPr>
            <a:r>
              <a:rPr lang="en-US" dirty="0"/>
              <a:t>Object Classification in Photos</a:t>
            </a:r>
          </a:p>
          <a:p>
            <a:pPr marL="168275" indent="-168275" fontAlgn="base">
              <a:buFont typeface="Arial" panose="020B0604020202020204" pitchFamily="34" charset="0"/>
              <a:buChar char="•"/>
            </a:pPr>
            <a:r>
              <a:rPr lang="en-US" dirty="0"/>
              <a:t>Image Caption Generation</a:t>
            </a:r>
          </a:p>
          <a:p>
            <a:pPr marL="168275" indent="-168275" fontAlgn="base">
              <a:buFont typeface="Arial" panose="020B0604020202020204" pitchFamily="34" charset="0"/>
              <a:buChar char="•"/>
            </a:pPr>
            <a:r>
              <a:rPr lang="en-US" dirty="0"/>
              <a:t>Automatic Game Playing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33380" y="0"/>
            <a:ext cx="9177380" cy="402926"/>
            <a:chOff x="90376" y="-4904"/>
            <a:chExt cx="9177380" cy="402926"/>
          </a:xfrm>
        </p:grpSpPr>
        <p:grpSp>
          <p:nvGrpSpPr>
            <p:cNvPr id="17" name="Group 16"/>
            <p:cNvGrpSpPr/>
            <p:nvPr/>
          </p:nvGrpSpPr>
          <p:grpSpPr>
            <a:xfrm>
              <a:off x="90376" y="0"/>
              <a:ext cx="9177380" cy="398022"/>
              <a:chOff x="-16691" y="-9107"/>
              <a:chExt cx="9177380" cy="39802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-16691" y="-9107"/>
                <a:ext cx="9177380" cy="383700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19583"/>
                <a:ext cx="91439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31156" y="-4904"/>
              <a:ext cx="8281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“AI 101” </a:t>
              </a:r>
              <a:r>
                <a:rPr lang="en-US" dirty="0">
                  <a:solidFill>
                    <a:schemeClr val="bg1"/>
                  </a:solidFill>
                </a:rPr>
                <a:t>…  an overview of artificial intelligence and machine learning relevant to ROI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370966"/>
            <a:ext cx="9144000" cy="500736"/>
            <a:chOff x="0" y="6370966"/>
            <a:chExt cx="9144000" cy="500736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6370966"/>
              <a:ext cx="9144000" cy="500736"/>
              <a:chOff x="0" y="6370966"/>
              <a:chExt cx="9144000" cy="50073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6620299"/>
                <a:ext cx="9144000" cy="251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5"/>
              <p:cNvSpPr txBox="1">
                <a:spLocks noChangeArrowheads="1"/>
              </p:cNvSpPr>
              <p:nvPr/>
            </p:nvSpPr>
            <p:spPr bwMode="auto">
              <a:xfrm>
                <a:off x="0" y="6370966"/>
                <a:ext cx="9144000" cy="230832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University of North Carolina at Charlotte   -   North Carolina State University  -   Fayetteville State University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23975" y="6596052"/>
              <a:ext cx="6496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Confidential Information.  For Limited Distribution as Appropriate.  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9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623" y="523783"/>
            <a:ext cx="73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Roadmap for Building Machine Learning 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8500" y="1953081"/>
            <a:ext cx="1367609" cy="1065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8500" y="3053914"/>
            <a:ext cx="1367609" cy="452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227" y="2467990"/>
            <a:ext cx="788632" cy="521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227" y="3107182"/>
            <a:ext cx="788632" cy="5208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633493" y="2898822"/>
            <a:ext cx="417251" cy="307583"/>
          </a:xfrm>
          <a:prstGeom prst="rightArrow">
            <a:avLst>
              <a:gd name="adj1" fmla="val 26909"/>
              <a:gd name="adj2" fmla="val 673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91" y="3745481"/>
            <a:ext cx="281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7297" y="2104007"/>
            <a:ext cx="1171850" cy="830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6471" y="3789871"/>
            <a:ext cx="155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1149" y="2301667"/>
            <a:ext cx="1294660" cy="452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12496" y="2301667"/>
            <a:ext cx="1294660" cy="452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65510" y="3202268"/>
            <a:ext cx="788632" cy="521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9135" y="3798749"/>
            <a:ext cx="17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0232" y="3798749"/>
            <a:ext cx="14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4163" y="1524814"/>
            <a:ext cx="788632" cy="521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  <p:cxnSp>
        <p:nvCxnSpPr>
          <p:cNvPr id="18" name="Straight Connector 17"/>
          <p:cNvCxnSpPr>
            <a:stCxn id="4" idx="3"/>
          </p:cNvCxnSpPr>
          <p:nvPr/>
        </p:nvCxnSpPr>
        <p:spPr>
          <a:xfrm>
            <a:off x="3436109" y="3280295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88479" y="2745550"/>
            <a:ext cx="0" cy="557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16" idx="2"/>
          </p:cNvCxnSpPr>
          <p:nvPr/>
        </p:nvCxnSpPr>
        <p:spPr>
          <a:xfrm flipV="1">
            <a:off x="6188479" y="2046022"/>
            <a:ext cx="0" cy="25564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462290" y="2365377"/>
            <a:ext cx="417251" cy="307583"/>
          </a:xfrm>
          <a:prstGeom prst="rightArrow">
            <a:avLst>
              <a:gd name="adj1" fmla="val 26909"/>
              <a:gd name="adj2" fmla="val 673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096526" y="2365377"/>
            <a:ext cx="417251" cy="307583"/>
          </a:xfrm>
          <a:prstGeom prst="rightArrow">
            <a:avLst>
              <a:gd name="adj1" fmla="val 26909"/>
              <a:gd name="adj2" fmla="val 673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43073" y="3494563"/>
            <a:ext cx="0" cy="25564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33461" y="3787804"/>
            <a:ext cx="4105656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35809" y="2483969"/>
            <a:ext cx="276687" cy="816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908756" y="1795034"/>
            <a:ext cx="0" cy="1965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9091" y="1440250"/>
            <a:ext cx="2812446" cy="27387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582795" y="1781449"/>
            <a:ext cx="365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616471" y="1440250"/>
            <a:ext cx="1557730" cy="27387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260760" y="1440250"/>
            <a:ext cx="1704537" cy="27387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55956" y="1440250"/>
            <a:ext cx="1481328" cy="273877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7556629" y="2809262"/>
            <a:ext cx="417251" cy="307583"/>
          </a:xfrm>
          <a:prstGeom prst="rightArrow">
            <a:avLst>
              <a:gd name="adj1" fmla="val 26909"/>
              <a:gd name="adj2" fmla="val 673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9092" y="4314548"/>
            <a:ext cx="2812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Feature Extraction &amp; Scaling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Feature Selection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Dimensionality Reduction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Sampling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31537" y="4323968"/>
            <a:ext cx="1727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Model Selection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Cross-Validation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Performance Metrics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/>
              <a:t>Hyperparameter Optimization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068500" y="2718916"/>
            <a:ext cx="136760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86255" y="2718916"/>
            <a:ext cx="13679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/>
              <a:t>Validation Dataset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-24327" y="9053"/>
            <a:ext cx="9177380" cy="402926"/>
            <a:chOff x="90376" y="-4904"/>
            <a:chExt cx="9177380" cy="402926"/>
          </a:xfrm>
        </p:grpSpPr>
        <p:grpSp>
          <p:nvGrpSpPr>
            <p:cNvPr id="40" name="Group 39"/>
            <p:cNvGrpSpPr/>
            <p:nvPr/>
          </p:nvGrpSpPr>
          <p:grpSpPr>
            <a:xfrm>
              <a:off x="90376" y="0"/>
              <a:ext cx="9177380" cy="398022"/>
              <a:chOff x="-16691" y="-9107"/>
              <a:chExt cx="9177380" cy="39802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-16691" y="-9107"/>
                <a:ext cx="9177380" cy="383700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0" y="19583"/>
                <a:ext cx="91439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31156" y="-4904"/>
              <a:ext cx="8281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“AI 101” </a:t>
              </a:r>
              <a:r>
                <a:rPr lang="en-US" dirty="0">
                  <a:solidFill>
                    <a:schemeClr val="bg1"/>
                  </a:solidFill>
                </a:rPr>
                <a:t>…  an overview of artificial intelligence and machine learning relevant to ROI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6370966"/>
            <a:ext cx="9144000" cy="500736"/>
            <a:chOff x="0" y="6370966"/>
            <a:chExt cx="9144000" cy="500736"/>
          </a:xfrm>
        </p:grpSpPr>
        <p:grpSp>
          <p:nvGrpSpPr>
            <p:cNvPr id="51" name="Group 50"/>
            <p:cNvGrpSpPr/>
            <p:nvPr/>
          </p:nvGrpSpPr>
          <p:grpSpPr>
            <a:xfrm>
              <a:off x="0" y="6370966"/>
              <a:ext cx="9144000" cy="500736"/>
              <a:chOff x="0" y="6370966"/>
              <a:chExt cx="9144000" cy="50073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0" y="6620299"/>
                <a:ext cx="9144000" cy="251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"/>
              <p:cNvSpPr txBox="1">
                <a:spLocks noChangeArrowheads="1"/>
              </p:cNvSpPr>
              <p:nvPr/>
            </p:nvSpPr>
            <p:spPr bwMode="auto">
              <a:xfrm>
                <a:off x="0" y="6370966"/>
                <a:ext cx="9144000" cy="230832"/>
              </a:xfrm>
              <a:prstGeom prst="rect">
                <a:avLst/>
              </a:prstGeom>
              <a:solidFill>
                <a:srgbClr val="A5002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University of North Carolina at Charlotte   -   North Carolina State University  -   Fayetteville State University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323975" y="6596052"/>
              <a:ext cx="6496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Confidential Information.  For Limited Distribution as Appropriate.  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50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2190</Words>
  <Application>Microsoft Macintosh PowerPoint</Application>
  <PresentationFormat>On-screen Show (4:3)</PresentationFormat>
  <Paragraphs>453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AoyagiKouzanFontT</vt:lpstr>
      <vt:lpstr>Arial</vt:lpstr>
      <vt:lpstr>Arial Rounded MT Bold</vt:lpstr>
      <vt:lpstr>Calibri</vt:lpstr>
      <vt:lpstr>Carlito</vt:lpstr>
      <vt:lpstr>Lucida Bright</vt:lpstr>
      <vt:lpstr>Palatino Linotype</vt:lpstr>
      <vt:lpstr>Symbol</vt:lpstr>
      <vt:lpstr>Times New Roman</vt:lpstr>
      <vt:lpstr>Wingdings</vt:lpstr>
      <vt:lpstr>Office Theme</vt:lpstr>
      <vt:lpstr>Introduction to  Machine Learning</vt:lpstr>
      <vt:lpstr>What is Machine Learning?</vt:lpstr>
      <vt:lpstr>Traditional Programming</vt:lpstr>
      <vt:lpstr>When Do We Use Machine Learning?</vt:lpstr>
      <vt:lpstr>What We Talk About When We  Talk About“Learning”</vt:lpstr>
      <vt:lpstr>A classic example of a task that requires machine learning:  It is very hard to say what makes a 2</vt:lpstr>
      <vt:lpstr>Some more examples of tasks that are best  solved by using a learning algorithm</vt:lpstr>
      <vt:lpstr>PowerPoint Presentation</vt:lpstr>
      <vt:lpstr>PowerPoint Presentation</vt:lpstr>
      <vt:lpstr>Sample Applications</vt:lpstr>
      <vt:lpstr>Samuel’s Checkers-Player</vt:lpstr>
      <vt:lpstr>Defining the Learning Task</vt:lpstr>
      <vt:lpstr>State of the Art Applications of  Machine Learning</vt:lpstr>
      <vt:lpstr>Autonomous Cars</vt:lpstr>
      <vt:lpstr>Autonomous Car Sensors</vt:lpstr>
      <vt:lpstr>Autonomous Car Technology</vt:lpstr>
      <vt:lpstr>Deep Learning in the Headlines</vt:lpstr>
      <vt:lpstr>Deep Belief Net on Face Images</vt:lpstr>
      <vt:lpstr>Training on Multiple Objects</vt:lpstr>
      <vt:lpstr>Scene Labeling via Deep Learning</vt:lpstr>
      <vt:lpstr>Machine Learning in  Automatic Speech Recognition</vt:lpstr>
      <vt:lpstr>Impact of Deep Learning in Speech Technology</vt:lpstr>
      <vt:lpstr>Types of Learning</vt:lpstr>
      <vt:lpstr>PowerPoint Presentation</vt:lpstr>
      <vt:lpstr>Supervised Learning: Uses</vt:lpstr>
      <vt:lpstr>Classification</vt:lpstr>
      <vt:lpstr>Classification: Applications</vt:lpstr>
      <vt:lpstr>Face Recognition</vt:lpstr>
      <vt:lpstr>Regression</vt:lpstr>
      <vt:lpstr>Regression Applications</vt:lpstr>
      <vt:lpstr>Unsupervised Learning</vt:lpstr>
      <vt:lpstr>Unsupervised Learning</vt:lpstr>
      <vt:lpstr>Reinforcement Learning</vt:lpstr>
      <vt:lpstr>Reinforcement Learning</vt:lpstr>
      <vt:lpstr>Framing a Learning Problem</vt:lpstr>
      <vt:lpstr>Designing a Learning System</vt:lpstr>
      <vt:lpstr>Training vs. Test Distribution</vt:lpstr>
      <vt:lpstr>ML in a Nutshell</vt:lpstr>
      <vt:lpstr>Various Function Representations</vt:lpstr>
      <vt:lpstr>Various Search/Optimization  Algorithms</vt:lpstr>
      <vt:lpstr>Evaluation</vt:lpstr>
      <vt:lpstr>ML in Practice</vt:lpstr>
      <vt:lpstr>A Brief History of  Machine Learning</vt:lpstr>
      <vt:lpstr>History of Machine Learning</vt:lpstr>
      <vt:lpstr>History of Machine Learning (cont.)</vt:lpstr>
      <vt:lpstr>History of Machine Learning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419/519 Introduction to  Machine Learning</dc:title>
  <dc:creator>Sagar Kulkarni</dc:creator>
  <cp:lastModifiedBy>Sagar Kulkarni</cp:lastModifiedBy>
  <cp:revision>4</cp:revision>
  <dcterms:created xsi:type="dcterms:W3CDTF">2021-09-03T10:13:28Z</dcterms:created>
  <dcterms:modified xsi:type="dcterms:W3CDTF">2021-09-06T09:11:34Z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2021-09-03T00:00:00Z</vt:filetime>
  </property>
</Properties>
</file>