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00e3ea72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00e3ea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4d9ae97a0_2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4d9ae97a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4d9ae97a0_2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4d9ae97a0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4d9ae97a0_2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4d9ae97a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00e3ea785_0_2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00e3ea78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6ee17417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ee174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6ee1741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6ee1741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6ee1741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ee1741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00e3ea785_0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00e3ea78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00e3ea785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00e3ea78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00e3ea785_0_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00e3ea78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00e3ea785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00e3ea78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4cffde8b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4cffde8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4cffde8b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4cffde8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4cffde8b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4cffde8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4cffde8b8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4cffde8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4cffde8b8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4cffde8b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4d9ae97a0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4d9ae97a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55" name="Google Shape;55;p14"/>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58" name="Google Shape;58;p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1" name="Google Shape;61;p16"/>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2" name="Google Shape;62;p16"/>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 Id="rId6" Type="http://schemas.openxmlformats.org/officeDocument/2006/relationships/hyperlink" Target="http://www.appschool.co.i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 Id="rId6" Type="http://schemas.openxmlformats.org/officeDocument/2006/relationships/hyperlink" Target="http://www.appschool.co.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www.appschool.co.il/" TargetMode="External"/><Relationship Id="rId4" Type="http://schemas.openxmlformats.org/officeDocument/2006/relationships/hyperlink" Target="http://www.appschool.co.il/" TargetMode="External"/><Relationship Id="rId5" Type="http://schemas.openxmlformats.org/officeDocument/2006/relationships/hyperlink" Target="http://www.appschool.co.i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0"/>
          <p:cNvSpPr txBox="1"/>
          <p:nvPr>
            <p:ph type="ctrTitle"/>
          </p:nvPr>
        </p:nvSpPr>
        <p:spPr>
          <a:xfrm>
            <a:off x="685800" y="1737090"/>
            <a:ext cx="7772400" cy="1006200"/>
          </a:xfrm>
          <a:prstGeom prst="rect">
            <a:avLst/>
          </a:prstGeom>
        </p:spPr>
        <p:txBody>
          <a:bodyPr anchorCtr="0" anchor="b" bIns="91425" lIns="91425" spcFirstLastPara="1" rIns="91425" wrap="square" tIns="91425">
            <a:normAutofit fontScale="90000"/>
          </a:bodyPr>
          <a:lstStyle/>
          <a:p>
            <a:pPr indent="0" lvl="0" marL="0" rtl="1" algn="ctr">
              <a:spcBef>
                <a:spcPts val="0"/>
              </a:spcBef>
              <a:spcAft>
                <a:spcPts val="0"/>
              </a:spcAft>
              <a:buNone/>
            </a:pPr>
            <a:r>
              <a:rPr lang="en" sz="3000"/>
              <a:t>javascript</a:t>
            </a:r>
            <a:endParaRPr sz="3000"/>
          </a:p>
          <a:p>
            <a:pPr indent="0" lvl="0" marL="0" rtl="0" algn="ctr">
              <a:spcBef>
                <a:spcPts val="0"/>
              </a:spcBef>
              <a:spcAft>
                <a:spcPts val="0"/>
              </a:spcAft>
              <a:buNone/>
            </a:pPr>
            <a:r>
              <a:rPr lang="en" sz="3000"/>
              <a:t>gaming</a:t>
            </a:r>
            <a:endParaRPr sz="3000"/>
          </a:p>
        </p:txBody>
      </p:sp>
      <p:sp>
        <p:nvSpPr>
          <p:cNvPr id="73" name="Google Shape;73;p20"/>
          <p:cNvSpPr txBox="1"/>
          <p:nvPr>
            <p:ph idx="1" type="subTitle"/>
          </p:nvPr>
        </p:nvSpPr>
        <p:spPr>
          <a:xfrm>
            <a:off x="311700" y="2815219"/>
            <a:ext cx="8520600" cy="594300"/>
          </a:xfrm>
          <a:prstGeom prst="rect">
            <a:avLst/>
          </a:prstGeom>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None/>
            </a:pPr>
            <a:r>
              <a:t/>
            </a:r>
            <a:endParaRPr>
              <a:solidFill>
                <a:srgbClr val="38761D"/>
              </a:solidFill>
            </a:endParaRPr>
          </a:p>
          <a:p>
            <a:pPr indent="0" lvl="0" marL="0" rtl="0" algn="ctr">
              <a:spcBef>
                <a:spcPts val="0"/>
              </a:spcBef>
              <a:spcAft>
                <a:spcPts val="0"/>
              </a:spcAft>
              <a:buNone/>
            </a:pPr>
            <a:r>
              <a:t/>
            </a:r>
            <a:endParaRPr/>
          </a:p>
        </p:txBody>
      </p:sp>
      <p:sp>
        <p:nvSpPr>
          <p:cNvPr id="74" name="Google Shape;74;p20"/>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a:t>
            </a:r>
            <a:r>
              <a:rPr b="1" lang="en" sz="1200">
                <a:solidFill>
                  <a:srgbClr val="669966"/>
                </a:solidFill>
                <a:highlight>
                  <a:srgbClr val="FFFFFF"/>
                </a:highlight>
                <a:uFill>
                  <a:noFill/>
                </a:uFill>
                <a:hlinkClick r:id="rId5">
                  <a:extLst>
                    <a:ext uri="{A12FA001-AC4F-418D-AE19-62706E023703}">
                      <ahyp:hlinkClr val="tx"/>
                    </a:ext>
                  </a:extLst>
                </a:hlinkClick>
              </a:rPr>
              <a:t>.io</a:t>
            </a:r>
            <a:endParaRPr b="1" sz="1200">
              <a:solidFill>
                <a:srgbClr val="669966"/>
              </a:solidFill>
              <a:highlight>
                <a:srgbClr val="FFFFFF"/>
              </a:highlight>
              <a:uFill>
                <a:noFill/>
              </a:uFill>
              <a:hlinkClick r:id="rId6">
                <a:extLst>
                  <a:ext uri="{A12FA001-AC4F-418D-AE19-62706E023703}">
                    <ahyp:hlinkClr val="tx"/>
                  </a:ext>
                </a:extLst>
              </a:hlinkCli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3800">
                <a:solidFill>
                  <a:srgbClr val="000000"/>
                </a:solidFill>
              </a:rPr>
              <a:t>הזזת אובייקטים </a:t>
            </a:r>
            <a:endParaRPr/>
          </a:p>
        </p:txBody>
      </p:sp>
      <p:sp>
        <p:nvSpPr>
          <p:cNvPr id="190" name="Google Shape;190;p29"/>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0000FF"/>
                </a:solidFill>
                <a:highlight>
                  <a:srgbClr val="FFFFFF"/>
                </a:highlight>
                <a:latin typeface="Courier New"/>
                <a:ea typeface="Courier New"/>
                <a:cs typeface="Courier New"/>
                <a:sym typeface="Courier New"/>
              </a:rPr>
              <a:t>function</a:t>
            </a:r>
            <a:r>
              <a:rPr lang="en" sz="1700">
                <a:highlight>
                  <a:srgbClr val="FFFFFF"/>
                </a:highlight>
                <a:latin typeface="Courier New"/>
                <a:ea typeface="Courier New"/>
                <a:cs typeface="Courier New"/>
                <a:sym typeface="Courier New"/>
              </a:rPr>
              <a:t> </a:t>
            </a:r>
            <a:r>
              <a:rPr lang="en" sz="1700">
                <a:solidFill>
                  <a:srgbClr val="795E26"/>
                </a:solidFill>
                <a:highlight>
                  <a:srgbClr val="FFFFFF"/>
                </a:highlight>
                <a:latin typeface="Courier New"/>
                <a:ea typeface="Courier New"/>
                <a:cs typeface="Courier New"/>
                <a:sym typeface="Courier New"/>
              </a:rPr>
              <a:t>keyUpHandler</a:t>
            </a: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0000FF"/>
                </a:solidFill>
                <a:highlight>
                  <a:srgbClr val="FFFFFF"/>
                </a:highlight>
                <a:latin typeface="Courier New"/>
                <a:ea typeface="Courier New"/>
                <a:cs typeface="Courier New"/>
                <a:sym typeface="Courier New"/>
              </a:rPr>
              <a:t>var</a:t>
            </a: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keyPressed</a:t>
            </a:r>
            <a:r>
              <a:rPr lang="en" sz="1700">
                <a:highlight>
                  <a:srgbClr val="FFFFFF"/>
                </a:highlight>
                <a:latin typeface="Courier New"/>
                <a:ea typeface="Courier New"/>
                <a:cs typeface="Courier New"/>
                <a:sym typeface="Courier New"/>
              </a:rPr>
              <a:t> = </a:t>
            </a:r>
            <a:r>
              <a:rPr lang="en" sz="1700">
                <a:solidFill>
                  <a:srgbClr val="001080"/>
                </a:solidFill>
                <a:highlight>
                  <a:srgbClr val="FFFFFF"/>
                </a:highlight>
                <a:latin typeface="Courier New"/>
                <a:ea typeface="Courier New"/>
                <a:cs typeface="Courier New"/>
                <a:sym typeface="Courier New"/>
              </a:rPr>
              <a:t>event</a:t>
            </a:r>
            <a:r>
              <a:rPr lang="en" sz="1700">
                <a:highlight>
                  <a:srgbClr val="FFFFFF"/>
                </a:highlight>
                <a:latin typeface="Courier New"/>
                <a:ea typeface="Courier New"/>
                <a:cs typeface="Courier New"/>
                <a:sym typeface="Courier New"/>
              </a:rPr>
              <a:t>.</a:t>
            </a:r>
            <a:r>
              <a:rPr lang="en" sz="1700">
                <a:solidFill>
                  <a:srgbClr val="001080"/>
                </a:solidFill>
                <a:highlight>
                  <a:srgbClr val="FFFFFF"/>
                </a:highlight>
                <a:latin typeface="Courier New"/>
                <a:ea typeface="Courier New"/>
                <a:cs typeface="Courier New"/>
                <a:sym typeface="Courier New"/>
              </a:rPr>
              <a:t>keyCode</a:t>
            </a:r>
            <a:r>
              <a:rPr lang="en" sz="1700">
                <a:highlight>
                  <a:srgbClr val="FFFFFF"/>
                </a:highlight>
                <a:latin typeface="Courier New"/>
                <a:ea typeface="Courier New"/>
                <a:cs typeface="Courier New"/>
                <a:sym typeface="Courier New"/>
              </a:rPr>
              <a:t>;</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AF00DB"/>
                </a:solidFill>
                <a:highlight>
                  <a:srgbClr val="FFFFFF"/>
                </a:highlight>
                <a:latin typeface="Courier New"/>
                <a:ea typeface="Courier New"/>
                <a:cs typeface="Courier New"/>
                <a:sym typeface="Courier New"/>
              </a:rPr>
              <a:t>if</a:t>
            </a: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keyPressed</a:t>
            </a:r>
            <a:r>
              <a:rPr lang="en" sz="1700">
                <a:highlight>
                  <a:srgbClr val="FFFFFF"/>
                </a:highlight>
                <a:latin typeface="Courier New"/>
                <a:ea typeface="Courier New"/>
                <a:cs typeface="Courier New"/>
                <a:sym typeface="Courier New"/>
              </a:rPr>
              <a:t> == </a:t>
            </a:r>
            <a:r>
              <a:rPr lang="en" sz="1700">
                <a:solidFill>
                  <a:srgbClr val="001080"/>
                </a:solidFill>
                <a:highlight>
                  <a:srgbClr val="FFFFFF"/>
                </a:highlight>
                <a:latin typeface="Courier New"/>
                <a:ea typeface="Courier New"/>
                <a:cs typeface="Courier New"/>
                <a:sym typeface="Courier New"/>
              </a:rPr>
              <a:t>UP_KEY</a:t>
            </a: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y</a:t>
            </a:r>
            <a:r>
              <a:rPr lang="en" sz="1700">
                <a:highlight>
                  <a:srgbClr val="FFFFFF"/>
                </a:highlight>
                <a:latin typeface="Courier New"/>
                <a:ea typeface="Courier New"/>
                <a:cs typeface="Courier New"/>
                <a:sym typeface="Courier New"/>
              </a:rPr>
              <a:t>=</a:t>
            </a:r>
            <a:r>
              <a:rPr lang="en" sz="1700">
                <a:solidFill>
                  <a:srgbClr val="001080"/>
                </a:solidFill>
                <a:highlight>
                  <a:srgbClr val="FFFFFF"/>
                </a:highlight>
                <a:latin typeface="Courier New"/>
                <a:ea typeface="Courier New"/>
                <a:cs typeface="Courier New"/>
                <a:sym typeface="Courier New"/>
              </a:rPr>
              <a:t>y</a:t>
            </a:r>
            <a:r>
              <a:rPr lang="en" sz="1700">
                <a:highlight>
                  <a:srgbClr val="FFFFFF"/>
                </a:highlight>
                <a:latin typeface="Courier New"/>
                <a:ea typeface="Courier New"/>
                <a:cs typeface="Courier New"/>
                <a:sym typeface="Courier New"/>
              </a:rPr>
              <a:t>-</a:t>
            </a:r>
            <a:r>
              <a:rPr lang="en" sz="1700">
                <a:solidFill>
                  <a:srgbClr val="098658"/>
                </a:solidFill>
                <a:highlight>
                  <a:srgbClr val="FFFFFF"/>
                </a:highlight>
                <a:latin typeface="Courier New"/>
                <a:ea typeface="Courier New"/>
                <a:cs typeface="Courier New"/>
                <a:sym typeface="Courier New"/>
              </a:rPr>
              <a:t>10</a:t>
            </a:r>
            <a:endParaRPr sz="17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AF00DB"/>
                </a:solidFill>
                <a:highlight>
                  <a:srgbClr val="FFFFFF"/>
                </a:highlight>
                <a:latin typeface="Courier New"/>
                <a:ea typeface="Courier New"/>
                <a:cs typeface="Courier New"/>
                <a:sym typeface="Courier New"/>
              </a:rPr>
              <a:t>if</a:t>
            </a: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keyPressed</a:t>
            </a:r>
            <a:r>
              <a:rPr lang="en" sz="1700">
                <a:highlight>
                  <a:srgbClr val="FFFFFF"/>
                </a:highlight>
                <a:latin typeface="Courier New"/>
                <a:ea typeface="Courier New"/>
                <a:cs typeface="Courier New"/>
                <a:sym typeface="Courier New"/>
              </a:rPr>
              <a:t> == </a:t>
            </a:r>
            <a:r>
              <a:rPr lang="en" sz="1700">
                <a:solidFill>
                  <a:srgbClr val="001080"/>
                </a:solidFill>
                <a:highlight>
                  <a:srgbClr val="FFFFFF"/>
                </a:highlight>
                <a:latin typeface="Courier New"/>
                <a:ea typeface="Courier New"/>
                <a:cs typeface="Courier New"/>
                <a:sym typeface="Courier New"/>
              </a:rPr>
              <a:t>DOWN_KEY</a:t>
            </a: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y</a:t>
            </a:r>
            <a:r>
              <a:rPr lang="en" sz="1700">
                <a:highlight>
                  <a:srgbClr val="FFFFFF"/>
                </a:highlight>
                <a:latin typeface="Courier New"/>
                <a:ea typeface="Courier New"/>
                <a:cs typeface="Courier New"/>
                <a:sym typeface="Courier New"/>
              </a:rPr>
              <a:t>=</a:t>
            </a:r>
            <a:r>
              <a:rPr lang="en" sz="1700">
                <a:solidFill>
                  <a:srgbClr val="001080"/>
                </a:solidFill>
                <a:highlight>
                  <a:srgbClr val="FFFFFF"/>
                </a:highlight>
                <a:latin typeface="Courier New"/>
                <a:ea typeface="Courier New"/>
                <a:cs typeface="Courier New"/>
                <a:sym typeface="Courier New"/>
              </a:rPr>
              <a:t>y</a:t>
            </a:r>
            <a:r>
              <a:rPr lang="en" sz="1700">
                <a:highlight>
                  <a:srgbClr val="FFFFFF"/>
                </a:highlight>
                <a:latin typeface="Courier New"/>
                <a:ea typeface="Courier New"/>
                <a:cs typeface="Courier New"/>
                <a:sym typeface="Courier New"/>
              </a:rPr>
              <a:t>+</a:t>
            </a:r>
            <a:r>
              <a:rPr lang="en" sz="1700">
                <a:solidFill>
                  <a:srgbClr val="098658"/>
                </a:solidFill>
                <a:highlight>
                  <a:srgbClr val="FFFFFF"/>
                </a:highlight>
                <a:latin typeface="Courier New"/>
                <a:ea typeface="Courier New"/>
                <a:cs typeface="Courier New"/>
                <a:sym typeface="Courier New"/>
              </a:rPr>
              <a:t>10</a:t>
            </a:r>
            <a:endParaRPr sz="17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ctx</a:t>
            </a:r>
            <a:r>
              <a:rPr lang="en" sz="1700">
                <a:highlight>
                  <a:srgbClr val="FFFFFF"/>
                </a:highlight>
                <a:latin typeface="Courier New"/>
                <a:ea typeface="Courier New"/>
                <a:cs typeface="Courier New"/>
                <a:sym typeface="Courier New"/>
              </a:rPr>
              <a:t>.</a:t>
            </a:r>
            <a:r>
              <a:rPr lang="en" sz="1700">
                <a:solidFill>
                  <a:srgbClr val="795E26"/>
                </a:solidFill>
                <a:highlight>
                  <a:srgbClr val="FFFFFF"/>
                </a:highlight>
                <a:latin typeface="Courier New"/>
                <a:ea typeface="Courier New"/>
                <a:cs typeface="Courier New"/>
                <a:sym typeface="Courier New"/>
              </a:rPr>
              <a:t>clearRect</a:t>
            </a:r>
            <a:r>
              <a:rPr lang="en" sz="1700">
                <a:highlight>
                  <a:srgbClr val="FFFFFF"/>
                </a:highlight>
                <a:latin typeface="Courier New"/>
                <a:ea typeface="Courier New"/>
                <a:cs typeface="Courier New"/>
                <a:sym typeface="Courier New"/>
              </a:rPr>
              <a:t>(</a:t>
            </a:r>
            <a:r>
              <a:rPr lang="en" sz="1700">
                <a:solidFill>
                  <a:srgbClr val="098658"/>
                </a:solidFill>
                <a:highlight>
                  <a:srgbClr val="FFFFFF"/>
                </a:highlight>
                <a:latin typeface="Courier New"/>
                <a:ea typeface="Courier New"/>
                <a:cs typeface="Courier New"/>
                <a:sym typeface="Courier New"/>
              </a:rPr>
              <a:t>0</a:t>
            </a:r>
            <a:r>
              <a:rPr lang="en" sz="1700">
                <a:highlight>
                  <a:srgbClr val="FFFFFF"/>
                </a:highlight>
                <a:latin typeface="Courier New"/>
                <a:ea typeface="Courier New"/>
                <a:cs typeface="Courier New"/>
                <a:sym typeface="Courier New"/>
              </a:rPr>
              <a:t>, </a:t>
            </a:r>
            <a:r>
              <a:rPr lang="en" sz="1700">
                <a:solidFill>
                  <a:srgbClr val="098658"/>
                </a:solidFill>
                <a:highlight>
                  <a:srgbClr val="FFFFFF"/>
                </a:highlight>
                <a:latin typeface="Courier New"/>
                <a:ea typeface="Courier New"/>
                <a:cs typeface="Courier New"/>
                <a:sym typeface="Courier New"/>
              </a:rPr>
              <a:t>0</a:t>
            </a: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canvas</a:t>
            </a:r>
            <a:r>
              <a:rPr lang="en" sz="1700">
                <a:highlight>
                  <a:srgbClr val="FFFFFF"/>
                </a:highlight>
                <a:latin typeface="Courier New"/>
                <a:ea typeface="Courier New"/>
                <a:cs typeface="Courier New"/>
                <a:sym typeface="Courier New"/>
              </a:rPr>
              <a:t>.</a:t>
            </a:r>
            <a:r>
              <a:rPr lang="en" sz="1700">
                <a:solidFill>
                  <a:srgbClr val="001080"/>
                </a:solidFill>
                <a:highlight>
                  <a:srgbClr val="FFFFFF"/>
                </a:highlight>
                <a:latin typeface="Courier New"/>
                <a:ea typeface="Courier New"/>
                <a:cs typeface="Courier New"/>
                <a:sym typeface="Courier New"/>
              </a:rPr>
              <a:t>width</a:t>
            </a:r>
            <a:r>
              <a:rPr lang="en" sz="1700">
                <a:highlight>
                  <a:srgbClr val="FFFFFF"/>
                </a:highlight>
                <a:latin typeface="Courier New"/>
                <a:ea typeface="Courier New"/>
                <a:cs typeface="Courier New"/>
                <a:sym typeface="Courier New"/>
              </a:rPr>
              <a:t>, </a:t>
            </a:r>
            <a:r>
              <a:rPr lang="en" sz="1700">
                <a:solidFill>
                  <a:srgbClr val="001080"/>
                </a:solidFill>
                <a:highlight>
                  <a:srgbClr val="FFFFFF"/>
                </a:highlight>
                <a:latin typeface="Courier New"/>
                <a:ea typeface="Courier New"/>
                <a:cs typeface="Courier New"/>
                <a:sym typeface="Courier New"/>
              </a:rPr>
              <a:t>canvas</a:t>
            </a:r>
            <a:r>
              <a:rPr lang="en" sz="1700">
                <a:highlight>
                  <a:srgbClr val="FFFFFF"/>
                </a:highlight>
                <a:latin typeface="Courier New"/>
                <a:ea typeface="Courier New"/>
                <a:cs typeface="Courier New"/>
                <a:sym typeface="Courier New"/>
              </a:rPr>
              <a:t>.</a:t>
            </a:r>
            <a:r>
              <a:rPr lang="en" sz="1700">
                <a:solidFill>
                  <a:srgbClr val="001080"/>
                </a:solidFill>
                <a:highlight>
                  <a:srgbClr val="FFFFFF"/>
                </a:highlight>
                <a:latin typeface="Courier New"/>
                <a:ea typeface="Courier New"/>
                <a:cs typeface="Courier New"/>
                <a:sym typeface="Courier New"/>
              </a:rPr>
              <a:t>height</a:t>
            </a:r>
            <a:r>
              <a:rPr lang="en" sz="1700">
                <a:highlight>
                  <a:srgbClr val="FFFFFF"/>
                </a:highlight>
                <a:latin typeface="Courier New"/>
                <a:ea typeface="Courier New"/>
                <a:cs typeface="Courier New"/>
                <a:sym typeface="Courier New"/>
              </a:rPr>
              <a:t>);</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r>
              <a:rPr lang="en" sz="1700">
                <a:solidFill>
                  <a:srgbClr val="795E26"/>
                </a:solidFill>
                <a:highlight>
                  <a:srgbClr val="FFFFFF"/>
                </a:highlight>
                <a:latin typeface="Courier New"/>
                <a:ea typeface="Courier New"/>
                <a:cs typeface="Courier New"/>
                <a:sym typeface="Courier New"/>
              </a:rPr>
              <a:t>drawBall</a:t>
            </a:r>
            <a:r>
              <a:rPr lang="en" sz="1700">
                <a:highlight>
                  <a:srgbClr val="FFFFFF"/>
                </a:highlight>
                <a:latin typeface="Courier New"/>
                <a:ea typeface="Courier New"/>
                <a:cs typeface="Courier New"/>
                <a:sym typeface="Courier New"/>
              </a:rPr>
              <a:t>();</a:t>
            </a:r>
            <a:endParaRPr sz="17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700">
                <a:highlight>
                  <a:srgbClr val="FFFFFF"/>
                </a:highlight>
                <a:latin typeface="Courier New"/>
                <a:ea typeface="Courier New"/>
                <a:cs typeface="Courier New"/>
                <a:sym typeface="Courier New"/>
              </a:rPr>
              <a:t>   }</a:t>
            </a:r>
            <a:endParaRPr sz="17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sz="900">
              <a:highlight>
                <a:srgbClr val="FFFFFF"/>
              </a:highlight>
              <a:latin typeface="Courier New"/>
              <a:ea typeface="Courier New"/>
              <a:cs typeface="Courier New"/>
              <a:sym typeface="Courier New"/>
            </a:endParaRPr>
          </a:p>
        </p:txBody>
      </p:sp>
      <p:sp>
        <p:nvSpPr>
          <p:cNvPr id="191" name="Google Shape;191;p29"/>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3800"/>
              <a:t>דוגמה: </a:t>
            </a:r>
            <a:r>
              <a:rPr b="0" lang="en" sz="3800">
                <a:solidFill>
                  <a:srgbClr val="000000"/>
                </a:solidFill>
              </a:rPr>
              <a:t>ציור כדור </a:t>
            </a:r>
            <a:endParaRPr/>
          </a:p>
        </p:txBody>
      </p:sp>
      <p:sp>
        <p:nvSpPr>
          <p:cNvPr id="197" name="Google Shape;197;p30"/>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00FF"/>
                </a:solidFill>
                <a:highlight>
                  <a:srgbClr val="FFFFFF"/>
                </a:highlight>
                <a:latin typeface="Courier New"/>
                <a:ea typeface="Courier New"/>
                <a:cs typeface="Courier New"/>
                <a:sym typeface="Courier New"/>
              </a:rPr>
              <a:t>function</a:t>
            </a:r>
            <a:r>
              <a:rPr lang="en" sz="1900">
                <a:highlight>
                  <a:srgbClr val="FFFFFF"/>
                </a:highlight>
                <a:latin typeface="Courier New"/>
                <a:ea typeface="Courier New"/>
                <a:cs typeface="Courier New"/>
                <a:sym typeface="Courier New"/>
              </a:rPr>
              <a:t> </a:t>
            </a:r>
            <a:r>
              <a:rPr lang="en" sz="1900">
                <a:solidFill>
                  <a:srgbClr val="795E26"/>
                </a:solidFill>
                <a:highlight>
                  <a:srgbClr val="FFFFFF"/>
                </a:highlight>
                <a:latin typeface="Courier New"/>
                <a:ea typeface="Courier New"/>
                <a:cs typeface="Courier New"/>
                <a:sym typeface="Courier New"/>
              </a:rPr>
              <a:t>drawBall</a:t>
            </a:r>
            <a:r>
              <a:rPr lang="en" sz="1900">
                <a:highlight>
                  <a:srgbClr val="FFFFFF"/>
                </a:highlight>
                <a:latin typeface="Courier New"/>
                <a:ea typeface="Courier New"/>
                <a:cs typeface="Courier New"/>
                <a:sym typeface="Courier New"/>
              </a:rPr>
              <a:t>() {</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ctx</a:t>
            </a:r>
            <a:r>
              <a:rPr lang="en" sz="1900">
                <a:highlight>
                  <a:srgbClr val="FFFFFF"/>
                </a:highlight>
                <a:latin typeface="Courier New"/>
                <a:ea typeface="Courier New"/>
                <a:cs typeface="Courier New"/>
                <a:sym typeface="Courier New"/>
              </a:rPr>
              <a:t>.</a:t>
            </a:r>
            <a:r>
              <a:rPr lang="en" sz="1900">
                <a:solidFill>
                  <a:srgbClr val="795E26"/>
                </a:solidFill>
                <a:highlight>
                  <a:srgbClr val="FFFFFF"/>
                </a:highlight>
                <a:latin typeface="Courier New"/>
                <a:ea typeface="Courier New"/>
                <a:cs typeface="Courier New"/>
                <a:sym typeface="Courier New"/>
              </a:rPr>
              <a:t>beginPath</a:t>
            </a:r>
            <a:r>
              <a:rPr lang="en" sz="1900">
                <a:highlight>
                  <a:srgbClr val="FFFFFF"/>
                </a:highlight>
                <a:latin typeface="Courier New"/>
                <a:ea typeface="Courier New"/>
                <a:cs typeface="Courier New"/>
                <a:sym typeface="Courier New"/>
              </a:rPr>
              <a:t>();</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ctx</a:t>
            </a:r>
            <a:r>
              <a:rPr lang="en" sz="1900">
                <a:highlight>
                  <a:srgbClr val="FFFFFF"/>
                </a:highlight>
                <a:latin typeface="Courier New"/>
                <a:ea typeface="Courier New"/>
                <a:cs typeface="Courier New"/>
                <a:sym typeface="Courier New"/>
              </a:rPr>
              <a:t>.</a:t>
            </a:r>
            <a:r>
              <a:rPr lang="en" sz="1900">
                <a:solidFill>
                  <a:srgbClr val="795E26"/>
                </a:solidFill>
                <a:highlight>
                  <a:srgbClr val="FFFFFF"/>
                </a:highlight>
                <a:latin typeface="Courier New"/>
                <a:ea typeface="Courier New"/>
                <a:cs typeface="Courier New"/>
                <a:sym typeface="Courier New"/>
              </a:rPr>
              <a:t>arc</a:t>
            </a:r>
            <a:r>
              <a:rPr lang="en" sz="1900">
                <a:highlight>
                  <a:srgbClr val="FFFFFF"/>
                </a:highlight>
                <a:latin typeface="Courier New"/>
                <a:ea typeface="Courier New"/>
                <a:cs typeface="Courier New"/>
                <a:sym typeface="Courier New"/>
              </a:rPr>
              <a:t>(</a:t>
            </a:r>
            <a:r>
              <a:rPr lang="en" sz="1900">
                <a:solidFill>
                  <a:srgbClr val="001080"/>
                </a:solidFill>
                <a:highlight>
                  <a:srgbClr val="FFFFFF"/>
                </a:highlight>
                <a:latin typeface="Courier New"/>
                <a:ea typeface="Courier New"/>
                <a:cs typeface="Courier New"/>
                <a:sym typeface="Courier New"/>
              </a:rPr>
              <a:t>x</a:t>
            </a: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y</a:t>
            </a: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ballRadius</a:t>
            </a:r>
            <a:r>
              <a:rPr lang="en" sz="1900">
                <a:highlight>
                  <a:srgbClr val="FFFFFF"/>
                </a:highlight>
                <a:latin typeface="Courier New"/>
                <a:ea typeface="Courier New"/>
                <a:cs typeface="Courier New"/>
                <a:sym typeface="Courier New"/>
              </a:rPr>
              <a:t>, </a:t>
            </a:r>
            <a:r>
              <a:rPr lang="en" sz="1900">
                <a:solidFill>
                  <a:srgbClr val="098658"/>
                </a:solidFill>
                <a:highlight>
                  <a:srgbClr val="FFFFFF"/>
                </a:highlight>
                <a:latin typeface="Courier New"/>
                <a:ea typeface="Courier New"/>
                <a:cs typeface="Courier New"/>
                <a:sym typeface="Courier New"/>
              </a:rPr>
              <a:t>0</a:t>
            </a:r>
            <a:r>
              <a:rPr lang="en" sz="1900">
                <a:highlight>
                  <a:srgbClr val="FFFFFF"/>
                </a:highlight>
                <a:latin typeface="Courier New"/>
                <a:ea typeface="Courier New"/>
                <a:cs typeface="Courier New"/>
                <a:sym typeface="Courier New"/>
              </a:rPr>
              <a:t>, </a:t>
            </a:r>
            <a:r>
              <a:rPr lang="en" sz="1900">
                <a:solidFill>
                  <a:srgbClr val="267F99"/>
                </a:solidFill>
                <a:highlight>
                  <a:srgbClr val="FFFFFF"/>
                </a:highlight>
                <a:latin typeface="Courier New"/>
                <a:ea typeface="Courier New"/>
                <a:cs typeface="Courier New"/>
                <a:sym typeface="Courier New"/>
              </a:rPr>
              <a:t>Math</a:t>
            </a:r>
            <a:r>
              <a:rPr lang="en" sz="1900">
                <a:highlight>
                  <a:srgbClr val="FFFFFF"/>
                </a:highlight>
                <a:latin typeface="Courier New"/>
                <a:ea typeface="Courier New"/>
                <a:cs typeface="Courier New"/>
                <a:sym typeface="Courier New"/>
              </a:rPr>
              <a:t>.</a:t>
            </a:r>
            <a:r>
              <a:rPr lang="en" sz="1900">
                <a:solidFill>
                  <a:srgbClr val="0070C1"/>
                </a:solidFill>
                <a:highlight>
                  <a:srgbClr val="FFFFFF"/>
                </a:highlight>
                <a:latin typeface="Courier New"/>
                <a:ea typeface="Courier New"/>
                <a:cs typeface="Courier New"/>
                <a:sym typeface="Courier New"/>
              </a:rPr>
              <a:t>PI</a:t>
            </a:r>
            <a:r>
              <a:rPr lang="en" sz="1900">
                <a:highlight>
                  <a:srgbClr val="FFFFFF"/>
                </a:highlight>
                <a:latin typeface="Courier New"/>
                <a:ea typeface="Courier New"/>
                <a:cs typeface="Courier New"/>
                <a:sym typeface="Courier New"/>
              </a:rPr>
              <a:t>*</a:t>
            </a:r>
            <a:r>
              <a:rPr lang="en" sz="1900">
                <a:solidFill>
                  <a:srgbClr val="098658"/>
                </a:solidFill>
                <a:highlight>
                  <a:srgbClr val="FFFFFF"/>
                </a:highlight>
                <a:latin typeface="Courier New"/>
                <a:ea typeface="Courier New"/>
                <a:cs typeface="Courier New"/>
                <a:sym typeface="Courier New"/>
              </a:rPr>
              <a:t>2</a:t>
            </a:r>
            <a:r>
              <a:rPr lang="en" sz="1900">
                <a:highlight>
                  <a:srgbClr val="FFFFFF"/>
                </a:highlight>
                <a:latin typeface="Courier New"/>
                <a:ea typeface="Courier New"/>
                <a:cs typeface="Courier New"/>
                <a:sym typeface="Courier New"/>
              </a:rPr>
              <a:t>);</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ctx</a:t>
            </a:r>
            <a:r>
              <a:rPr lang="en" sz="1900">
                <a:highlight>
                  <a:srgbClr val="FFFFFF"/>
                </a:highlight>
                <a:latin typeface="Courier New"/>
                <a:ea typeface="Courier New"/>
                <a:cs typeface="Courier New"/>
                <a:sym typeface="Courier New"/>
              </a:rPr>
              <a:t>.</a:t>
            </a:r>
            <a:r>
              <a:rPr lang="en" sz="1900">
                <a:solidFill>
                  <a:srgbClr val="001080"/>
                </a:solidFill>
                <a:highlight>
                  <a:srgbClr val="FFFFFF"/>
                </a:highlight>
                <a:latin typeface="Courier New"/>
                <a:ea typeface="Courier New"/>
                <a:cs typeface="Courier New"/>
                <a:sym typeface="Courier New"/>
              </a:rPr>
              <a:t>fillStyle</a:t>
            </a:r>
            <a:r>
              <a:rPr lang="en" sz="1900">
                <a:highlight>
                  <a:srgbClr val="FFFFFF"/>
                </a:highlight>
                <a:latin typeface="Courier New"/>
                <a:ea typeface="Courier New"/>
                <a:cs typeface="Courier New"/>
                <a:sym typeface="Courier New"/>
              </a:rPr>
              <a:t> = </a:t>
            </a:r>
            <a:r>
              <a:rPr lang="en" sz="1900">
                <a:solidFill>
                  <a:srgbClr val="A31515"/>
                </a:solidFill>
                <a:highlight>
                  <a:srgbClr val="FFFFFF"/>
                </a:highlight>
                <a:latin typeface="Courier New"/>
                <a:ea typeface="Courier New"/>
                <a:cs typeface="Courier New"/>
                <a:sym typeface="Courier New"/>
              </a:rPr>
              <a:t>"#0095DD"</a:t>
            </a:r>
            <a:r>
              <a:rPr lang="en" sz="1900">
                <a:highlight>
                  <a:srgbClr val="FFFFFF"/>
                </a:highlight>
                <a:latin typeface="Courier New"/>
                <a:ea typeface="Courier New"/>
                <a:cs typeface="Courier New"/>
                <a:sym typeface="Courier New"/>
              </a:rPr>
              <a:t>;</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ctx</a:t>
            </a:r>
            <a:r>
              <a:rPr lang="en" sz="1900">
                <a:highlight>
                  <a:srgbClr val="FFFFFF"/>
                </a:highlight>
                <a:latin typeface="Courier New"/>
                <a:ea typeface="Courier New"/>
                <a:cs typeface="Courier New"/>
                <a:sym typeface="Courier New"/>
              </a:rPr>
              <a:t>.</a:t>
            </a:r>
            <a:r>
              <a:rPr lang="en" sz="1900">
                <a:solidFill>
                  <a:srgbClr val="795E26"/>
                </a:solidFill>
                <a:highlight>
                  <a:srgbClr val="FFFFFF"/>
                </a:highlight>
                <a:latin typeface="Courier New"/>
                <a:ea typeface="Courier New"/>
                <a:cs typeface="Courier New"/>
                <a:sym typeface="Courier New"/>
              </a:rPr>
              <a:t>fill</a:t>
            </a:r>
            <a:r>
              <a:rPr lang="en" sz="1900">
                <a:highlight>
                  <a:srgbClr val="FFFFFF"/>
                </a:highlight>
                <a:latin typeface="Courier New"/>
                <a:ea typeface="Courier New"/>
                <a:cs typeface="Courier New"/>
                <a:sym typeface="Courier New"/>
              </a:rPr>
              <a:t>();</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r>
              <a:rPr lang="en" sz="1900">
                <a:solidFill>
                  <a:srgbClr val="001080"/>
                </a:solidFill>
                <a:highlight>
                  <a:srgbClr val="FFFFFF"/>
                </a:highlight>
                <a:latin typeface="Courier New"/>
                <a:ea typeface="Courier New"/>
                <a:cs typeface="Courier New"/>
                <a:sym typeface="Courier New"/>
              </a:rPr>
              <a:t>ctx</a:t>
            </a:r>
            <a:r>
              <a:rPr lang="en" sz="1900">
                <a:highlight>
                  <a:srgbClr val="FFFFFF"/>
                </a:highlight>
                <a:latin typeface="Courier New"/>
                <a:ea typeface="Courier New"/>
                <a:cs typeface="Courier New"/>
                <a:sym typeface="Courier New"/>
              </a:rPr>
              <a:t>.</a:t>
            </a:r>
            <a:r>
              <a:rPr lang="en" sz="1900">
                <a:solidFill>
                  <a:srgbClr val="795E26"/>
                </a:solidFill>
                <a:highlight>
                  <a:srgbClr val="FFFFFF"/>
                </a:highlight>
                <a:latin typeface="Courier New"/>
                <a:ea typeface="Courier New"/>
                <a:cs typeface="Courier New"/>
                <a:sym typeface="Courier New"/>
              </a:rPr>
              <a:t>closePath</a:t>
            </a:r>
            <a:r>
              <a:rPr lang="en" sz="1900">
                <a:highlight>
                  <a:srgbClr val="FFFFFF"/>
                </a:highlight>
                <a:latin typeface="Courier New"/>
                <a:ea typeface="Courier New"/>
                <a:cs typeface="Courier New"/>
                <a:sym typeface="Courier New"/>
              </a:rPr>
              <a:t>();</a:t>
            </a:r>
            <a:endParaRPr sz="1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900">
                <a:highlight>
                  <a:srgbClr val="FFFFFF"/>
                </a:highlight>
                <a:latin typeface="Courier New"/>
                <a:ea typeface="Courier New"/>
                <a:cs typeface="Courier New"/>
                <a:sym typeface="Courier New"/>
              </a:rPr>
              <a:t>   }</a:t>
            </a:r>
            <a:endParaRPr sz="19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sz="2700">
              <a:highlight>
                <a:srgbClr val="FFFFFF"/>
              </a:highlight>
              <a:latin typeface="Courier New"/>
              <a:ea typeface="Courier New"/>
              <a:cs typeface="Courier New"/>
              <a:sym typeface="Courier New"/>
            </a:endParaRPr>
          </a:p>
        </p:txBody>
      </p:sp>
      <p:sp>
        <p:nvSpPr>
          <p:cNvPr id="198" name="Google Shape;198;p30"/>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3800"/>
              <a:t>דוגמה: </a:t>
            </a:r>
            <a:r>
              <a:rPr b="0" lang="en" sz="3800">
                <a:solidFill>
                  <a:srgbClr val="000000"/>
                </a:solidFill>
              </a:rPr>
              <a:t>הזזת עיגול</a:t>
            </a:r>
            <a:endParaRPr/>
          </a:p>
        </p:txBody>
      </p:sp>
      <p:sp>
        <p:nvSpPr>
          <p:cNvPr id="204" name="Google Shape;204;p31"/>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&lt;!DOCTYPE</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html</a:t>
            </a:r>
            <a:r>
              <a:rPr lang="en" sz="900">
                <a:solidFill>
                  <a:srgbClr val="800000"/>
                </a:solidFill>
                <a:highlight>
                  <a:srgbClr val="FFFFFF"/>
                </a:highlight>
                <a:latin typeface="Courier New"/>
                <a:ea typeface="Courier New"/>
                <a:cs typeface="Courier New"/>
                <a:sym typeface="Courier New"/>
              </a:rPr>
              <a:t>&gt;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&lt;html&gt;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&lt;head&gt;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&lt;meta</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charset</a:t>
            </a:r>
            <a:r>
              <a:rPr lang="en" sz="900">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"utf-8"</a:t>
            </a: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&lt;title&gt;</a:t>
            </a:r>
            <a:r>
              <a:rPr lang="en" sz="900">
                <a:highlight>
                  <a:srgbClr val="FFFFFF"/>
                </a:highlight>
                <a:latin typeface="Courier New"/>
                <a:ea typeface="Courier New"/>
                <a:cs typeface="Courier New"/>
                <a:sym typeface="Courier New"/>
              </a:rPr>
              <a:t>Gamedev Canvas Workshop</a:t>
            </a:r>
            <a:r>
              <a:rPr lang="en" sz="900">
                <a:solidFill>
                  <a:srgbClr val="800000"/>
                </a:solidFill>
                <a:highlight>
                  <a:srgbClr val="FFFFFF"/>
                </a:highlight>
                <a:latin typeface="Courier New"/>
                <a:ea typeface="Courier New"/>
                <a:cs typeface="Courier New"/>
                <a:sym typeface="Courier New"/>
              </a:rPr>
              <a:t>&lt;/title&gt;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&lt;style&gt;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h1</a:t>
            </a:r>
            <a:r>
              <a:rPr lang="en" sz="900">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border</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1px</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solid</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salmon</a:t>
            </a:r>
            <a:r>
              <a:rPr lang="en" sz="900">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text-align</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center</a:t>
            </a:r>
            <a:r>
              <a:rPr lang="en" sz="900">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width</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80%</a:t>
            </a:r>
            <a:r>
              <a:rPr lang="en" sz="900">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margin-left</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10%</a:t>
            </a:r>
            <a:r>
              <a:rPr lang="en" sz="900">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margin-bottom</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10px</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a:t>
            </a:r>
            <a:r>
              <a:rPr lang="en" sz="900">
                <a:highlight>
                  <a:srgbClr val="FFFFFF"/>
                </a:highlight>
                <a:latin typeface="Courier New"/>
                <a:ea typeface="Courier New"/>
                <a:cs typeface="Courier New"/>
                <a:sym typeface="Courier New"/>
              </a:rPr>
              <a:t> { </a:t>
            </a:r>
            <a:r>
              <a:rPr lang="en" sz="900">
                <a:solidFill>
                  <a:srgbClr val="FF0000"/>
                </a:solidFill>
                <a:highlight>
                  <a:srgbClr val="FFFFFF"/>
                </a:highlight>
                <a:latin typeface="Courier New"/>
                <a:ea typeface="Courier New"/>
                <a:cs typeface="Courier New"/>
                <a:sym typeface="Courier New"/>
              </a:rPr>
              <a:t>padding</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 { </a:t>
            </a:r>
            <a:r>
              <a:rPr lang="en" sz="900">
                <a:solidFill>
                  <a:srgbClr val="FF0000"/>
                </a:solidFill>
                <a:highlight>
                  <a:srgbClr val="FFFFFF"/>
                </a:highlight>
                <a:latin typeface="Courier New"/>
                <a:ea typeface="Courier New"/>
                <a:cs typeface="Courier New"/>
                <a:sym typeface="Courier New"/>
              </a:rPr>
              <a:t>background</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#eee</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display</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block</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margin</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a:t>
            </a:r>
            <a:r>
              <a:rPr lang="en" sz="900">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auto</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&lt;/style&gt;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&lt;/head&gt;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&lt;body&gt;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&lt;h1&gt;</a:t>
            </a:r>
            <a:r>
              <a:rPr lang="en" sz="900">
                <a:highlight>
                  <a:srgbClr val="FFFFFF"/>
                </a:highlight>
                <a:latin typeface="Courier New"/>
                <a:ea typeface="Courier New"/>
                <a:cs typeface="Courier New"/>
                <a:sym typeface="Courier New"/>
              </a:rPr>
              <a:t>My First Game And Animation</a:t>
            </a:r>
            <a:r>
              <a:rPr lang="en" sz="900">
                <a:solidFill>
                  <a:srgbClr val="800000"/>
                </a:solidFill>
                <a:highlight>
                  <a:srgbClr val="FFFFFF"/>
                </a:highlight>
                <a:latin typeface="Courier New"/>
                <a:ea typeface="Courier New"/>
                <a:cs typeface="Courier New"/>
                <a:sym typeface="Courier New"/>
              </a:rPr>
              <a:t>&lt;/h1&gt;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800000"/>
                </a:solidFill>
                <a:highlight>
                  <a:srgbClr val="FFFFFF"/>
                </a:highlight>
                <a:latin typeface="Courier New"/>
                <a:ea typeface="Courier New"/>
                <a:cs typeface="Courier New"/>
                <a:sym typeface="Courier New"/>
              </a:rPr>
              <a:t>&lt;canvas</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id</a:t>
            </a:r>
            <a:r>
              <a:rPr lang="en" sz="900">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"myCanvas"</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width</a:t>
            </a:r>
            <a:r>
              <a:rPr lang="en" sz="900">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"480"</a:t>
            </a:r>
            <a:r>
              <a:rPr lang="en" sz="900">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height</a:t>
            </a:r>
            <a:r>
              <a:rPr lang="en" sz="900">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"320"</a:t>
            </a:r>
            <a:r>
              <a:rPr lang="en" sz="900">
                <a:solidFill>
                  <a:srgbClr val="800000"/>
                </a:solidFill>
                <a:highlight>
                  <a:srgbClr val="FFFFFF"/>
                </a:highlight>
                <a:latin typeface="Courier New"/>
                <a:ea typeface="Courier New"/>
                <a:cs typeface="Courier New"/>
                <a:sym typeface="Courier New"/>
              </a:rPr>
              <a:t>&gt;&lt;/canvas&gt;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&lt;script&gt;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JavaScript code goes here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getElementById</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"myCanvas"</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getContext</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"2d"</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x</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200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ballRadius</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30</a:t>
            </a:r>
            <a:endParaRPr sz="9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addEventListener</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"keydown"</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keyUpHandler</a:t>
            </a: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false</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addEventListener</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"keyup"</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keyUpHandler</a:t>
            </a: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false</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LEFT_KEY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37</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RIGHT_KEY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39</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UP_KEY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38</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DOWN_KEY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40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function</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keyUpHandler</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keyPressed</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event</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keyCode</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if</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keyPressed</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UP_KEY</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a:t>
            </a:r>
            <a:endParaRPr sz="9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if</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keyPressed</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DOWN_KEY</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a:t>
            </a:r>
            <a:endParaRPr sz="9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clearRect</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0</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width</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height</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drawBall</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function</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drawBall</a:t>
            </a: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beginPath</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arc</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x</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ballRadius</a:t>
            </a:r>
            <a:r>
              <a:rPr lang="en" sz="900">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a:t>
            </a:r>
            <a:r>
              <a:rPr lang="en" sz="900">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Math</a:t>
            </a:r>
            <a:r>
              <a:rPr lang="en" sz="900">
                <a:highlight>
                  <a:srgbClr val="FFFFFF"/>
                </a:highlight>
                <a:latin typeface="Courier New"/>
                <a:ea typeface="Courier New"/>
                <a:cs typeface="Courier New"/>
                <a:sym typeface="Courier New"/>
              </a:rPr>
              <a:t>.</a:t>
            </a:r>
            <a:r>
              <a:rPr lang="en" sz="900">
                <a:solidFill>
                  <a:srgbClr val="0070C1"/>
                </a:solidFill>
                <a:highlight>
                  <a:srgbClr val="FFFFFF"/>
                </a:highlight>
                <a:latin typeface="Courier New"/>
                <a:ea typeface="Courier New"/>
                <a:cs typeface="Courier New"/>
                <a:sym typeface="Courier New"/>
              </a:rPr>
              <a:t>PI</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2</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fillStyle</a:t>
            </a:r>
            <a:r>
              <a:rPr lang="en" sz="900">
                <a:highlight>
                  <a:srgbClr val="FFFFFF"/>
                </a:highlight>
                <a:latin typeface="Courier New"/>
                <a:ea typeface="Courier New"/>
                <a:cs typeface="Courier New"/>
                <a:sym typeface="Courier New"/>
              </a:rPr>
              <a:t> = </a:t>
            </a:r>
            <a:r>
              <a:rPr lang="en" sz="900">
                <a:solidFill>
                  <a:srgbClr val="A31515"/>
                </a:solidFill>
                <a:highlight>
                  <a:srgbClr val="FFFFFF"/>
                </a:highlight>
                <a:latin typeface="Courier New"/>
                <a:ea typeface="Courier New"/>
                <a:cs typeface="Courier New"/>
                <a:sym typeface="Courier New"/>
              </a:rPr>
              <a:t>"#0095DD"</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fill</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closePath</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&lt;/script&gt;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&lt;/body&gt;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highlight>
                  <a:srgbClr val="FFFFFF"/>
                </a:highlight>
                <a:latin typeface="Courier New"/>
                <a:ea typeface="Courier New"/>
                <a:cs typeface="Courier New"/>
                <a:sym typeface="Courier New"/>
              </a:rPr>
              <a:t>&lt;/html&gt;</a:t>
            </a:r>
            <a:endParaRPr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90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57200" y="142427"/>
            <a:ext cx="8229600" cy="3657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2400">
                <a:solidFill>
                  <a:srgbClr val="000000"/>
                </a:solidFill>
              </a:rPr>
              <a:t>תרגול אמצע חלק 1 </a:t>
            </a:r>
            <a:endParaRPr sz="2400"/>
          </a:p>
        </p:txBody>
      </p:sp>
      <p:sp>
        <p:nvSpPr>
          <p:cNvPr id="210" name="Google Shape;210;p32"/>
          <p:cNvSpPr txBox="1"/>
          <p:nvPr>
            <p:ph idx="1" type="body"/>
          </p:nvPr>
        </p:nvSpPr>
        <p:spPr>
          <a:xfrm>
            <a:off x="485100" y="617644"/>
            <a:ext cx="8173800" cy="41064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700"/>
              </a:spcBef>
              <a:spcAft>
                <a:spcPts val="0"/>
              </a:spcAft>
              <a:buNone/>
            </a:pPr>
            <a:r>
              <a:rPr lang="en" sz="1200">
                <a:solidFill>
                  <a:srgbClr val="000000"/>
                </a:solidFill>
              </a:rPr>
              <a:t>שאלות תרגול</a:t>
            </a:r>
            <a:endParaRPr sz="1200">
              <a:solidFill>
                <a:srgbClr val="000000"/>
              </a:solidFill>
            </a:endParaRPr>
          </a:p>
          <a:p>
            <a:pPr indent="-304800" lvl="0" marL="457200" rtl="1" algn="r">
              <a:lnSpc>
                <a:spcPct val="115000"/>
              </a:lnSpc>
              <a:spcBef>
                <a:spcPts val="300"/>
              </a:spcBef>
              <a:spcAft>
                <a:spcPts val="0"/>
              </a:spcAft>
              <a:buSzPts val="1200"/>
              <a:buAutoNum type="arabicPeriod"/>
            </a:pPr>
            <a:r>
              <a:rPr lang="en" sz="1200"/>
              <a:t>כתוב פונקציה שמדפיסה עיגול בנקודה 200,200 </a:t>
            </a:r>
            <a:endParaRPr sz="1200"/>
          </a:p>
          <a:p>
            <a:pPr indent="-304800" lvl="0" marL="457200" rtl="1" algn="r">
              <a:lnSpc>
                <a:spcPct val="115000"/>
              </a:lnSpc>
              <a:spcBef>
                <a:spcPts val="0"/>
              </a:spcBef>
              <a:spcAft>
                <a:spcPts val="0"/>
              </a:spcAft>
              <a:buSzPts val="1200"/>
              <a:buAutoNum type="arabicPeriod"/>
            </a:pPr>
            <a:r>
              <a:rPr lang="en" sz="1200"/>
              <a:t>כתוב פונקציה שמדפיסה מלבן בנקודה 10 50 ברוחב 30 וגובה 200  </a:t>
            </a:r>
            <a:endParaRPr sz="1200"/>
          </a:p>
          <a:p>
            <a:pPr indent="-304800" lvl="0" marL="457200" rtl="1" algn="r">
              <a:lnSpc>
                <a:spcPct val="115000"/>
              </a:lnSpc>
              <a:spcBef>
                <a:spcPts val="0"/>
              </a:spcBef>
              <a:spcAft>
                <a:spcPts val="0"/>
              </a:spcAft>
              <a:buSzPts val="1200"/>
              <a:buAutoNum type="arabicPeriod"/>
            </a:pPr>
            <a:r>
              <a:rPr lang="en" sz="1200"/>
              <a:t>פתח דף html </a:t>
            </a:r>
            <a:endParaRPr sz="1200"/>
          </a:p>
          <a:p>
            <a:pPr indent="-304800" lvl="1" marL="914400" rtl="1" algn="r">
              <a:lnSpc>
                <a:spcPct val="115000"/>
              </a:lnSpc>
              <a:spcBef>
                <a:spcPts val="0"/>
              </a:spcBef>
              <a:spcAft>
                <a:spcPts val="0"/>
              </a:spcAft>
              <a:buSzPts val="1200"/>
              <a:buAutoNum type="alphaLcPeriod"/>
            </a:pPr>
            <a:r>
              <a:rPr lang="en" sz="1200"/>
              <a:t>התחל את קבועי הדף ראה עמוד הבא </a:t>
            </a:r>
            <a:endParaRPr sz="1200"/>
          </a:p>
          <a:p>
            <a:pPr indent="-304800" lvl="1" marL="914400" rtl="1" algn="r">
              <a:lnSpc>
                <a:spcPct val="115000"/>
              </a:lnSpc>
              <a:spcBef>
                <a:spcPts val="0"/>
              </a:spcBef>
              <a:spcAft>
                <a:spcPts val="0"/>
              </a:spcAft>
              <a:buSzPts val="1200"/>
              <a:buAutoNum type="alphaLcPeriod"/>
            </a:pPr>
            <a:r>
              <a:rPr lang="en" sz="1200"/>
              <a:t>הוסף האזנה ללחיצה על מקש ולשחרור מקש </a:t>
            </a:r>
            <a:endParaRPr sz="1200"/>
          </a:p>
          <a:p>
            <a:pPr indent="-304800" lvl="2" marL="1371600" rtl="0" algn="l">
              <a:lnSpc>
                <a:spcPct val="150000"/>
              </a:lnSpc>
              <a:spcBef>
                <a:spcPts val="0"/>
              </a:spcBef>
              <a:spcAft>
                <a:spcPts val="0"/>
              </a:spcAft>
              <a:buSzPts val="1200"/>
              <a:buAutoNum type="romanLcPeriod"/>
            </a:pPr>
            <a:r>
              <a:rPr lang="en" sz="1200">
                <a:latin typeface="Courier New"/>
                <a:ea typeface="Courier New"/>
                <a:cs typeface="Courier New"/>
                <a:sym typeface="Courier New"/>
              </a:rPr>
              <a:t>   </a:t>
            </a:r>
            <a:r>
              <a:rPr lang="en" sz="1200">
                <a:solidFill>
                  <a:srgbClr val="001080"/>
                </a:solidFill>
                <a:latin typeface="Courier New"/>
                <a:ea typeface="Courier New"/>
                <a:cs typeface="Courier New"/>
                <a:sym typeface="Courier New"/>
              </a:rPr>
              <a:t>document</a:t>
            </a:r>
            <a:r>
              <a:rPr lang="en" sz="1200">
                <a:latin typeface="Courier New"/>
                <a:ea typeface="Courier New"/>
                <a:cs typeface="Courier New"/>
                <a:sym typeface="Courier New"/>
              </a:rPr>
              <a:t>.</a:t>
            </a:r>
            <a:r>
              <a:rPr lang="en" sz="1200">
                <a:solidFill>
                  <a:srgbClr val="795E26"/>
                </a:solidFill>
                <a:latin typeface="Courier New"/>
                <a:ea typeface="Courier New"/>
                <a:cs typeface="Courier New"/>
                <a:sym typeface="Courier New"/>
              </a:rPr>
              <a:t>addEventListener</a:t>
            </a:r>
            <a:r>
              <a:rPr lang="en" sz="1200">
                <a:latin typeface="Courier New"/>
                <a:ea typeface="Courier New"/>
                <a:cs typeface="Courier New"/>
                <a:sym typeface="Courier New"/>
              </a:rPr>
              <a:t>(</a:t>
            </a:r>
            <a:r>
              <a:rPr lang="en" sz="1200">
                <a:solidFill>
                  <a:srgbClr val="A31515"/>
                </a:solidFill>
                <a:latin typeface="Courier New"/>
                <a:ea typeface="Courier New"/>
                <a:cs typeface="Courier New"/>
                <a:sym typeface="Courier New"/>
              </a:rPr>
              <a:t>"keydown"</a:t>
            </a:r>
            <a:r>
              <a:rPr lang="en" sz="1200">
                <a:latin typeface="Courier New"/>
                <a:ea typeface="Courier New"/>
                <a:cs typeface="Courier New"/>
                <a:sym typeface="Courier New"/>
              </a:rPr>
              <a:t>, </a:t>
            </a:r>
            <a:r>
              <a:rPr lang="en" sz="1200">
                <a:solidFill>
                  <a:srgbClr val="795E26"/>
                </a:solidFill>
                <a:latin typeface="Courier New"/>
                <a:ea typeface="Courier New"/>
                <a:cs typeface="Courier New"/>
                <a:sym typeface="Courier New"/>
              </a:rPr>
              <a:t>keyUpHandler</a:t>
            </a: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false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304800" lvl="2" marL="1371600" rtl="0" algn="l">
              <a:lnSpc>
                <a:spcPct val="150000"/>
              </a:lnSpc>
              <a:spcBef>
                <a:spcPts val="0"/>
              </a:spcBef>
              <a:spcAft>
                <a:spcPts val="0"/>
              </a:spcAft>
              <a:buSzPts val="1200"/>
              <a:buAutoNum type="romanLcPeriod"/>
            </a:pPr>
            <a:r>
              <a:rPr lang="en" sz="1200">
                <a:latin typeface="Courier New"/>
                <a:ea typeface="Courier New"/>
                <a:cs typeface="Courier New"/>
                <a:sym typeface="Courier New"/>
              </a:rPr>
              <a:t>   </a:t>
            </a:r>
            <a:r>
              <a:rPr lang="en" sz="1200">
                <a:solidFill>
                  <a:srgbClr val="001080"/>
                </a:solidFill>
                <a:latin typeface="Courier New"/>
                <a:ea typeface="Courier New"/>
                <a:cs typeface="Courier New"/>
                <a:sym typeface="Courier New"/>
              </a:rPr>
              <a:t>document</a:t>
            </a:r>
            <a:r>
              <a:rPr lang="en" sz="1200">
                <a:latin typeface="Courier New"/>
                <a:ea typeface="Courier New"/>
                <a:cs typeface="Courier New"/>
                <a:sym typeface="Courier New"/>
              </a:rPr>
              <a:t>.</a:t>
            </a:r>
            <a:r>
              <a:rPr lang="en" sz="1200">
                <a:solidFill>
                  <a:srgbClr val="795E26"/>
                </a:solidFill>
                <a:latin typeface="Courier New"/>
                <a:ea typeface="Courier New"/>
                <a:cs typeface="Courier New"/>
                <a:sym typeface="Courier New"/>
              </a:rPr>
              <a:t>addEventListener</a:t>
            </a:r>
            <a:r>
              <a:rPr lang="en" sz="1200">
                <a:latin typeface="Courier New"/>
                <a:ea typeface="Courier New"/>
                <a:cs typeface="Courier New"/>
                <a:sym typeface="Courier New"/>
              </a:rPr>
              <a:t>(</a:t>
            </a:r>
            <a:r>
              <a:rPr lang="en" sz="1200">
                <a:solidFill>
                  <a:srgbClr val="A31515"/>
                </a:solidFill>
                <a:latin typeface="Courier New"/>
                <a:ea typeface="Courier New"/>
                <a:cs typeface="Courier New"/>
                <a:sym typeface="Courier New"/>
              </a:rPr>
              <a:t>"keyup"</a:t>
            </a:r>
            <a:r>
              <a:rPr lang="en" sz="1200">
                <a:latin typeface="Courier New"/>
                <a:ea typeface="Courier New"/>
                <a:cs typeface="Courier New"/>
                <a:sym typeface="Courier New"/>
              </a:rPr>
              <a:t>, </a:t>
            </a:r>
            <a:r>
              <a:rPr lang="en" sz="1200">
                <a:solidFill>
                  <a:srgbClr val="795E26"/>
                </a:solidFill>
                <a:latin typeface="Courier New"/>
                <a:ea typeface="Courier New"/>
                <a:cs typeface="Courier New"/>
                <a:sym typeface="Courier New"/>
              </a:rPr>
              <a:t>keyUpHandler</a:t>
            </a: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false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304800" lvl="1" marL="914400" rtl="1" algn="r">
              <a:lnSpc>
                <a:spcPct val="115000"/>
              </a:lnSpc>
              <a:spcBef>
                <a:spcPts val="0"/>
              </a:spcBef>
              <a:spcAft>
                <a:spcPts val="0"/>
              </a:spcAft>
              <a:buSzPts val="1200"/>
              <a:buAutoNum type="alphaLcPeriod"/>
            </a:pPr>
            <a:r>
              <a:rPr lang="en" sz="1200"/>
              <a:t>הוסף פונקציה לציור עיגול </a:t>
            </a:r>
            <a:endParaRPr sz="1200"/>
          </a:p>
          <a:p>
            <a:pPr indent="-304800" lvl="1" marL="914400" rtl="1" algn="r">
              <a:lnSpc>
                <a:spcPct val="115000"/>
              </a:lnSpc>
              <a:spcBef>
                <a:spcPts val="0"/>
              </a:spcBef>
              <a:spcAft>
                <a:spcPts val="0"/>
              </a:spcAft>
              <a:buSzPts val="1200"/>
              <a:buAutoNum type="alphaLcPeriod"/>
            </a:pPr>
            <a:r>
              <a:rPr lang="en" sz="1200"/>
              <a:t>לחיצה על חץ ימין תזיז את הכדור ימינה ולחיצה על חץ שמאל תזיז את הכדור שמאל</a:t>
            </a:r>
            <a:endParaRPr sz="1200"/>
          </a:p>
          <a:p>
            <a:pPr indent="0" lvl="0" marL="0" rtl="0" algn="l">
              <a:spcBef>
                <a:spcPts val="600"/>
              </a:spcBef>
              <a:spcAft>
                <a:spcPts val="0"/>
              </a:spcAft>
              <a:buNone/>
            </a:pPr>
            <a:r>
              <a:t/>
            </a:r>
            <a:endParaRPr sz="1200"/>
          </a:p>
        </p:txBody>
      </p:sp>
      <p:sp>
        <p:nvSpPr>
          <p:cNvPr id="211" name="Google Shape;211;p32"/>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457200" y="142427"/>
            <a:ext cx="8229600" cy="3657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2400">
                <a:solidFill>
                  <a:srgbClr val="000000"/>
                </a:solidFill>
              </a:rPr>
              <a:t>קבועי הדף </a:t>
            </a:r>
            <a:endParaRPr sz="2400"/>
          </a:p>
        </p:txBody>
      </p:sp>
      <p:sp>
        <p:nvSpPr>
          <p:cNvPr id="217" name="Google Shape;217;p33"/>
          <p:cNvSpPr txBox="1"/>
          <p:nvPr>
            <p:ph idx="1" type="body"/>
          </p:nvPr>
        </p:nvSpPr>
        <p:spPr>
          <a:xfrm>
            <a:off x="485100" y="617644"/>
            <a:ext cx="8173800" cy="41064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JavaScript code goes here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getElementById</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"myCanvas"</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ctx</a:t>
            </a:r>
            <a:r>
              <a:rPr lang="en" sz="900">
                <a:highlight>
                  <a:srgbClr val="FFFFFF"/>
                </a:highlight>
                <a:latin typeface="Courier New"/>
                <a:ea typeface="Courier New"/>
                <a:cs typeface="Courier New"/>
                <a:sym typeface="Courier New"/>
              </a:rPr>
              <a:t> = </a:t>
            </a:r>
            <a:r>
              <a:rPr lang="en" sz="900">
                <a:solidFill>
                  <a:srgbClr val="001080"/>
                </a:solidFill>
                <a:highlight>
                  <a:srgbClr val="FFFFFF"/>
                </a:highlight>
                <a:latin typeface="Courier New"/>
                <a:ea typeface="Courier New"/>
                <a:cs typeface="Courier New"/>
                <a:sym typeface="Courier New"/>
              </a:rPr>
              <a:t>canvas</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getContext</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"2d"</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x</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y</a:t>
            </a:r>
            <a:r>
              <a:rPr lang="en" sz="900">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200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ballRadius</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30</a:t>
            </a:r>
            <a:endParaRPr sz="9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addEventListener</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"keydown"</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keyUpHandler</a:t>
            </a: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false</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document</a:t>
            </a:r>
            <a:r>
              <a:rPr lang="en" sz="900">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addEventListener</a:t>
            </a:r>
            <a:r>
              <a:rPr lang="en" sz="900">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"keyup"</a:t>
            </a:r>
            <a:r>
              <a:rPr lang="en" sz="900">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keyUpHandler</a:t>
            </a: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false</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LEFT_KEY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37</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RIGHT_KEY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39</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UP_KEY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38</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var</a:t>
            </a:r>
            <a:r>
              <a:rPr lang="en" sz="900">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DOWN_KEY</a:t>
            </a:r>
            <a:r>
              <a:rPr lang="en" sz="900">
                <a:highlight>
                  <a:srgbClr val="FFFFFF"/>
                </a:highlight>
                <a:latin typeface="Courier New"/>
                <a:ea typeface="Courier New"/>
                <a:cs typeface="Courier New"/>
                <a:sym typeface="Courier New"/>
              </a:rPr>
              <a:t> = </a:t>
            </a:r>
            <a:r>
              <a:rPr lang="en" sz="900">
                <a:solidFill>
                  <a:srgbClr val="098658"/>
                </a:solidFill>
                <a:highlight>
                  <a:srgbClr val="FFFFFF"/>
                </a:highlight>
                <a:latin typeface="Courier New"/>
                <a:ea typeface="Courier New"/>
                <a:cs typeface="Courier New"/>
                <a:sym typeface="Courier New"/>
              </a:rPr>
              <a:t>40</a:t>
            </a:r>
            <a:r>
              <a:rPr lang="en"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0" algn="l">
              <a:spcBef>
                <a:spcPts val="600"/>
              </a:spcBef>
              <a:spcAft>
                <a:spcPts val="0"/>
              </a:spcAft>
              <a:buNone/>
            </a:pPr>
            <a:r>
              <a:t/>
            </a:r>
            <a:endParaRPr sz="1200">
              <a:solidFill>
                <a:srgbClr val="000000"/>
              </a:solidFill>
            </a:endParaRPr>
          </a:p>
        </p:txBody>
      </p:sp>
      <p:sp>
        <p:nvSpPr>
          <p:cNvPr id="218" name="Google Shape;218;p33"/>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lang="en"/>
              <a:t>דף חזרה מספר 1 - בסיס</a:t>
            </a:r>
            <a:endParaRPr/>
          </a:p>
        </p:txBody>
      </p:sp>
      <p:sp>
        <p:nvSpPr>
          <p:cNvPr id="224" name="Google Shape;224;p3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17500" lvl="0" marL="457200" rtl="1" algn="r">
              <a:spcBef>
                <a:spcPts val="600"/>
              </a:spcBef>
              <a:spcAft>
                <a:spcPts val="0"/>
              </a:spcAft>
              <a:buSzPts val="1400"/>
              <a:buAutoNum type="arabicPeriod"/>
            </a:pPr>
            <a:r>
              <a:rPr lang="en" sz="1400"/>
              <a:t>פתח דף</a:t>
            </a:r>
            <a:r>
              <a:rPr b="1" lang="en" sz="1400"/>
              <a:t> a.html </a:t>
            </a:r>
            <a:r>
              <a:rPr lang="en" sz="1400"/>
              <a:t>הוסף לו event שמזהה לחיצה על המקש.בלחיצה על מקש כלשהו קרא לפונקציה push והקפץ אלרט עם המסר  ״לחצת על המקש״</a:t>
            </a:r>
            <a:endParaRPr sz="1400"/>
          </a:p>
          <a:p>
            <a:pPr indent="-317500" lvl="0" marL="457200" rtl="1" algn="r">
              <a:spcBef>
                <a:spcPts val="0"/>
              </a:spcBef>
              <a:spcAft>
                <a:spcPts val="0"/>
              </a:spcAft>
              <a:buSzPts val="1400"/>
              <a:buAutoNum type="arabicPeriod"/>
            </a:pPr>
            <a:r>
              <a:rPr lang="en" sz="1400"/>
              <a:t>פתח דף</a:t>
            </a:r>
            <a:r>
              <a:rPr b="1" lang="en" sz="1400"/>
              <a:t> b.html</a:t>
            </a:r>
            <a:r>
              <a:rPr lang="en" sz="1400"/>
              <a:t> הוסף לו event שמזהה שחרור של המקש.בשחרור של מקש כלשהו קרא לפונקציה push והקפץ אלרט עם המסר  שחררת על המקש״</a:t>
            </a:r>
            <a:endParaRPr sz="1400"/>
          </a:p>
          <a:p>
            <a:pPr indent="-317500" lvl="0" marL="457200" rtl="1" algn="r">
              <a:spcBef>
                <a:spcPts val="0"/>
              </a:spcBef>
              <a:spcAft>
                <a:spcPts val="0"/>
              </a:spcAft>
              <a:buSzPts val="1400"/>
              <a:buAutoNum type="arabicPeriod"/>
            </a:pPr>
            <a:r>
              <a:rPr lang="en" sz="1400"/>
              <a:t>פתח דף</a:t>
            </a:r>
            <a:r>
              <a:rPr b="1" lang="en" sz="1400"/>
              <a:t> c.html</a:t>
            </a:r>
            <a:r>
              <a:rPr lang="en" sz="1400"/>
              <a:t> הוסף לו event שמזהה שחרור של מקש.זההה את הלחיצה על חץ ימינה, שמאלה, למעלה ולמטה והקפץ alert בהתאם. אם לחצת על מקש ימינה הקפץ אלרט עם המילה ״ימינה״,  אם לחצת על מקש שמאלה הקפץ אלרט עם המילה שמאלה,אם לחצת על מקש למעלה הקפץ אלרט עם המילה למעלה,אם לחצת על מקש שמאלה הקפץ אלרט עם המילה שמאלה</a:t>
            </a:r>
            <a:endParaRPr sz="1400"/>
          </a:p>
          <a:p>
            <a:pPr indent="0" lvl="0" marL="0" rtl="1" algn="r">
              <a:spcBef>
                <a:spcPts val="600"/>
              </a:spcBef>
              <a:spcAft>
                <a:spcPts val="0"/>
              </a:spcAft>
              <a:buNone/>
            </a:pPr>
            <a:r>
              <a:t/>
            </a:r>
            <a:endParaRPr sz="1400"/>
          </a:p>
          <a:p>
            <a:pPr indent="0" lvl="0" marL="0" rtl="1" algn="r">
              <a:spcBef>
                <a:spcPts val="600"/>
              </a:spcBef>
              <a:spcAft>
                <a:spcPts val="0"/>
              </a:spcAft>
              <a:buNone/>
            </a:pPr>
            <a:r>
              <a:rPr lang="en" sz="1400"/>
              <a:t>האם אחרי דף עבודה זה ברור לך מהו event ? וכיצד נרשמים ל event ? </a:t>
            </a:r>
            <a:endParaRPr sz="1400"/>
          </a:p>
          <a:p>
            <a:pPr indent="0" lvl="0" marL="0" rtl="1" algn="r">
              <a:spcBef>
                <a:spcPts val="600"/>
              </a:spcBef>
              <a:spcAft>
                <a:spcPts val="0"/>
              </a:spcAft>
              <a:buNone/>
            </a:pPr>
            <a:r>
              <a:rPr lang="en" sz="1400"/>
              <a:t>האם אחרי דף עבודה זה ברור לך איך לזהות את המקש שלחצת עליו </a:t>
            </a:r>
            <a:endParaRPr sz="1400"/>
          </a:p>
          <a:p>
            <a:pPr indent="-317500" lvl="0" marL="457200" rtl="1" algn="r">
              <a:spcBef>
                <a:spcPts val="600"/>
              </a:spcBef>
              <a:spcAft>
                <a:spcPts val="0"/>
              </a:spcAft>
              <a:buSzPts val="1400"/>
              <a:buAutoNum type="arabicPeriod"/>
            </a:pPr>
            <a:r>
              <a:rPr lang="en" sz="1400"/>
              <a:t>הוסף לתרגיל 3 זיהוי לחיצה על מקש הרווח. הקפץ alert אם המילה רווח. </a:t>
            </a:r>
            <a:endParaRPr sz="1400"/>
          </a:p>
          <a:p>
            <a:pPr indent="-317500" lvl="0" marL="457200" rtl="1" algn="r">
              <a:spcBef>
                <a:spcPts val="0"/>
              </a:spcBef>
              <a:spcAft>
                <a:spcPts val="0"/>
              </a:spcAft>
              <a:buSzPts val="1400"/>
              <a:buAutoNum type="arabicPeriod"/>
            </a:pPr>
            <a:r>
              <a:rPr lang="en" sz="1400"/>
              <a:t>הוסף לתרגיל 3 זיהוי לחיצה על מקש w,a,s,d. הקפץ alert אם האות המתאימה. </a:t>
            </a:r>
            <a:endParaRPr sz="1400"/>
          </a:p>
          <a:p>
            <a:pPr indent="0" lvl="0" marL="457200" rtl="1" algn="r">
              <a:spcBef>
                <a:spcPts val="6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lang="en"/>
              <a:t>דף חזרה מספר 2 - בסיס</a:t>
            </a:r>
            <a:endParaRPr/>
          </a:p>
        </p:txBody>
      </p:sp>
      <p:sp>
        <p:nvSpPr>
          <p:cNvPr id="230" name="Google Shape;230;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17500" lvl="0" marL="457200" rtl="1" algn="r">
              <a:spcBef>
                <a:spcPts val="600"/>
              </a:spcBef>
              <a:spcAft>
                <a:spcPts val="0"/>
              </a:spcAft>
              <a:buSzPts val="1400"/>
              <a:buAutoNum type="arabicPeriod"/>
            </a:pPr>
            <a:r>
              <a:rPr lang="en" sz="1400"/>
              <a:t>פתח דף a.html </a:t>
            </a:r>
            <a:endParaRPr sz="1400"/>
          </a:p>
          <a:p>
            <a:pPr indent="-317500" lvl="1" marL="914400" rtl="1" algn="r">
              <a:spcBef>
                <a:spcPts val="0"/>
              </a:spcBef>
              <a:spcAft>
                <a:spcPts val="0"/>
              </a:spcAft>
              <a:buSzPts val="1400"/>
              <a:buAutoNum type="alphaLcPeriod"/>
            </a:pPr>
            <a:r>
              <a:rPr lang="en" sz="1400"/>
              <a:t>הוסף לו event שמזהה לחיצה על המקש</a:t>
            </a:r>
            <a:endParaRPr sz="1400"/>
          </a:p>
          <a:p>
            <a:pPr indent="-317500" lvl="1" marL="914400" rtl="1" algn="r">
              <a:spcBef>
                <a:spcPts val="0"/>
              </a:spcBef>
              <a:spcAft>
                <a:spcPts val="0"/>
              </a:spcAft>
              <a:buSzPts val="1400"/>
              <a:buAutoNum type="alphaLcPeriod"/>
            </a:pPr>
            <a:r>
              <a:rPr lang="en" sz="1400"/>
              <a:t>הוסף את הקבועים הנדרשים להתחברות ל canvas את ה  x ו את ה y </a:t>
            </a:r>
            <a:endParaRPr sz="1400"/>
          </a:p>
          <a:p>
            <a:pPr indent="-317500" lvl="1" marL="914400" rtl="1" algn="r">
              <a:spcBef>
                <a:spcPts val="0"/>
              </a:spcBef>
              <a:spcAft>
                <a:spcPts val="0"/>
              </a:spcAft>
              <a:buSzPts val="1400"/>
              <a:buAutoNum type="alphaLcPeriod"/>
            </a:pPr>
            <a:r>
              <a:rPr lang="en" sz="1400"/>
              <a:t>הוסף פונקציה בשם drawCircle שתקרא בלחיצה על מקש כלשהו  ותצייר כדור ב  x=100 ו y=200 עם רדיוס 50 </a:t>
            </a:r>
            <a:endParaRPr sz="1400"/>
          </a:p>
          <a:p>
            <a:pPr indent="-317500" lvl="1" marL="914400" rtl="1" algn="r">
              <a:spcBef>
                <a:spcPts val="0"/>
              </a:spcBef>
              <a:spcAft>
                <a:spcPts val="0"/>
              </a:spcAft>
              <a:buSzPts val="1400"/>
              <a:buAutoNum type="alphaLcPeriod"/>
            </a:pPr>
            <a:r>
              <a:rPr lang="en" sz="1400"/>
              <a:t>הוסף לפונקציה אפשרות להזיז את הכדור  באמצעות החצים </a:t>
            </a:r>
            <a:endParaRPr sz="1400"/>
          </a:p>
          <a:p>
            <a:pPr indent="0" lvl="0" marL="457200" rtl="1" algn="r">
              <a:spcBef>
                <a:spcPts val="6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57200" y="142427"/>
            <a:ext cx="8229600" cy="3657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2400">
                <a:solidFill>
                  <a:srgbClr val="000000"/>
                </a:solidFill>
              </a:rPr>
              <a:t>תרגול אמצע חלק 2 </a:t>
            </a:r>
            <a:endParaRPr sz="2400"/>
          </a:p>
        </p:txBody>
      </p:sp>
      <p:sp>
        <p:nvSpPr>
          <p:cNvPr id="236" name="Google Shape;236;p36"/>
          <p:cNvSpPr txBox="1"/>
          <p:nvPr>
            <p:ph idx="1" type="body"/>
          </p:nvPr>
        </p:nvSpPr>
        <p:spPr>
          <a:xfrm>
            <a:off x="485100" y="617644"/>
            <a:ext cx="8173800" cy="41064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700"/>
              </a:spcBef>
              <a:spcAft>
                <a:spcPts val="0"/>
              </a:spcAft>
              <a:buNone/>
            </a:pPr>
            <a:r>
              <a:rPr lang="en">
                <a:solidFill>
                  <a:srgbClr val="000000"/>
                </a:solidFill>
              </a:rPr>
              <a:t>שאלות תרגול</a:t>
            </a:r>
            <a:endParaRPr sz="1900"/>
          </a:p>
          <a:p>
            <a:pPr indent="-349250" lvl="0" marL="457200" rtl="1" algn="r">
              <a:spcBef>
                <a:spcPts val="600"/>
              </a:spcBef>
              <a:spcAft>
                <a:spcPts val="0"/>
              </a:spcAft>
              <a:buSzPts val="1900"/>
              <a:buAutoNum type="arabicPeriod"/>
            </a:pPr>
            <a:r>
              <a:rPr lang="en" sz="1900"/>
              <a:t>הכדור סטטי</a:t>
            </a:r>
            <a:endParaRPr sz="1900"/>
          </a:p>
          <a:p>
            <a:pPr indent="-349250" lvl="0" marL="457200" rtl="1" algn="r">
              <a:spcBef>
                <a:spcPts val="0"/>
              </a:spcBef>
              <a:spcAft>
                <a:spcPts val="0"/>
              </a:spcAft>
              <a:buSzPts val="1900"/>
              <a:buAutoNum type="arabicPeriod"/>
            </a:pPr>
            <a:r>
              <a:rPr lang="en" sz="1900"/>
              <a:t>לעשות פונקציה ששולפת את ה x וה y של נגיעת העכבר השמאלי (והסבר)</a:t>
            </a:r>
            <a:endParaRPr sz="1900"/>
          </a:p>
          <a:p>
            <a:pPr indent="-349250" lvl="0" marL="457200" rtl="1" algn="r">
              <a:spcBef>
                <a:spcPts val="0"/>
              </a:spcBef>
              <a:spcAft>
                <a:spcPts val="0"/>
              </a:spcAft>
              <a:buSzPts val="1900"/>
              <a:buAutoNum type="arabicPeriod"/>
            </a:pPr>
            <a:r>
              <a:rPr lang="en" sz="1900"/>
              <a:t>לעשות פונקציה שבודקת האם נגעתי עם העכבר בכדור</a:t>
            </a:r>
            <a:endParaRPr sz="1900"/>
          </a:p>
          <a:p>
            <a:pPr indent="-349250" lvl="0" marL="457200" rtl="1" algn="r">
              <a:spcBef>
                <a:spcPts val="0"/>
              </a:spcBef>
              <a:spcAft>
                <a:spcPts val="0"/>
              </a:spcAft>
              <a:buSzPts val="1900"/>
              <a:buAutoNum type="arabicPeriod"/>
            </a:pPr>
            <a:r>
              <a:rPr lang="en" sz="1900"/>
              <a:t>אם נגעתי בכדור אז להסיר אותו</a:t>
            </a:r>
            <a:endParaRPr sz="1900"/>
          </a:p>
          <a:p>
            <a:pPr indent="-349250" lvl="0" marL="457200" rtl="1" algn="r">
              <a:spcBef>
                <a:spcPts val="0"/>
              </a:spcBef>
              <a:spcAft>
                <a:spcPts val="0"/>
              </a:spcAft>
              <a:buSzPts val="1900"/>
              <a:buAutoNum type="arabicPeriod"/>
            </a:pPr>
            <a:r>
              <a:rPr lang="en" sz="1900"/>
              <a:t>פונקציה שמציירת 2 כדורים במקומות רנדומליים (בלי מערכים)</a:t>
            </a:r>
            <a:endParaRPr sz="1900"/>
          </a:p>
          <a:p>
            <a:pPr indent="-349250" lvl="0" marL="457200" rtl="1" algn="r">
              <a:spcBef>
                <a:spcPts val="0"/>
              </a:spcBef>
              <a:spcAft>
                <a:spcPts val="0"/>
              </a:spcAft>
              <a:buSzPts val="1900"/>
              <a:buAutoNum type="arabicPeriod"/>
            </a:pPr>
            <a:r>
              <a:rPr lang="en" sz="1900"/>
              <a:t>אם נגעתי באחד מ2 הכדורים אז להסיר אותו</a:t>
            </a:r>
            <a:endParaRPr sz="1900"/>
          </a:p>
          <a:p>
            <a:pPr indent="-349250" lvl="0" marL="457200" rtl="1" algn="r">
              <a:spcBef>
                <a:spcPts val="0"/>
              </a:spcBef>
              <a:spcAft>
                <a:spcPts val="0"/>
              </a:spcAft>
              <a:buSzPts val="1900"/>
              <a:buAutoNum type="arabicPeriod"/>
            </a:pPr>
            <a:r>
              <a:rPr lang="en" sz="1900"/>
              <a:t>להראות איך מציירים ניקוד בצד שמאל למעלה</a:t>
            </a:r>
            <a:endParaRPr sz="1900"/>
          </a:p>
          <a:p>
            <a:pPr indent="-349250" lvl="0" marL="457200" rtl="1" algn="r">
              <a:spcBef>
                <a:spcPts val="0"/>
              </a:spcBef>
              <a:spcAft>
                <a:spcPts val="0"/>
              </a:spcAft>
              <a:buSzPts val="1900"/>
              <a:buAutoNum type="arabicPeriod"/>
            </a:pPr>
            <a:r>
              <a:rPr lang="en" sz="1900"/>
              <a:t>להראות איך מציירים שעון בצד ימין למעלה (set interval  - draw clock)</a:t>
            </a:r>
            <a:endParaRPr sz="1900"/>
          </a:p>
          <a:p>
            <a:pPr indent="-349250" lvl="0" marL="457200" rtl="1" algn="r">
              <a:spcBef>
                <a:spcPts val="0"/>
              </a:spcBef>
              <a:spcAft>
                <a:spcPts val="0"/>
              </a:spcAft>
              <a:buSzPts val="1900"/>
              <a:buAutoNum type="arabicPeriod"/>
            </a:pPr>
            <a:r>
              <a:rPr lang="en" sz="1900"/>
              <a:t>להחליף כדור לצורה של תמונה + לגרום למסך להיראות יותר טוב</a:t>
            </a:r>
            <a:endParaRPr sz="1900"/>
          </a:p>
          <a:p>
            <a:pPr indent="-349250" lvl="0" marL="457200" rtl="1" algn="r">
              <a:spcBef>
                <a:spcPts val="0"/>
              </a:spcBef>
              <a:spcAft>
                <a:spcPts val="0"/>
              </a:spcAft>
              <a:buSzPts val="1900"/>
              <a:buAutoNum type="arabicPeriod"/>
            </a:pPr>
            <a:r>
              <a:rPr lang="en" sz="1900"/>
              <a:t>לגרום ל2 הכדורים לזוז (set interval - draw ball)</a:t>
            </a:r>
            <a:endParaRPr sz="1900"/>
          </a:p>
          <a:p>
            <a:pPr indent="-349250" lvl="0" marL="457200" rtl="1" algn="r">
              <a:spcBef>
                <a:spcPts val="0"/>
              </a:spcBef>
              <a:spcAft>
                <a:spcPts val="0"/>
              </a:spcAft>
              <a:buSzPts val="1900"/>
              <a:buAutoNum type="arabicPeriod"/>
            </a:pPr>
            <a:r>
              <a:rPr lang="en" sz="1900"/>
              <a:t>לעשות דף תרגול (גרירת כדור וכו)</a:t>
            </a:r>
            <a:endParaRPr sz="1900"/>
          </a:p>
          <a:p>
            <a:pPr indent="0" lvl="0" marL="0" rtl="1" algn="r">
              <a:spcBef>
                <a:spcPts val="600"/>
              </a:spcBef>
              <a:spcAft>
                <a:spcPts val="0"/>
              </a:spcAft>
              <a:buNone/>
            </a:pPr>
            <a:r>
              <a:t/>
            </a:r>
            <a:endParaRPr sz="1900"/>
          </a:p>
        </p:txBody>
      </p:sp>
      <p:sp>
        <p:nvSpPr>
          <p:cNvPr id="237" name="Google Shape;237;p36"/>
          <p:cNvSpPr txBox="1"/>
          <p:nvPr/>
        </p:nvSpPr>
        <p:spPr>
          <a:xfrm>
            <a:off x="1112350" y="49629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ctr">
              <a:lnSpc>
                <a:spcPct val="115000"/>
              </a:lnSpc>
              <a:spcBef>
                <a:spcPts val="1700"/>
              </a:spcBef>
              <a:spcAft>
                <a:spcPts val="0"/>
              </a:spcAft>
              <a:buNone/>
            </a:pPr>
            <a:r>
              <a:rPr lang="en" sz="7200">
                <a:solidFill>
                  <a:srgbClr val="000000"/>
                </a:solidFill>
              </a:rPr>
              <a:t>כל יום ללא תכנות הוא יום מבוזבז!</a:t>
            </a:r>
            <a:endParaRPr sz="7200">
              <a:solidFill>
                <a:srgbClr val="000000"/>
              </a:solidFill>
            </a:endParaRPr>
          </a:p>
          <a:p>
            <a:pPr indent="0" lvl="0" marL="0" rtl="0" algn="l">
              <a:spcBef>
                <a:spcPts val="600"/>
              </a:spcBef>
              <a:spcAft>
                <a:spcPts val="0"/>
              </a:spcAft>
              <a:buNone/>
            </a:pPr>
            <a:r>
              <a:t/>
            </a:r>
            <a:endParaRPr/>
          </a:p>
        </p:txBody>
      </p:sp>
      <p:sp>
        <p:nvSpPr>
          <p:cNvPr id="243" name="Google Shape;243;p37"/>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978"/>
            <a:ext cx="8229600" cy="64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 </a:t>
            </a:r>
            <a:endParaRPr/>
          </a:p>
        </p:txBody>
      </p:sp>
      <p:sp>
        <p:nvSpPr>
          <p:cNvPr id="80" name="Google Shape;80;p21"/>
          <p:cNvSpPr txBox="1"/>
          <p:nvPr>
            <p:ph idx="1" type="body"/>
          </p:nvPr>
        </p:nvSpPr>
        <p:spPr>
          <a:xfrm>
            <a:off x="457200" y="945956"/>
            <a:ext cx="8229600" cy="3725700"/>
          </a:xfrm>
          <a:prstGeom prst="rect">
            <a:avLst/>
          </a:prstGeom>
        </p:spPr>
        <p:txBody>
          <a:bodyPr anchorCtr="0" anchor="t" bIns="91425" lIns="91425" spcFirstLastPara="1" rIns="91425" wrap="square" tIns="91425">
            <a:noAutofit/>
          </a:bodyPr>
          <a:lstStyle/>
          <a:p>
            <a:pPr indent="0" lvl="0" marL="0" rtl="1" algn="r">
              <a:spcBef>
                <a:spcPts val="600"/>
              </a:spcBef>
              <a:spcAft>
                <a:spcPts val="0"/>
              </a:spcAft>
              <a:buNone/>
            </a:pPr>
            <a:r>
              <a:rPr lang="en"/>
              <a:t>אובייקט</a:t>
            </a:r>
            <a:r>
              <a:rPr lang="en"/>
              <a:t> שנוכל לבצע עליו את המשחק </a:t>
            </a:r>
            <a:endParaRPr/>
          </a:p>
        </p:txBody>
      </p:sp>
      <p:sp>
        <p:nvSpPr>
          <p:cNvPr id="81" name="Google Shape;81;p21"/>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2"/>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a:t>
            </a:r>
            <a:endParaRPr/>
          </a:p>
        </p:txBody>
      </p:sp>
      <p:sp>
        <p:nvSpPr>
          <p:cNvPr id="87" name="Google Shape;87;p22"/>
          <p:cNvSpPr txBox="1"/>
          <p:nvPr>
            <p:ph idx="1" type="body"/>
          </p:nvPr>
        </p:nvSpPr>
        <p:spPr>
          <a:xfrm>
            <a:off x="485100" y="632075"/>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&lt;!DOCTYPE</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html</a:t>
            </a:r>
            <a:r>
              <a:rPr b="1" lang="en" sz="1000">
                <a:solidFill>
                  <a:srgbClr val="800000"/>
                </a:solidFill>
                <a:highlight>
                  <a:srgbClr val="FFFFFF"/>
                </a:highlight>
                <a:latin typeface="Courier New"/>
                <a:ea typeface="Courier New"/>
                <a:cs typeface="Courier New"/>
                <a:sym typeface="Courier New"/>
              </a:rPr>
              <a:t>&gt;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&lt;html&gt;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&lt;head&gt;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&lt;meta</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charset</a:t>
            </a:r>
            <a:r>
              <a:rPr b="1" lang="en" sz="1000">
                <a:highlight>
                  <a:srgbClr val="FFFFFF"/>
                </a:highlight>
                <a:latin typeface="Courier New"/>
                <a:ea typeface="Courier New"/>
                <a:cs typeface="Courier New"/>
                <a:sym typeface="Courier New"/>
              </a:rPr>
              <a:t>=</a:t>
            </a:r>
            <a:r>
              <a:rPr b="1" lang="en" sz="1000">
                <a:solidFill>
                  <a:srgbClr val="0000FF"/>
                </a:solidFill>
                <a:highlight>
                  <a:srgbClr val="FFFFFF"/>
                </a:highlight>
                <a:latin typeface="Courier New"/>
                <a:ea typeface="Courier New"/>
                <a:cs typeface="Courier New"/>
                <a:sym typeface="Courier New"/>
              </a:rPr>
              <a:t>"utf-8"</a:t>
            </a: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&lt;title&gt;</a:t>
            </a:r>
            <a:r>
              <a:rPr b="1" lang="en" sz="1000">
                <a:highlight>
                  <a:srgbClr val="FFFFFF"/>
                </a:highlight>
                <a:latin typeface="Courier New"/>
                <a:ea typeface="Courier New"/>
                <a:cs typeface="Courier New"/>
                <a:sym typeface="Courier New"/>
              </a:rPr>
              <a:t>Gamedev Canvas Workshop</a:t>
            </a:r>
            <a:r>
              <a:rPr b="1" lang="en" sz="1000">
                <a:solidFill>
                  <a:srgbClr val="800000"/>
                </a:solidFill>
                <a:highlight>
                  <a:srgbClr val="FFFFFF"/>
                </a:highlight>
                <a:latin typeface="Courier New"/>
                <a:ea typeface="Courier New"/>
                <a:cs typeface="Courier New"/>
                <a:sym typeface="Courier New"/>
              </a:rPr>
              <a:t>&lt;/title&gt;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&lt;style&gt;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h1</a:t>
            </a:r>
            <a:r>
              <a:rPr b="1" lang="en" sz="1000">
                <a:highlight>
                  <a:srgbClr val="FFFFFF"/>
                </a:highlight>
                <a:latin typeface="Courier New"/>
                <a:ea typeface="Courier New"/>
                <a:cs typeface="Courier New"/>
                <a:sym typeface="Courier New"/>
              </a:rPr>
              <a:t>{</a:t>
            </a:r>
            <a:r>
              <a:rPr b="1" lang="en" sz="1000">
                <a:solidFill>
                  <a:srgbClr val="FF0000"/>
                </a:solidFill>
                <a:highlight>
                  <a:srgbClr val="FFFFFF"/>
                </a:highlight>
                <a:latin typeface="Courier New"/>
                <a:ea typeface="Courier New"/>
                <a:cs typeface="Courier New"/>
                <a:sym typeface="Courier New"/>
              </a:rPr>
              <a:t>border</a:t>
            </a:r>
            <a:r>
              <a:rPr b="1" lang="en" sz="1000">
                <a:highlight>
                  <a:srgbClr val="FFFFFF"/>
                </a:highlight>
                <a:latin typeface="Courier New"/>
                <a:ea typeface="Courier New"/>
                <a:cs typeface="Courier New"/>
                <a:sym typeface="Courier New"/>
              </a:rPr>
              <a:t>: </a:t>
            </a:r>
            <a:r>
              <a:rPr b="1" lang="en" sz="1000">
                <a:solidFill>
                  <a:srgbClr val="098658"/>
                </a:solidFill>
                <a:highlight>
                  <a:srgbClr val="FFFFFF"/>
                </a:highlight>
                <a:latin typeface="Courier New"/>
                <a:ea typeface="Courier New"/>
                <a:cs typeface="Courier New"/>
                <a:sym typeface="Courier New"/>
              </a:rPr>
              <a:t>1px</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solid</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salmon</a:t>
            </a:r>
            <a:r>
              <a:rPr b="1" lang="en" sz="1000">
                <a:highlight>
                  <a:srgbClr val="FFFFFF"/>
                </a:highlight>
                <a:latin typeface="Courier New"/>
                <a:ea typeface="Courier New"/>
                <a:cs typeface="Courier New"/>
                <a:sym typeface="Courier New"/>
              </a:rPr>
              <a:t>;</a:t>
            </a:r>
            <a:r>
              <a:rPr b="1" lang="en" sz="1000">
                <a:solidFill>
                  <a:srgbClr val="FF0000"/>
                </a:solidFill>
                <a:highlight>
                  <a:srgbClr val="FFFFFF"/>
                </a:highlight>
                <a:latin typeface="Courier New"/>
                <a:ea typeface="Courier New"/>
                <a:cs typeface="Courier New"/>
                <a:sym typeface="Courier New"/>
              </a:rPr>
              <a:t>text-align</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center</a:t>
            </a:r>
            <a:r>
              <a:rPr b="1" lang="en" sz="1000">
                <a:highlight>
                  <a:srgbClr val="FFFFFF"/>
                </a:highlight>
                <a:latin typeface="Courier New"/>
                <a:ea typeface="Courier New"/>
                <a:cs typeface="Courier New"/>
                <a:sym typeface="Courier New"/>
              </a:rPr>
              <a:t>;</a:t>
            </a:r>
            <a:r>
              <a:rPr b="1" lang="en" sz="1000">
                <a:solidFill>
                  <a:srgbClr val="FF0000"/>
                </a:solidFill>
                <a:highlight>
                  <a:srgbClr val="FFFFFF"/>
                </a:highlight>
                <a:latin typeface="Courier New"/>
                <a:ea typeface="Courier New"/>
                <a:cs typeface="Courier New"/>
                <a:sym typeface="Courier New"/>
              </a:rPr>
              <a:t>width</a:t>
            </a:r>
            <a:r>
              <a:rPr b="1" lang="en" sz="1000">
                <a:highlight>
                  <a:srgbClr val="FFFFFF"/>
                </a:highlight>
                <a:latin typeface="Courier New"/>
                <a:ea typeface="Courier New"/>
                <a:cs typeface="Courier New"/>
                <a:sym typeface="Courier New"/>
              </a:rPr>
              <a:t>:</a:t>
            </a:r>
            <a:r>
              <a:rPr b="1" lang="en" sz="1000">
                <a:solidFill>
                  <a:srgbClr val="098658"/>
                </a:solidFill>
                <a:highlight>
                  <a:srgbClr val="FFFFFF"/>
                </a:highlight>
                <a:latin typeface="Courier New"/>
                <a:ea typeface="Courier New"/>
                <a:cs typeface="Courier New"/>
                <a:sym typeface="Courier New"/>
              </a:rPr>
              <a:t>80%</a:t>
            </a:r>
            <a:r>
              <a:rPr b="1" lang="en" sz="1000">
                <a:highlight>
                  <a:srgbClr val="FFFFFF"/>
                </a:highlight>
                <a:latin typeface="Courier New"/>
                <a:ea typeface="Courier New"/>
                <a:cs typeface="Courier New"/>
                <a:sym typeface="Courier New"/>
              </a:rPr>
              <a:t>;</a:t>
            </a:r>
            <a:r>
              <a:rPr b="1" lang="en" sz="1000">
                <a:solidFill>
                  <a:srgbClr val="FF0000"/>
                </a:solidFill>
                <a:highlight>
                  <a:srgbClr val="FFFFFF"/>
                </a:highlight>
                <a:latin typeface="Courier New"/>
                <a:ea typeface="Courier New"/>
                <a:cs typeface="Courier New"/>
                <a:sym typeface="Courier New"/>
              </a:rPr>
              <a:t>margin-left</a:t>
            </a:r>
            <a:r>
              <a:rPr b="1" lang="en" sz="1000">
                <a:highlight>
                  <a:srgbClr val="FFFFFF"/>
                </a:highlight>
                <a:latin typeface="Courier New"/>
                <a:ea typeface="Courier New"/>
                <a:cs typeface="Courier New"/>
                <a:sym typeface="Courier New"/>
              </a:rPr>
              <a:t>: </a:t>
            </a:r>
            <a:r>
              <a:rPr b="1" lang="en" sz="1000">
                <a:solidFill>
                  <a:srgbClr val="098658"/>
                </a:solidFill>
                <a:highlight>
                  <a:srgbClr val="FFFFFF"/>
                </a:highlight>
                <a:latin typeface="Courier New"/>
                <a:ea typeface="Courier New"/>
                <a:cs typeface="Courier New"/>
                <a:sym typeface="Courier New"/>
              </a:rPr>
              <a:t>10%</a:t>
            </a:r>
            <a:r>
              <a:rPr b="1" lang="en" sz="1000">
                <a:highlight>
                  <a:srgbClr val="FFFFFF"/>
                </a:highlight>
                <a:latin typeface="Courier New"/>
                <a:ea typeface="Courier New"/>
                <a:cs typeface="Courier New"/>
                <a:sym typeface="Courier New"/>
              </a:rPr>
              <a:t>;</a:t>
            </a:r>
            <a:r>
              <a:rPr b="1" lang="en" sz="1000">
                <a:solidFill>
                  <a:srgbClr val="FF0000"/>
                </a:solidFill>
                <a:highlight>
                  <a:srgbClr val="FFFFFF"/>
                </a:highlight>
                <a:latin typeface="Courier New"/>
                <a:ea typeface="Courier New"/>
                <a:cs typeface="Courier New"/>
                <a:sym typeface="Courier New"/>
              </a:rPr>
              <a:t>margin-bottom</a:t>
            </a:r>
            <a:r>
              <a:rPr b="1" lang="en" sz="1000">
                <a:highlight>
                  <a:srgbClr val="FFFFFF"/>
                </a:highlight>
                <a:latin typeface="Courier New"/>
                <a:ea typeface="Courier New"/>
                <a:cs typeface="Courier New"/>
                <a:sym typeface="Courier New"/>
              </a:rPr>
              <a:t>: </a:t>
            </a:r>
            <a:r>
              <a:rPr b="1" lang="en" sz="1000">
                <a:solidFill>
                  <a:srgbClr val="098658"/>
                </a:solidFill>
                <a:highlight>
                  <a:srgbClr val="FFFFFF"/>
                </a:highlight>
                <a:latin typeface="Courier New"/>
                <a:ea typeface="Courier New"/>
                <a:cs typeface="Courier New"/>
                <a:sym typeface="Courier New"/>
              </a:rPr>
              <a:t>10px</a:t>
            </a:r>
            <a:r>
              <a:rPr b="1" lang="en" sz="1000">
                <a:highlight>
                  <a:srgbClr val="FFFFFF"/>
                </a:highlight>
                <a:latin typeface="Courier New"/>
                <a:ea typeface="Courier New"/>
                <a:cs typeface="Courier New"/>
                <a:sym typeface="Courier New"/>
              </a:rPr>
              <a:t>;}</a:t>
            </a:r>
            <a:endParaRPr b="1" sz="10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a:t>
            </a:r>
            <a:r>
              <a:rPr b="1" lang="en" sz="1000">
                <a:highlight>
                  <a:srgbClr val="FFFFFF"/>
                </a:highlight>
                <a:latin typeface="Courier New"/>
                <a:ea typeface="Courier New"/>
                <a:cs typeface="Courier New"/>
                <a:sym typeface="Courier New"/>
              </a:rPr>
              <a:t> { </a:t>
            </a:r>
            <a:r>
              <a:rPr b="1" lang="en" sz="1000">
                <a:solidFill>
                  <a:srgbClr val="FF0000"/>
                </a:solidFill>
                <a:highlight>
                  <a:srgbClr val="FFFFFF"/>
                </a:highlight>
                <a:latin typeface="Courier New"/>
                <a:ea typeface="Courier New"/>
                <a:cs typeface="Courier New"/>
                <a:sym typeface="Courier New"/>
              </a:rPr>
              <a:t>padding</a:t>
            </a:r>
            <a:r>
              <a:rPr b="1" lang="en" sz="1000">
                <a:highlight>
                  <a:srgbClr val="FFFFFF"/>
                </a:highlight>
                <a:latin typeface="Courier New"/>
                <a:ea typeface="Courier New"/>
                <a:cs typeface="Courier New"/>
                <a:sym typeface="Courier New"/>
              </a:rPr>
              <a:t>: </a:t>
            </a:r>
            <a:r>
              <a:rPr b="1" lang="en" sz="1000">
                <a:solidFill>
                  <a:srgbClr val="098658"/>
                </a:solidFill>
                <a:highlight>
                  <a:srgbClr val="FFFFFF"/>
                </a:highlight>
                <a:latin typeface="Courier New"/>
                <a:ea typeface="Courier New"/>
                <a:cs typeface="Courier New"/>
                <a:sym typeface="Courier New"/>
              </a:rPr>
              <a:t>0</a:t>
            </a:r>
            <a:r>
              <a:rPr b="1" lang="en" sz="1000">
                <a:highlight>
                  <a:srgbClr val="FFFFFF"/>
                </a:highlight>
                <a:latin typeface="Courier New"/>
                <a:ea typeface="Courier New"/>
                <a:cs typeface="Courier New"/>
                <a:sym typeface="Courier New"/>
              </a:rPr>
              <a:t>; }</a:t>
            </a:r>
            <a:endParaRPr b="1" sz="10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canvas</a:t>
            </a:r>
            <a:r>
              <a:rPr b="1" lang="en" sz="1000">
                <a:highlight>
                  <a:srgbClr val="FFFFFF"/>
                </a:highlight>
                <a:latin typeface="Courier New"/>
                <a:ea typeface="Courier New"/>
                <a:cs typeface="Courier New"/>
                <a:sym typeface="Courier New"/>
              </a:rPr>
              <a:t> { </a:t>
            </a:r>
            <a:r>
              <a:rPr b="1" lang="en" sz="1000">
                <a:solidFill>
                  <a:srgbClr val="FF0000"/>
                </a:solidFill>
                <a:highlight>
                  <a:srgbClr val="FFFFFF"/>
                </a:highlight>
                <a:latin typeface="Courier New"/>
                <a:ea typeface="Courier New"/>
                <a:cs typeface="Courier New"/>
                <a:sym typeface="Courier New"/>
              </a:rPr>
              <a:t>background</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#eee</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display</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block</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margin</a:t>
            </a:r>
            <a:r>
              <a:rPr b="1" lang="en" sz="1000">
                <a:highlight>
                  <a:srgbClr val="FFFFFF"/>
                </a:highlight>
                <a:latin typeface="Courier New"/>
                <a:ea typeface="Courier New"/>
                <a:cs typeface="Courier New"/>
                <a:sym typeface="Courier New"/>
              </a:rPr>
              <a:t>: </a:t>
            </a:r>
            <a:r>
              <a:rPr b="1" lang="en" sz="1000">
                <a:solidFill>
                  <a:srgbClr val="098658"/>
                </a:solidFill>
                <a:highlight>
                  <a:srgbClr val="FFFFFF"/>
                </a:highlight>
                <a:latin typeface="Courier New"/>
                <a:ea typeface="Courier New"/>
                <a:cs typeface="Courier New"/>
                <a:sym typeface="Courier New"/>
              </a:rPr>
              <a:t>0</a:t>
            </a:r>
            <a:r>
              <a:rPr b="1" lang="en" sz="1000">
                <a:highlight>
                  <a:srgbClr val="FFFFFF"/>
                </a:highlight>
                <a:latin typeface="Courier New"/>
                <a:ea typeface="Courier New"/>
                <a:cs typeface="Courier New"/>
                <a:sym typeface="Courier New"/>
              </a:rPr>
              <a:t> </a:t>
            </a:r>
            <a:r>
              <a:rPr b="1" lang="en" sz="1000">
                <a:solidFill>
                  <a:srgbClr val="0451A5"/>
                </a:solidFill>
                <a:highlight>
                  <a:srgbClr val="FFFFFF"/>
                </a:highlight>
                <a:latin typeface="Courier New"/>
                <a:ea typeface="Courier New"/>
                <a:cs typeface="Courier New"/>
                <a:sym typeface="Courier New"/>
              </a:rPr>
              <a:t>auto</a:t>
            </a:r>
            <a:r>
              <a:rPr b="1" lang="en" sz="1000">
                <a:highlight>
                  <a:srgbClr val="FFFFFF"/>
                </a:highlight>
                <a:latin typeface="Courier New"/>
                <a:ea typeface="Courier New"/>
                <a:cs typeface="Courier New"/>
                <a:sym typeface="Courier New"/>
              </a:rPr>
              <a:t>; }</a:t>
            </a:r>
            <a:endParaRPr b="1" sz="10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&lt;/style&gt;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&lt;/head&gt;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&lt;body&gt;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&lt;h1&gt;</a:t>
            </a:r>
            <a:r>
              <a:rPr b="1" lang="en" sz="1000">
                <a:highlight>
                  <a:srgbClr val="FFFFFF"/>
                </a:highlight>
                <a:latin typeface="Courier New"/>
                <a:ea typeface="Courier New"/>
                <a:cs typeface="Courier New"/>
                <a:sym typeface="Courier New"/>
              </a:rPr>
              <a:t>My First Game And Animation</a:t>
            </a:r>
            <a:r>
              <a:rPr b="1" lang="en" sz="1000">
                <a:solidFill>
                  <a:srgbClr val="800000"/>
                </a:solidFill>
                <a:highlight>
                  <a:srgbClr val="FFFFFF"/>
                </a:highlight>
                <a:latin typeface="Courier New"/>
                <a:ea typeface="Courier New"/>
                <a:cs typeface="Courier New"/>
                <a:sym typeface="Courier New"/>
              </a:rPr>
              <a:t>&lt;/h1&gt;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800000"/>
                </a:solidFill>
                <a:highlight>
                  <a:srgbClr val="FFFFFF"/>
                </a:highlight>
                <a:latin typeface="Courier New"/>
                <a:ea typeface="Courier New"/>
                <a:cs typeface="Courier New"/>
                <a:sym typeface="Courier New"/>
              </a:rPr>
              <a:t>&lt;canvas</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id</a:t>
            </a:r>
            <a:r>
              <a:rPr b="1" lang="en" sz="1000">
                <a:highlight>
                  <a:srgbClr val="FFFFFF"/>
                </a:highlight>
                <a:latin typeface="Courier New"/>
                <a:ea typeface="Courier New"/>
                <a:cs typeface="Courier New"/>
                <a:sym typeface="Courier New"/>
              </a:rPr>
              <a:t>=</a:t>
            </a:r>
            <a:r>
              <a:rPr b="1" lang="en" sz="1000">
                <a:solidFill>
                  <a:srgbClr val="0000FF"/>
                </a:solidFill>
                <a:highlight>
                  <a:srgbClr val="FFFFFF"/>
                </a:highlight>
                <a:latin typeface="Courier New"/>
                <a:ea typeface="Courier New"/>
                <a:cs typeface="Courier New"/>
                <a:sym typeface="Courier New"/>
              </a:rPr>
              <a:t>"myCanvas"</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width</a:t>
            </a:r>
            <a:r>
              <a:rPr b="1" lang="en" sz="1000">
                <a:highlight>
                  <a:srgbClr val="FFFFFF"/>
                </a:highlight>
                <a:latin typeface="Courier New"/>
                <a:ea typeface="Courier New"/>
                <a:cs typeface="Courier New"/>
                <a:sym typeface="Courier New"/>
              </a:rPr>
              <a:t>=</a:t>
            </a:r>
            <a:r>
              <a:rPr b="1" lang="en" sz="1000">
                <a:solidFill>
                  <a:srgbClr val="0000FF"/>
                </a:solidFill>
                <a:highlight>
                  <a:srgbClr val="FFFFFF"/>
                </a:highlight>
                <a:latin typeface="Courier New"/>
                <a:ea typeface="Courier New"/>
                <a:cs typeface="Courier New"/>
                <a:sym typeface="Courier New"/>
              </a:rPr>
              <a:t>"480"</a:t>
            </a:r>
            <a:r>
              <a:rPr b="1" lang="en" sz="1000">
                <a:highlight>
                  <a:srgbClr val="FFFFFF"/>
                </a:highlight>
                <a:latin typeface="Courier New"/>
                <a:ea typeface="Courier New"/>
                <a:cs typeface="Courier New"/>
                <a:sym typeface="Courier New"/>
              </a:rPr>
              <a:t> </a:t>
            </a:r>
            <a:r>
              <a:rPr b="1" lang="en" sz="1000">
                <a:solidFill>
                  <a:srgbClr val="FF0000"/>
                </a:solidFill>
                <a:highlight>
                  <a:srgbClr val="FFFFFF"/>
                </a:highlight>
                <a:latin typeface="Courier New"/>
                <a:ea typeface="Courier New"/>
                <a:cs typeface="Courier New"/>
                <a:sym typeface="Courier New"/>
              </a:rPr>
              <a:t>height</a:t>
            </a:r>
            <a:r>
              <a:rPr b="1" lang="en" sz="1000">
                <a:highlight>
                  <a:srgbClr val="FFFFFF"/>
                </a:highlight>
                <a:latin typeface="Courier New"/>
                <a:ea typeface="Courier New"/>
                <a:cs typeface="Courier New"/>
                <a:sym typeface="Courier New"/>
              </a:rPr>
              <a:t>=</a:t>
            </a:r>
            <a:r>
              <a:rPr b="1" lang="en" sz="1000">
                <a:solidFill>
                  <a:srgbClr val="0000FF"/>
                </a:solidFill>
                <a:highlight>
                  <a:srgbClr val="FFFFFF"/>
                </a:highlight>
                <a:latin typeface="Courier New"/>
                <a:ea typeface="Courier New"/>
                <a:cs typeface="Courier New"/>
                <a:sym typeface="Courier New"/>
              </a:rPr>
              <a:t>"320"</a:t>
            </a:r>
            <a:r>
              <a:rPr b="1" lang="en" sz="1000">
                <a:solidFill>
                  <a:srgbClr val="800000"/>
                </a:solidFill>
                <a:highlight>
                  <a:srgbClr val="FFFFFF"/>
                </a:highlight>
                <a:latin typeface="Courier New"/>
                <a:ea typeface="Courier New"/>
                <a:cs typeface="Courier New"/>
                <a:sym typeface="Courier New"/>
              </a:rPr>
              <a:t>&gt;&lt;/canvas&gt;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&lt;script&gt;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 JavaScript code goes here</a:t>
            </a:r>
            <a:endParaRPr b="1" sz="10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&lt;/script&gt;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&lt;/body&gt;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000">
                <a:solidFill>
                  <a:srgbClr val="800000"/>
                </a:solidFill>
                <a:highlight>
                  <a:srgbClr val="FFFFFF"/>
                </a:highlight>
                <a:latin typeface="Courier New"/>
                <a:ea typeface="Courier New"/>
                <a:cs typeface="Courier New"/>
                <a:sym typeface="Courier New"/>
              </a:rPr>
              <a:t>&lt;/html&gt;</a:t>
            </a:r>
            <a:endParaRPr b="1" sz="10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0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000">
              <a:solidFill>
                <a:srgbClr val="800000"/>
              </a:solidFill>
              <a:highlight>
                <a:srgbClr val="FFFFFF"/>
              </a:highlight>
              <a:latin typeface="Courier New"/>
              <a:ea typeface="Courier New"/>
              <a:cs typeface="Courier New"/>
              <a:sym typeface="Courier New"/>
            </a:endParaRPr>
          </a:p>
        </p:txBody>
      </p:sp>
      <p:sp>
        <p:nvSpPr>
          <p:cNvPr id="88" name="Google Shape;88;p22"/>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3"/>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a:t>
            </a:r>
            <a:endParaRPr/>
          </a:p>
        </p:txBody>
      </p:sp>
      <p:pic>
        <p:nvPicPr>
          <p:cNvPr id="94" name="Google Shape;94;p23"/>
          <p:cNvPicPr preferRelativeResize="0"/>
          <p:nvPr/>
        </p:nvPicPr>
        <p:blipFill>
          <a:blip r:embed="rId3">
            <a:alphaModFix/>
          </a:blip>
          <a:stretch>
            <a:fillRect/>
          </a:stretch>
        </p:blipFill>
        <p:spPr>
          <a:xfrm>
            <a:off x="959950" y="784475"/>
            <a:ext cx="7000275" cy="3873690"/>
          </a:xfrm>
          <a:prstGeom prst="rect">
            <a:avLst/>
          </a:prstGeom>
          <a:noFill/>
          <a:ln>
            <a:noFill/>
          </a:ln>
        </p:spPr>
      </p:pic>
      <p:sp>
        <p:nvSpPr>
          <p:cNvPr id="95" name="Google Shape;95;p23"/>
          <p:cNvSpPr txBox="1"/>
          <p:nvPr/>
        </p:nvSpPr>
        <p:spPr>
          <a:xfrm>
            <a:off x="1235600" y="1848600"/>
            <a:ext cx="1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canvas</a:t>
            </a:r>
            <a:endParaRPr/>
          </a:p>
        </p:txBody>
      </p:sp>
      <p:cxnSp>
        <p:nvCxnSpPr>
          <p:cNvPr id="96" name="Google Shape;96;p23"/>
          <p:cNvCxnSpPr>
            <a:stCxn id="95" idx="3"/>
          </p:cNvCxnSpPr>
          <p:nvPr/>
        </p:nvCxnSpPr>
        <p:spPr>
          <a:xfrm>
            <a:off x="2567000" y="2048700"/>
            <a:ext cx="641700" cy="1161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23"/>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4">
                  <a:extLst>
                    <a:ext uri="{A12FA001-AC4F-418D-AE19-62706E023703}">
                      <ahyp:hlinkClr val="tx"/>
                    </a:ext>
                  </a:extLst>
                </a:hlinkClick>
              </a:rPr>
              <a:t> </a:t>
            </a:r>
            <a:r>
              <a:rPr b="1" lang="en" sz="1200">
                <a:solidFill>
                  <a:srgbClr val="669966"/>
                </a:solidFill>
                <a:highlight>
                  <a:srgbClr val="FFFFFF"/>
                </a:highlight>
                <a:uFill>
                  <a:noFill/>
                </a:uFill>
                <a:hlinkClick r:id="rId5">
                  <a:extLst>
                    <a:ext uri="{A12FA001-AC4F-418D-AE19-62706E023703}">
                      <ahyp:hlinkClr val="tx"/>
                    </a:ext>
                  </a:extLst>
                </a:hlinkClick>
              </a:rPr>
              <a:t>braintio.io</a:t>
            </a:r>
            <a:endParaRPr b="1" sz="1200">
              <a:solidFill>
                <a:srgbClr val="669966"/>
              </a:solidFill>
              <a:highlight>
                <a:srgbClr val="FFFFFF"/>
              </a:highlight>
              <a:uFill>
                <a:noFill/>
              </a:uFill>
              <a:hlinkClick r:id="rId6">
                <a:extLst>
                  <a:ext uri="{A12FA001-AC4F-418D-AE19-62706E023703}">
                    <ahyp:hlinkClr val="tx"/>
                  </a:ext>
                </a:extLst>
              </a:hlinkCli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4"/>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a:t>
            </a:r>
            <a:endParaRPr/>
          </a:p>
        </p:txBody>
      </p:sp>
      <p:sp>
        <p:nvSpPr>
          <p:cNvPr id="103" name="Google Shape;103;p24"/>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800000"/>
                </a:solidFill>
                <a:highlight>
                  <a:srgbClr val="FFFFFF"/>
                </a:highlight>
                <a:latin typeface="Courier New"/>
                <a:ea typeface="Courier New"/>
                <a:cs typeface="Courier New"/>
                <a:sym typeface="Courier New"/>
              </a:rPr>
              <a:t>&lt;script&gt;</a:t>
            </a:r>
            <a:endParaRPr b="1" sz="12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 JavaScript code goes here</a:t>
            </a:r>
            <a:endParaRPr b="1"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document</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getElementById</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"myCanvas"</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getContext</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"2d"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100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200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ballRadius</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50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function</a:t>
            </a:r>
            <a:r>
              <a:rPr b="1" lang="en" sz="1200">
                <a:highlight>
                  <a:srgbClr val="FFFFFF"/>
                </a:highlight>
                <a:latin typeface="Courier New"/>
                <a:ea typeface="Courier New"/>
                <a:cs typeface="Courier New"/>
                <a:sym typeface="Courier New"/>
              </a:rPr>
              <a:t> </a:t>
            </a:r>
            <a:r>
              <a:rPr b="1" lang="en" sz="1200">
                <a:solidFill>
                  <a:srgbClr val="795E26"/>
                </a:solidFill>
                <a:highlight>
                  <a:srgbClr val="FFFFFF"/>
                </a:highlight>
                <a:latin typeface="Courier New"/>
                <a:ea typeface="Courier New"/>
                <a:cs typeface="Courier New"/>
                <a:sym typeface="Courier New"/>
              </a:rPr>
              <a:t>drawBall</a:t>
            </a: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beginPath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arc</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ballRadius</a:t>
            </a:r>
            <a:r>
              <a:rPr b="1" lang="en" sz="1200">
                <a:highlight>
                  <a:srgbClr val="FFFFFF"/>
                </a:highlight>
                <a:latin typeface="Courier New"/>
                <a:ea typeface="Courier New"/>
                <a:cs typeface="Courier New"/>
                <a:sym typeface="Courier New"/>
              </a:rPr>
              <a:t>, </a:t>
            </a:r>
            <a:r>
              <a:rPr b="1" lang="en" sz="1200">
                <a:solidFill>
                  <a:srgbClr val="098658"/>
                </a:solidFill>
                <a:highlight>
                  <a:srgbClr val="FFFFFF"/>
                </a:highlight>
                <a:latin typeface="Courier New"/>
                <a:ea typeface="Courier New"/>
                <a:cs typeface="Courier New"/>
                <a:sym typeface="Courier New"/>
              </a:rPr>
              <a:t>0</a:t>
            </a:r>
            <a:r>
              <a:rPr b="1" lang="en" sz="1200">
                <a:highlight>
                  <a:srgbClr val="FFFFFF"/>
                </a:highlight>
                <a:latin typeface="Courier New"/>
                <a:ea typeface="Courier New"/>
                <a:cs typeface="Courier New"/>
                <a:sym typeface="Courier New"/>
              </a:rPr>
              <a:t>, </a:t>
            </a:r>
            <a:r>
              <a:rPr b="1" lang="en" sz="1200">
                <a:solidFill>
                  <a:srgbClr val="267F99"/>
                </a:solidFill>
                <a:highlight>
                  <a:srgbClr val="FFFFFF"/>
                </a:highlight>
                <a:latin typeface="Courier New"/>
                <a:ea typeface="Courier New"/>
                <a:cs typeface="Courier New"/>
                <a:sym typeface="Courier New"/>
              </a:rPr>
              <a:t>Math</a:t>
            </a:r>
            <a:r>
              <a:rPr b="1" lang="en" sz="1200">
                <a:highlight>
                  <a:srgbClr val="FFFFFF"/>
                </a:highlight>
                <a:latin typeface="Courier New"/>
                <a:ea typeface="Courier New"/>
                <a:cs typeface="Courier New"/>
                <a:sym typeface="Courier New"/>
              </a:rPr>
              <a:t>.</a:t>
            </a:r>
            <a:r>
              <a:rPr b="1" lang="en" sz="1200">
                <a:solidFill>
                  <a:srgbClr val="0070C1"/>
                </a:solidFill>
                <a:highlight>
                  <a:srgbClr val="FFFFFF"/>
                </a:highlight>
                <a:latin typeface="Courier New"/>
                <a:ea typeface="Courier New"/>
                <a:cs typeface="Courier New"/>
                <a:sym typeface="Courier New"/>
              </a:rPr>
              <a:t>PI</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2</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fillStyle</a:t>
            </a:r>
            <a:r>
              <a:rPr b="1" lang="en" sz="1200">
                <a:highlight>
                  <a:srgbClr val="FFFFFF"/>
                </a:highlight>
                <a:latin typeface="Courier New"/>
                <a:ea typeface="Courier New"/>
                <a:cs typeface="Courier New"/>
                <a:sym typeface="Courier New"/>
              </a:rPr>
              <a:t> = </a:t>
            </a:r>
            <a:r>
              <a:rPr b="1" lang="en" sz="1200">
                <a:solidFill>
                  <a:srgbClr val="A31515"/>
                </a:solidFill>
                <a:highlight>
                  <a:srgbClr val="FFFFFF"/>
                </a:highlight>
                <a:latin typeface="Courier New"/>
                <a:ea typeface="Courier New"/>
                <a:cs typeface="Courier New"/>
                <a:sym typeface="Courier New"/>
              </a:rPr>
              <a:t>"#0095DD"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fill</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closePath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solidFill>
                  <a:srgbClr val="800000"/>
                </a:solidFill>
                <a:highlight>
                  <a:srgbClr val="FFFFFF"/>
                </a:highlight>
                <a:latin typeface="Courier New"/>
                <a:ea typeface="Courier New"/>
                <a:cs typeface="Courier New"/>
                <a:sym typeface="Courier New"/>
              </a:rPr>
              <a:t>&lt;/script&gt;</a:t>
            </a:r>
            <a:endParaRPr b="1" sz="12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p:txBody>
      </p:sp>
      <p:sp>
        <p:nvSpPr>
          <p:cNvPr id="104" name="Google Shape;104;p24"/>
          <p:cNvSpPr txBox="1"/>
          <p:nvPr/>
        </p:nvSpPr>
        <p:spPr>
          <a:xfrm>
            <a:off x="6551500" y="1120650"/>
            <a:ext cx="1398300" cy="831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en"/>
              <a:t>משתנים גלובלים. ניתן לגשת אליהם מכל פונקציה</a:t>
            </a:r>
            <a:endParaRPr/>
          </a:p>
        </p:txBody>
      </p:sp>
      <p:cxnSp>
        <p:nvCxnSpPr>
          <p:cNvPr id="105" name="Google Shape;105;p24"/>
          <p:cNvCxnSpPr>
            <a:stCxn id="104" idx="1"/>
          </p:cNvCxnSpPr>
          <p:nvPr/>
        </p:nvCxnSpPr>
        <p:spPr>
          <a:xfrm rot="10800000">
            <a:off x="5363800" y="1214100"/>
            <a:ext cx="1187700" cy="3222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24"/>
          <p:cNvCxnSpPr>
            <a:stCxn id="104" idx="1"/>
          </p:cNvCxnSpPr>
          <p:nvPr/>
        </p:nvCxnSpPr>
        <p:spPr>
          <a:xfrm rot="10800000">
            <a:off x="4032400" y="1453500"/>
            <a:ext cx="2519100" cy="828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24"/>
          <p:cNvCxnSpPr>
            <a:stCxn id="104" idx="1"/>
          </p:cNvCxnSpPr>
          <p:nvPr/>
        </p:nvCxnSpPr>
        <p:spPr>
          <a:xfrm flipH="1">
            <a:off x="1819900" y="1536300"/>
            <a:ext cx="4731600" cy="3963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4"/>
          <p:cNvCxnSpPr>
            <a:stCxn id="104" idx="1"/>
          </p:cNvCxnSpPr>
          <p:nvPr/>
        </p:nvCxnSpPr>
        <p:spPr>
          <a:xfrm flipH="1">
            <a:off x="2538100" y="1536300"/>
            <a:ext cx="4013400" cy="7131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24"/>
          <p:cNvSpPr txBox="1"/>
          <p:nvPr/>
        </p:nvSpPr>
        <p:spPr>
          <a:xfrm>
            <a:off x="6312050" y="2739375"/>
            <a:ext cx="1934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התחלת ציור. הורדת העט על </a:t>
            </a:r>
            <a:r>
              <a:rPr lang="en"/>
              <a:t>קנווס</a:t>
            </a:r>
            <a:endParaRPr/>
          </a:p>
        </p:txBody>
      </p:sp>
      <p:cxnSp>
        <p:nvCxnSpPr>
          <p:cNvPr id="110" name="Google Shape;110;p24"/>
          <p:cNvCxnSpPr>
            <a:stCxn id="109" idx="1"/>
          </p:cNvCxnSpPr>
          <p:nvPr/>
        </p:nvCxnSpPr>
        <p:spPr>
          <a:xfrm rot="10800000">
            <a:off x="3045950" y="3038775"/>
            <a:ext cx="3266100" cy="84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24"/>
          <p:cNvSpPr txBox="1"/>
          <p:nvPr/>
        </p:nvSpPr>
        <p:spPr>
          <a:xfrm>
            <a:off x="6148375" y="36771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ציור עיגול</a:t>
            </a:r>
            <a:endParaRPr/>
          </a:p>
        </p:txBody>
      </p:sp>
      <p:cxnSp>
        <p:nvCxnSpPr>
          <p:cNvPr id="112" name="Google Shape;112;p24"/>
          <p:cNvCxnSpPr>
            <a:stCxn id="111" idx="1"/>
          </p:cNvCxnSpPr>
          <p:nvPr/>
        </p:nvCxnSpPr>
        <p:spPr>
          <a:xfrm rot="10800000">
            <a:off x="5287075" y="3227775"/>
            <a:ext cx="861300" cy="6495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24"/>
          <p:cNvSpPr txBox="1"/>
          <p:nvPr/>
        </p:nvSpPr>
        <p:spPr>
          <a:xfrm>
            <a:off x="3711650" y="3728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צבע העיגול</a:t>
            </a:r>
            <a:endParaRPr/>
          </a:p>
        </p:txBody>
      </p:sp>
      <p:cxnSp>
        <p:nvCxnSpPr>
          <p:cNvPr id="114" name="Google Shape;114;p24"/>
          <p:cNvCxnSpPr>
            <a:stCxn id="113" idx="1"/>
          </p:cNvCxnSpPr>
          <p:nvPr/>
        </p:nvCxnSpPr>
        <p:spPr>
          <a:xfrm rot="10800000">
            <a:off x="2672450" y="3744975"/>
            <a:ext cx="1039200" cy="1839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24"/>
          <p:cNvSpPr txBox="1"/>
          <p:nvPr/>
        </p:nvSpPr>
        <p:spPr>
          <a:xfrm>
            <a:off x="3429100" y="4321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העלאת העט מהקנווס</a:t>
            </a:r>
            <a:endParaRPr/>
          </a:p>
        </p:txBody>
      </p:sp>
      <p:cxnSp>
        <p:nvCxnSpPr>
          <p:cNvPr id="116" name="Google Shape;116;p24"/>
          <p:cNvCxnSpPr>
            <a:stCxn id="115" idx="1"/>
          </p:cNvCxnSpPr>
          <p:nvPr/>
        </p:nvCxnSpPr>
        <p:spPr>
          <a:xfrm rot="10800000">
            <a:off x="3026800" y="4089875"/>
            <a:ext cx="402300" cy="4320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4"/>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a:t>
            </a:r>
            <a:endParaRPr/>
          </a:p>
        </p:txBody>
      </p:sp>
      <p:sp>
        <p:nvSpPr>
          <p:cNvPr id="123" name="Google Shape;123;p25"/>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800000"/>
                </a:solidFill>
                <a:highlight>
                  <a:srgbClr val="FFFFFF"/>
                </a:highlight>
                <a:latin typeface="Courier New"/>
                <a:ea typeface="Courier New"/>
                <a:cs typeface="Courier New"/>
                <a:sym typeface="Courier New"/>
              </a:rPr>
              <a:t>&lt;script&gt;</a:t>
            </a:r>
            <a:endParaRPr b="1" sz="12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 JavaScript code goes here</a:t>
            </a:r>
            <a:endParaRPr b="1"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document</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getElementById</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"myCanvas"</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getContext</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"2d"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100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200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ballRadius</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50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function</a:t>
            </a:r>
            <a:r>
              <a:rPr b="1" lang="en" sz="1200">
                <a:highlight>
                  <a:srgbClr val="FFFFFF"/>
                </a:highlight>
                <a:latin typeface="Courier New"/>
                <a:ea typeface="Courier New"/>
                <a:cs typeface="Courier New"/>
                <a:sym typeface="Courier New"/>
              </a:rPr>
              <a:t> </a:t>
            </a:r>
            <a:r>
              <a:rPr b="1" lang="en" sz="1200">
                <a:solidFill>
                  <a:srgbClr val="795E26"/>
                </a:solidFill>
                <a:highlight>
                  <a:srgbClr val="FFFFFF"/>
                </a:highlight>
                <a:latin typeface="Courier New"/>
                <a:ea typeface="Courier New"/>
                <a:cs typeface="Courier New"/>
                <a:sym typeface="Courier New"/>
              </a:rPr>
              <a:t>drawBall</a:t>
            </a: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beginPath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arc</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ballRadius</a:t>
            </a:r>
            <a:r>
              <a:rPr b="1" lang="en" sz="1200">
                <a:highlight>
                  <a:srgbClr val="FFFFFF"/>
                </a:highlight>
                <a:latin typeface="Courier New"/>
                <a:ea typeface="Courier New"/>
                <a:cs typeface="Courier New"/>
                <a:sym typeface="Courier New"/>
              </a:rPr>
              <a:t>, </a:t>
            </a:r>
            <a:r>
              <a:rPr b="1" lang="en" sz="1200">
                <a:solidFill>
                  <a:srgbClr val="098658"/>
                </a:solidFill>
                <a:highlight>
                  <a:srgbClr val="FFFFFF"/>
                </a:highlight>
                <a:latin typeface="Courier New"/>
                <a:ea typeface="Courier New"/>
                <a:cs typeface="Courier New"/>
                <a:sym typeface="Courier New"/>
              </a:rPr>
              <a:t>0</a:t>
            </a:r>
            <a:r>
              <a:rPr b="1" lang="en" sz="1200">
                <a:highlight>
                  <a:srgbClr val="FFFFFF"/>
                </a:highlight>
                <a:latin typeface="Courier New"/>
                <a:ea typeface="Courier New"/>
                <a:cs typeface="Courier New"/>
                <a:sym typeface="Courier New"/>
              </a:rPr>
              <a:t>, </a:t>
            </a:r>
            <a:r>
              <a:rPr b="1" lang="en" sz="1200">
                <a:solidFill>
                  <a:srgbClr val="267F99"/>
                </a:solidFill>
                <a:highlight>
                  <a:srgbClr val="FFFFFF"/>
                </a:highlight>
                <a:latin typeface="Courier New"/>
                <a:ea typeface="Courier New"/>
                <a:cs typeface="Courier New"/>
                <a:sym typeface="Courier New"/>
              </a:rPr>
              <a:t>Math</a:t>
            </a:r>
            <a:r>
              <a:rPr b="1" lang="en" sz="1200">
                <a:highlight>
                  <a:srgbClr val="FFFFFF"/>
                </a:highlight>
                <a:latin typeface="Courier New"/>
                <a:ea typeface="Courier New"/>
                <a:cs typeface="Courier New"/>
                <a:sym typeface="Courier New"/>
              </a:rPr>
              <a:t>.</a:t>
            </a:r>
            <a:r>
              <a:rPr b="1" lang="en" sz="1200">
                <a:solidFill>
                  <a:srgbClr val="0070C1"/>
                </a:solidFill>
                <a:highlight>
                  <a:srgbClr val="FFFFFF"/>
                </a:highlight>
                <a:latin typeface="Courier New"/>
                <a:ea typeface="Courier New"/>
                <a:cs typeface="Courier New"/>
                <a:sym typeface="Courier New"/>
              </a:rPr>
              <a:t>PI</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2</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fillStyle</a:t>
            </a:r>
            <a:r>
              <a:rPr b="1" lang="en" sz="1200">
                <a:highlight>
                  <a:srgbClr val="FFFFFF"/>
                </a:highlight>
                <a:latin typeface="Courier New"/>
                <a:ea typeface="Courier New"/>
                <a:cs typeface="Courier New"/>
                <a:sym typeface="Courier New"/>
              </a:rPr>
              <a:t> = </a:t>
            </a:r>
            <a:r>
              <a:rPr b="1" lang="en" sz="1200">
                <a:solidFill>
                  <a:srgbClr val="A31515"/>
                </a:solidFill>
                <a:highlight>
                  <a:srgbClr val="FFFFFF"/>
                </a:highlight>
                <a:latin typeface="Courier New"/>
                <a:ea typeface="Courier New"/>
                <a:cs typeface="Courier New"/>
                <a:sym typeface="Courier New"/>
              </a:rPr>
              <a:t>"#0095DD"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fill</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closePath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solidFill>
                  <a:srgbClr val="800000"/>
                </a:solidFill>
                <a:highlight>
                  <a:srgbClr val="FFFFFF"/>
                </a:highlight>
                <a:latin typeface="Courier New"/>
                <a:ea typeface="Courier New"/>
                <a:cs typeface="Courier New"/>
                <a:sym typeface="Courier New"/>
              </a:rPr>
              <a:t>&lt;/script&gt;</a:t>
            </a:r>
            <a:endParaRPr b="1" sz="12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p:txBody>
      </p:sp>
      <p:sp>
        <p:nvSpPr>
          <p:cNvPr id="124" name="Google Shape;124;p25"/>
          <p:cNvSpPr txBox="1"/>
          <p:nvPr/>
        </p:nvSpPr>
        <p:spPr>
          <a:xfrm>
            <a:off x="6551500" y="1120650"/>
            <a:ext cx="1398300" cy="1046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en"/>
              <a:t>משתנים גלובלים.ניתן לגשת אלהם מכל פונקציה</a:t>
            </a:r>
            <a:endParaRPr/>
          </a:p>
        </p:txBody>
      </p:sp>
      <p:cxnSp>
        <p:nvCxnSpPr>
          <p:cNvPr id="125" name="Google Shape;125;p25"/>
          <p:cNvCxnSpPr>
            <a:stCxn id="124" idx="1"/>
          </p:cNvCxnSpPr>
          <p:nvPr/>
        </p:nvCxnSpPr>
        <p:spPr>
          <a:xfrm rot="10800000">
            <a:off x="5363800" y="1321800"/>
            <a:ext cx="1187700" cy="3222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5"/>
          <p:cNvCxnSpPr>
            <a:stCxn id="124" idx="1"/>
          </p:cNvCxnSpPr>
          <p:nvPr/>
        </p:nvCxnSpPr>
        <p:spPr>
          <a:xfrm rot="10800000">
            <a:off x="4032400" y="1561200"/>
            <a:ext cx="2519100" cy="828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5"/>
          <p:cNvCxnSpPr>
            <a:stCxn id="124" idx="1"/>
          </p:cNvCxnSpPr>
          <p:nvPr/>
        </p:nvCxnSpPr>
        <p:spPr>
          <a:xfrm flipH="1">
            <a:off x="1819900" y="1644000"/>
            <a:ext cx="4731600" cy="396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5"/>
          <p:cNvCxnSpPr>
            <a:stCxn id="124" idx="1"/>
          </p:cNvCxnSpPr>
          <p:nvPr/>
        </p:nvCxnSpPr>
        <p:spPr>
          <a:xfrm flipH="1">
            <a:off x="2538100" y="1644000"/>
            <a:ext cx="4013400" cy="7131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25"/>
          <p:cNvSpPr txBox="1"/>
          <p:nvPr/>
        </p:nvSpPr>
        <p:spPr>
          <a:xfrm>
            <a:off x="6312050" y="2739375"/>
            <a:ext cx="1934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התחלת ציור. הורדת העט על קנווס</a:t>
            </a:r>
            <a:endParaRPr/>
          </a:p>
        </p:txBody>
      </p:sp>
      <p:cxnSp>
        <p:nvCxnSpPr>
          <p:cNvPr id="130" name="Google Shape;130;p25"/>
          <p:cNvCxnSpPr>
            <a:stCxn id="129" idx="1"/>
          </p:cNvCxnSpPr>
          <p:nvPr/>
        </p:nvCxnSpPr>
        <p:spPr>
          <a:xfrm rot="10800000">
            <a:off x="3045950" y="3038775"/>
            <a:ext cx="3266100" cy="84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5"/>
          <p:cNvSpPr txBox="1"/>
          <p:nvPr/>
        </p:nvSpPr>
        <p:spPr>
          <a:xfrm>
            <a:off x="6148375" y="36771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ציור עיגול</a:t>
            </a:r>
            <a:endParaRPr/>
          </a:p>
        </p:txBody>
      </p:sp>
      <p:cxnSp>
        <p:nvCxnSpPr>
          <p:cNvPr id="132" name="Google Shape;132;p25"/>
          <p:cNvCxnSpPr>
            <a:stCxn id="131" idx="1"/>
          </p:cNvCxnSpPr>
          <p:nvPr/>
        </p:nvCxnSpPr>
        <p:spPr>
          <a:xfrm rot="10800000">
            <a:off x="5287075" y="3227775"/>
            <a:ext cx="861300" cy="6495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5"/>
          <p:cNvSpPr txBox="1"/>
          <p:nvPr/>
        </p:nvSpPr>
        <p:spPr>
          <a:xfrm>
            <a:off x="3711650" y="3728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צבע העיגול</a:t>
            </a:r>
            <a:endParaRPr/>
          </a:p>
        </p:txBody>
      </p:sp>
      <p:cxnSp>
        <p:nvCxnSpPr>
          <p:cNvPr id="134" name="Google Shape;134;p25"/>
          <p:cNvCxnSpPr>
            <a:stCxn id="133" idx="1"/>
          </p:cNvCxnSpPr>
          <p:nvPr/>
        </p:nvCxnSpPr>
        <p:spPr>
          <a:xfrm rot="10800000">
            <a:off x="2672450" y="3744975"/>
            <a:ext cx="1039200" cy="1839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5"/>
          <p:cNvSpPr txBox="1"/>
          <p:nvPr/>
        </p:nvSpPr>
        <p:spPr>
          <a:xfrm>
            <a:off x="3429100" y="4321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העלאת העט מהקנווס</a:t>
            </a:r>
            <a:endParaRPr/>
          </a:p>
        </p:txBody>
      </p:sp>
      <p:cxnSp>
        <p:nvCxnSpPr>
          <p:cNvPr id="136" name="Google Shape;136;p25"/>
          <p:cNvCxnSpPr>
            <a:stCxn id="135" idx="1"/>
          </p:cNvCxnSpPr>
          <p:nvPr/>
        </p:nvCxnSpPr>
        <p:spPr>
          <a:xfrm rot="10800000">
            <a:off x="3026800" y="4089875"/>
            <a:ext cx="402300" cy="4320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5"/>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solidFill>
                  <a:srgbClr val="000000"/>
                </a:solidFill>
              </a:rPr>
              <a:t>canvas</a:t>
            </a:r>
            <a:endParaRPr/>
          </a:p>
        </p:txBody>
      </p:sp>
      <p:sp>
        <p:nvSpPr>
          <p:cNvPr id="143" name="Google Shape;143;p26"/>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 JavaScript code goes here</a:t>
            </a:r>
            <a:endParaRPr b="1"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document</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getElementById</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"myCanvas"</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 = </a:t>
            </a:r>
            <a:r>
              <a:rPr b="1" lang="en" sz="1200">
                <a:solidFill>
                  <a:srgbClr val="001080"/>
                </a:solidFill>
                <a:highlight>
                  <a:srgbClr val="FFFFFF"/>
                </a:highlight>
                <a:latin typeface="Courier New"/>
                <a:ea typeface="Courier New"/>
                <a:cs typeface="Courier New"/>
                <a:sym typeface="Courier New"/>
              </a:rPr>
              <a:t>canvas</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getContext</a:t>
            </a:r>
            <a:r>
              <a:rPr b="1" lang="en" sz="1200">
                <a:highlight>
                  <a:srgbClr val="FFFFFF"/>
                </a:highlight>
                <a:latin typeface="Courier New"/>
                <a:ea typeface="Courier New"/>
                <a:cs typeface="Courier New"/>
                <a:sym typeface="Courier New"/>
              </a:rPr>
              <a:t>(</a:t>
            </a:r>
            <a:r>
              <a:rPr b="1" lang="en" sz="1200">
                <a:solidFill>
                  <a:srgbClr val="A31515"/>
                </a:solidFill>
                <a:highlight>
                  <a:srgbClr val="FFFFFF"/>
                </a:highlight>
                <a:latin typeface="Courier New"/>
                <a:ea typeface="Courier New"/>
                <a:cs typeface="Courier New"/>
                <a:sym typeface="Courier New"/>
              </a:rPr>
              <a:t>"2d"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100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a:t>
            </a:r>
            <a:r>
              <a:rPr b="1" lang="en" sz="1200">
                <a:solidFill>
                  <a:srgbClr val="098658"/>
                </a:solidFill>
                <a:highlight>
                  <a:srgbClr val="FFFFFF"/>
                </a:highlight>
                <a:latin typeface="Courier New"/>
                <a:ea typeface="Courier New"/>
                <a:cs typeface="Courier New"/>
                <a:sym typeface="Courier New"/>
              </a:rPr>
              <a:t>200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width</a:t>
            </a:r>
            <a:r>
              <a:rPr b="1" lang="en" sz="1200">
                <a:highlight>
                  <a:srgbClr val="FFFFFF"/>
                </a:highlight>
                <a:latin typeface="Courier New"/>
                <a:ea typeface="Courier New"/>
                <a:cs typeface="Courier New"/>
                <a:sym typeface="Courier New"/>
              </a:rPr>
              <a:t> = </a:t>
            </a:r>
            <a:r>
              <a:rPr b="1" lang="en" sz="1200">
                <a:solidFill>
                  <a:srgbClr val="098658"/>
                </a:solidFill>
                <a:highlight>
                  <a:srgbClr val="FFFFFF"/>
                </a:highlight>
                <a:latin typeface="Courier New"/>
                <a:ea typeface="Courier New"/>
                <a:cs typeface="Courier New"/>
                <a:sym typeface="Courier New"/>
              </a:rPr>
              <a:t>200</a:t>
            </a:r>
            <a:endParaRPr b="1" sz="12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var</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height</a:t>
            </a:r>
            <a:r>
              <a:rPr b="1" lang="en" sz="1200">
                <a:highlight>
                  <a:srgbClr val="FFFFFF"/>
                </a:highlight>
                <a:latin typeface="Courier New"/>
                <a:ea typeface="Courier New"/>
                <a:cs typeface="Courier New"/>
                <a:sym typeface="Courier New"/>
              </a:rPr>
              <a:t> = </a:t>
            </a:r>
            <a:r>
              <a:rPr b="1" lang="en" sz="1200">
                <a:solidFill>
                  <a:srgbClr val="098658"/>
                </a:solidFill>
                <a:highlight>
                  <a:srgbClr val="FFFFFF"/>
                </a:highlight>
                <a:latin typeface="Courier New"/>
                <a:ea typeface="Courier New"/>
                <a:cs typeface="Courier New"/>
                <a:sym typeface="Courier New"/>
              </a:rPr>
              <a:t>100</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function</a:t>
            </a:r>
            <a:r>
              <a:rPr b="1" lang="en" sz="1200">
                <a:highlight>
                  <a:srgbClr val="FFFFFF"/>
                </a:highlight>
                <a:latin typeface="Courier New"/>
                <a:ea typeface="Courier New"/>
                <a:cs typeface="Courier New"/>
                <a:sym typeface="Courier New"/>
              </a:rPr>
              <a:t> </a:t>
            </a:r>
            <a:r>
              <a:rPr b="1" lang="en" sz="1200">
                <a:solidFill>
                  <a:srgbClr val="795E26"/>
                </a:solidFill>
                <a:highlight>
                  <a:srgbClr val="FFFFFF"/>
                </a:highlight>
                <a:latin typeface="Courier New"/>
                <a:ea typeface="Courier New"/>
                <a:cs typeface="Courier New"/>
                <a:sym typeface="Courier New"/>
              </a:rPr>
              <a:t>drawRect</a:t>
            </a: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beginPath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rect</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x</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y</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width</a:t>
            </a: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height</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001080"/>
                </a:solidFill>
                <a:highlight>
                  <a:srgbClr val="FFFFFF"/>
                </a:highlight>
                <a:latin typeface="Courier New"/>
                <a:ea typeface="Courier New"/>
                <a:cs typeface="Courier New"/>
                <a:sym typeface="Courier New"/>
              </a:rPr>
              <a:t>fillStyle</a:t>
            </a:r>
            <a:r>
              <a:rPr b="1" lang="en" sz="1200">
                <a:highlight>
                  <a:srgbClr val="FFFFFF"/>
                </a:highlight>
                <a:latin typeface="Courier New"/>
                <a:ea typeface="Courier New"/>
                <a:cs typeface="Courier New"/>
                <a:sym typeface="Courier New"/>
              </a:rPr>
              <a:t> = </a:t>
            </a:r>
            <a:r>
              <a:rPr b="1" lang="en" sz="1200">
                <a:solidFill>
                  <a:srgbClr val="A31515"/>
                </a:solidFill>
                <a:highlight>
                  <a:srgbClr val="FFFFFF"/>
                </a:highlight>
                <a:latin typeface="Courier New"/>
                <a:ea typeface="Courier New"/>
                <a:cs typeface="Courier New"/>
                <a:sym typeface="Courier New"/>
              </a:rPr>
              <a:t>"#0095DD"</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fill</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r>
              <a:rPr b="1" lang="en" sz="1200">
                <a:solidFill>
                  <a:srgbClr val="001080"/>
                </a:solidFill>
                <a:highlight>
                  <a:srgbClr val="FFFFFF"/>
                </a:highlight>
                <a:latin typeface="Courier New"/>
                <a:ea typeface="Courier New"/>
                <a:cs typeface="Courier New"/>
                <a:sym typeface="Courier New"/>
              </a:rPr>
              <a:t>ctx</a:t>
            </a:r>
            <a:r>
              <a:rPr b="1" lang="en" sz="1200">
                <a:highlight>
                  <a:srgbClr val="FFFFFF"/>
                </a:highlight>
                <a:latin typeface="Courier New"/>
                <a:ea typeface="Courier New"/>
                <a:cs typeface="Courier New"/>
                <a:sym typeface="Courier New"/>
              </a:rPr>
              <a:t>.</a:t>
            </a:r>
            <a:r>
              <a:rPr b="1" lang="en" sz="1200">
                <a:solidFill>
                  <a:srgbClr val="795E26"/>
                </a:solidFill>
                <a:highlight>
                  <a:srgbClr val="FFFFFF"/>
                </a:highlight>
                <a:latin typeface="Courier New"/>
                <a:ea typeface="Courier New"/>
                <a:cs typeface="Courier New"/>
                <a:sym typeface="Courier New"/>
              </a:rPr>
              <a:t>closePath</a:t>
            </a:r>
            <a:r>
              <a:rPr b="1" lang="en" sz="1200">
                <a:highlight>
                  <a:srgbClr val="FFFFFF"/>
                </a:highlight>
                <a:latin typeface="Courier New"/>
                <a:ea typeface="Courier New"/>
                <a:cs typeface="Courier New"/>
                <a:sym typeface="Courier New"/>
              </a:rPr>
              <a:t>();</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highlight>
                  <a:srgbClr val="FFFFFF"/>
                </a:highlight>
                <a:latin typeface="Courier New"/>
                <a:ea typeface="Courier New"/>
                <a:cs typeface="Courier New"/>
                <a:sym typeface="Courier New"/>
              </a:rPr>
              <a:t>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3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300">
              <a:solidFill>
                <a:srgbClr val="800000"/>
              </a:solidFill>
              <a:highlight>
                <a:srgbClr val="FFFFFF"/>
              </a:highlight>
              <a:latin typeface="Courier New"/>
              <a:ea typeface="Courier New"/>
              <a:cs typeface="Courier New"/>
              <a:sym typeface="Courier New"/>
            </a:endParaRPr>
          </a:p>
        </p:txBody>
      </p:sp>
      <p:sp>
        <p:nvSpPr>
          <p:cNvPr id="144" name="Google Shape;144;p26"/>
          <p:cNvSpPr txBox="1"/>
          <p:nvPr/>
        </p:nvSpPr>
        <p:spPr>
          <a:xfrm>
            <a:off x="6551500" y="1120650"/>
            <a:ext cx="1398300" cy="1046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en"/>
              <a:t>משתנים גלובלים.ניתן לגשת אלהם מכל פונקציה</a:t>
            </a:r>
            <a:endParaRPr/>
          </a:p>
        </p:txBody>
      </p:sp>
      <p:cxnSp>
        <p:nvCxnSpPr>
          <p:cNvPr id="145" name="Google Shape;145;p26"/>
          <p:cNvCxnSpPr>
            <a:stCxn id="144" idx="1"/>
          </p:cNvCxnSpPr>
          <p:nvPr/>
        </p:nvCxnSpPr>
        <p:spPr>
          <a:xfrm rot="10800000">
            <a:off x="5287300" y="1082400"/>
            <a:ext cx="1264200" cy="5616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6"/>
          <p:cNvCxnSpPr>
            <a:stCxn id="144" idx="1"/>
          </p:cNvCxnSpPr>
          <p:nvPr/>
        </p:nvCxnSpPr>
        <p:spPr>
          <a:xfrm rot="10800000">
            <a:off x="3907900" y="1302600"/>
            <a:ext cx="2643600" cy="3414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6"/>
          <p:cNvCxnSpPr>
            <a:stCxn id="144" idx="1"/>
          </p:cNvCxnSpPr>
          <p:nvPr/>
        </p:nvCxnSpPr>
        <p:spPr>
          <a:xfrm rot="10800000">
            <a:off x="1791100" y="1561200"/>
            <a:ext cx="4760400" cy="828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6"/>
          <p:cNvCxnSpPr>
            <a:stCxn id="144" idx="1"/>
          </p:cNvCxnSpPr>
          <p:nvPr/>
        </p:nvCxnSpPr>
        <p:spPr>
          <a:xfrm flipH="1">
            <a:off x="1848700" y="1644000"/>
            <a:ext cx="4702800" cy="1758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6"/>
          <p:cNvSpPr txBox="1"/>
          <p:nvPr/>
        </p:nvSpPr>
        <p:spPr>
          <a:xfrm>
            <a:off x="6312050" y="2739375"/>
            <a:ext cx="1934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התחלת ציור. הורדת העט על קנווס</a:t>
            </a:r>
            <a:endParaRPr/>
          </a:p>
        </p:txBody>
      </p:sp>
      <p:cxnSp>
        <p:nvCxnSpPr>
          <p:cNvPr id="150" name="Google Shape;150;p26"/>
          <p:cNvCxnSpPr>
            <a:stCxn id="149" idx="1"/>
          </p:cNvCxnSpPr>
          <p:nvPr/>
        </p:nvCxnSpPr>
        <p:spPr>
          <a:xfrm rot="10800000">
            <a:off x="3045950" y="3038775"/>
            <a:ext cx="3266100" cy="84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6"/>
          <p:cNvSpPr txBox="1"/>
          <p:nvPr/>
        </p:nvSpPr>
        <p:spPr>
          <a:xfrm>
            <a:off x="6148375" y="36771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ציור מלבן</a:t>
            </a:r>
            <a:endParaRPr/>
          </a:p>
        </p:txBody>
      </p:sp>
      <p:cxnSp>
        <p:nvCxnSpPr>
          <p:cNvPr id="152" name="Google Shape;152;p26"/>
          <p:cNvCxnSpPr>
            <a:stCxn id="151" idx="1"/>
          </p:cNvCxnSpPr>
          <p:nvPr/>
        </p:nvCxnSpPr>
        <p:spPr>
          <a:xfrm rot="10800000">
            <a:off x="4329475" y="3256575"/>
            <a:ext cx="1818900" cy="6207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6"/>
          <p:cNvSpPr txBox="1"/>
          <p:nvPr/>
        </p:nvSpPr>
        <p:spPr>
          <a:xfrm>
            <a:off x="3711650" y="3728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צבע המלבן</a:t>
            </a:r>
            <a:endParaRPr/>
          </a:p>
        </p:txBody>
      </p:sp>
      <p:cxnSp>
        <p:nvCxnSpPr>
          <p:cNvPr id="154" name="Google Shape;154;p26"/>
          <p:cNvCxnSpPr>
            <a:stCxn id="153" idx="1"/>
          </p:cNvCxnSpPr>
          <p:nvPr/>
        </p:nvCxnSpPr>
        <p:spPr>
          <a:xfrm rot="10800000">
            <a:off x="2672450" y="3744975"/>
            <a:ext cx="1039200" cy="1839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6"/>
          <p:cNvSpPr txBox="1"/>
          <p:nvPr/>
        </p:nvSpPr>
        <p:spPr>
          <a:xfrm>
            <a:off x="3429100" y="4321775"/>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העלאת העט מהקנווס</a:t>
            </a:r>
            <a:endParaRPr/>
          </a:p>
        </p:txBody>
      </p:sp>
      <p:cxnSp>
        <p:nvCxnSpPr>
          <p:cNvPr id="156" name="Google Shape;156;p26"/>
          <p:cNvCxnSpPr>
            <a:stCxn id="155" idx="1"/>
          </p:cNvCxnSpPr>
          <p:nvPr/>
        </p:nvCxnSpPr>
        <p:spPr>
          <a:xfrm rot="10800000">
            <a:off x="3026800" y="4089875"/>
            <a:ext cx="402300" cy="4320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6"/>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3800">
                <a:solidFill>
                  <a:srgbClr val="000000"/>
                </a:solidFill>
              </a:rPr>
              <a:t>אירוע לחיצה ושחרור כפתור</a:t>
            </a:r>
            <a:endParaRPr/>
          </a:p>
        </p:txBody>
      </p:sp>
      <p:sp>
        <p:nvSpPr>
          <p:cNvPr id="163" name="Google Shape;163;p27"/>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&lt;script&gt;</a:t>
            </a:r>
            <a:endParaRPr b="1"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 JavaScript code goes here</a:t>
            </a:r>
            <a:endParaRPr b="1"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var</a:t>
            </a: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canvas</a:t>
            </a:r>
            <a:r>
              <a:rPr b="1" lang="en" sz="900">
                <a:highlight>
                  <a:srgbClr val="FFFFFF"/>
                </a:highlight>
                <a:latin typeface="Courier New"/>
                <a:ea typeface="Courier New"/>
                <a:cs typeface="Courier New"/>
                <a:sym typeface="Courier New"/>
              </a:rPr>
              <a:t> = </a:t>
            </a:r>
            <a:r>
              <a:rPr b="1" lang="en" sz="900">
                <a:solidFill>
                  <a:srgbClr val="001080"/>
                </a:solidFill>
                <a:highlight>
                  <a:srgbClr val="FFFFFF"/>
                </a:highlight>
                <a:latin typeface="Courier New"/>
                <a:ea typeface="Courier New"/>
                <a:cs typeface="Courier New"/>
                <a:sym typeface="Courier New"/>
              </a:rPr>
              <a:t>document</a:t>
            </a:r>
            <a:r>
              <a:rPr b="1" lang="en" sz="900">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getElementById</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"myCanvas"</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var</a:t>
            </a: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ctx</a:t>
            </a:r>
            <a:r>
              <a:rPr b="1" lang="en" sz="900">
                <a:highlight>
                  <a:srgbClr val="FFFFFF"/>
                </a:highlight>
                <a:latin typeface="Courier New"/>
                <a:ea typeface="Courier New"/>
                <a:cs typeface="Courier New"/>
                <a:sym typeface="Courier New"/>
              </a:rPr>
              <a:t> = </a:t>
            </a:r>
            <a:r>
              <a:rPr b="1" lang="en" sz="900">
                <a:solidFill>
                  <a:srgbClr val="001080"/>
                </a:solidFill>
                <a:highlight>
                  <a:srgbClr val="FFFFFF"/>
                </a:highlight>
                <a:latin typeface="Courier New"/>
                <a:ea typeface="Courier New"/>
                <a:cs typeface="Courier New"/>
                <a:sym typeface="Courier New"/>
              </a:rPr>
              <a:t>canvas</a:t>
            </a:r>
            <a:r>
              <a:rPr b="1" lang="en" sz="900">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getContext</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"2d"</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var</a:t>
            </a: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x</a:t>
            </a:r>
            <a:r>
              <a:rPr b="1" lang="en" sz="900">
                <a:highlight>
                  <a:srgbClr val="FFFFFF"/>
                </a:highlight>
                <a:latin typeface="Courier New"/>
                <a:ea typeface="Courier New"/>
                <a:cs typeface="Courier New"/>
                <a:sym typeface="Courier New"/>
              </a:rPr>
              <a:t>=</a:t>
            </a:r>
            <a:r>
              <a:rPr b="1" lang="en" sz="900">
                <a:solidFill>
                  <a:srgbClr val="098658"/>
                </a:solidFill>
                <a:highlight>
                  <a:srgbClr val="FFFFFF"/>
                </a:highlight>
                <a:latin typeface="Courier New"/>
                <a:ea typeface="Courier New"/>
                <a:cs typeface="Courier New"/>
                <a:sym typeface="Courier New"/>
              </a:rPr>
              <a:t>100</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var</a:t>
            </a: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y</a:t>
            </a:r>
            <a:r>
              <a:rPr b="1" lang="en" sz="900">
                <a:highlight>
                  <a:srgbClr val="FFFFFF"/>
                </a:highlight>
                <a:latin typeface="Courier New"/>
                <a:ea typeface="Courier New"/>
                <a:cs typeface="Courier New"/>
                <a:sym typeface="Courier New"/>
              </a:rPr>
              <a:t>=</a:t>
            </a:r>
            <a:r>
              <a:rPr b="1" lang="en" sz="900">
                <a:solidFill>
                  <a:srgbClr val="098658"/>
                </a:solidFill>
                <a:highlight>
                  <a:srgbClr val="FFFFFF"/>
                </a:highlight>
                <a:latin typeface="Courier New"/>
                <a:ea typeface="Courier New"/>
                <a:cs typeface="Courier New"/>
                <a:sym typeface="Courier New"/>
              </a:rPr>
              <a:t>200</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document</a:t>
            </a:r>
            <a:r>
              <a:rPr b="1" lang="en" sz="900">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addEventListener</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"keydown"</a:t>
            </a: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keyDownHandler</a:t>
            </a: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false</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document</a:t>
            </a:r>
            <a:r>
              <a:rPr b="1" lang="en" sz="900">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addEventListener</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"keyup"</a:t>
            </a: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keyUpHandler</a:t>
            </a: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false</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function</a:t>
            </a: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keyDownHandler</a:t>
            </a:r>
            <a:r>
              <a:rPr b="1" lang="en" sz="900">
                <a:highlight>
                  <a:srgbClr val="FFFFFF"/>
                </a:highlight>
                <a:latin typeface="Courier New"/>
                <a:ea typeface="Courier New"/>
                <a:cs typeface="Courier New"/>
                <a:sym typeface="Courier New"/>
              </a:rPr>
              <a:t>()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alert</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"down"</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function</a:t>
            </a: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keyUpHandler</a:t>
            </a:r>
            <a:r>
              <a:rPr b="1" lang="en" sz="900">
                <a:highlight>
                  <a:srgbClr val="FFFFFF"/>
                </a:highlight>
                <a:latin typeface="Courier New"/>
                <a:ea typeface="Courier New"/>
                <a:cs typeface="Courier New"/>
                <a:sym typeface="Courier New"/>
              </a:rPr>
              <a:t>()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alert</a:t>
            </a:r>
            <a:r>
              <a:rPr b="1" lang="en" sz="900">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"up"</a:t>
            </a:r>
            <a:r>
              <a:rPr b="1" lang="en" sz="900">
                <a:highlight>
                  <a:srgbClr val="FFFFFF"/>
                </a:highlight>
                <a:latin typeface="Courier New"/>
                <a:ea typeface="Courier New"/>
                <a:cs typeface="Courier New"/>
                <a:sym typeface="Courier New"/>
              </a:rPr>
              <a:t>)</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highlight>
                  <a:srgbClr val="FFFFFF"/>
                </a:highlight>
                <a:latin typeface="Courier New"/>
                <a:ea typeface="Courier New"/>
                <a:cs typeface="Courier New"/>
                <a:sym typeface="Courier New"/>
              </a:rPr>
              <a:t>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&lt;/script&gt;</a:t>
            </a:r>
            <a:endParaRPr b="1"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&lt;/body&gt;</a:t>
            </a:r>
            <a:endParaRPr b="1"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&lt;/html&gt;</a:t>
            </a:r>
            <a:endParaRPr b="1" sz="9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200">
              <a:highlight>
                <a:srgbClr val="FFFFFF"/>
              </a:highlight>
              <a:latin typeface="Courier New"/>
              <a:ea typeface="Courier New"/>
              <a:cs typeface="Courier New"/>
              <a:sym typeface="Courier New"/>
            </a:endParaRPr>
          </a:p>
        </p:txBody>
      </p:sp>
      <p:sp>
        <p:nvSpPr>
          <p:cNvPr id="164" name="Google Shape;164;p27"/>
          <p:cNvSpPr txBox="1"/>
          <p:nvPr/>
        </p:nvSpPr>
        <p:spPr>
          <a:xfrm>
            <a:off x="6551500" y="1120650"/>
            <a:ext cx="1398300" cy="1046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en"/>
              <a:t>משתנים גלובלים.ניתן לגשת אלהם מכל פונקציה</a:t>
            </a:r>
            <a:endParaRPr/>
          </a:p>
        </p:txBody>
      </p:sp>
      <p:cxnSp>
        <p:nvCxnSpPr>
          <p:cNvPr id="165" name="Google Shape;165;p27"/>
          <p:cNvCxnSpPr>
            <a:stCxn id="164" idx="1"/>
          </p:cNvCxnSpPr>
          <p:nvPr/>
        </p:nvCxnSpPr>
        <p:spPr>
          <a:xfrm rot="10800000">
            <a:off x="4166500" y="1092000"/>
            <a:ext cx="2385000" cy="5520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7"/>
          <p:cNvCxnSpPr>
            <a:stCxn id="164" idx="1"/>
          </p:cNvCxnSpPr>
          <p:nvPr/>
        </p:nvCxnSpPr>
        <p:spPr>
          <a:xfrm flipH="1">
            <a:off x="1733800" y="1644000"/>
            <a:ext cx="4817700" cy="879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7"/>
          <p:cNvSpPr txBox="1"/>
          <p:nvPr/>
        </p:nvSpPr>
        <p:spPr>
          <a:xfrm>
            <a:off x="6359925" y="2413525"/>
            <a:ext cx="1934700" cy="11391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לחיצה על מקש כלשהו תקרא לפונקציה </a:t>
            </a:r>
            <a:r>
              <a:rPr lang="en" sz="1700">
                <a:solidFill>
                  <a:srgbClr val="795E26"/>
                </a:solidFill>
                <a:highlight>
                  <a:srgbClr val="FFFFFF"/>
                </a:highlight>
                <a:latin typeface="Courier New"/>
                <a:ea typeface="Courier New"/>
                <a:cs typeface="Courier New"/>
                <a:sym typeface="Courier New"/>
              </a:rPr>
              <a:t>keyDownHandler</a:t>
            </a:r>
            <a:endParaRPr sz="2200"/>
          </a:p>
        </p:txBody>
      </p:sp>
      <p:cxnSp>
        <p:nvCxnSpPr>
          <p:cNvPr id="168" name="Google Shape;168;p27"/>
          <p:cNvCxnSpPr>
            <a:stCxn id="167" idx="1"/>
          </p:cNvCxnSpPr>
          <p:nvPr/>
        </p:nvCxnSpPr>
        <p:spPr>
          <a:xfrm rot="10800000">
            <a:off x="4885125" y="1937875"/>
            <a:ext cx="1474800" cy="10452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7"/>
          <p:cNvSpPr txBox="1"/>
          <p:nvPr/>
        </p:nvSpPr>
        <p:spPr>
          <a:xfrm>
            <a:off x="3386000" y="2486238"/>
            <a:ext cx="1934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הפונקציה תופעל בלחיצה על חץ למטה</a:t>
            </a:r>
            <a:endParaRPr/>
          </a:p>
        </p:txBody>
      </p:sp>
      <p:cxnSp>
        <p:nvCxnSpPr>
          <p:cNvPr id="170" name="Google Shape;170;p27"/>
          <p:cNvCxnSpPr>
            <a:stCxn id="169" idx="1"/>
          </p:cNvCxnSpPr>
          <p:nvPr/>
        </p:nvCxnSpPr>
        <p:spPr>
          <a:xfrm rot="10800000">
            <a:off x="2346800" y="2610138"/>
            <a:ext cx="1039200" cy="183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p:nvPr/>
        </p:nvCxnSpPr>
        <p:spPr>
          <a:xfrm rot="10800000">
            <a:off x="3180100" y="1312200"/>
            <a:ext cx="3371400" cy="3318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7"/>
          <p:cNvCxnSpPr>
            <a:stCxn id="164" idx="1"/>
          </p:cNvCxnSpPr>
          <p:nvPr/>
        </p:nvCxnSpPr>
        <p:spPr>
          <a:xfrm rot="10800000">
            <a:off x="1494100" y="1522800"/>
            <a:ext cx="5057400" cy="1212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7"/>
          <p:cNvSpPr txBox="1"/>
          <p:nvPr/>
        </p:nvSpPr>
        <p:spPr>
          <a:xfrm>
            <a:off x="3327675" y="3494500"/>
            <a:ext cx="1934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הפונקציה תופעל בשחרור המקש </a:t>
            </a:r>
            <a:endParaRPr/>
          </a:p>
        </p:txBody>
      </p:sp>
      <p:cxnSp>
        <p:nvCxnSpPr>
          <p:cNvPr id="174" name="Google Shape;174;p27"/>
          <p:cNvCxnSpPr/>
          <p:nvPr/>
        </p:nvCxnSpPr>
        <p:spPr>
          <a:xfrm rot="10800000">
            <a:off x="1963400" y="3266088"/>
            <a:ext cx="1422600" cy="5328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7"/>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143675"/>
            <a:ext cx="8229600" cy="4884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b="0" lang="en" sz="3800">
                <a:solidFill>
                  <a:srgbClr val="000000"/>
                </a:solidFill>
              </a:rPr>
              <a:t>זיהוי לחיצה</a:t>
            </a:r>
            <a:endParaRPr/>
          </a:p>
        </p:txBody>
      </p:sp>
      <p:sp>
        <p:nvSpPr>
          <p:cNvPr id="181" name="Google Shape;181;p28"/>
          <p:cNvSpPr txBox="1"/>
          <p:nvPr>
            <p:ph idx="1" type="body"/>
          </p:nvPr>
        </p:nvSpPr>
        <p:spPr>
          <a:xfrm>
            <a:off x="485100" y="507750"/>
            <a:ext cx="8173800" cy="4572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var</a:t>
            </a:r>
            <a:r>
              <a:rPr lang="en" sz="1300">
                <a:highlight>
                  <a:srgbClr val="FFFFFF"/>
                </a:highlight>
                <a:latin typeface="Courier New"/>
                <a:ea typeface="Courier New"/>
                <a:cs typeface="Courier New"/>
                <a:sym typeface="Courier New"/>
              </a:rPr>
              <a:t> </a:t>
            </a:r>
            <a:r>
              <a:rPr lang="en" sz="1300">
                <a:solidFill>
                  <a:srgbClr val="001080"/>
                </a:solidFill>
                <a:highlight>
                  <a:srgbClr val="FFFFFF"/>
                </a:highlight>
                <a:latin typeface="Courier New"/>
                <a:ea typeface="Courier New"/>
                <a:cs typeface="Courier New"/>
                <a:sym typeface="Courier New"/>
              </a:rPr>
              <a:t>LEFT_KEY</a:t>
            </a:r>
            <a:r>
              <a:rPr lang="en" sz="1300">
                <a:highlight>
                  <a:srgbClr val="FFFFFF"/>
                </a:highlight>
                <a:latin typeface="Courier New"/>
                <a:ea typeface="Courier New"/>
                <a:cs typeface="Courier New"/>
                <a:sym typeface="Courier New"/>
              </a:rPr>
              <a:t> = </a:t>
            </a:r>
            <a:r>
              <a:rPr lang="en" sz="1300">
                <a:solidFill>
                  <a:srgbClr val="098658"/>
                </a:solidFill>
                <a:highlight>
                  <a:srgbClr val="FFFFFF"/>
                </a:highlight>
                <a:latin typeface="Courier New"/>
                <a:ea typeface="Courier New"/>
                <a:cs typeface="Courier New"/>
                <a:sym typeface="Courier New"/>
              </a:rPr>
              <a:t>37</a:t>
            </a:r>
            <a:r>
              <a:rPr lang="en" sz="1300">
                <a:highlight>
                  <a:srgbClr val="FFFFFF"/>
                </a:highlight>
                <a:latin typeface="Courier New"/>
                <a:ea typeface="Courier New"/>
                <a:cs typeface="Courier New"/>
                <a:sym typeface="Courier New"/>
              </a:rPr>
              <a:t>;// חץ שמאלה</a:t>
            </a:r>
            <a:endParaRPr sz="13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var</a:t>
            </a:r>
            <a:r>
              <a:rPr lang="en" sz="1300">
                <a:highlight>
                  <a:srgbClr val="FFFFFF"/>
                </a:highlight>
                <a:latin typeface="Courier New"/>
                <a:ea typeface="Courier New"/>
                <a:cs typeface="Courier New"/>
                <a:sym typeface="Courier New"/>
              </a:rPr>
              <a:t> </a:t>
            </a:r>
            <a:r>
              <a:rPr lang="en" sz="1300">
                <a:solidFill>
                  <a:srgbClr val="001080"/>
                </a:solidFill>
                <a:highlight>
                  <a:srgbClr val="FFFFFF"/>
                </a:highlight>
                <a:latin typeface="Courier New"/>
                <a:ea typeface="Courier New"/>
                <a:cs typeface="Courier New"/>
                <a:sym typeface="Courier New"/>
              </a:rPr>
              <a:t>RIGHT_KEY</a:t>
            </a:r>
            <a:r>
              <a:rPr lang="en" sz="1300">
                <a:highlight>
                  <a:srgbClr val="FFFFFF"/>
                </a:highlight>
                <a:latin typeface="Courier New"/>
                <a:ea typeface="Courier New"/>
                <a:cs typeface="Courier New"/>
                <a:sym typeface="Courier New"/>
              </a:rPr>
              <a:t> = </a:t>
            </a:r>
            <a:r>
              <a:rPr lang="en" sz="1300">
                <a:solidFill>
                  <a:srgbClr val="098658"/>
                </a:solidFill>
                <a:highlight>
                  <a:srgbClr val="FFFFFF"/>
                </a:highlight>
                <a:latin typeface="Courier New"/>
                <a:ea typeface="Courier New"/>
                <a:cs typeface="Courier New"/>
                <a:sym typeface="Courier New"/>
              </a:rPr>
              <a:t>39</a:t>
            </a:r>
            <a:r>
              <a:rPr lang="en" sz="1300">
                <a:highlight>
                  <a:srgbClr val="FFFFFF"/>
                </a:highlight>
                <a:latin typeface="Courier New"/>
                <a:ea typeface="Courier New"/>
                <a:cs typeface="Courier New"/>
                <a:sym typeface="Courier New"/>
              </a:rPr>
              <a:t>;// חץ חמינה</a:t>
            </a:r>
            <a:endParaRPr sz="13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var</a:t>
            </a:r>
            <a:r>
              <a:rPr lang="en" sz="1300">
                <a:highlight>
                  <a:srgbClr val="FFFFFF"/>
                </a:highlight>
                <a:latin typeface="Courier New"/>
                <a:ea typeface="Courier New"/>
                <a:cs typeface="Courier New"/>
                <a:sym typeface="Courier New"/>
              </a:rPr>
              <a:t> </a:t>
            </a:r>
            <a:r>
              <a:rPr lang="en" sz="1300">
                <a:solidFill>
                  <a:srgbClr val="001080"/>
                </a:solidFill>
                <a:highlight>
                  <a:srgbClr val="FFFFFF"/>
                </a:highlight>
                <a:latin typeface="Courier New"/>
                <a:ea typeface="Courier New"/>
                <a:cs typeface="Courier New"/>
                <a:sym typeface="Courier New"/>
              </a:rPr>
              <a:t>UP_KEY</a:t>
            </a:r>
            <a:r>
              <a:rPr lang="en" sz="1300">
                <a:highlight>
                  <a:srgbClr val="FFFFFF"/>
                </a:highlight>
                <a:latin typeface="Courier New"/>
                <a:ea typeface="Courier New"/>
                <a:cs typeface="Courier New"/>
                <a:sym typeface="Courier New"/>
              </a:rPr>
              <a:t> = (</a:t>
            </a:r>
            <a:r>
              <a:rPr lang="en" sz="1300">
                <a:solidFill>
                  <a:srgbClr val="098658"/>
                </a:solidFill>
                <a:highlight>
                  <a:srgbClr val="FFFFFF"/>
                </a:highlight>
                <a:latin typeface="Courier New"/>
                <a:ea typeface="Courier New"/>
                <a:cs typeface="Courier New"/>
                <a:sym typeface="Courier New"/>
              </a:rPr>
              <a:t>38</a:t>
            </a:r>
            <a:r>
              <a:rPr lang="en" sz="1300">
                <a:highlight>
                  <a:srgbClr val="FFFFFF"/>
                </a:highlight>
                <a:latin typeface="Courier New"/>
                <a:ea typeface="Courier New"/>
                <a:cs typeface="Courier New"/>
                <a:sym typeface="Courier New"/>
              </a:rPr>
              <a:t>); // חץ למעלה </a:t>
            </a:r>
            <a:endParaRPr sz="13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var</a:t>
            </a:r>
            <a:r>
              <a:rPr lang="en" sz="1300">
                <a:highlight>
                  <a:srgbClr val="FFFFFF"/>
                </a:highlight>
                <a:latin typeface="Courier New"/>
                <a:ea typeface="Courier New"/>
                <a:cs typeface="Courier New"/>
                <a:sym typeface="Courier New"/>
              </a:rPr>
              <a:t> </a:t>
            </a:r>
            <a:r>
              <a:rPr lang="en" sz="1300">
                <a:solidFill>
                  <a:srgbClr val="001080"/>
                </a:solidFill>
                <a:highlight>
                  <a:srgbClr val="FFFFFF"/>
                </a:highlight>
                <a:latin typeface="Courier New"/>
                <a:ea typeface="Courier New"/>
                <a:cs typeface="Courier New"/>
                <a:sym typeface="Courier New"/>
              </a:rPr>
              <a:t>DOWN_KEY</a:t>
            </a:r>
            <a:r>
              <a:rPr lang="en" sz="1300">
                <a:highlight>
                  <a:srgbClr val="FFFFFF"/>
                </a:highlight>
                <a:latin typeface="Courier New"/>
                <a:ea typeface="Courier New"/>
                <a:cs typeface="Courier New"/>
                <a:sym typeface="Courier New"/>
              </a:rPr>
              <a:t> = </a:t>
            </a:r>
            <a:r>
              <a:rPr lang="en" sz="1300">
                <a:solidFill>
                  <a:srgbClr val="098658"/>
                </a:solidFill>
                <a:highlight>
                  <a:srgbClr val="FFFFFF"/>
                </a:highlight>
                <a:latin typeface="Courier New"/>
                <a:ea typeface="Courier New"/>
                <a:cs typeface="Courier New"/>
                <a:sym typeface="Courier New"/>
              </a:rPr>
              <a:t>40</a:t>
            </a:r>
            <a:r>
              <a:rPr lang="en" sz="1300">
                <a:highlight>
                  <a:srgbClr val="FFFFFF"/>
                </a:highlight>
                <a:latin typeface="Courier New"/>
                <a:ea typeface="Courier New"/>
                <a:cs typeface="Courier New"/>
                <a:sym typeface="Courier New"/>
              </a:rPr>
              <a:t>;// חץ למטה</a:t>
            </a:r>
            <a:endParaRPr sz="13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800000"/>
              </a:solidFill>
              <a:highlight>
                <a:srgbClr val="FFFFFF"/>
              </a:highlight>
              <a:latin typeface="Courier New"/>
              <a:ea typeface="Courier New"/>
              <a:cs typeface="Courier New"/>
              <a:sym typeface="Courier New"/>
            </a:endParaRPr>
          </a:p>
          <a:p>
            <a:pPr indent="0" lvl="0" marL="0" rtl="1" algn="r">
              <a:spcBef>
                <a:spcPts val="600"/>
              </a:spcBef>
              <a:spcAft>
                <a:spcPts val="0"/>
              </a:spcAft>
              <a:buNone/>
            </a:pPr>
            <a:r>
              <a:t/>
            </a:r>
            <a:endParaRPr b="1" sz="1200">
              <a:highlight>
                <a:srgbClr val="FFFFFF"/>
              </a:highlight>
              <a:latin typeface="Courier New"/>
              <a:ea typeface="Courier New"/>
              <a:cs typeface="Courier New"/>
              <a:sym typeface="Courier New"/>
            </a:endParaRPr>
          </a:p>
        </p:txBody>
      </p:sp>
      <p:sp>
        <p:nvSpPr>
          <p:cNvPr id="182" name="Google Shape;182;p28"/>
          <p:cNvSpPr txBox="1"/>
          <p:nvPr/>
        </p:nvSpPr>
        <p:spPr>
          <a:xfrm>
            <a:off x="4380475" y="804466"/>
            <a:ext cx="19347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לכל מקש יש ערך </a:t>
            </a:r>
            <a:endParaRPr/>
          </a:p>
        </p:txBody>
      </p:sp>
      <p:sp>
        <p:nvSpPr>
          <p:cNvPr id="183" name="Google Shape;183;p28"/>
          <p:cNvSpPr txBox="1"/>
          <p:nvPr/>
        </p:nvSpPr>
        <p:spPr>
          <a:xfrm>
            <a:off x="1163025" y="2420850"/>
            <a:ext cx="5647200" cy="7464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r>
              <a:rPr lang="en" sz="1500">
                <a:solidFill>
                  <a:srgbClr val="0000FF"/>
                </a:solidFill>
                <a:latin typeface="Courier New"/>
                <a:ea typeface="Courier New"/>
                <a:cs typeface="Courier New"/>
                <a:sym typeface="Courier New"/>
              </a:rPr>
              <a:t>var</a:t>
            </a:r>
            <a:r>
              <a:rPr lang="en" sz="1500">
                <a:solidFill>
                  <a:schemeClr val="dk1"/>
                </a:solidFill>
                <a:latin typeface="Courier New"/>
                <a:ea typeface="Courier New"/>
                <a:cs typeface="Courier New"/>
                <a:sym typeface="Courier New"/>
              </a:rPr>
              <a:t> </a:t>
            </a:r>
            <a:r>
              <a:rPr lang="en" sz="1500">
                <a:solidFill>
                  <a:srgbClr val="001080"/>
                </a:solidFill>
                <a:latin typeface="Courier New"/>
                <a:ea typeface="Courier New"/>
                <a:cs typeface="Courier New"/>
                <a:sym typeface="Courier New"/>
              </a:rPr>
              <a:t>keyPressed</a:t>
            </a:r>
            <a:r>
              <a:rPr lang="en" sz="1500">
                <a:solidFill>
                  <a:schemeClr val="dk1"/>
                </a:solidFill>
                <a:latin typeface="Courier New"/>
                <a:ea typeface="Courier New"/>
                <a:cs typeface="Courier New"/>
                <a:sym typeface="Courier New"/>
              </a:rPr>
              <a:t> = </a:t>
            </a:r>
            <a:r>
              <a:rPr lang="en" sz="1500">
                <a:solidFill>
                  <a:srgbClr val="001080"/>
                </a:solidFill>
                <a:latin typeface="Courier New"/>
                <a:ea typeface="Courier New"/>
                <a:cs typeface="Courier New"/>
                <a:sym typeface="Courier New"/>
              </a:rPr>
              <a:t>event</a:t>
            </a:r>
            <a:r>
              <a:rPr lang="en" sz="1500">
                <a:solidFill>
                  <a:schemeClr val="dk1"/>
                </a:solidFill>
                <a:latin typeface="Courier New"/>
                <a:ea typeface="Courier New"/>
                <a:cs typeface="Courier New"/>
                <a:sym typeface="Courier New"/>
              </a:rPr>
              <a:t>.</a:t>
            </a:r>
            <a:r>
              <a:rPr lang="en" sz="1500">
                <a:solidFill>
                  <a:srgbClr val="001080"/>
                </a:solidFill>
                <a:latin typeface="Courier New"/>
                <a:ea typeface="Courier New"/>
                <a:cs typeface="Courier New"/>
                <a:sym typeface="Courier New"/>
              </a:rPr>
              <a:t>keyCode</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1" algn="ctr">
              <a:spcBef>
                <a:spcPts val="0"/>
              </a:spcBef>
              <a:spcAft>
                <a:spcPts val="0"/>
              </a:spcAft>
              <a:buNone/>
            </a:pPr>
            <a:r>
              <a:rPr lang="en"/>
              <a:t>נוכל לאתר את המקש עליו לחצנו</a:t>
            </a:r>
            <a:endParaRPr/>
          </a:p>
        </p:txBody>
      </p:sp>
      <p:sp>
        <p:nvSpPr>
          <p:cNvPr id="184" name="Google Shape;184;p28"/>
          <p:cNvSpPr txBox="1"/>
          <p:nvPr/>
        </p:nvSpPr>
        <p:spPr>
          <a:xfrm>
            <a:off x="959950" y="4810566"/>
            <a:ext cx="75534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30002"/>
                </a:solidFill>
                <a:highlight>
                  <a:srgbClr val="FFFFFF"/>
                </a:highlight>
              </a:rPr>
              <a:t>Copyright © 2013 braintiop. Powered by</a:t>
            </a:r>
            <a:r>
              <a:rPr b="1" lang="en" sz="1200">
                <a:solidFill>
                  <a:srgbClr val="030002"/>
                </a:solidFill>
                <a:highlight>
                  <a:srgbClr val="FFFFFF"/>
                </a:highlight>
                <a:uFill>
                  <a:noFill/>
                </a:uFill>
                <a:hlinkClick r:id="rId3">
                  <a:extLst>
                    <a:ext uri="{A12FA001-AC4F-418D-AE19-62706E023703}">
                      <ahyp:hlinkClr val="tx"/>
                    </a:ext>
                  </a:extLst>
                </a:hlinkClick>
              </a:rPr>
              <a:t> </a:t>
            </a:r>
            <a:r>
              <a:rPr b="1" lang="en" sz="1200">
                <a:solidFill>
                  <a:srgbClr val="669966"/>
                </a:solidFill>
                <a:highlight>
                  <a:srgbClr val="FFFFFF"/>
                </a:highlight>
                <a:uFill>
                  <a:noFill/>
                </a:uFill>
                <a:hlinkClick r:id="rId4">
                  <a:extLst>
                    <a:ext uri="{A12FA001-AC4F-418D-AE19-62706E023703}">
                      <ahyp:hlinkClr val="tx"/>
                    </a:ext>
                  </a:extLst>
                </a:hlinkClick>
              </a:rPr>
              <a:t>braintio.io</a:t>
            </a:r>
            <a:endParaRPr b="1" sz="1200">
              <a:solidFill>
                <a:srgbClr val="669966"/>
              </a:solidFill>
              <a:highlight>
                <a:srgbClr val="FFFFFF"/>
              </a:highlight>
              <a:uFill>
                <a:noFill/>
              </a:uFill>
              <a:hlinkClick r:id="rId5">
                <a:extLst>
                  <a:ext uri="{A12FA001-AC4F-418D-AE19-62706E023703}">
                    <ahyp:hlinkClr val="tx"/>
                  </a:ext>
                </a:extLst>
              </a:hlinkClick>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