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FD33"/>
    <a:srgbClr val="8CC63F"/>
    <a:srgbClr val="2E3192"/>
    <a:srgbClr val="006F3B"/>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pPr/>
              <a:t>2019/5/21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3879609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pPr/>
              <a:t>2019/5/21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297472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pPr/>
              <a:t>2019/5/21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425322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pPr/>
              <a:t>2019/5/21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2295940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6141764-9FAB-4255-BC50-44FC4EBA4AF3}" type="datetimeFigureOut">
              <a:rPr lang="zh-CN" altLang="en-US" smtClean="0"/>
              <a:pPr/>
              <a:t>2019/5/21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1476533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6141764-9FAB-4255-BC50-44FC4EBA4AF3}" type="datetimeFigureOut">
              <a:rPr lang="zh-CN" altLang="en-US" smtClean="0"/>
              <a:pPr/>
              <a:t>2019/5/21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207305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6141764-9FAB-4255-BC50-44FC4EBA4AF3}" type="datetimeFigureOut">
              <a:rPr lang="zh-CN" altLang="en-US" smtClean="0"/>
              <a:pPr/>
              <a:t>2019/5/21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198957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6141764-9FAB-4255-BC50-44FC4EBA4AF3}" type="datetimeFigureOut">
              <a:rPr lang="zh-CN" altLang="en-US" smtClean="0"/>
              <a:pPr/>
              <a:t>2019/5/21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233365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141764-9FAB-4255-BC50-44FC4EBA4AF3}" type="datetimeFigureOut">
              <a:rPr lang="zh-CN" altLang="en-US" smtClean="0"/>
              <a:pPr/>
              <a:t>2019/5/21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1564826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6141764-9FAB-4255-BC50-44FC4EBA4AF3}" type="datetimeFigureOut">
              <a:rPr lang="zh-CN" altLang="en-US" smtClean="0"/>
              <a:pPr/>
              <a:t>2019/5/21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1717139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6141764-9FAB-4255-BC50-44FC4EBA4AF3}" type="datetimeFigureOut">
              <a:rPr lang="zh-CN" altLang="en-US" smtClean="0"/>
              <a:pPr/>
              <a:t>2019/5/21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559564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141764-9FAB-4255-BC50-44FC4EBA4AF3}" type="datetimeFigureOut">
              <a:rPr lang="zh-CN" altLang="en-US" smtClean="0"/>
              <a:pPr/>
              <a:t>2019/5/21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358809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7919" y="2849432"/>
            <a:ext cx="4485940" cy="2523341"/>
          </a:xfrm>
          <a:prstGeom prst="rect">
            <a:avLst/>
          </a:prstGeom>
          <a:ln w="88900" cap="sq" cmpd="thickThin">
            <a:solidFill>
              <a:srgbClr val="000000"/>
            </a:solidFill>
            <a:prstDash val="solid"/>
            <a:miter lim="800000"/>
          </a:ln>
          <a:effectLst>
            <a:innerShdw blurRad="76200">
              <a:srgbClr val="000000"/>
            </a:innerShdw>
          </a:effectLst>
        </p:spPr>
      </p:pic>
      <p:sp>
        <p:nvSpPr>
          <p:cNvPr id="2" name="文本框 1"/>
          <p:cNvSpPr txBox="1"/>
          <p:nvPr/>
        </p:nvSpPr>
        <p:spPr>
          <a:xfrm>
            <a:off x="914400" y="537882"/>
            <a:ext cx="9789459" cy="2215991"/>
          </a:xfrm>
          <a:prstGeom prst="rect">
            <a:avLst/>
          </a:prstGeom>
          <a:noFill/>
        </p:spPr>
        <p:txBody>
          <a:bodyPr wrap="square" rtlCol="0">
            <a:spAutoFit/>
          </a:bodyPr>
          <a:lstStyle/>
          <a:p>
            <a:r>
              <a:rPr lang="zh-CN" altLang="en-US" sz="2000" dirty="0" smtClean="0"/>
              <a:t>您好，现在您将完成的是握力运动任务。</a:t>
            </a:r>
            <a:endParaRPr lang="en-US" altLang="zh-CN" sz="2000" dirty="0" smtClean="0"/>
          </a:p>
          <a:p>
            <a:endParaRPr lang="en-US" altLang="zh-CN" sz="2000" dirty="0" smtClean="0"/>
          </a:p>
          <a:p>
            <a:r>
              <a:rPr lang="en-US" altLang="zh-CN" sz="2000" dirty="0" smtClean="0"/>
              <a:t>1.</a:t>
            </a:r>
            <a:r>
              <a:rPr lang="zh-CN" altLang="en-US" sz="2000" dirty="0" smtClean="0"/>
              <a:t>在实验开始前，先检测您的握力大小范围。请用惯用手握住握力装置，木质杆对应手心，传感器对应手指。请放松持握。之后画面出现“用力握”三个字。请您在进度条指示内，“一阵、一阵”地用力握紧装置。当画面出现“放松”时，请您放松持握即可。上述两种画面分别交替出现两次。</a:t>
            </a:r>
            <a:endParaRPr lang="en-US" altLang="zh-CN" sz="2000" dirty="0" smtClean="0"/>
          </a:p>
          <a:p>
            <a:endParaRPr lang="zh-CN" altLang="en-US" dirty="0"/>
          </a:p>
        </p:txBody>
      </p:sp>
      <p:grpSp>
        <p:nvGrpSpPr>
          <p:cNvPr id="9" name="组合 8"/>
          <p:cNvGrpSpPr/>
          <p:nvPr/>
        </p:nvGrpSpPr>
        <p:grpSpPr>
          <a:xfrm>
            <a:off x="1183340" y="2849432"/>
            <a:ext cx="8907333" cy="2529392"/>
            <a:chOff x="1215613" y="2569733"/>
            <a:chExt cx="8907333" cy="2529392"/>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5613" y="2569733"/>
              <a:ext cx="4496696" cy="2529392"/>
            </a:xfrm>
            <a:prstGeom prst="rect">
              <a:avLst/>
            </a:prstGeom>
            <a:ln w="88900" cap="sq" cmpd="thickThin">
              <a:solidFill>
                <a:srgbClr val="000000"/>
              </a:solidFill>
              <a:prstDash val="solid"/>
              <a:miter lim="800000"/>
            </a:ln>
            <a:effectLst>
              <a:innerShdw blurRad="76200">
                <a:srgbClr val="000000"/>
              </a:innerShdw>
            </a:effectLst>
          </p:spPr>
        </p:pic>
        <p:sp>
          <p:nvSpPr>
            <p:cNvPr id="7" name="矩形 6"/>
            <p:cNvSpPr/>
            <p:nvPr/>
          </p:nvSpPr>
          <p:spPr>
            <a:xfrm>
              <a:off x="1753496" y="4292301"/>
              <a:ext cx="3345629" cy="27969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矩形 7"/>
            <p:cNvSpPr/>
            <p:nvPr/>
          </p:nvSpPr>
          <p:spPr>
            <a:xfrm>
              <a:off x="1785770" y="4346089"/>
              <a:ext cx="2592593" cy="1721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矩形 10"/>
            <p:cNvSpPr/>
            <p:nvPr/>
          </p:nvSpPr>
          <p:spPr>
            <a:xfrm>
              <a:off x="6777317" y="4324574"/>
              <a:ext cx="3345629" cy="27969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矩形 11"/>
            <p:cNvSpPr/>
            <p:nvPr/>
          </p:nvSpPr>
          <p:spPr>
            <a:xfrm>
              <a:off x="6809591" y="4367604"/>
              <a:ext cx="1839557" cy="1936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7426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22776" y="226197"/>
            <a:ext cx="9789459" cy="3170099"/>
          </a:xfrm>
          <a:prstGeom prst="rect">
            <a:avLst/>
          </a:prstGeom>
          <a:noFill/>
        </p:spPr>
        <p:txBody>
          <a:bodyPr wrap="square" rtlCol="0">
            <a:spAutoFit/>
          </a:bodyPr>
          <a:lstStyle/>
          <a:p>
            <a:r>
              <a:rPr lang="en-US" altLang="zh-CN" sz="2000" dirty="0"/>
              <a:t>2. </a:t>
            </a:r>
            <a:r>
              <a:rPr lang="zh-CN" altLang="en-US" sz="2000" b="1" dirty="0" smtClean="0"/>
              <a:t>练习或训练</a:t>
            </a:r>
            <a:r>
              <a:rPr lang="zh-CN" altLang="en-US" sz="2000" dirty="0" smtClean="0"/>
              <a:t>。</a:t>
            </a:r>
            <a:endParaRPr lang="en-US" altLang="zh-CN" sz="2000" dirty="0"/>
          </a:p>
          <a:p>
            <a:r>
              <a:rPr lang="zh-CN" altLang="en-US" sz="2000" dirty="0"/>
              <a:t>下面进入实验的练习阶段。您将在实验中看到如下图</a:t>
            </a:r>
            <a:r>
              <a:rPr lang="zh-CN" altLang="en-US" sz="2000" dirty="0" smtClean="0"/>
              <a:t>的目标。虚线框代表起点。后面有不同颜色表示的四个“门”和一个终点。在每个回合内，要求您使用握力装置将黑色方块按顺序放入这几个门内并且返回起点。最后将黑块移动到终点完成该回合。</a:t>
            </a:r>
            <a:endParaRPr lang="en-US" altLang="zh-CN" sz="2000" dirty="0" smtClean="0"/>
          </a:p>
          <a:p>
            <a:r>
              <a:rPr lang="zh-CN" altLang="en-US" sz="2000" dirty="0" smtClean="0"/>
              <a:t>即顺序为</a:t>
            </a:r>
            <a:endParaRPr lang="en-US" altLang="zh-CN" sz="2000" dirty="0" smtClean="0"/>
          </a:p>
          <a:p>
            <a:r>
              <a:rPr lang="zh-CN" altLang="en-US" sz="2000" dirty="0" smtClean="0"/>
              <a:t>起点</a:t>
            </a:r>
            <a:r>
              <a:rPr lang="en-US" altLang="zh-CN" sz="2000" dirty="0" smtClean="0"/>
              <a:t>——</a:t>
            </a:r>
            <a:r>
              <a:rPr lang="zh-CN" altLang="en-US" sz="2000" dirty="0" smtClean="0"/>
              <a:t>门</a:t>
            </a:r>
            <a:r>
              <a:rPr lang="en-US" altLang="zh-CN" sz="2000" dirty="0" smtClean="0"/>
              <a:t>1——</a:t>
            </a:r>
            <a:r>
              <a:rPr lang="zh-CN" altLang="en-US" sz="2000" dirty="0" smtClean="0"/>
              <a:t>起点</a:t>
            </a:r>
            <a:r>
              <a:rPr lang="en-US" altLang="zh-CN" sz="2000" dirty="0" smtClean="0"/>
              <a:t>——</a:t>
            </a:r>
            <a:r>
              <a:rPr lang="zh-CN" altLang="en-US" sz="2000" dirty="0" smtClean="0"/>
              <a:t>门</a:t>
            </a:r>
            <a:r>
              <a:rPr lang="en-US" altLang="zh-CN" sz="2000" dirty="0" smtClean="0"/>
              <a:t>2——</a:t>
            </a:r>
            <a:r>
              <a:rPr lang="zh-CN" altLang="en-US" sz="2000" dirty="0" smtClean="0"/>
              <a:t>起点</a:t>
            </a:r>
            <a:r>
              <a:rPr lang="en-US" altLang="zh-CN" sz="2000" dirty="0" smtClean="0"/>
              <a:t>——</a:t>
            </a:r>
            <a:r>
              <a:rPr lang="zh-CN" altLang="en-US" sz="2000" dirty="0" smtClean="0"/>
              <a:t>门</a:t>
            </a:r>
            <a:r>
              <a:rPr lang="en-US" altLang="zh-CN" sz="2000" dirty="0" smtClean="0"/>
              <a:t>3——</a:t>
            </a:r>
            <a:r>
              <a:rPr lang="zh-CN" altLang="en-US" sz="2000" dirty="0" smtClean="0"/>
              <a:t>起点</a:t>
            </a:r>
            <a:r>
              <a:rPr lang="en-US" altLang="zh-CN" sz="2000" dirty="0" smtClean="0"/>
              <a:t>——</a:t>
            </a:r>
            <a:r>
              <a:rPr lang="zh-CN" altLang="en-US" sz="2000" dirty="0" smtClean="0"/>
              <a:t>门</a:t>
            </a:r>
            <a:r>
              <a:rPr lang="en-US" altLang="zh-CN" sz="2000" dirty="0" smtClean="0"/>
              <a:t>4——</a:t>
            </a:r>
            <a:r>
              <a:rPr lang="zh-CN" altLang="en-US" sz="2000" dirty="0" smtClean="0"/>
              <a:t>起点</a:t>
            </a:r>
            <a:r>
              <a:rPr lang="en-US" altLang="zh-CN" sz="2000" dirty="0" smtClean="0"/>
              <a:t>——</a:t>
            </a:r>
            <a:r>
              <a:rPr lang="zh-CN" altLang="en-US" sz="2000" dirty="0" smtClean="0"/>
              <a:t>终点</a:t>
            </a:r>
            <a:r>
              <a:rPr lang="en-US" altLang="zh-CN" sz="2000" dirty="0" smtClean="0"/>
              <a:t>5</a:t>
            </a:r>
            <a:r>
              <a:rPr lang="zh-CN" altLang="en-US" sz="2000" dirty="0" smtClean="0"/>
              <a:t>。</a:t>
            </a:r>
            <a:endParaRPr lang="en-US" altLang="zh-CN" sz="2000" dirty="0" smtClean="0"/>
          </a:p>
          <a:p>
            <a:r>
              <a:rPr lang="zh-CN" altLang="en-US" sz="2000" dirty="0"/>
              <a:t>控制</a:t>
            </a:r>
            <a:r>
              <a:rPr lang="zh-CN" altLang="en-US" sz="2000" dirty="0" smtClean="0"/>
              <a:t>规则为：增加力量握紧装置，黑色方块会向右移动；若放松则其向左移动。</a:t>
            </a:r>
            <a:endParaRPr lang="en-US" altLang="zh-CN" sz="2000" dirty="0" smtClean="0"/>
          </a:p>
          <a:p>
            <a:r>
              <a:rPr lang="zh-CN" altLang="en-US" sz="2000" dirty="0" smtClean="0"/>
              <a:t>要求黑块必须完全进入门内，并且不得触碰门右侧柱子。否则判为失败。每回合完毕后将会反馈成绩。</a:t>
            </a:r>
            <a:endParaRPr lang="en-US" altLang="zh-CN" sz="2000" dirty="0" smtClean="0"/>
          </a:p>
          <a:p>
            <a:r>
              <a:rPr lang="zh-CN" altLang="en-US" sz="2000" dirty="0"/>
              <a:t>图片下方指示标志由绿变红表示回合开始。</a:t>
            </a:r>
          </a:p>
        </p:txBody>
      </p:sp>
      <p:grpSp>
        <p:nvGrpSpPr>
          <p:cNvPr id="80" name="组合 79"/>
          <p:cNvGrpSpPr/>
          <p:nvPr/>
        </p:nvGrpSpPr>
        <p:grpSpPr>
          <a:xfrm>
            <a:off x="1271749" y="3553318"/>
            <a:ext cx="9526329" cy="3065282"/>
            <a:chOff x="927504" y="3295135"/>
            <a:chExt cx="9526329" cy="3065282"/>
          </a:xfrm>
        </p:grpSpPr>
        <p:grpSp>
          <p:nvGrpSpPr>
            <p:cNvPr id="73" name="组合 72"/>
            <p:cNvGrpSpPr/>
            <p:nvPr/>
          </p:nvGrpSpPr>
          <p:grpSpPr>
            <a:xfrm>
              <a:off x="927504" y="3295135"/>
              <a:ext cx="9526329" cy="2695951"/>
              <a:chOff x="1390085" y="2196247"/>
              <a:chExt cx="9526329" cy="2695951"/>
            </a:xfrm>
          </p:grpSpPr>
          <p:grpSp>
            <p:nvGrpSpPr>
              <p:cNvPr id="24" name="组合 23"/>
              <p:cNvGrpSpPr/>
              <p:nvPr/>
            </p:nvGrpSpPr>
            <p:grpSpPr>
              <a:xfrm>
                <a:off x="1390085" y="2196247"/>
                <a:ext cx="9526329" cy="2695951"/>
                <a:chOff x="1096166" y="3515455"/>
                <a:chExt cx="9526329" cy="2695951"/>
              </a:xfrm>
            </p:grpSpPr>
            <p:grpSp>
              <p:nvGrpSpPr>
                <p:cNvPr id="3" name="组合 2"/>
                <p:cNvGrpSpPr/>
                <p:nvPr/>
              </p:nvGrpSpPr>
              <p:grpSpPr>
                <a:xfrm>
                  <a:off x="1096166" y="3515455"/>
                  <a:ext cx="9526329" cy="2695951"/>
                  <a:chOff x="1149954" y="3458000"/>
                  <a:chExt cx="9526329" cy="2695951"/>
                </a:xfrm>
              </p:grpSpPr>
              <p:grpSp>
                <p:nvGrpSpPr>
                  <p:cNvPr id="4" name="组合 3"/>
                  <p:cNvGrpSpPr/>
                  <p:nvPr/>
                </p:nvGrpSpPr>
                <p:grpSpPr>
                  <a:xfrm>
                    <a:off x="1149954" y="3458000"/>
                    <a:ext cx="9526329" cy="2695951"/>
                    <a:chOff x="1225259" y="3458000"/>
                    <a:chExt cx="9526329" cy="2695951"/>
                  </a:xfrm>
                </p:grpSpPr>
                <p:sp>
                  <p:nvSpPr>
                    <p:cNvPr id="10" name="矩形 9"/>
                    <p:cNvSpPr/>
                    <p:nvPr/>
                  </p:nvSpPr>
                  <p:spPr>
                    <a:xfrm>
                      <a:off x="1225259" y="3458000"/>
                      <a:ext cx="9526329" cy="2695951"/>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624405" y="4251959"/>
                      <a:ext cx="408790" cy="1108038"/>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矩形 11"/>
                    <p:cNvSpPr/>
                    <p:nvPr/>
                  </p:nvSpPr>
                  <p:spPr>
                    <a:xfrm>
                      <a:off x="3254867" y="4251957"/>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115476" y="4251956"/>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875566"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736177"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634657"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491591"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224004" y="4240021"/>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0084615" y="4251956"/>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298414" y="4569309"/>
                      <a:ext cx="219290" cy="473337"/>
                    </a:xfrm>
                    <a:prstGeom prst="rect">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3552404" y="3667181"/>
                    <a:ext cx="419522" cy="584775"/>
                  </a:xfrm>
                  <a:prstGeom prst="rect">
                    <a:avLst/>
                  </a:prstGeom>
                  <a:noFill/>
                </p:spPr>
                <p:txBody>
                  <a:bodyPr wrap="square" rtlCol="0">
                    <a:spAutoFit/>
                  </a:bodyPr>
                  <a:lstStyle/>
                  <a:p>
                    <a:r>
                      <a:rPr lang="en-US" altLang="zh-CN" sz="3200" dirty="0" smtClean="0"/>
                      <a:t>4</a:t>
                    </a:r>
                    <a:endParaRPr lang="zh-CN" altLang="en-US" sz="3200" dirty="0"/>
                  </a:p>
                </p:txBody>
              </p:sp>
              <p:sp>
                <p:nvSpPr>
                  <p:cNvPr id="6" name="文本框 5"/>
                  <p:cNvSpPr txBox="1"/>
                  <p:nvPr/>
                </p:nvSpPr>
                <p:spPr>
                  <a:xfrm>
                    <a:off x="5155290" y="3667181"/>
                    <a:ext cx="419522" cy="584775"/>
                  </a:xfrm>
                  <a:prstGeom prst="rect">
                    <a:avLst/>
                  </a:prstGeom>
                  <a:noFill/>
                </p:spPr>
                <p:txBody>
                  <a:bodyPr wrap="square" rtlCol="0">
                    <a:spAutoFit/>
                  </a:bodyPr>
                  <a:lstStyle/>
                  <a:p>
                    <a:r>
                      <a:rPr lang="en-US" altLang="zh-CN" sz="3200" dirty="0"/>
                      <a:t>1</a:t>
                    </a:r>
                    <a:endParaRPr lang="zh-CN" altLang="en-US" sz="3200" dirty="0"/>
                  </a:p>
                </p:txBody>
              </p:sp>
              <p:sp>
                <p:nvSpPr>
                  <p:cNvPr id="7" name="文本框 6"/>
                  <p:cNvSpPr txBox="1"/>
                  <p:nvPr/>
                </p:nvSpPr>
                <p:spPr>
                  <a:xfrm>
                    <a:off x="6919545" y="3655247"/>
                    <a:ext cx="419522" cy="584775"/>
                  </a:xfrm>
                  <a:prstGeom prst="rect">
                    <a:avLst/>
                  </a:prstGeom>
                  <a:noFill/>
                </p:spPr>
                <p:txBody>
                  <a:bodyPr wrap="square" rtlCol="0">
                    <a:spAutoFit/>
                  </a:bodyPr>
                  <a:lstStyle/>
                  <a:p>
                    <a:r>
                      <a:rPr lang="en-US" altLang="zh-CN" sz="3200" dirty="0" smtClean="0"/>
                      <a:t>3</a:t>
                    </a:r>
                    <a:endParaRPr lang="zh-CN" altLang="en-US" sz="3200" dirty="0"/>
                  </a:p>
                </p:txBody>
              </p:sp>
              <p:sp>
                <p:nvSpPr>
                  <p:cNvPr id="8" name="文本框 7"/>
                  <p:cNvSpPr txBox="1"/>
                  <p:nvPr/>
                </p:nvSpPr>
                <p:spPr>
                  <a:xfrm>
                    <a:off x="9514482" y="3655246"/>
                    <a:ext cx="419522" cy="584775"/>
                  </a:xfrm>
                  <a:prstGeom prst="rect">
                    <a:avLst/>
                  </a:prstGeom>
                  <a:noFill/>
                </p:spPr>
                <p:txBody>
                  <a:bodyPr wrap="square" rtlCol="0">
                    <a:spAutoFit/>
                  </a:bodyPr>
                  <a:lstStyle/>
                  <a:p>
                    <a:r>
                      <a:rPr lang="en-US" altLang="zh-CN" sz="3200" dirty="0" smtClean="0"/>
                      <a:t>2</a:t>
                    </a:r>
                    <a:endParaRPr lang="zh-CN" altLang="en-US" sz="3200" dirty="0"/>
                  </a:p>
                </p:txBody>
              </p:sp>
              <p:sp>
                <p:nvSpPr>
                  <p:cNvPr id="9" name="文本框 8"/>
                  <p:cNvSpPr txBox="1"/>
                  <p:nvPr/>
                </p:nvSpPr>
                <p:spPr>
                  <a:xfrm>
                    <a:off x="8115785" y="3667180"/>
                    <a:ext cx="419522" cy="584775"/>
                  </a:xfrm>
                  <a:prstGeom prst="rect">
                    <a:avLst/>
                  </a:prstGeom>
                  <a:noFill/>
                </p:spPr>
                <p:txBody>
                  <a:bodyPr wrap="square" rtlCol="0">
                    <a:spAutoFit/>
                  </a:bodyPr>
                  <a:lstStyle/>
                  <a:p>
                    <a:r>
                      <a:rPr lang="en-US" altLang="zh-CN" sz="3200" dirty="0"/>
                      <a:t>5</a:t>
                    </a:r>
                    <a:endParaRPr lang="zh-CN" altLang="en-US" sz="3200" dirty="0"/>
                  </a:p>
                </p:txBody>
              </p:sp>
            </p:grpSp>
            <p:sp>
              <p:nvSpPr>
                <p:cNvPr id="23" name="矩形 22"/>
                <p:cNvSpPr/>
                <p:nvPr/>
              </p:nvSpPr>
              <p:spPr>
                <a:xfrm>
                  <a:off x="1602889" y="4787153"/>
                  <a:ext cx="182880" cy="17212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grpSp>
          <p:sp>
            <p:nvSpPr>
              <p:cNvPr id="25" name="文本框 24"/>
              <p:cNvSpPr txBox="1"/>
              <p:nvPr/>
            </p:nvSpPr>
            <p:spPr>
              <a:xfrm>
                <a:off x="1654759" y="4267578"/>
                <a:ext cx="1086523" cy="369332"/>
              </a:xfrm>
              <a:prstGeom prst="rect">
                <a:avLst/>
              </a:prstGeom>
              <a:noFill/>
            </p:spPr>
            <p:txBody>
              <a:bodyPr wrap="square" rtlCol="0">
                <a:spAutoFit/>
              </a:bodyPr>
              <a:lstStyle/>
              <a:p>
                <a:r>
                  <a:rPr lang="zh-CN" altLang="en-US" dirty="0"/>
                  <a:t>起点</a:t>
                </a:r>
              </a:p>
            </p:txBody>
          </p:sp>
          <p:sp>
            <p:nvSpPr>
              <p:cNvPr id="26" name="文本框 25"/>
              <p:cNvSpPr txBox="1"/>
              <p:nvPr/>
            </p:nvSpPr>
            <p:spPr>
              <a:xfrm>
                <a:off x="5406264" y="3455401"/>
                <a:ext cx="1086523" cy="369332"/>
              </a:xfrm>
              <a:prstGeom prst="rect">
                <a:avLst/>
              </a:prstGeom>
              <a:noFill/>
            </p:spPr>
            <p:txBody>
              <a:bodyPr wrap="square" rtlCol="0">
                <a:spAutoFit/>
              </a:bodyPr>
              <a:lstStyle/>
              <a:p>
                <a:r>
                  <a:rPr lang="zh-CN" altLang="en-US" dirty="0"/>
                  <a:t>门</a:t>
                </a:r>
              </a:p>
            </p:txBody>
          </p:sp>
          <p:sp>
            <p:nvSpPr>
              <p:cNvPr id="27" name="文本框 26"/>
              <p:cNvSpPr txBox="1"/>
              <p:nvPr/>
            </p:nvSpPr>
            <p:spPr>
              <a:xfrm>
                <a:off x="3704975" y="3467945"/>
                <a:ext cx="1086523" cy="369332"/>
              </a:xfrm>
              <a:prstGeom prst="rect">
                <a:avLst/>
              </a:prstGeom>
              <a:noFill/>
            </p:spPr>
            <p:txBody>
              <a:bodyPr wrap="square" rtlCol="0">
                <a:spAutoFit/>
              </a:bodyPr>
              <a:lstStyle/>
              <a:p>
                <a:r>
                  <a:rPr lang="zh-CN" altLang="en-US" dirty="0"/>
                  <a:t>门</a:t>
                </a:r>
              </a:p>
            </p:txBody>
          </p:sp>
          <p:sp>
            <p:nvSpPr>
              <p:cNvPr id="28" name="文本框 27"/>
              <p:cNvSpPr txBox="1"/>
              <p:nvPr/>
            </p:nvSpPr>
            <p:spPr>
              <a:xfrm>
                <a:off x="7159676" y="3467945"/>
                <a:ext cx="1086523" cy="369332"/>
              </a:xfrm>
              <a:prstGeom prst="rect">
                <a:avLst/>
              </a:prstGeom>
              <a:noFill/>
            </p:spPr>
            <p:txBody>
              <a:bodyPr wrap="square" rtlCol="0">
                <a:spAutoFit/>
              </a:bodyPr>
              <a:lstStyle/>
              <a:p>
                <a:r>
                  <a:rPr lang="zh-CN" altLang="en-US" dirty="0"/>
                  <a:t>门</a:t>
                </a:r>
              </a:p>
            </p:txBody>
          </p:sp>
          <p:sp>
            <p:nvSpPr>
              <p:cNvPr id="71" name="文本框 70"/>
              <p:cNvSpPr txBox="1"/>
              <p:nvPr/>
            </p:nvSpPr>
            <p:spPr>
              <a:xfrm>
                <a:off x="9744048" y="3450202"/>
                <a:ext cx="1086523" cy="369332"/>
              </a:xfrm>
              <a:prstGeom prst="rect">
                <a:avLst/>
              </a:prstGeom>
              <a:noFill/>
            </p:spPr>
            <p:txBody>
              <a:bodyPr wrap="square" rtlCol="0">
                <a:spAutoFit/>
              </a:bodyPr>
              <a:lstStyle/>
              <a:p>
                <a:r>
                  <a:rPr lang="zh-CN" altLang="en-US" dirty="0"/>
                  <a:t>门</a:t>
                </a:r>
              </a:p>
            </p:txBody>
          </p:sp>
          <p:sp>
            <p:nvSpPr>
              <p:cNvPr id="72" name="文本框 71"/>
              <p:cNvSpPr txBox="1"/>
              <p:nvPr/>
            </p:nvSpPr>
            <p:spPr>
              <a:xfrm>
                <a:off x="8305769" y="4267578"/>
                <a:ext cx="1086523" cy="369332"/>
              </a:xfrm>
              <a:prstGeom prst="rect">
                <a:avLst/>
              </a:prstGeom>
              <a:noFill/>
            </p:spPr>
            <p:txBody>
              <a:bodyPr wrap="square" rtlCol="0">
                <a:spAutoFit/>
              </a:bodyPr>
              <a:lstStyle/>
              <a:p>
                <a:r>
                  <a:rPr lang="zh-CN" altLang="en-US" dirty="0"/>
                  <a:t>终点</a:t>
                </a:r>
              </a:p>
            </p:txBody>
          </p:sp>
        </p:grpSp>
        <p:grpSp>
          <p:nvGrpSpPr>
            <p:cNvPr id="76" name="组合 75"/>
            <p:cNvGrpSpPr/>
            <p:nvPr/>
          </p:nvGrpSpPr>
          <p:grpSpPr>
            <a:xfrm>
              <a:off x="6444478" y="5490205"/>
              <a:ext cx="1057372" cy="369332"/>
              <a:chOff x="6444478" y="5490205"/>
              <a:chExt cx="1057372" cy="369332"/>
            </a:xfrm>
          </p:grpSpPr>
          <p:sp>
            <p:nvSpPr>
              <p:cNvPr id="74" name="矩形 73"/>
              <p:cNvSpPr/>
              <p:nvPr/>
            </p:nvSpPr>
            <p:spPr>
              <a:xfrm>
                <a:off x="6444478" y="5551132"/>
                <a:ext cx="252617" cy="268755"/>
              </a:xfrm>
              <a:prstGeom prst="rect">
                <a:avLst/>
              </a:prstGeom>
              <a:solidFill>
                <a:srgbClr val="4BFD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p:cNvSpPr txBox="1"/>
              <p:nvPr/>
            </p:nvSpPr>
            <p:spPr>
              <a:xfrm>
                <a:off x="6731383" y="5490205"/>
                <a:ext cx="770467" cy="369332"/>
              </a:xfrm>
              <a:prstGeom prst="rect">
                <a:avLst/>
              </a:prstGeom>
              <a:noFill/>
            </p:spPr>
            <p:txBody>
              <a:bodyPr wrap="square" rtlCol="0">
                <a:spAutoFit/>
              </a:bodyPr>
              <a:lstStyle/>
              <a:p>
                <a:r>
                  <a:rPr lang="zh-CN" altLang="en-US" dirty="0" smtClean="0"/>
                  <a:t>开始</a:t>
                </a:r>
                <a:endParaRPr lang="zh-CN" altLang="en-US" dirty="0"/>
              </a:p>
            </p:txBody>
          </p:sp>
        </p:grpSp>
        <p:grpSp>
          <p:nvGrpSpPr>
            <p:cNvPr id="77" name="组合 76"/>
            <p:cNvGrpSpPr/>
            <p:nvPr/>
          </p:nvGrpSpPr>
          <p:grpSpPr>
            <a:xfrm>
              <a:off x="6444478" y="5991085"/>
              <a:ext cx="1057372" cy="369332"/>
              <a:chOff x="6444478" y="5490205"/>
              <a:chExt cx="1057372" cy="369332"/>
            </a:xfrm>
          </p:grpSpPr>
          <p:sp>
            <p:nvSpPr>
              <p:cNvPr id="78" name="矩形 77"/>
              <p:cNvSpPr/>
              <p:nvPr/>
            </p:nvSpPr>
            <p:spPr>
              <a:xfrm>
                <a:off x="6444478" y="5551132"/>
                <a:ext cx="252617" cy="26875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p:cNvSpPr txBox="1"/>
              <p:nvPr/>
            </p:nvSpPr>
            <p:spPr>
              <a:xfrm>
                <a:off x="6731383" y="5490205"/>
                <a:ext cx="770467" cy="369332"/>
              </a:xfrm>
              <a:prstGeom prst="rect">
                <a:avLst/>
              </a:prstGeom>
              <a:noFill/>
            </p:spPr>
            <p:txBody>
              <a:bodyPr wrap="square" rtlCol="0">
                <a:spAutoFit/>
              </a:bodyPr>
              <a:lstStyle/>
              <a:p>
                <a:r>
                  <a:rPr lang="zh-CN" altLang="en-US" dirty="0"/>
                  <a:t>结束</a:t>
                </a:r>
              </a:p>
            </p:txBody>
          </p:sp>
        </p:grpSp>
      </p:grpSp>
    </p:spTree>
    <p:extLst>
      <p:ext uri="{BB962C8B-B14F-4D97-AF65-F5344CB8AC3E}">
        <p14:creationId xmlns:p14="http://schemas.microsoft.com/office/powerpoint/2010/main" val="586109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2832" y="778176"/>
            <a:ext cx="10442090" cy="3170099"/>
          </a:xfrm>
          <a:prstGeom prst="rect">
            <a:avLst/>
          </a:prstGeom>
        </p:spPr>
        <p:txBody>
          <a:bodyPr wrap="square">
            <a:spAutoFit/>
          </a:bodyPr>
          <a:lstStyle/>
          <a:p>
            <a:r>
              <a:rPr lang="en-US" altLang="zh-CN" sz="2000" dirty="0" smtClean="0"/>
              <a:t>3. </a:t>
            </a:r>
            <a:r>
              <a:rPr lang="zh-CN" altLang="en-US" sz="2000" b="1" dirty="0" smtClean="0"/>
              <a:t>正式实验</a:t>
            </a:r>
            <a:endParaRPr lang="en-US" altLang="zh-CN" sz="2000" b="1" dirty="0" smtClean="0"/>
          </a:p>
          <a:p>
            <a:r>
              <a:rPr lang="zh-CN" altLang="en-US" sz="2000" dirty="0" smtClean="0"/>
              <a:t>正式实验分为九个阶段。每个阶段您将会听到不同快慢的声音节拍。您需要跟随节拍完成握力实验。</a:t>
            </a:r>
            <a:endParaRPr lang="en-US" altLang="zh-CN" sz="2000" dirty="0" smtClean="0"/>
          </a:p>
          <a:p>
            <a:r>
              <a:rPr lang="zh-CN" altLang="en-US" sz="2000" dirty="0" smtClean="0"/>
              <a:t>在</a:t>
            </a:r>
            <a:r>
              <a:rPr lang="zh-CN" altLang="en-US" sz="2000" dirty="0"/>
              <a:t>每个回合开始之前，你将会听到有节奏的三声节</a:t>
            </a:r>
            <a:r>
              <a:rPr lang="zh-CN" altLang="en-US" sz="2000" dirty="0" smtClean="0"/>
              <a:t>拍，第四声时</a:t>
            </a:r>
            <a:r>
              <a:rPr lang="zh-CN" altLang="en-US" sz="2000" b="1" dirty="0" smtClean="0">
                <a:solidFill>
                  <a:srgbClr val="FF0000"/>
                </a:solidFill>
              </a:rPr>
              <a:t>红色</a:t>
            </a:r>
            <a:r>
              <a:rPr lang="zh-CN" altLang="en-US" sz="2000" dirty="0" smtClean="0"/>
              <a:t>指示点变为</a:t>
            </a:r>
            <a:r>
              <a:rPr lang="zh-CN" altLang="en-US" sz="2000" b="1" dirty="0" smtClean="0">
                <a:solidFill>
                  <a:srgbClr val="FFC000"/>
                </a:solidFill>
              </a:rPr>
              <a:t>黄色</a:t>
            </a:r>
            <a:r>
              <a:rPr lang="zh-CN" altLang="en-US" sz="2000" dirty="0" smtClean="0"/>
              <a:t>。此时请准备。然</a:t>
            </a:r>
            <a:r>
              <a:rPr lang="zh-CN" altLang="en-US" sz="2000" dirty="0"/>
              <a:t>后</a:t>
            </a:r>
            <a:r>
              <a:rPr lang="zh-CN" altLang="en-US" sz="2000" dirty="0" smtClean="0"/>
              <a:t>第五声</a:t>
            </a:r>
            <a:r>
              <a:rPr lang="zh-CN" altLang="en-US" sz="2000" dirty="0"/>
              <a:t>节拍</a:t>
            </a:r>
            <a:r>
              <a:rPr lang="zh-CN" altLang="en-US" sz="2000" dirty="0" smtClean="0"/>
              <a:t>响起时，</a:t>
            </a:r>
            <a:r>
              <a:rPr lang="zh-CN" altLang="en-US" sz="2000" b="1" dirty="0" smtClean="0">
                <a:solidFill>
                  <a:srgbClr val="FFC000"/>
                </a:solidFill>
              </a:rPr>
              <a:t>黄色</a:t>
            </a:r>
            <a:r>
              <a:rPr lang="zh-CN" altLang="en-US" sz="2000" dirty="0" smtClean="0"/>
              <a:t>指</a:t>
            </a:r>
            <a:r>
              <a:rPr lang="zh-CN" altLang="en-US" sz="2000" dirty="0"/>
              <a:t>示</a:t>
            </a:r>
            <a:r>
              <a:rPr lang="zh-CN" altLang="en-US" sz="2000" dirty="0" smtClean="0"/>
              <a:t>点同时变为</a:t>
            </a:r>
            <a:r>
              <a:rPr lang="zh-CN" altLang="en-US" sz="2000" b="1" dirty="0">
                <a:solidFill>
                  <a:srgbClr val="00B050"/>
                </a:solidFill>
              </a:rPr>
              <a:t>绿色</a:t>
            </a:r>
            <a:r>
              <a:rPr lang="zh-CN" altLang="en-US" sz="2000" dirty="0" smtClean="0"/>
              <a:t>，标志该</a:t>
            </a:r>
            <a:r>
              <a:rPr lang="zh-CN" altLang="en-US" sz="2000" dirty="0"/>
              <a:t>回合正式开始。您需</a:t>
            </a:r>
            <a:r>
              <a:rPr lang="zh-CN" altLang="en-US" sz="2000" dirty="0" smtClean="0"/>
              <a:t>要指示点变绿、在</a:t>
            </a:r>
            <a:r>
              <a:rPr lang="zh-CN" altLang="en-US" sz="2000" dirty="0"/>
              <a:t>声音响</a:t>
            </a:r>
            <a:r>
              <a:rPr lang="zh-CN" altLang="en-US" sz="2000" dirty="0" smtClean="0"/>
              <a:t>起的同时</a:t>
            </a:r>
            <a:r>
              <a:rPr lang="zh-CN" altLang="en-US" sz="2000" b="1" dirty="0" smtClean="0"/>
              <a:t>开始快速</a:t>
            </a:r>
            <a:r>
              <a:rPr lang="zh-CN" altLang="en-US" sz="2000" dirty="0" smtClean="0"/>
              <a:t>握紧</a:t>
            </a:r>
            <a:r>
              <a:rPr lang="zh-CN" altLang="en-US" sz="2000" dirty="0"/>
              <a:t>握力装置，到达指定的“门”内，并且松手返回。待下一次节拍响起时再次</a:t>
            </a:r>
            <a:r>
              <a:rPr lang="zh-CN" altLang="en-US" sz="2000" dirty="0" smtClean="0"/>
              <a:t>握紧移向下</a:t>
            </a:r>
            <a:r>
              <a:rPr lang="zh-CN" altLang="en-US" sz="2000" dirty="0"/>
              <a:t>一个“门”。请一直保持这种节奏</a:t>
            </a:r>
            <a:r>
              <a:rPr lang="zh-CN" altLang="en-US" sz="2000" dirty="0" smtClean="0"/>
              <a:t>。每回合如果</a:t>
            </a:r>
            <a:r>
              <a:rPr lang="zh-CN" altLang="en-US" sz="2000" dirty="0"/>
              <a:t>延误超过一个节拍。即使到达门内，该“门”成绩也会判为</a:t>
            </a:r>
            <a:r>
              <a:rPr lang="zh-CN" altLang="en-US" sz="2000" dirty="0" smtClean="0"/>
              <a:t>错误。</a:t>
            </a:r>
            <a:r>
              <a:rPr lang="zh-CN" altLang="en-US" sz="2000" dirty="0"/>
              <a:t>每一个阶段之内节拍不会发生变化</a:t>
            </a:r>
            <a:r>
              <a:rPr lang="zh-CN" altLang="en-US" sz="2000" dirty="0" smtClean="0"/>
              <a:t>。每一段开始之前，会有</a:t>
            </a:r>
            <a:r>
              <a:rPr lang="en-US" altLang="zh-CN" sz="2000" dirty="0" smtClean="0"/>
              <a:t>5</a:t>
            </a:r>
            <a:r>
              <a:rPr lang="zh-CN" altLang="en-US" sz="2000" dirty="0" smtClean="0"/>
              <a:t>秒仅播放声音展示节拍快慢。如果节拍延误或过早，都会发生错误。</a:t>
            </a:r>
            <a:endParaRPr lang="zh-CN" altLang="en-US" sz="2000" dirty="0"/>
          </a:p>
        </p:txBody>
      </p:sp>
      <p:grpSp>
        <p:nvGrpSpPr>
          <p:cNvPr id="3" name="组合 2"/>
          <p:cNvGrpSpPr/>
          <p:nvPr/>
        </p:nvGrpSpPr>
        <p:grpSpPr>
          <a:xfrm>
            <a:off x="2667896" y="3872753"/>
            <a:ext cx="7915029" cy="2519936"/>
            <a:chOff x="927504" y="3295135"/>
            <a:chExt cx="9526329" cy="3065282"/>
          </a:xfrm>
        </p:grpSpPr>
        <p:grpSp>
          <p:nvGrpSpPr>
            <p:cNvPr id="4" name="组合 3"/>
            <p:cNvGrpSpPr/>
            <p:nvPr/>
          </p:nvGrpSpPr>
          <p:grpSpPr>
            <a:xfrm>
              <a:off x="927504" y="3295135"/>
              <a:ext cx="9526329" cy="2695951"/>
              <a:chOff x="1390085" y="2196247"/>
              <a:chExt cx="9526329" cy="2695951"/>
            </a:xfrm>
          </p:grpSpPr>
          <p:grpSp>
            <p:nvGrpSpPr>
              <p:cNvPr id="11" name="组合 10"/>
              <p:cNvGrpSpPr/>
              <p:nvPr/>
            </p:nvGrpSpPr>
            <p:grpSpPr>
              <a:xfrm>
                <a:off x="1390085" y="2196247"/>
                <a:ext cx="9526329" cy="2695951"/>
                <a:chOff x="1096166" y="3515455"/>
                <a:chExt cx="9526329" cy="2695951"/>
              </a:xfrm>
            </p:grpSpPr>
            <p:grpSp>
              <p:nvGrpSpPr>
                <p:cNvPr id="18" name="组合 17"/>
                <p:cNvGrpSpPr/>
                <p:nvPr/>
              </p:nvGrpSpPr>
              <p:grpSpPr>
                <a:xfrm>
                  <a:off x="1096166" y="3515455"/>
                  <a:ext cx="9526329" cy="2695951"/>
                  <a:chOff x="1149954" y="3458000"/>
                  <a:chExt cx="9526329" cy="2695951"/>
                </a:xfrm>
              </p:grpSpPr>
              <p:grpSp>
                <p:nvGrpSpPr>
                  <p:cNvPr id="20" name="组合 19"/>
                  <p:cNvGrpSpPr/>
                  <p:nvPr/>
                </p:nvGrpSpPr>
                <p:grpSpPr>
                  <a:xfrm>
                    <a:off x="1149954" y="3458000"/>
                    <a:ext cx="9526329" cy="2695951"/>
                    <a:chOff x="1225259" y="3458000"/>
                    <a:chExt cx="9526329" cy="2695951"/>
                  </a:xfrm>
                </p:grpSpPr>
                <p:sp>
                  <p:nvSpPr>
                    <p:cNvPr id="26" name="矩形 25"/>
                    <p:cNvSpPr/>
                    <p:nvPr/>
                  </p:nvSpPr>
                  <p:spPr>
                    <a:xfrm>
                      <a:off x="1225259" y="3458000"/>
                      <a:ext cx="9526329" cy="2695951"/>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624405" y="4251959"/>
                      <a:ext cx="408790" cy="1108038"/>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8" name="矩形 27"/>
                    <p:cNvSpPr/>
                    <p:nvPr/>
                  </p:nvSpPr>
                  <p:spPr>
                    <a:xfrm>
                      <a:off x="3254867" y="4251957"/>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115476" y="4251956"/>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875566"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736177"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6634657"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7491591"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9224004" y="4240021"/>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0084615" y="4251956"/>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8298414" y="4569309"/>
                      <a:ext cx="219290" cy="473337"/>
                    </a:xfrm>
                    <a:prstGeom prst="rect">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3552404" y="3667181"/>
                    <a:ext cx="419522" cy="584775"/>
                  </a:xfrm>
                  <a:prstGeom prst="rect">
                    <a:avLst/>
                  </a:prstGeom>
                  <a:noFill/>
                </p:spPr>
                <p:txBody>
                  <a:bodyPr wrap="square" rtlCol="0">
                    <a:spAutoFit/>
                  </a:bodyPr>
                  <a:lstStyle/>
                  <a:p>
                    <a:r>
                      <a:rPr lang="en-US" altLang="zh-CN" sz="3200" dirty="0" smtClean="0"/>
                      <a:t>4</a:t>
                    </a:r>
                    <a:endParaRPr lang="zh-CN" altLang="en-US" sz="3200" dirty="0"/>
                  </a:p>
                </p:txBody>
              </p:sp>
              <p:sp>
                <p:nvSpPr>
                  <p:cNvPr id="22" name="文本框 21"/>
                  <p:cNvSpPr txBox="1"/>
                  <p:nvPr/>
                </p:nvSpPr>
                <p:spPr>
                  <a:xfrm>
                    <a:off x="5155290" y="3667181"/>
                    <a:ext cx="419522" cy="584775"/>
                  </a:xfrm>
                  <a:prstGeom prst="rect">
                    <a:avLst/>
                  </a:prstGeom>
                  <a:noFill/>
                </p:spPr>
                <p:txBody>
                  <a:bodyPr wrap="square" rtlCol="0">
                    <a:spAutoFit/>
                  </a:bodyPr>
                  <a:lstStyle/>
                  <a:p>
                    <a:r>
                      <a:rPr lang="en-US" altLang="zh-CN" sz="3200" dirty="0"/>
                      <a:t>1</a:t>
                    </a:r>
                    <a:endParaRPr lang="zh-CN" altLang="en-US" sz="3200" dirty="0"/>
                  </a:p>
                </p:txBody>
              </p:sp>
              <p:sp>
                <p:nvSpPr>
                  <p:cNvPr id="23" name="文本框 22"/>
                  <p:cNvSpPr txBox="1"/>
                  <p:nvPr/>
                </p:nvSpPr>
                <p:spPr>
                  <a:xfrm>
                    <a:off x="6919545" y="3655247"/>
                    <a:ext cx="419522" cy="584775"/>
                  </a:xfrm>
                  <a:prstGeom prst="rect">
                    <a:avLst/>
                  </a:prstGeom>
                  <a:noFill/>
                </p:spPr>
                <p:txBody>
                  <a:bodyPr wrap="square" rtlCol="0">
                    <a:spAutoFit/>
                  </a:bodyPr>
                  <a:lstStyle/>
                  <a:p>
                    <a:r>
                      <a:rPr lang="en-US" altLang="zh-CN" sz="3200" dirty="0" smtClean="0"/>
                      <a:t>3</a:t>
                    </a:r>
                    <a:endParaRPr lang="zh-CN" altLang="en-US" sz="3200" dirty="0"/>
                  </a:p>
                </p:txBody>
              </p:sp>
              <p:sp>
                <p:nvSpPr>
                  <p:cNvPr id="24" name="文本框 23"/>
                  <p:cNvSpPr txBox="1"/>
                  <p:nvPr/>
                </p:nvSpPr>
                <p:spPr>
                  <a:xfrm>
                    <a:off x="9514482" y="3655246"/>
                    <a:ext cx="419522" cy="584775"/>
                  </a:xfrm>
                  <a:prstGeom prst="rect">
                    <a:avLst/>
                  </a:prstGeom>
                  <a:noFill/>
                </p:spPr>
                <p:txBody>
                  <a:bodyPr wrap="square" rtlCol="0">
                    <a:spAutoFit/>
                  </a:bodyPr>
                  <a:lstStyle/>
                  <a:p>
                    <a:r>
                      <a:rPr lang="en-US" altLang="zh-CN" sz="3200" dirty="0" smtClean="0"/>
                      <a:t>2</a:t>
                    </a:r>
                    <a:endParaRPr lang="zh-CN" altLang="en-US" sz="3200" dirty="0"/>
                  </a:p>
                </p:txBody>
              </p:sp>
              <p:sp>
                <p:nvSpPr>
                  <p:cNvPr id="25" name="文本框 24"/>
                  <p:cNvSpPr txBox="1"/>
                  <p:nvPr/>
                </p:nvSpPr>
                <p:spPr>
                  <a:xfrm>
                    <a:off x="8115785" y="3667180"/>
                    <a:ext cx="419522" cy="584775"/>
                  </a:xfrm>
                  <a:prstGeom prst="rect">
                    <a:avLst/>
                  </a:prstGeom>
                  <a:noFill/>
                </p:spPr>
                <p:txBody>
                  <a:bodyPr wrap="square" rtlCol="0">
                    <a:spAutoFit/>
                  </a:bodyPr>
                  <a:lstStyle/>
                  <a:p>
                    <a:r>
                      <a:rPr lang="en-US" altLang="zh-CN" sz="3200" dirty="0"/>
                      <a:t>5</a:t>
                    </a:r>
                    <a:endParaRPr lang="zh-CN" altLang="en-US" sz="3200" dirty="0"/>
                  </a:p>
                </p:txBody>
              </p:sp>
            </p:grpSp>
            <p:sp>
              <p:nvSpPr>
                <p:cNvPr id="19" name="矩形 18"/>
                <p:cNvSpPr/>
                <p:nvPr/>
              </p:nvSpPr>
              <p:spPr>
                <a:xfrm>
                  <a:off x="1602889" y="4787153"/>
                  <a:ext cx="182880" cy="17212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grpSp>
          <p:sp>
            <p:nvSpPr>
              <p:cNvPr id="12" name="文本框 11"/>
              <p:cNvSpPr txBox="1"/>
              <p:nvPr/>
            </p:nvSpPr>
            <p:spPr>
              <a:xfrm>
                <a:off x="1654759" y="4267578"/>
                <a:ext cx="1086523" cy="369332"/>
              </a:xfrm>
              <a:prstGeom prst="rect">
                <a:avLst/>
              </a:prstGeom>
              <a:noFill/>
            </p:spPr>
            <p:txBody>
              <a:bodyPr wrap="square" rtlCol="0">
                <a:spAutoFit/>
              </a:bodyPr>
              <a:lstStyle/>
              <a:p>
                <a:r>
                  <a:rPr lang="zh-CN" altLang="en-US" dirty="0"/>
                  <a:t>起点</a:t>
                </a:r>
              </a:p>
            </p:txBody>
          </p:sp>
          <p:sp>
            <p:nvSpPr>
              <p:cNvPr id="13" name="文本框 12"/>
              <p:cNvSpPr txBox="1"/>
              <p:nvPr/>
            </p:nvSpPr>
            <p:spPr>
              <a:xfrm>
                <a:off x="5406264" y="3455401"/>
                <a:ext cx="1086523" cy="369332"/>
              </a:xfrm>
              <a:prstGeom prst="rect">
                <a:avLst/>
              </a:prstGeom>
              <a:noFill/>
            </p:spPr>
            <p:txBody>
              <a:bodyPr wrap="square" rtlCol="0">
                <a:spAutoFit/>
              </a:bodyPr>
              <a:lstStyle/>
              <a:p>
                <a:r>
                  <a:rPr lang="zh-CN" altLang="en-US" dirty="0"/>
                  <a:t>门</a:t>
                </a:r>
              </a:p>
            </p:txBody>
          </p:sp>
          <p:sp>
            <p:nvSpPr>
              <p:cNvPr id="14" name="文本框 13"/>
              <p:cNvSpPr txBox="1"/>
              <p:nvPr/>
            </p:nvSpPr>
            <p:spPr>
              <a:xfrm>
                <a:off x="3704975" y="3467945"/>
                <a:ext cx="1086523" cy="369332"/>
              </a:xfrm>
              <a:prstGeom prst="rect">
                <a:avLst/>
              </a:prstGeom>
              <a:noFill/>
            </p:spPr>
            <p:txBody>
              <a:bodyPr wrap="square" rtlCol="0">
                <a:spAutoFit/>
              </a:bodyPr>
              <a:lstStyle/>
              <a:p>
                <a:r>
                  <a:rPr lang="zh-CN" altLang="en-US" dirty="0"/>
                  <a:t>门</a:t>
                </a:r>
              </a:p>
            </p:txBody>
          </p:sp>
          <p:sp>
            <p:nvSpPr>
              <p:cNvPr id="15" name="文本框 14"/>
              <p:cNvSpPr txBox="1"/>
              <p:nvPr/>
            </p:nvSpPr>
            <p:spPr>
              <a:xfrm>
                <a:off x="7159676" y="3467945"/>
                <a:ext cx="1086523" cy="369332"/>
              </a:xfrm>
              <a:prstGeom prst="rect">
                <a:avLst/>
              </a:prstGeom>
              <a:noFill/>
            </p:spPr>
            <p:txBody>
              <a:bodyPr wrap="square" rtlCol="0">
                <a:spAutoFit/>
              </a:bodyPr>
              <a:lstStyle/>
              <a:p>
                <a:r>
                  <a:rPr lang="zh-CN" altLang="en-US" dirty="0"/>
                  <a:t>门</a:t>
                </a:r>
              </a:p>
            </p:txBody>
          </p:sp>
          <p:sp>
            <p:nvSpPr>
              <p:cNvPr id="16" name="文本框 15"/>
              <p:cNvSpPr txBox="1"/>
              <p:nvPr/>
            </p:nvSpPr>
            <p:spPr>
              <a:xfrm>
                <a:off x="9744048" y="3450202"/>
                <a:ext cx="1086523" cy="369332"/>
              </a:xfrm>
              <a:prstGeom prst="rect">
                <a:avLst/>
              </a:prstGeom>
              <a:noFill/>
            </p:spPr>
            <p:txBody>
              <a:bodyPr wrap="square" rtlCol="0">
                <a:spAutoFit/>
              </a:bodyPr>
              <a:lstStyle/>
              <a:p>
                <a:r>
                  <a:rPr lang="zh-CN" altLang="en-US" dirty="0"/>
                  <a:t>门</a:t>
                </a:r>
              </a:p>
            </p:txBody>
          </p:sp>
          <p:sp>
            <p:nvSpPr>
              <p:cNvPr id="17" name="文本框 16"/>
              <p:cNvSpPr txBox="1"/>
              <p:nvPr/>
            </p:nvSpPr>
            <p:spPr>
              <a:xfrm>
                <a:off x="8305769" y="4267578"/>
                <a:ext cx="1086523" cy="369332"/>
              </a:xfrm>
              <a:prstGeom prst="rect">
                <a:avLst/>
              </a:prstGeom>
              <a:noFill/>
            </p:spPr>
            <p:txBody>
              <a:bodyPr wrap="square" rtlCol="0">
                <a:spAutoFit/>
              </a:bodyPr>
              <a:lstStyle/>
              <a:p>
                <a:r>
                  <a:rPr lang="zh-CN" altLang="en-US" dirty="0"/>
                  <a:t>终点</a:t>
                </a:r>
              </a:p>
            </p:txBody>
          </p:sp>
        </p:grpSp>
        <p:grpSp>
          <p:nvGrpSpPr>
            <p:cNvPr id="5" name="组合 4"/>
            <p:cNvGrpSpPr/>
            <p:nvPr/>
          </p:nvGrpSpPr>
          <p:grpSpPr>
            <a:xfrm>
              <a:off x="6444478" y="5490205"/>
              <a:ext cx="1057372" cy="369332"/>
              <a:chOff x="6444478" y="5490205"/>
              <a:chExt cx="1057372" cy="369332"/>
            </a:xfrm>
          </p:grpSpPr>
          <p:sp>
            <p:nvSpPr>
              <p:cNvPr id="9" name="矩形 8"/>
              <p:cNvSpPr/>
              <p:nvPr/>
            </p:nvSpPr>
            <p:spPr>
              <a:xfrm>
                <a:off x="6444478" y="5551132"/>
                <a:ext cx="252617" cy="268755"/>
              </a:xfrm>
              <a:prstGeom prst="rect">
                <a:avLst/>
              </a:prstGeom>
              <a:solidFill>
                <a:srgbClr val="4BFD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731383" y="5490205"/>
                <a:ext cx="770467" cy="369332"/>
              </a:xfrm>
              <a:prstGeom prst="rect">
                <a:avLst/>
              </a:prstGeom>
              <a:noFill/>
            </p:spPr>
            <p:txBody>
              <a:bodyPr wrap="square" rtlCol="0">
                <a:spAutoFit/>
              </a:bodyPr>
              <a:lstStyle/>
              <a:p>
                <a:r>
                  <a:rPr lang="zh-CN" altLang="en-US" dirty="0" smtClean="0"/>
                  <a:t>开始</a:t>
                </a:r>
                <a:endParaRPr lang="zh-CN" altLang="en-US" dirty="0"/>
              </a:p>
            </p:txBody>
          </p:sp>
        </p:grpSp>
        <p:grpSp>
          <p:nvGrpSpPr>
            <p:cNvPr id="6" name="组合 5"/>
            <p:cNvGrpSpPr/>
            <p:nvPr/>
          </p:nvGrpSpPr>
          <p:grpSpPr>
            <a:xfrm>
              <a:off x="6444478" y="5991085"/>
              <a:ext cx="1057372" cy="369332"/>
              <a:chOff x="6444478" y="5490205"/>
              <a:chExt cx="1057372" cy="369332"/>
            </a:xfrm>
          </p:grpSpPr>
          <p:sp>
            <p:nvSpPr>
              <p:cNvPr id="7" name="矩形 6"/>
              <p:cNvSpPr/>
              <p:nvPr/>
            </p:nvSpPr>
            <p:spPr>
              <a:xfrm>
                <a:off x="6444478" y="5551132"/>
                <a:ext cx="252617" cy="26875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731383" y="5490205"/>
                <a:ext cx="770467" cy="369332"/>
              </a:xfrm>
              <a:prstGeom prst="rect">
                <a:avLst/>
              </a:prstGeom>
              <a:noFill/>
            </p:spPr>
            <p:txBody>
              <a:bodyPr wrap="square" rtlCol="0">
                <a:spAutoFit/>
              </a:bodyPr>
              <a:lstStyle/>
              <a:p>
                <a:r>
                  <a:rPr lang="zh-CN" altLang="en-US" dirty="0"/>
                  <a:t>结束</a:t>
                </a:r>
              </a:p>
            </p:txBody>
          </p:sp>
        </p:grpSp>
      </p:grpSp>
      <p:sp>
        <p:nvSpPr>
          <p:cNvPr id="37" name="AutoShape 2" descr="âå£°é³âçå¾çæç´¢ç»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AutoShape 4" descr="âå£°é³âçå¾çæç´¢ç»æ"/>
          <p:cNvSpPr>
            <a:spLocks noChangeAspect="1" noChangeArrowheads="1"/>
          </p:cNvSpPr>
          <p:nvPr/>
        </p:nvSpPr>
        <p:spPr bwMode="auto">
          <a:xfrm>
            <a:off x="307975" y="7937"/>
            <a:ext cx="1293734" cy="12937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9" name="图片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15" y="4142434"/>
            <a:ext cx="1522363" cy="1522363"/>
          </a:xfrm>
          <a:prstGeom prst="rect">
            <a:avLst/>
          </a:prstGeom>
        </p:spPr>
      </p:pic>
    </p:spTree>
    <p:extLst>
      <p:ext uri="{BB962C8B-B14F-4D97-AF65-F5344CB8AC3E}">
        <p14:creationId xmlns:p14="http://schemas.microsoft.com/office/powerpoint/2010/main" val="1443087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299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480</Words>
  <Application>Microsoft Office PowerPoint</Application>
  <PresentationFormat>宽屏</PresentationFormat>
  <Paragraphs>39</Paragraphs>
  <Slides>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宋体</vt:lpstr>
      <vt:lpstr>Arial</vt:lpstr>
      <vt:lpstr>Calibri</vt:lpstr>
      <vt:lpstr>Calibri Light</vt:lpstr>
      <vt:lpstr>Office 主题</vt:lpstr>
      <vt:lpstr>PowerPoint 演示文稿</vt:lpstr>
      <vt:lpstr>PowerPoint 演示文稿</vt:lpstr>
      <vt:lpstr>PowerPoint 演示文稿</vt:lpstr>
      <vt:lpstr>PowerPoint 演示文稿</vt:lpstr>
    </vt:vector>
  </TitlesOfParts>
  <Company>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张为</dc:creator>
  <cp:lastModifiedBy>Windows 用户</cp:lastModifiedBy>
  <cp:revision>26</cp:revision>
  <dcterms:created xsi:type="dcterms:W3CDTF">2018-12-25T02:27:18Z</dcterms:created>
  <dcterms:modified xsi:type="dcterms:W3CDTF">2019-05-21T01:21:31Z</dcterms:modified>
</cp:coreProperties>
</file>