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5" r:id="rId2"/>
    <p:sldId id="256" r:id="rId3"/>
    <p:sldId id="257" r:id="rId4"/>
    <p:sldId id="275" r:id="rId5"/>
    <p:sldId id="267" r:id="rId6"/>
    <p:sldId id="268" r:id="rId7"/>
    <p:sldId id="262" r:id="rId8"/>
    <p:sldId id="258" r:id="rId9"/>
    <p:sldId id="259" r:id="rId10"/>
    <p:sldId id="260" r:id="rId11"/>
    <p:sldId id="261" r:id="rId12"/>
    <p:sldId id="263" r:id="rId13"/>
    <p:sldId id="264" r:id="rId14"/>
    <p:sldId id="266" r:id="rId15"/>
    <p:sldId id="270" r:id="rId16"/>
    <p:sldId id="271" r:id="rId17"/>
    <p:sldId id="273" r:id="rId18"/>
    <p:sldId id="274" r:id="rId19"/>
    <p:sldId id="269" r:id="rId20"/>
    <p:sldId id="27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FD33"/>
    <a:srgbClr val="8CC63F"/>
    <a:srgbClr val="2E3192"/>
    <a:srgbClr val="006F3B"/>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75000" autoAdjust="0"/>
  </p:normalViewPr>
  <p:slideViewPr>
    <p:cSldViewPr snapToGrid="0">
      <p:cViewPr varScale="1">
        <p:scale>
          <a:sx n="62" d="100"/>
          <a:sy n="62" d="100"/>
        </p:scale>
        <p:origin x="13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3AE485-1FE1-42FD-B081-9A3C71142F64}" type="datetimeFigureOut">
              <a:rPr lang="zh-CN" altLang="en-US" smtClean="0"/>
              <a:t>2019/7/30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38DE22-BA5A-4BDD-81A1-D1DED0E7BFA3}" type="slidenum">
              <a:rPr lang="zh-CN" altLang="en-US" smtClean="0"/>
              <a:t>‹#›</a:t>
            </a:fld>
            <a:endParaRPr lang="zh-CN" altLang="en-US"/>
          </a:p>
        </p:txBody>
      </p:sp>
    </p:spTree>
    <p:extLst>
      <p:ext uri="{BB962C8B-B14F-4D97-AF65-F5344CB8AC3E}">
        <p14:creationId xmlns:p14="http://schemas.microsoft.com/office/powerpoint/2010/main" val="3174646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Text=double(['Èç¹ûºìÉ«±äÎªÂÌÉ«ÔÚÌýµ½ÉùÒôÖ®Ç°Çë°´¼üÅÌ×ó¼ü£»' '\n' ...</a:t>
            </a:r>
          </a:p>
          <a:p>
            <a:r>
              <a:rPr lang="en-US" altLang="zh-CN" sz="1200" b="0" i="0" u="none" strike="noStrike" kern="1200" baseline="0" dirty="0" smtClean="0">
                <a:solidFill>
                  <a:schemeClr val="tx1"/>
                </a:solidFill>
                <a:latin typeface="+mn-lt"/>
                <a:ea typeface="+mn-ea"/>
                <a:cs typeface="+mn-cs"/>
              </a:rPr>
              <a:t>            'Èç¹ûºìÉ«±äÎªÂÌÉ«ÔÚÉùÒôÖ®ºóÇë°´¼üÅÌÓÒ¼ü']);</a:t>
            </a:r>
          </a:p>
          <a:p>
            <a:r>
              <a:rPr lang="zh-CN" altLang="en-US" dirty="0" smtClean="0"/>
              <a:t>如果红色变为绿色在听到声音之前请按键盘左键</a:t>
            </a:r>
            <a:endParaRPr lang="zh-CN" altLang="en-US" dirty="0"/>
          </a:p>
        </p:txBody>
      </p:sp>
      <p:sp>
        <p:nvSpPr>
          <p:cNvPr id="4" name="灯片编号占位符 3"/>
          <p:cNvSpPr>
            <a:spLocks noGrp="1"/>
          </p:cNvSpPr>
          <p:nvPr>
            <p:ph type="sldNum" sz="quarter" idx="10"/>
          </p:nvPr>
        </p:nvSpPr>
        <p:spPr/>
        <p:txBody>
          <a:bodyPr/>
          <a:lstStyle/>
          <a:p>
            <a:fld id="{C138DE22-BA5A-4BDD-81A1-D1DED0E7BFA3}" type="slidenum">
              <a:rPr lang="zh-CN" altLang="en-US" smtClean="0"/>
              <a:t>14</a:t>
            </a:fld>
            <a:endParaRPr lang="zh-CN" altLang="en-US"/>
          </a:p>
        </p:txBody>
      </p:sp>
    </p:spTree>
    <p:extLst>
      <p:ext uri="{BB962C8B-B14F-4D97-AF65-F5344CB8AC3E}">
        <p14:creationId xmlns:p14="http://schemas.microsoft.com/office/powerpoint/2010/main" val="4089932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Text=double(['Èç¹ûºìÉ«±äÎªÂÌÉ«ÔÚÌýµ½ÉùÒôÖ®Ç°Çë°´¼üÅÌ×ó¼ü£»' '\n' ...</a:t>
            </a:r>
          </a:p>
          <a:p>
            <a:r>
              <a:rPr lang="en-US" altLang="zh-CN" sz="1200" b="0" i="0" u="none" strike="noStrike" kern="1200" baseline="0" dirty="0" smtClean="0">
                <a:solidFill>
                  <a:schemeClr val="tx1"/>
                </a:solidFill>
                <a:latin typeface="+mn-lt"/>
                <a:ea typeface="+mn-ea"/>
                <a:cs typeface="+mn-cs"/>
              </a:rPr>
              <a:t>            'Èç¹ûºìÉ«±äÎªÂÌÉ«ÔÚÉùÒôÖ®ºóÇë°´¼üÅÌÓÒ¼ü']);</a:t>
            </a:r>
          </a:p>
          <a:p>
            <a:r>
              <a:rPr lang="zh-CN" altLang="en-US" dirty="0" smtClean="0"/>
              <a:t>如果红色变为绿色在听到声音之前请按键盘左键</a:t>
            </a:r>
            <a:endParaRPr lang="zh-CN" altLang="en-US" dirty="0"/>
          </a:p>
        </p:txBody>
      </p:sp>
      <p:sp>
        <p:nvSpPr>
          <p:cNvPr id="4" name="灯片编号占位符 3"/>
          <p:cNvSpPr>
            <a:spLocks noGrp="1"/>
          </p:cNvSpPr>
          <p:nvPr>
            <p:ph type="sldNum" sz="quarter" idx="10"/>
          </p:nvPr>
        </p:nvSpPr>
        <p:spPr/>
        <p:txBody>
          <a:bodyPr/>
          <a:lstStyle/>
          <a:p>
            <a:fld id="{C138DE22-BA5A-4BDD-81A1-D1DED0E7BFA3}" type="slidenum">
              <a:rPr lang="zh-CN" altLang="en-US" smtClean="0"/>
              <a:t>15</a:t>
            </a:fld>
            <a:endParaRPr lang="zh-CN" altLang="en-US"/>
          </a:p>
        </p:txBody>
      </p:sp>
    </p:spTree>
    <p:extLst>
      <p:ext uri="{BB962C8B-B14F-4D97-AF65-F5344CB8AC3E}">
        <p14:creationId xmlns:p14="http://schemas.microsoft.com/office/powerpoint/2010/main" val="2038905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Text=double(['Èç¹ûºìÉ«±äÎªÂÌÉ«ÔÚÌýµ½ÉùÒôÖ®Ç°Çë°´¼üÅÌ×ó¼ü£»' '\n' ...</a:t>
            </a:r>
          </a:p>
          <a:p>
            <a:r>
              <a:rPr lang="en-US" altLang="zh-CN" sz="1200" b="0" i="0" u="none" strike="noStrike" kern="1200" baseline="0" dirty="0" smtClean="0">
                <a:solidFill>
                  <a:schemeClr val="tx1"/>
                </a:solidFill>
                <a:latin typeface="+mn-lt"/>
                <a:ea typeface="+mn-ea"/>
                <a:cs typeface="+mn-cs"/>
              </a:rPr>
              <a:t>            'Èç¹ûºìÉ«±äÎªÂÌÉ«ÔÚÉùÒôÖ®ºóÇë°´¼üÅÌÓÒ¼ü']);</a:t>
            </a:r>
          </a:p>
          <a:p>
            <a:r>
              <a:rPr lang="zh-CN" altLang="en-US" dirty="0" smtClean="0"/>
              <a:t>如果红色变为绿色在听到声音之前请按键盘左键</a:t>
            </a:r>
            <a:endParaRPr lang="zh-CN" altLang="en-US" dirty="0"/>
          </a:p>
        </p:txBody>
      </p:sp>
      <p:sp>
        <p:nvSpPr>
          <p:cNvPr id="4" name="灯片编号占位符 3"/>
          <p:cNvSpPr>
            <a:spLocks noGrp="1"/>
          </p:cNvSpPr>
          <p:nvPr>
            <p:ph type="sldNum" sz="quarter" idx="10"/>
          </p:nvPr>
        </p:nvSpPr>
        <p:spPr/>
        <p:txBody>
          <a:bodyPr/>
          <a:lstStyle/>
          <a:p>
            <a:fld id="{C138DE22-BA5A-4BDD-81A1-D1DED0E7BFA3}" type="slidenum">
              <a:rPr lang="zh-CN" altLang="en-US" smtClean="0"/>
              <a:t>16</a:t>
            </a:fld>
            <a:endParaRPr lang="zh-CN" altLang="en-US"/>
          </a:p>
        </p:txBody>
      </p:sp>
    </p:spTree>
    <p:extLst>
      <p:ext uri="{BB962C8B-B14F-4D97-AF65-F5344CB8AC3E}">
        <p14:creationId xmlns:p14="http://schemas.microsoft.com/office/powerpoint/2010/main" val="372310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Text=double(['Èç¹ûºìÉ«±äÎªÂÌÉ«ÔÚÌýµ½ÉùÒôÖ®Ç°Çë°´¼üÅÌ×ó¼ü£»' '\n' ...</a:t>
            </a:r>
          </a:p>
          <a:p>
            <a:r>
              <a:rPr lang="en-US" altLang="zh-CN" sz="1200" b="0" i="0" u="none" strike="noStrike" kern="1200" baseline="0" dirty="0" smtClean="0">
                <a:solidFill>
                  <a:schemeClr val="tx1"/>
                </a:solidFill>
                <a:latin typeface="+mn-lt"/>
                <a:ea typeface="+mn-ea"/>
                <a:cs typeface="+mn-cs"/>
              </a:rPr>
              <a:t>            'Èç¹ûºìÉ«±äÎªÂÌÉ«ÔÚÉùÒôÖ®ºóÇë°´¼üÅÌÓÒ¼ü']);</a:t>
            </a:r>
          </a:p>
          <a:p>
            <a:r>
              <a:rPr lang="zh-CN" altLang="en-US" dirty="0" smtClean="0"/>
              <a:t>如果红色变为绿色在听到声音之前请按键盘左键</a:t>
            </a:r>
            <a:endParaRPr lang="zh-CN" altLang="en-US" dirty="0"/>
          </a:p>
        </p:txBody>
      </p:sp>
      <p:sp>
        <p:nvSpPr>
          <p:cNvPr id="4" name="灯片编号占位符 3"/>
          <p:cNvSpPr>
            <a:spLocks noGrp="1"/>
          </p:cNvSpPr>
          <p:nvPr>
            <p:ph type="sldNum" sz="quarter" idx="10"/>
          </p:nvPr>
        </p:nvSpPr>
        <p:spPr/>
        <p:txBody>
          <a:bodyPr/>
          <a:lstStyle/>
          <a:p>
            <a:fld id="{C138DE22-BA5A-4BDD-81A1-D1DED0E7BFA3}" type="slidenum">
              <a:rPr lang="zh-CN" altLang="en-US" smtClean="0"/>
              <a:t>17</a:t>
            </a:fld>
            <a:endParaRPr lang="zh-CN" altLang="en-US"/>
          </a:p>
        </p:txBody>
      </p:sp>
    </p:spTree>
    <p:extLst>
      <p:ext uri="{BB962C8B-B14F-4D97-AF65-F5344CB8AC3E}">
        <p14:creationId xmlns:p14="http://schemas.microsoft.com/office/powerpoint/2010/main" val="3414459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Text=double(['Èç¹ûºìÉ«±äÎªÂÌÉ«ÔÚÌýµ½ÉùÒôÖ®Ç°Çë°´¼üÅÌ×ó¼ü£»' '\n' ...</a:t>
            </a:r>
          </a:p>
          <a:p>
            <a:r>
              <a:rPr lang="en-US" altLang="zh-CN" sz="1200" b="0" i="0" u="none" strike="noStrike" kern="1200" baseline="0" dirty="0" smtClean="0">
                <a:solidFill>
                  <a:schemeClr val="tx1"/>
                </a:solidFill>
                <a:latin typeface="+mn-lt"/>
                <a:ea typeface="+mn-ea"/>
                <a:cs typeface="+mn-cs"/>
              </a:rPr>
              <a:t>            'Èç¹ûºìÉ«±äÎªÂÌÉ«ÔÚÉùÒôÖ®ºóÇë°´¼üÅÌÓÒ¼ü']);</a:t>
            </a:r>
          </a:p>
          <a:p>
            <a:r>
              <a:rPr lang="zh-CN" altLang="en-US" dirty="0" smtClean="0"/>
              <a:t>如果红色变为绿色在听到声音之前请按键盘左键</a:t>
            </a:r>
            <a:endParaRPr lang="zh-CN" altLang="en-US" dirty="0"/>
          </a:p>
        </p:txBody>
      </p:sp>
      <p:sp>
        <p:nvSpPr>
          <p:cNvPr id="4" name="灯片编号占位符 3"/>
          <p:cNvSpPr>
            <a:spLocks noGrp="1"/>
          </p:cNvSpPr>
          <p:nvPr>
            <p:ph type="sldNum" sz="quarter" idx="10"/>
          </p:nvPr>
        </p:nvSpPr>
        <p:spPr/>
        <p:txBody>
          <a:bodyPr/>
          <a:lstStyle/>
          <a:p>
            <a:fld id="{C138DE22-BA5A-4BDD-81A1-D1DED0E7BFA3}" type="slidenum">
              <a:rPr lang="zh-CN" altLang="en-US" smtClean="0"/>
              <a:t>18</a:t>
            </a:fld>
            <a:endParaRPr lang="zh-CN" altLang="en-US"/>
          </a:p>
        </p:txBody>
      </p:sp>
    </p:spTree>
    <p:extLst>
      <p:ext uri="{BB962C8B-B14F-4D97-AF65-F5344CB8AC3E}">
        <p14:creationId xmlns:p14="http://schemas.microsoft.com/office/powerpoint/2010/main" val="4254581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Text=double(['Èç¹ûºìÉ«±äÎªÂÌÉ«ÔÚÌýµ½ÉùÒôÖ®Ç°Çë°´¼üÅÌ×ó¼ü£»' '\n' ...</a:t>
            </a:r>
          </a:p>
          <a:p>
            <a:r>
              <a:rPr lang="en-US" altLang="zh-CN" sz="1200" b="0" i="0" u="none" strike="noStrike" kern="1200" baseline="0" dirty="0" smtClean="0">
                <a:solidFill>
                  <a:schemeClr val="tx1"/>
                </a:solidFill>
                <a:latin typeface="+mn-lt"/>
                <a:ea typeface="+mn-ea"/>
                <a:cs typeface="+mn-cs"/>
              </a:rPr>
              <a:t>            'Èç¹ûºìÉ«±äÎªÂÌÉ«ÔÚÉùÒôÖ®ºóÇë°´¼üÅÌÓÒ¼ü']);</a:t>
            </a:r>
          </a:p>
          <a:p>
            <a:r>
              <a:rPr lang="zh-CN" altLang="en-US" dirty="0" smtClean="0"/>
              <a:t>如果红色变为绿色在听到声音之前请按键盘左键</a:t>
            </a:r>
            <a:endParaRPr lang="zh-CN" altLang="en-US" dirty="0"/>
          </a:p>
        </p:txBody>
      </p:sp>
      <p:sp>
        <p:nvSpPr>
          <p:cNvPr id="4" name="灯片编号占位符 3"/>
          <p:cNvSpPr>
            <a:spLocks noGrp="1"/>
          </p:cNvSpPr>
          <p:nvPr>
            <p:ph type="sldNum" sz="quarter" idx="10"/>
          </p:nvPr>
        </p:nvSpPr>
        <p:spPr/>
        <p:txBody>
          <a:bodyPr/>
          <a:lstStyle/>
          <a:p>
            <a:fld id="{C138DE22-BA5A-4BDD-81A1-D1DED0E7BFA3}" type="slidenum">
              <a:rPr lang="zh-CN" altLang="en-US" smtClean="0"/>
              <a:t>20</a:t>
            </a:fld>
            <a:endParaRPr lang="zh-CN" altLang="en-US"/>
          </a:p>
        </p:txBody>
      </p:sp>
    </p:spTree>
    <p:extLst>
      <p:ext uri="{BB962C8B-B14F-4D97-AF65-F5344CB8AC3E}">
        <p14:creationId xmlns:p14="http://schemas.microsoft.com/office/powerpoint/2010/main" val="1201219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t>2019/7/30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3879609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t>2019/7/30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297472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t>2019/7/30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425322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t>2019/7/30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2295940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6141764-9FAB-4255-BC50-44FC4EBA4AF3}" type="datetimeFigureOut">
              <a:rPr lang="zh-CN" altLang="en-US" smtClean="0"/>
              <a:t>2019/7/30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1476533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6141764-9FAB-4255-BC50-44FC4EBA4AF3}" type="datetimeFigureOut">
              <a:rPr lang="zh-CN" altLang="en-US" smtClean="0"/>
              <a:t>2019/7/30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207305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6141764-9FAB-4255-BC50-44FC4EBA4AF3}" type="datetimeFigureOut">
              <a:rPr lang="zh-CN" altLang="en-US" smtClean="0"/>
              <a:t>2019/7/30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198957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6141764-9FAB-4255-BC50-44FC4EBA4AF3}"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233365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141764-9FAB-4255-BC50-44FC4EBA4AF3}" type="datetimeFigureOut">
              <a:rPr lang="zh-CN" altLang="en-US" smtClean="0"/>
              <a:t>2019/7/30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1564826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6141764-9FAB-4255-BC50-44FC4EBA4AF3}" type="datetimeFigureOut">
              <a:rPr lang="zh-CN" altLang="en-US" smtClean="0"/>
              <a:t>2019/7/30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1717139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6141764-9FAB-4255-BC50-44FC4EBA4AF3}" type="datetimeFigureOut">
              <a:rPr lang="zh-CN" altLang="en-US" smtClean="0"/>
              <a:t>2019/7/30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559564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141764-9FAB-4255-BC50-44FC4EBA4AF3}" type="datetimeFigureOut">
              <a:rPr lang="zh-CN" altLang="en-US" smtClean="0"/>
              <a:t>2019/7/30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358809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955" y="166163"/>
            <a:ext cx="9526329" cy="2695951"/>
          </a:xfrm>
          <a:prstGeom prst="rect">
            <a:avLst/>
          </a:prstGeom>
        </p:spPr>
      </p:pic>
      <p:sp>
        <p:nvSpPr>
          <p:cNvPr id="7" name="矩形 6"/>
          <p:cNvSpPr/>
          <p:nvPr/>
        </p:nvSpPr>
        <p:spPr>
          <a:xfrm>
            <a:off x="3506994" y="863300"/>
            <a:ext cx="247426" cy="1108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p:cNvGrpSpPr/>
          <p:nvPr/>
        </p:nvGrpSpPr>
        <p:grpSpPr>
          <a:xfrm>
            <a:off x="1149954" y="3458000"/>
            <a:ext cx="9526329" cy="2695951"/>
            <a:chOff x="1149954" y="3458000"/>
            <a:chExt cx="9526329" cy="2695951"/>
          </a:xfrm>
        </p:grpSpPr>
        <p:grpSp>
          <p:nvGrpSpPr>
            <p:cNvPr id="20" name="组合 19"/>
            <p:cNvGrpSpPr/>
            <p:nvPr/>
          </p:nvGrpSpPr>
          <p:grpSpPr>
            <a:xfrm>
              <a:off x="1149954" y="3458000"/>
              <a:ext cx="9526329" cy="2695951"/>
              <a:chOff x="1225259" y="3458000"/>
              <a:chExt cx="9526329" cy="2695951"/>
            </a:xfrm>
          </p:grpSpPr>
          <p:sp>
            <p:nvSpPr>
              <p:cNvPr id="6" name="矩形 5"/>
              <p:cNvSpPr/>
              <p:nvPr/>
            </p:nvSpPr>
            <p:spPr>
              <a:xfrm>
                <a:off x="1225259" y="3458000"/>
                <a:ext cx="9526329" cy="2695951"/>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624405" y="4251959"/>
                <a:ext cx="408790" cy="1108038"/>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矩形 8"/>
              <p:cNvSpPr/>
              <p:nvPr/>
            </p:nvSpPr>
            <p:spPr>
              <a:xfrm>
                <a:off x="3254867" y="4251957"/>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115476" y="4251956"/>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945502"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806113"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634657"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491591"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9224004" y="4240021"/>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0084615" y="4251956"/>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341877" y="4492947"/>
                <a:ext cx="219290" cy="473337"/>
              </a:xfrm>
              <a:prstGeom prst="rect">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3552404" y="3667181"/>
              <a:ext cx="419522" cy="584775"/>
            </a:xfrm>
            <a:prstGeom prst="rect">
              <a:avLst/>
            </a:prstGeom>
            <a:noFill/>
          </p:spPr>
          <p:txBody>
            <a:bodyPr wrap="square" rtlCol="0">
              <a:spAutoFit/>
            </a:bodyPr>
            <a:lstStyle/>
            <a:p>
              <a:r>
                <a:rPr lang="en-US" altLang="zh-CN" sz="3200" dirty="0" smtClean="0"/>
                <a:t>4</a:t>
              </a:r>
              <a:endParaRPr lang="zh-CN" altLang="en-US" sz="3200" dirty="0"/>
            </a:p>
          </p:txBody>
        </p:sp>
        <p:sp>
          <p:nvSpPr>
            <p:cNvPr id="22" name="文本框 21"/>
            <p:cNvSpPr txBox="1"/>
            <p:nvPr/>
          </p:nvSpPr>
          <p:spPr>
            <a:xfrm>
              <a:off x="5219838" y="3667181"/>
              <a:ext cx="419522" cy="584775"/>
            </a:xfrm>
            <a:prstGeom prst="rect">
              <a:avLst/>
            </a:prstGeom>
            <a:noFill/>
          </p:spPr>
          <p:txBody>
            <a:bodyPr wrap="square" rtlCol="0">
              <a:spAutoFit/>
            </a:bodyPr>
            <a:lstStyle/>
            <a:p>
              <a:r>
                <a:rPr lang="en-US" altLang="zh-CN" sz="3200" dirty="0"/>
                <a:t>1</a:t>
              </a:r>
              <a:endParaRPr lang="zh-CN" altLang="en-US" sz="3200" dirty="0"/>
            </a:p>
          </p:txBody>
        </p:sp>
        <p:sp>
          <p:nvSpPr>
            <p:cNvPr id="23" name="文本框 22"/>
            <p:cNvSpPr txBox="1"/>
            <p:nvPr/>
          </p:nvSpPr>
          <p:spPr>
            <a:xfrm>
              <a:off x="6887271" y="3655247"/>
              <a:ext cx="419522" cy="584775"/>
            </a:xfrm>
            <a:prstGeom prst="rect">
              <a:avLst/>
            </a:prstGeom>
            <a:noFill/>
          </p:spPr>
          <p:txBody>
            <a:bodyPr wrap="square" rtlCol="0">
              <a:spAutoFit/>
            </a:bodyPr>
            <a:lstStyle/>
            <a:p>
              <a:r>
                <a:rPr lang="en-US" altLang="zh-CN" sz="3200" dirty="0" smtClean="0"/>
                <a:t>3</a:t>
              </a:r>
              <a:endParaRPr lang="zh-CN" altLang="en-US" sz="3200" dirty="0"/>
            </a:p>
          </p:txBody>
        </p:sp>
        <p:sp>
          <p:nvSpPr>
            <p:cNvPr id="37" name="文本框 36"/>
            <p:cNvSpPr txBox="1"/>
            <p:nvPr/>
          </p:nvSpPr>
          <p:spPr>
            <a:xfrm>
              <a:off x="9471450" y="3655246"/>
              <a:ext cx="419522" cy="584775"/>
            </a:xfrm>
            <a:prstGeom prst="rect">
              <a:avLst/>
            </a:prstGeom>
            <a:noFill/>
          </p:spPr>
          <p:txBody>
            <a:bodyPr wrap="square" rtlCol="0">
              <a:spAutoFit/>
            </a:bodyPr>
            <a:lstStyle/>
            <a:p>
              <a:r>
                <a:rPr lang="en-US" altLang="zh-CN" sz="3200" dirty="0" smtClean="0"/>
                <a:t>2</a:t>
              </a:r>
              <a:endParaRPr lang="zh-CN" altLang="en-US" sz="3200" dirty="0"/>
            </a:p>
          </p:txBody>
        </p:sp>
        <p:sp>
          <p:nvSpPr>
            <p:cNvPr id="38" name="文本框 37"/>
            <p:cNvSpPr txBox="1"/>
            <p:nvPr/>
          </p:nvSpPr>
          <p:spPr>
            <a:xfrm>
              <a:off x="8169575" y="3667180"/>
              <a:ext cx="419522" cy="584775"/>
            </a:xfrm>
            <a:prstGeom prst="rect">
              <a:avLst/>
            </a:prstGeom>
            <a:noFill/>
          </p:spPr>
          <p:txBody>
            <a:bodyPr wrap="square" rtlCol="0">
              <a:spAutoFit/>
            </a:bodyPr>
            <a:lstStyle/>
            <a:p>
              <a:r>
                <a:rPr lang="en-US" altLang="zh-CN" sz="3200" dirty="0"/>
                <a:t>5</a:t>
              </a:r>
              <a:endParaRPr lang="zh-CN" altLang="en-US" sz="3200" dirty="0"/>
            </a:p>
          </p:txBody>
        </p:sp>
      </p:grpSp>
      <p:sp>
        <p:nvSpPr>
          <p:cNvPr id="2" name="文本框 1"/>
          <p:cNvSpPr txBox="1"/>
          <p:nvPr/>
        </p:nvSpPr>
        <p:spPr>
          <a:xfrm>
            <a:off x="11075429" y="4729615"/>
            <a:ext cx="2082285" cy="369332"/>
          </a:xfrm>
          <a:prstGeom prst="rect">
            <a:avLst/>
          </a:prstGeom>
          <a:noFill/>
        </p:spPr>
        <p:txBody>
          <a:bodyPr wrap="square" rtlCol="0">
            <a:spAutoFit/>
          </a:bodyPr>
          <a:lstStyle/>
          <a:p>
            <a:r>
              <a:rPr lang="en-US" altLang="zh-CN" dirty="0" smtClean="0"/>
              <a:t>2.0.1</a:t>
            </a:r>
            <a:endParaRPr lang="zh-CN" altLang="en-US" dirty="0"/>
          </a:p>
        </p:txBody>
      </p:sp>
      <p:sp>
        <p:nvSpPr>
          <p:cNvPr id="3" name="文本框 2"/>
          <p:cNvSpPr txBox="1"/>
          <p:nvPr/>
        </p:nvSpPr>
        <p:spPr>
          <a:xfrm>
            <a:off x="10908254" y="1839558"/>
            <a:ext cx="634701" cy="646331"/>
          </a:xfrm>
          <a:prstGeom prst="rect">
            <a:avLst/>
          </a:prstGeom>
          <a:noFill/>
        </p:spPr>
        <p:txBody>
          <a:bodyPr wrap="square" rtlCol="0">
            <a:spAutoFit/>
          </a:bodyPr>
          <a:lstStyle/>
          <a:p>
            <a:r>
              <a:rPr lang="en-US" altLang="zh-CN" dirty="0" smtClean="0"/>
              <a:t>1.0</a:t>
            </a:r>
          </a:p>
          <a:p>
            <a:endParaRPr lang="zh-CN" altLang="en-US" dirty="0"/>
          </a:p>
        </p:txBody>
      </p:sp>
    </p:spTree>
    <p:extLst>
      <p:ext uri="{BB962C8B-B14F-4D97-AF65-F5344CB8AC3E}">
        <p14:creationId xmlns:p14="http://schemas.microsoft.com/office/powerpoint/2010/main" val="210995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22776" y="226197"/>
            <a:ext cx="9789459" cy="3170099"/>
          </a:xfrm>
          <a:prstGeom prst="rect">
            <a:avLst/>
          </a:prstGeom>
          <a:noFill/>
        </p:spPr>
        <p:txBody>
          <a:bodyPr wrap="square" rtlCol="0">
            <a:spAutoFit/>
          </a:bodyPr>
          <a:lstStyle/>
          <a:p>
            <a:r>
              <a:rPr lang="en-US" altLang="zh-CN" sz="2000" dirty="0"/>
              <a:t>2. </a:t>
            </a:r>
            <a:r>
              <a:rPr lang="zh-CN" altLang="en-US" sz="2000" dirty="0"/>
              <a:t>练习。</a:t>
            </a:r>
            <a:endParaRPr lang="en-US" altLang="zh-CN" sz="2000" dirty="0"/>
          </a:p>
          <a:p>
            <a:r>
              <a:rPr lang="zh-CN" altLang="en-US" sz="2000" dirty="0"/>
              <a:t>下面进入实验的练习阶段。您将在实验中看到如下图</a:t>
            </a:r>
            <a:r>
              <a:rPr lang="zh-CN" altLang="en-US" sz="2000" dirty="0" smtClean="0"/>
              <a:t>的目标。虚线框代表起点。后面有不同颜色表示的四个“门”和一个终点。在每个回合内，要求您使用握力装置将黑色方块按顺序放入这几个门内并且返回起点。最后将黑块移动到终点完成该回合。</a:t>
            </a:r>
            <a:endParaRPr lang="en-US" altLang="zh-CN" sz="2000" dirty="0" smtClean="0"/>
          </a:p>
          <a:p>
            <a:r>
              <a:rPr lang="zh-CN" altLang="en-US" sz="2000" dirty="0" smtClean="0"/>
              <a:t>即顺序为</a:t>
            </a:r>
            <a:endParaRPr lang="en-US" altLang="zh-CN" sz="2000" dirty="0" smtClean="0"/>
          </a:p>
          <a:p>
            <a:r>
              <a:rPr lang="zh-CN" altLang="en-US" sz="2000" dirty="0" smtClean="0"/>
              <a:t>起点</a:t>
            </a:r>
            <a:r>
              <a:rPr lang="en-US" altLang="zh-CN" sz="2000" dirty="0" smtClean="0"/>
              <a:t>——</a:t>
            </a:r>
            <a:r>
              <a:rPr lang="zh-CN" altLang="en-US" sz="2000" dirty="0" smtClean="0"/>
              <a:t>门</a:t>
            </a:r>
            <a:r>
              <a:rPr lang="en-US" altLang="zh-CN" sz="2000" dirty="0" smtClean="0"/>
              <a:t>1——</a:t>
            </a:r>
            <a:r>
              <a:rPr lang="zh-CN" altLang="en-US" sz="2000" dirty="0" smtClean="0"/>
              <a:t>起点</a:t>
            </a:r>
            <a:r>
              <a:rPr lang="en-US" altLang="zh-CN" sz="2000" dirty="0" smtClean="0"/>
              <a:t>——</a:t>
            </a:r>
            <a:r>
              <a:rPr lang="zh-CN" altLang="en-US" sz="2000" dirty="0" smtClean="0"/>
              <a:t>门</a:t>
            </a:r>
            <a:r>
              <a:rPr lang="en-US" altLang="zh-CN" sz="2000" dirty="0" smtClean="0"/>
              <a:t>2——</a:t>
            </a:r>
            <a:r>
              <a:rPr lang="zh-CN" altLang="en-US" sz="2000" dirty="0" smtClean="0"/>
              <a:t>起点</a:t>
            </a:r>
            <a:r>
              <a:rPr lang="en-US" altLang="zh-CN" sz="2000" dirty="0" smtClean="0"/>
              <a:t>——</a:t>
            </a:r>
            <a:r>
              <a:rPr lang="zh-CN" altLang="en-US" sz="2000" dirty="0" smtClean="0"/>
              <a:t>门</a:t>
            </a:r>
            <a:r>
              <a:rPr lang="en-US" altLang="zh-CN" sz="2000" dirty="0" smtClean="0"/>
              <a:t>3——</a:t>
            </a:r>
            <a:r>
              <a:rPr lang="zh-CN" altLang="en-US" sz="2000" dirty="0" smtClean="0"/>
              <a:t>起点</a:t>
            </a:r>
            <a:r>
              <a:rPr lang="en-US" altLang="zh-CN" sz="2000" dirty="0" smtClean="0"/>
              <a:t>——</a:t>
            </a:r>
            <a:r>
              <a:rPr lang="zh-CN" altLang="en-US" sz="2000" dirty="0" smtClean="0"/>
              <a:t>门</a:t>
            </a:r>
            <a:r>
              <a:rPr lang="en-US" altLang="zh-CN" sz="2000" dirty="0" smtClean="0"/>
              <a:t>4——</a:t>
            </a:r>
            <a:r>
              <a:rPr lang="zh-CN" altLang="en-US" sz="2000" dirty="0" smtClean="0"/>
              <a:t>起点</a:t>
            </a:r>
            <a:r>
              <a:rPr lang="en-US" altLang="zh-CN" sz="2000" dirty="0" smtClean="0"/>
              <a:t>——</a:t>
            </a:r>
            <a:r>
              <a:rPr lang="zh-CN" altLang="en-US" sz="2000" dirty="0" smtClean="0"/>
              <a:t>终点</a:t>
            </a:r>
            <a:r>
              <a:rPr lang="en-US" altLang="zh-CN" sz="2000" dirty="0" smtClean="0"/>
              <a:t>5</a:t>
            </a:r>
            <a:r>
              <a:rPr lang="zh-CN" altLang="en-US" sz="2000" dirty="0" smtClean="0"/>
              <a:t>。</a:t>
            </a:r>
            <a:endParaRPr lang="en-US" altLang="zh-CN" sz="2000" dirty="0" smtClean="0"/>
          </a:p>
          <a:p>
            <a:r>
              <a:rPr lang="zh-CN" altLang="en-US" sz="2000" dirty="0"/>
              <a:t>控制</a:t>
            </a:r>
            <a:r>
              <a:rPr lang="zh-CN" altLang="en-US" sz="2000" dirty="0" smtClean="0"/>
              <a:t>规则为：增加力量握紧装置，黑色方块会向右移动；若放松则其向左移动。</a:t>
            </a:r>
            <a:endParaRPr lang="en-US" altLang="zh-CN" sz="2000" dirty="0" smtClean="0"/>
          </a:p>
          <a:p>
            <a:r>
              <a:rPr lang="zh-CN" altLang="en-US" sz="2000" dirty="0" smtClean="0"/>
              <a:t>要求黑块必须完全进入门内，并且不得触碰门右侧柱子。否则判为失败。每回合完毕后将会反馈成绩。</a:t>
            </a:r>
            <a:endParaRPr lang="en-US" altLang="zh-CN" sz="2000" dirty="0" smtClean="0"/>
          </a:p>
          <a:p>
            <a:r>
              <a:rPr lang="zh-CN" altLang="en-US" sz="2000" dirty="0"/>
              <a:t>图片下方指示标志由绿变红表示回合开始。</a:t>
            </a:r>
          </a:p>
        </p:txBody>
      </p:sp>
      <p:grpSp>
        <p:nvGrpSpPr>
          <p:cNvPr id="80" name="组合 79"/>
          <p:cNvGrpSpPr/>
          <p:nvPr/>
        </p:nvGrpSpPr>
        <p:grpSpPr>
          <a:xfrm>
            <a:off x="1271749" y="3553318"/>
            <a:ext cx="9526329" cy="3065282"/>
            <a:chOff x="927504" y="3295135"/>
            <a:chExt cx="9526329" cy="3065282"/>
          </a:xfrm>
        </p:grpSpPr>
        <p:grpSp>
          <p:nvGrpSpPr>
            <p:cNvPr id="73" name="组合 72"/>
            <p:cNvGrpSpPr/>
            <p:nvPr/>
          </p:nvGrpSpPr>
          <p:grpSpPr>
            <a:xfrm>
              <a:off x="927504" y="3295135"/>
              <a:ext cx="9526329" cy="2695951"/>
              <a:chOff x="1390085" y="2196247"/>
              <a:chExt cx="9526329" cy="2695951"/>
            </a:xfrm>
          </p:grpSpPr>
          <p:grpSp>
            <p:nvGrpSpPr>
              <p:cNvPr id="24" name="组合 23"/>
              <p:cNvGrpSpPr/>
              <p:nvPr/>
            </p:nvGrpSpPr>
            <p:grpSpPr>
              <a:xfrm>
                <a:off x="1390085" y="2196247"/>
                <a:ext cx="9526329" cy="2695951"/>
                <a:chOff x="1096166" y="3515455"/>
                <a:chExt cx="9526329" cy="2695951"/>
              </a:xfrm>
            </p:grpSpPr>
            <p:grpSp>
              <p:nvGrpSpPr>
                <p:cNvPr id="3" name="组合 2"/>
                <p:cNvGrpSpPr/>
                <p:nvPr/>
              </p:nvGrpSpPr>
              <p:grpSpPr>
                <a:xfrm>
                  <a:off x="1096166" y="3515455"/>
                  <a:ext cx="9526329" cy="2695951"/>
                  <a:chOff x="1149954" y="3458000"/>
                  <a:chExt cx="9526329" cy="2695951"/>
                </a:xfrm>
              </p:grpSpPr>
              <p:grpSp>
                <p:nvGrpSpPr>
                  <p:cNvPr id="4" name="组合 3"/>
                  <p:cNvGrpSpPr/>
                  <p:nvPr/>
                </p:nvGrpSpPr>
                <p:grpSpPr>
                  <a:xfrm>
                    <a:off x="1149954" y="3458000"/>
                    <a:ext cx="9526329" cy="2695951"/>
                    <a:chOff x="1225259" y="3458000"/>
                    <a:chExt cx="9526329" cy="2695951"/>
                  </a:xfrm>
                </p:grpSpPr>
                <p:sp>
                  <p:nvSpPr>
                    <p:cNvPr id="10" name="矩形 9"/>
                    <p:cNvSpPr/>
                    <p:nvPr/>
                  </p:nvSpPr>
                  <p:spPr>
                    <a:xfrm>
                      <a:off x="1225259" y="3458000"/>
                      <a:ext cx="9526329" cy="2695951"/>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624405" y="4251959"/>
                      <a:ext cx="408790" cy="1108038"/>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矩形 11"/>
                    <p:cNvSpPr/>
                    <p:nvPr/>
                  </p:nvSpPr>
                  <p:spPr>
                    <a:xfrm>
                      <a:off x="3254867" y="4251957"/>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115476" y="4251956"/>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875566"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736177"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634657"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491591"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224004" y="4240021"/>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0084615" y="4251956"/>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298414" y="4569309"/>
                      <a:ext cx="219290" cy="473337"/>
                    </a:xfrm>
                    <a:prstGeom prst="rect">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3552404" y="3667181"/>
                    <a:ext cx="419522" cy="584775"/>
                  </a:xfrm>
                  <a:prstGeom prst="rect">
                    <a:avLst/>
                  </a:prstGeom>
                  <a:noFill/>
                </p:spPr>
                <p:txBody>
                  <a:bodyPr wrap="square" rtlCol="0">
                    <a:spAutoFit/>
                  </a:bodyPr>
                  <a:lstStyle/>
                  <a:p>
                    <a:r>
                      <a:rPr lang="en-US" altLang="zh-CN" sz="3200" dirty="0" smtClean="0"/>
                      <a:t>4</a:t>
                    </a:r>
                    <a:endParaRPr lang="zh-CN" altLang="en-US" sz="3200" dirty="0"/>
                  </a:p>
                </p:txBody>
              </p:sp>
              <p:sp>
                <p:nvSpPr>
                  <p:cNvPr id="6" name="文本框 5"/>
                  <p:cNvSpPr txBox="1"/>
                  <p:nvPr/>
                </p:nvSpPr>
                <p:spPr>
                  <a:xfrm>
                    <a:off x="5155290" y="3667181"/>
                    <a:ext cx="419522" cy="584775"/>
                  </a:xfrm>
                  <a:prstGeom prst="rect">
                    <a:avLst/>
                  </a:prstGeom>
                  <a:noFill/>
                </p:spPr>
                <p:txBody>
                  <a:bodyPr wrap="square" rtlCol="0">
                    <a:spAutoFit/>
                  </a:bodyPr>
                  <a:lstStyle/>
                  <a:p>
                    <a:r>
                      <a:rPr lang="en-US" altLang="zh-CN" sz="3200" dirty="0"/>
                      <a:t>1</a:t>
                    </a:r>
                    <a:endParaRPr lang="zh-CN" altLang="en-US" sz="3200" dirty="0"/>
                  </a:p>
                </p:txBody>
              </p:sp>
              <p:sp>
                <p:nvSpPr>
                  <p:cNvPr id="7" name="文本框 6"/>
                  <p:cNvSpPr txBox="1"/>
                  <p:nvPr/>
                </p:nvSpPr>
                <p:spPr>
                  <a:xfrm>
                    <a:off x="6919545" y="3655247"/>
                    <a:ext cx="419522" cy="584775"/>
                  </a:xfrm>
                  <a:prstGeom prst="rect">
                    <a:avLst/>
                  </a:prstGeom>
                  <a:noFill/>
                </p:spPr>
                <p:txBody>
                  <a:bodyPr wrap="square" rtlCol="0">
                    <a:spAutoFit/>
                  </a:bodyPr>
                  <a:lstStyle/>
                  <a:p>
                    <a:r>
                      <a:rPr lang="en-US" altLang="zh-CN" sz="3200" dirty="0" smtClean="0"/>
                      <a:t>3</a:t>
                    </a:r>
                    <a:endParaRPr lang="zh-CN" altLang="en-US" sz="3200" dirty="0"/>
                  </a:p>
                </p:txBody>
              </p:sp>
              <p:sp>
                <p:nvSpPr>
                  <p:cNvPr id="8" name="文本框 7"/>
                  <p:cNvSpPr txBox="1"/>
                  <p:nvPr/>
                </p:nvSpPr>
                <p:spPr>
                  <a:xfrm>
                    <a:off x="9514482" y="3655246"/>
                    <a:ext cx="419522" cy="584775"/>
                  </a:xfrm>
                  <a:prstGeom prst="rect">
                    <a:avLst/>
                  </a:prstGeom>
                  <a:noFill/>
                </p:spPr>
                <p:txBody>
                  <a:bodyPr wrap="square" rtlCol="0">
                    <a:spAutoFit/>
                  </a:bodyPr>
                  <a:lstStyle/>
                  <a:p>
                    <a:r>
                      <a:rPr lang="en-US" altLang="zh-CN" sz="3200" dirty="0" smtClean="0"/>
                      <a:t>2</a:t>
                    </a:r>
                    <a:endParaRPr lang="zh-CN" altLang="en-US" sz="3200" dirty="0"/>
                  </a:p>
                </p:txBody>
              </p:sp>
              <p:sp>
                <p:nvSpPr>
                  <p:cNvPr id="9" name="文本框 8"/>
                  <p:cNvSpPr txBox="1"/>
                  <p:nvPr/>
                </p:nvSpPr>
                <p:spPr>
                  <a:xfrm>
                    <a:off x="8115785" y="3667180"/>
                    <a:ext cx="419522" cy="584775"/>
                  </a:xfrm>
                  <a:prstGeom prst="rect">
                    <a:avLst/>
                  </a:prstGeom>
                  <a:noFill/>
                </p:spPr>
                <p:txBody>
                  <a:bodyPr wrap="square" rtlCol="0">
                    <a:spAutoFit/>
                  </a:bodyPr>
                  <a:lstStyle/>
                  <a:p>
                    <a:r>
                      <a:rPr lang="en-US" altLang="zh-CN" sz="3200" dirty="0"/>
                      <a:t>5</a:t>
                    </a:r>
                    <a:endParaRPr lang="zh-CN" altLang="en-US" sz="3200" dirty="0"/>
                  </a:p>
                </p:txBody>
              </p:sp>
            </p:grpSp>
            <p:sp>
              <p:nvSpPr>
                <p:cNvPr id="23" name="矩形 22"/>
                <p:cNvSpPr/>
                <p:nvPr/>
              </p:nvSpPr>
              <p:spPr>
                <a:xfrm>
                  <a:off x="1602889" y="4787153"/>
                  <a:ext cx="182880" cy="17212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grpSp>
          <p:sp>
            <p:nvSpPr>
              <p:cNvPr id="25" name="文本框 24"/>
              <p:cNvSpPr txBox="1"/>
              <p:nvPr/>
            </p:nvSpPr>
            <p:spPr>
              <a:xfrm>
                <a:off x="1654759" y="4267578"/>
                <a:ext cx="1086523" cy="369332"/>
              </a:xfrm>
              <a:prstGeom prst="rect">
                <a:avLst/>
              </a:prstGeom>
              <a:noFill/>
            </p:spPr>
            <p:txBody>
              <a:bodyPr wrap="square" rtlCol="0">
                <a:spAutoFit/>
              </a:bodyPr>
              <a:lstStyle/>
              <a:p>
                <a:r>
                  <a:rPr lang="zh-CN" altLang="en-US" dirty="0"/>
                  <a:t>起点</a:t>
                </a:r>
              </a:p>
            </p:txBody>
          </p:sp>
          <p:sp>
            <p:nvSpPr>
              <p:cNvPr id="26" name="文本框 25"/>
              <p:cNvSpPr txBox="1"/>
              <p:nvPr/>
            </p:nvSpPr>
            <p:spPr>
              <a:xfrm>
                <a:off x="5406264" y="3455401"/>
                <a:ext cx="1086523" cy="369332"/>
              </a:xfrm>
              <a:prstGeom prst="rect">
                <a:avLst/>
              </a:prstGeom>
              <a:noFill/>
            </p:spPr>
            <p:txBody>
              <a:bodyPr wrap="square" rtlCol="0">
                <a:spAutoFit/>
              </a:bodyPr>
              <a:lstStyle/>
              <a:p>
                <a:r>
                  <a:rPr lang="zh-CN" altLang="en-US" dirty="0"/>
                  <a:t>门</a:t>
                </a:r>
              </a:p>
            </p:txBody>
          </p:sp>
          <p:sp>
            <p:nvSpPr>
              <p:cNvPr id="27" name="文本框 26"/>
              <p:cNvSpPr txBox="1"/>
              <p:nvPr/>
            </p:nvSpPr>
            <p:spPr>
              <a:xfrm>
                <a:off x="3704975" y="3467945"/>
                <a:ext cx="1086523" cy="369332"/>
              </a:xfrm>
              <a:prstGeom prst="rect">
                <a:avLst/>
              </a:prstGeom>
              <a:noFill/>
            </p:spPr>
            <p:txBody>
              <a:bodyPr wrap="square" rtlCol="0">
                <a:spAutoFit/>
              </a:bodyPr>
              <a:lstStyle/>
              <a:p>
                <a:r>
                  <a:rPr lang="zh-CN" altLang="en-US" dirty="0"/>
                  <a:t>门</a:t>
                </a:r>
              </a:p>
            </p:txBody>
          </p:sp>
          <p:sp>
            <p:nvSpPr>
              <p:cNvPr id="28" name="文本框 27"/>
              <p:cNvSpPr txBox="1"/>
              <p:nvPr/>
            </p:nvSpPr>
            <p:spPr>
              <a:xfrm>
                <a:off x="7159676" y="3467945"/>
                <a:ext cx="1086523" cy="369332"/>
              </a:xfrm>
              <a:prstGeom prst="rect">
                <a:avLst/>
              </a:prstGeom>
              <a:noFill/>
            </p:spPr>
            <p:txBody>
              <a:bodyPr wrap="square" rtlCol="0">
                <a:spAutoFit/>
              </a:bodyPr>
              <a:lstStyle/>
              <a:p>
                <a:r>
                  <a:rPr lang="zh-CN" altLang="en-US" dirty="0"/>
                  <a:t>门</a:t>
                </a:r>
              </a:p>
            </p:txBody>
          </p:sp>
          <p:sp>
            <p:nvSpPr>
              <p:cNvPr id="71" name="文本框 70"/>
              <p:cNvSpPr txBox="1"/>
              <p:nvPr/>
            </p:nvSpPr>
            <p:spPr>
              <a:xfrm>
                <a:off x="9744048" y="3450202"/>
                <a:ext cx="1086523" cy="369332"/>
              </a:xfrm>
              <a:prstGeom prst="rect">
                <a:avLst/>
              </a:prstGeom>
              <a:noFill/>
            </p:spPr>
            <p:txBody>
              <a:bodyPr wrap="square" rtlCol="0">
                <a:spAutoFit/>
              </a:bodyPr>
              <a:lstStyle/>
              <a:p>
                <a:r>
                  <a:rPr lang="zh-CN" altLang="en-US" dirty="0"/>
                  <a:t>门</a:t>
                </a:r>
              </a:p>
            </p:txBody>
          </p:sp>
          <p:sp>
            <p:nvSpPr>
              <p:cNvPr id="72" name="文本框 71"/>
              <p:cNvSpPr txBox="1"/>
              <p:nvPr/>
            </p:nvSpPr>
            <p:spPr>
              <a:xfrm>
                <a:off x="8305769" y="4267578"/>
                <a:ext cx="1086523" cy="369332"/>
              </a:xfrm>
              <a:prstGeom prst="rect">
                <a:avLst/>
              </a:prstGeom>
              <a:noFill/>
            </p:spPr>
            <p:txBody>
              <a:bodyPr wrap="square" rtlCol="0">
                <a:spAutoFit/>
              </a:bodyPr>
              <a:lstStyle/>
              <a:p>
                <a:r>
                  <a:rPr lang="zh-CN" altLang="en-US" dirty="0"/>
                  <a:t>终点</a:t>
                </a:r>
              </a:p>
            </p:txBody>
          </p:sp>
        </p:grpSp>
        <p:grpSp>
          <p:nvGrpSpPr>
            <p:cNvPr id="76" name="组合 75"/>
            <p:cNvGrpSpPr/>
            <p:nvPr/>
          </p:nvGrpSpPr>
          <p:grpSpPr>
            <a:xfrm>
              <a:off x="6444478" y="5490205"/>
              <a:ext cx="1057372" cy="369332"/>
              <a:chOff x="6444478" y="5490205"/>
              <a:chExt cx="1057372" cy="369332"/>
            </a:xfrm>
          </p:grpSpPr>
          <p:sp>
            <p:nvSpPr>
              <p:cNvPr id="74" name="矩形 73"/>
              <p:cNvSpPr/>
              <p:nvPr/>
            </p:nvSpPr>
            <p:spPr>
              <a:xfrm>
                <a:off x="6444478" y="5551132"/>
                <a:ext cx="252617" cy="268755"/>
              </a:xfrm>
              <a:prstGeom prst="rect">
                <a:avLst/>
              </a:prstGeom>
              <a:solidFill>
                <a:srgbClr val="4BFD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p:cNvSpPr txBox="1"/>
              <p:nvPr/>
            </p:nvSpPr>
            <p:spPr>
              <a:xfrm>
                <a:off x="6731383" y="5490205"/>
                <a:ext cx="770467" cy="369332"/>
              </a:xfrm>
              <a:prstGeom prst="rect">
                <a:avLst/>
              </a:prstGeom>
              <a:noFill/>
            </p:spPr>
            <p:txBody>
              <a:bodyPr wrap="square" rtlCol="0">
                <a:spAutoFit/>
              </a:bodyPr>
              <a:lstStyle/>
              <a:p>
                <a:r>
                  <a:rPr lang="zh-CN" altLang="en-US" dirty="0" smtClean="0"/>
                  <a:t>开始</a:t>
                </a:r>
                <a:endParaRPr lang="zh-CN" altLang="en-US" dirty="0"/>
              </a:p>
            </p:txBody>
          </p:sp>
        </p:grpSp>
        <p:grpSp>
          <p:nvGrpSpPr>
            <p:cNvPr id="77" name="组合 76"/>
            <p:cNvGrpSpPr/>
            <p:nvPr/>
          </p:nvGrpSpPr>
          <p:grpSpPr>
            <a:xfrm>
              <a:off x="6444478" y="5991085"/>
              <a:ext cx="1057372" cy="369332"/>
              <a:chOff x="6444478" y="5490205"/>
              <a:chExt cx="1057372" cy="369332"/>
            </a:xfrm>
          </p:grpSpPr>
          <p:sp>
            <p:nvSpPr>
              <p:cNvPr id="78" name="矩形 77"/>
              <p:cNvSpPr/>
              <p:nvPr/>
            </p:nvSpPr>
            <p:spPr>
              <a:xfrm>
                <a:off x="6444478" y="5551132"/>
                <a:ext cx="252617" cy="26875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p:cNvSpPr txBox="1"/>
              <p:nvPr/>
            </p:nvSpPr>
            <p:spPr>
              <a:xfrm>
                <a:off x="6731383" y="5490205"/>
                <a:ext cx="770467" cy="369332"/>
              </a:xfrm>
              <a:prstGeom prst="rect">
                <a:avLst/>
              </a:prstGeom>
              <a:noFill/>
            </p:spPr>
            <p:txBody>
              <a:bodyPr wrap="square" rtlCol="0">
                <a:spAutoFit/>
              </a:bodyPr>
              <a:lstStyle/>
              <a:p>
                <a:r>
                  <a:rPr lang="zh-CN" altLang="en-US" dirty="0"/>
                  <a:t>结束</a:t>
                </a:r>
              </a:p>
            </p:txBody>
          </p:sp>
        </p:grpSp>
      </p:grpSp>
    </p:spTree>
    <p:extLst>
      <p:ext uri="{BB962C8B-B14F-4D97-AF65-F5344CB8AC3E}">
        <p14:creationId xmlns:p14="http://schemas.microsoft.com/office/powerpoint/2010/main" val="586109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2832" y="778176"/>
            <a:ext cx="10442090" cy="2554545"/>
          </a:xfrm>
          <a:prstGeom prst="rect">
            <a:avLst/>
          </a:prstGeom>
        </p:spPr>
        <p:txBody>
          <a:bodyPr wrap="square">
            <a:spAutoFit/>
          </a:bodyPr>
          <a:lstStyle/>
          <a:p>
            <a:r>
              <a:rPr lang="en-US" altLang="zh-CN" sz="2000" dirty="0" smtClean="0"/>
              <a:t>3. </a:t>
            </a:r>
            <a:r>
              <a:rPr lang="zh-CN" altLang="en-US" sz="2000" dirty="0" smtClean="0"/>
              <a:t>正式实验</a:t>
            </a:r>
            <a:endParaRPr lang="en-US" altLang="zh-CN" sz="2000" dirty="0" smtClean="0"/>
          </a:p>
          <a:p>
            <a:r>
              <a:rPr lang="zh-CN" altLang="en-US" sz="2000" dirty="0" smtClean="0"/>
              <a:t>正式实验分为九个阶段。每个阶段您将会听到不同快慢的声音节拍。您需要跟随节拍完成握力实验。</a:t>
            </a:r>
            <a:endParaRPr lang="en-US" altLang="zh-CN" sz="2000" dirty="0" smtClean="0"/>
          </a:p>
          <a:p>
            <a:r>
              <a:rPr lang="zh-CN" altLang="en-US" sz="2000" dirty="0" smtClean="0"/>
              <a:t>在</a:t>
            </a:r>
            <a:r>
              <a:rPr lang="zh-CN" altLang="en-US" sz="2000" dirty="0"/>
              <a:t>每个回合开始之前，你将会听到有节奏的三声节拍，然后第四声节拍</a:t>
            </a:r>
            <a:r>
              <a:rPr lang="zh-CN" altLang="en-US" sz="2000" dirty="0" smtClean="0"/>
              <a:t>响起时</a:t>
            </a:r>
            <a:r>
              <a:rPr lang="zh-CN" altLang="en-US" sz="2000" dirty="0"/>
              <a:t>，红色指示</a:t>
            </a:r>
            <a:r>
              <a:rPr lang="zh-CN" altLang="en-US" sz="2000" dirty="0" smtClean="0"/>
              <a:t>点同时变为</a:t>
            </a:r>
            <a:r>
              <a:rPr lang="zh-CN" altLang="en-US" sz="2000" dirty="0"/>
              <a:t>绿色</a:t>
            </a:r>
            <a:r>
              <a:rPr lang="zh-CN" altLang="en-US" sz="2000" dirty="0" smtClean="0"/>
              <a:t>，标志该</a:t>
            </a:r>
            <a:r>
              <a:rPr lang="zh-CN" altLang="en-US" sz="2000" dirty="0"/>
              <a:t>回合正式开始。您需要在声音响起时</a:t>
            </a:r>
            <a:r>
              <a:rPr lang="zh-CN" altLang="en-US" sz="2000" dirty="0" smtClean="0"/>
              <a:t>开始快速握紧</a:t>
            </a:r>
            <a:r>
              <a:rPr lang="zh-CN" altLang="en-US" sz="2000" dirty="0"/>
              <a:t>握力装置，到达指定的“门”内，并且松手返回。待下一次节拍响起时再次</a:t>
            </a:r>
            <a:r>
              <a:rPr lang="zh-CN" altLang="en-US" sz="2000" dirty="0" smtClean="0"/>
              <a:t>握紧移向下</a:t>
            </a:r>
            <a:r>
              <a:rPr lang="zh-CN" altLang="en-US" sz="2000" dirty="0"/>
              <a:t>一个“门”。请一直保持这种节奏</a:t>
            </a:r>
            <a:r>
              <a:rPr lang="zh-CN" altLang="en-US" sz="2000" dirty="0" smtClean="0"/>
              <a:t>。每回合如果</a:t>
            </a:r>
            <a:r>
              <a:rPr lang="zh-CN" altLang="en-US" sz="2000" dirty="0"/>
              <a:t>延误超过一个节拍。即使到达门内，该“门”成绩也会判为</a:t>
            </a:r>
            <a:r>
              <a:rPr lang="zh-CN" altLang="en-US" sz="2000" dirty="0" smtClean="0"/>
              <a:t>错误。</a:t>
            </a:r>
            <a:r>
              <a:rPr lang="zh-CN" altLang="en-US" sz="2000" dirty="0"/>
              <a:t>每一个阶段之内节拍不会发生变化</a:t>
            </a:r>
            <a:r>
              <a:rPr lang="zh-CN" altLang="en-US" sz="2000" dirty="0" smtClean="0"/>
              <a:t>。每一段开始之前，会有</a:t>
            </a:r>
            <a:r>
              <a:rPr lang="en-US" altLang="zh-CN" sz="2000" dirty="0" smtClean="0"/>
              <a:t>5</a:t>
            </a:r>
            <a:r>
              <a:rPr lang="zh-CN" altLang="en-US" sz="2000" dirty="0" smtClean="0"/>
              <a:t>秒仅播放声音展示节拍快慢。</a:t>
            </a:r>
            <a:endParaRPr lang="zh-CN" altLang="en-US" sz="2000" dirty="0"/>
          </a:p>
        </p:txBody>
      </p:sp>
    </p:spTree>
    <p:extLst>
      <p:ext uri="{BB962C8B-B14F-4D97-AF65-F5344CB8AC3E}">
        <p14:creationId xmlns:p14="http://schemas.microsoft.com/office/powerpoint/2010/main" val="1443087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42738" y="1538344"/>
            <a:ext cx="9036423" cy="3539430"/>
          </a:xfrm>
          <a:prstGeom prst="rect">
            <a:avLst/>
          </a:prstGeom>
          <a:noFill/>
        </p:spPr>
        <p:txBody>
          <a:bodyPr wrap="square" rtlCol="0">
            <a:spAutoFit/>
          </a:bodyPr>
          <a:lstStyle/>
          <a:p>
            <a:pPr algn="ctr"/>
            <a:r>
              <a:rPr lang="zh-CN" altLang="en-US" sz="4400" b="1" dirty="0"/>
              <a:t>按键运动</a:t>
            </a:r>
            <a:r>
              <a:rPr lang="zh-CN" altLang="en-US" sz="4400" b="1" dirty="0" smtClean="0"/>
              <a:t>任务</a:t>
            </a:r>
            <a:endParaRPr lang="en-US" altLang="zh-CN" sz="4400" b="1" dirty="0" smtClean="0"/>
          </a:p>
          <a:p>
            <a:endParaRPr lang="en-US" altLang="zh-CN" sz="3600" b="1" dirty="0" smtClean="0"/>
          </a:p>
          <a:p>
            <a:r>
              <a:rPr lang="zh-CN" altLang="en-US" sz="3600" dirty="0" smtClean="0"/>
              <a:t>屏幕呈现白色十字时休息。</a:t>
            </a:r>
            <a:endParaRPr lang="en-US" altLang="zh-CN" sz="3600" dirty="0" smtClean="0"/>
          </a:p>
          <a:p>
            <a:r>
              <a:rPr lang="zh-CN" altLang="en-US" sz="3600" dirty="0" smtClean="0"/>
              <a:t>屏幕呈现</a:t>
            </a:r>
            <a:r>
              <a:rPr lang="zh-CN" altLang="en-US" sz="3600" dirty="0" smtClean="0">
                <a:solidFill>
                  <a:srgbClr val="00B050"/>
                </a:solidFill>
              </a:rPr>
              <a:t>绿色方块</a:t>
            </a:r>
            <a:r>
              <a:rPr lang="zh-CN" altLang="en-US" sz="3600" dirty="0" smtClean="0"/>
              <a:t>时，请按照用除大拇指以外四根手指，按照大约</a:t>
            </a:r>
            <a:r>
              <a:rPr lang="en-US" altLang="zh-CN" sz="3600" dirty="0" smtClean="0"/>
              <a:t>1s/</a:t>
            </a:r>
            <a:r>
              <a:rPr lang="zh-CN" altLang="en-US" sz="3600" dirty="0" smtClean="0"/>
              <a:t>次的频率从左到右依次在按键器上按键，重复进行。</a:t>
            </a:r>
            <a:endParaRPr lang="zh-CN" altLang="en-US" sz="3600" dirty="0"/>
          </a:p>
        </p:txBody>
      </p:sp>
    </p:spTree>
    <p:extLst>
      <p:ext uri="{BB962C8B-B14F-4D97-AF65-F5344CB8AC3E}">
        <p14:creationId xmlns:p14="http://schemas.microsoft.com/office/powerpoint/2010/main" val="100826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10465" y="1129553"/>
            <a:ext cx="9036423" cy="2985433"/>
          </a:xfrm>
          <a:prstGeom prst="rect">
            <a:avLst/>
          </a:prstGeom>
          <a:noFill/>
        </p:spPr>
        <p:txBody>
          <a:bodyPr wrap="square" rtlCol="0">
            <a:spAutoFit/>
          </a:bodyPr>
          <a:lstStyle/>
          <a:p>
            <a:pPr algn="ctr"/>
            <a:r>
              <a:rPr lang="zh-CN" altLang="en-US" sz="4400" b="1" dirty="0" smtClean="0"/>
              <a:t>握力运动任务</a:t>
            </a:r>
            <a:endParaRPr lang="en-US" altLang="zh-CN" sz="4400" b="1" dirty="0" smtClean="0"/>
          </a:p>
          <a:p>
            <a:endParaRPr lang="en-US" altLang="zh-CN" sz="3600" b="1" dirty="0" smtClean="0"/>
          </a:p>
          <a:p>
            <a:r>
              <a:rPr lang="zh-CN" altLang="en-US" sz="3600" dirty="0" smtClean="0"/>
              <a:t>屏幕呈现白色十字时休息。</a:t>
            </a:r>
            <a:endParaRPr lang="en-US" altLang="zh-CN" sz="3600" dirty="0" smtClean="0"/>
          </a:p>
          <a:p>
            <a:r>
              <a:rPr lang="zh-CN" altLang="en-US" sz="3600" dirty="0" smtClean="0"/>
              <a:t>屏幕呈现</a:t>
            </a:r>
            <a:r>
              <a:rPr lang="zh-CN" altLang="en-US" sz="3600" dirty="0" smtClean="0">
                <a:solidFill>
                  <a:srgbClr val="00B050"/>
                </a:solidFill>
              </a:rPr>
              <a:t>绿色圆球</a:t>
            </a:r>
            <a:r>
              <a:rPr lang="zh-CN" altLang="en-US" sz="3600" dirty="0" smtClean="0"/>
              <a:t>时，请用手握住木杆。</a:t>
            </a:r>
            <a:r>
              <a:rPr lang="zh-CN" altLang="en-US" sz="3600" dirty="0" smtClean="0">
                <a:solidFill>
                  <a:srgbClr val="00B050"/>
                </a:solidFill>
              </a:rPr>
              <a:t>绿色圆球</a:t>
            </a:r>
            <a:r>
              <a:rPr lang="zh-CN" altLang="en-US" sz="3600" dirty="0" smtClean="0"/>
              <a:t>面积越大，握力越大。重复进行。</a:t>
            </a:r>
            <a:endParaRPr lang="zh-CN" altLang="en-US" sz="3600" dirty="0"/>
          </a:p>
        </p:txBody>
      </p:sp>
    </p:spTree>
    <p:extLst>
      <p:ext uri="{BB962C8B-B14F-4D97-AF65-F5344CB8AC3E}">
        <p14:creationId xmlns:p14="http://schemas.microsoft.com/office/powerpoint/2010/main" val="3985804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01806" y="1560007"/>
            <a:ext cx="8599129" cy="1134157"/>
          </a:xfrm>
          <a:prstGeom prst="rect">
            <a:avLst/>
          </a:prstGeom>
          <a:noFill/>
        </p:spPr>
        <p:txBody>
          <a:bodyPr wrap="square" rtlCol="0">
            <a:spAutoFit/>
          </a:bodyPr>
          <a:lstStyle/>
          <a:p>
            <a:pPr>
              <a:lnSpc>
                <a:spcPct val="150000"/>
              </a:lnSpc>
            </a:pPr>
            <a:r>
              <a:rPr lang="zh-CN" altLang="en-US" sz="2400" dirty="0">
                <a:latin typeface="Comic Sans MS" panose="030F0702030302020204" pitchFamily="66" charset="0"/>
              </a:rPr>
              <a:t>如果红色变为绿色在听到声音之</a:t>
            </a:r>
            <a:r>
              <a:rPr lang="zh-CN" altLang="en-US" sz="2400" b="1" dirty="0">
                <a:latin typeface="Comic Sans MS" panose="030F0702030302020204" pitchFamily="66" charset="0"/>
              </a:rPr>
              <a:t>前</a:t>
            </a:r>
            <a:r>
              <a:rPr lang="zh-CN" altLang="en-US" sz="2400" dirty="0">
                <a:latin typeface="Comic Sans MS" panose="030F0702030302020204" pitchFamily="66" charset="0"/>
              </a:rPr>
              <a:t>请按键盘</a:t>
            </a:r>
            <a:r>
              <a:rPr lang="zh-CN" altLang="en-US" sz="2400" b="1" dirty="0" smtClean="0">
                <a:latin typeface="Comic Sans MS" panose="030F0702030302020204" pitchFamily="66" charset="0"/>
              </a:rPr>
              <a:t>左</a:t>
            </a:r>
            <a:r>
              <a:rPr lang="zh-CN" altLang="en-US" sz="2400" dirty="0" smtClean="0">
                <a:latin typeface="Comic Sans MS" panose="030F0702030302020204" pitchFamily="66" charset="0"/>
              </a:rPr>
              <a:t>方向键；</a:t>
            </a:r>
            <a:endParaRPr lang="en-US" altLang="zh-CN" sz="2400" dirty="0" smtClean="0">
              <a:latin typeface="Comic Sans MS" panose="030F0702030302020204" pitchFamily="66" charset="0"/>
            </a:endParaRPr>
          </a:p>
          <a:p>
            <a:pPr>
              <a:lnSpc>
                <a:spcPct val="150000"/>
              </a:lnSpc>
            </a:pPr>
            <a:r>
              <a:rPr lang="zh-CN" altLang="en-US" sz="2400" dirty="0">
                <a:latin typeface="Comic Sans MS" panose="030F0702030302020204" pitchFamily="66" charset="0"/>
              </a:rPr>
              <a:t>如果红色变为绿色</a:t>
            </a:r>
            <a:r>
              <a:rPr lang="zh-CN" altLang="en-US" sz="2400" dirty="0" smtClean="0">
                <a:latin typeface="Comic Sans MS" panose="030F0702030302020204" pitchFamily="66" charset="0"/>
              </a:rPr>
              <a:t>在</a:t>
            </a:r>
            <a:r>
              <a:rPr lang="zh-CN" altLang="en-US" sz="2400" dirty="0">
                <a:latin typeface="Comic Sans MS" panose="030F0702030302020204" pitchFamily="66" charset="0"/>
              </a:rPr>
              <a:t>听到</a:t>
            </a:r>
            <a:r>
              <a:rPr lang="zh-CN" altLang="en-US" sz="2400" dirty="0" smtClean="0">
                <a:latin typeface="Comic Sans MS" panose="030F0702030302020204" pitchFamily="66" charset="0"/>
              </a:rPr>
              <a:t>声音</a:t>
            </a:r>
            <a:r>
              <a:rPr lang="zh-CN" altLang="en-US" sz="2400" dirty="0">
                <a:latin typeface="Comic Sans MS" panose="030F0702030302020204" pitchFamily="66" charset="0"/>
              </a:rPr>
              <a:t>之</a:t>
            </a:r>
            <a:r>
              <a:rPr lang="zh-CN" altLang="en-US" sz="2400" b="1" dirty="0">
                <a:latin typeface="Comic Sans MS" panose="030F0702030302020204" pitchFamily="66" charset="0"/>
              </a:rPr>
              <a:t>后</a:t>
            </a:r>
            <a:r>
              <a:rPr lang="zh-CN" altLang="en-US" sz="2400" dirty="0">
                <a:latin typeface="Comic Sans MS" panose="030F0702030302020204" pitchFamily="66" charset="0"/>
              </a:rPr>
              <a:t>请按键盘</a:t>
            </a:r>
            <a:r>
              <a:rPr lang="zh-CN" altLang="en-US" sz="2400" b="1" dirty="0" smtClean="0">
                <a:latin typeface="Comic Sans MS" panose="030F0702030302020204" pitchFamily="66" charset="0"/>
              </a:rPr>
              <a:t>右</a:t>
            </a:r>
            <a:r>
              <a:rPr lang="zh-CN" altLang="en-US" sz="2400" dirty="0" smtClean="0">
                <a:latin typeface="Comic Sans MS" panose="030F0702030302020204" pitchFamily="66" charset="0"/>
              </a:rPr>
              <a:t>方向键。</a:t>
            </a:r>
            <a:endParaRPr lang="zh-CN" altLang="en-US" sz="2400" dirty="0">
              <a:latin typeface="Comic Sans MS" panose="030F0702030302020204" pitchFamily="66" charset="0"/>
            </a:endParaRPr>
          </a:p>
        </p:txBody>
      </p:sp>
      <p:sp>
        <p:nvSpPr>
          <p:cNvPr id="5" name="右箭头 4"/>
          <p:cNvSpPr/>
          <p:nvPr/>
        </p:nvSpPr>
        <p:spPr>
          <a:xfrm>
            <a:off x="6865035" y="4079629"/>
            <a:ext cx="1800665" cy="88626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10800000">
            <a:off x="3516924" y="4079629"/>
            <a:ext cx="1800665" cy="88626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26338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01806" y="1560007"/>
            <a:ext cx="8599129" cy="1134157"/>
          </a:xfrm>
          <a:prstGeom prst="rect">
            <a:avLst/>
          </a:prstGeom>
          <a:noFill/>
        </p:spPr>
        <p:txBody>
          <a:bodyPr wrap="square" rtlCol="0">
            <a:spAutoFit/>
          </a:bodyPr>
          <a:lstStyle/>
          <a:p>
            <a:pPr>
              <a:lnSpc>
                <a:spcPct val="150000"/>
              </a:lnSpc>
            </a:pPr>
            <a:r>
              <a:rPr lang="zh-CN" altLang="en-US" sz="2400" dirty="0">
                <a:latin typeface="Comic Sans MS" panose="030F0702030302020204" pitchFamily="66" charset="0"/>
              </a:rPr>
              <a:t>如果红色变为绿色在听到声音之</a:t>
            </a:r>
            <a:r>
              <a:rPr lang="zh-CN" altLang="en-US" sz="2400" b="1" dirty="0">
                <a:latin typeface="Comic Sans MS" panose="030F0702030302020204" pitchFamily="66" charset="0"/>
              </a:rPr>
              <a:t>前</a:t>
            </a:r>
            <a:r>
              <a:rPr lang="zh-CN" altLang="en-US" sz="2400" dirty="0">
                <a:latin typeface="Comic Sans MS" panose="030F0702030302020204" pitchFamily="66" charset="0"/>
              </a:rPr>
              <a:t>请按键盘</a:t>
            </a:r>
            <a:r>
              <a:rPr lang="zh-CN" altLang="en-US" sz="2400" b="1" dirty="0" smtClean="0">
                <a:latin typeface="Comic Sans MS" panose="030F0702030302020204" pitchFamily="66" charset="0"/>
              </a:rPr>
              <a:t>左</a:t>
            </a:r>
            <a:r>
              <a:rPr lang="zh-CN" altLang="en-US" sz="2400" dirty="0" smtClean="0">
                <a:latin typeface="Comic Sans MS" panose="030F0702030302020204" pitchFamily="66" charset="0"/>
              </a:rPr>
              <a:t>方向键；</a:t>
            </a:r>
            <a:endParaRPr lang="en-US" altLang="zh-CN" sz="2400" dirty="0" smtClean="0">
              <a:latin typeface="Comic Sans MS" panose="030F0702030302020204" pitchFamily="66" charset="0"/>
            </a:endParaRPr>
          </a:p>
          <a:p>
            <a:pPr>
              <a:lnSpc>
                <a:spcPct val="150000"/>
              </a:lnSpc>
            </a:pPr>
            <a:r>
              <a:rPr lang="zh-CN" altLang="en-US" sz="2400" dirty="0">
                <a:latin typeface="Comic Sans MS" panose="030F0702030302020204" pitchFamily="66" charset="0"/>
              </a:rPr>
              <a:t>如果红色变为绿色</a:t>
            </a:r>
            <a:r>
              <a:rPr lang="zh-CN" altLang="en-US" sz="2400" dirty="0" smtClean="0">
                <a:latin typeface="Comic Sans MS" panose="030F0702030302020204" pitchFamily="66" charset="0"/>
              </a:rPr>
              <a:t>在</a:t>
            </a:r>
            <a:r>
              <a:rPr lang="zh-CN" altLang="en-US" sz="2400" dirty="0">
                <a:latin typeface="Comic Sans MS" panose="030F0702030302020204" pitchFamily="66" charset="0"/>
              </a:rPr>
              <a:t>听到</a:t>
            </a:r>
            <a:r>
              <a:rPr lang="zh-CN" altLang="en-US" sz="2400" dirty="0" smtClean="0">
                <a:latin typeface="Comic Sans MS" panose="030F0702030302020204" pitchFamily="66" charset="0"/>
              </a:rPr>
              <a:t>声音</a:t>
            </a:r>
            <a:r>
              <a:rPr lang="zh-CN" altLang="en-US" sz="2400" dirty="0">
                <a:latin typeface="Comic Sans MS" panose="030F0702030302020204" pitchFamily="66" charset="0"/>
              </a:rPr>
              <a:t>之</a:t>
            </a:r>
            <a:r>
              <a:rPr lang="zh-CN" altLang="en-US" sz="2400" b="1" dirty="0">
                <a:latin typeface="Comic Sans MS" panose="030F0702030302020204" pitchFamily="66" charset="0"/>
              </a:rPr>
              <a:t>后</a:t>
            </a:r>
            <a:r>
              <a:rPr lang="zh-CN" altLang="en-US" sz="2400" dirty="0">
                <a:latin typeface="Comic Sans MS" panose="030F0702030302020204" pitchFamily="66" charset="0"/>
              </a:rPr>
              <a:t>请按键盘</a:t>
            </a:r>
            <a:r>
              <a:rPr lang="zh-CN" altLang="en-US" sz="2400" b="1" dirty="0" smtClean="0">
                <a:latin typeface="Comic Sans MS" panose="030F0702030302020204" pitchFamily="66" charset="0"/>
              </a:rPr>
              <a:t>右</a:t>
            </a:r>
            <a:r>
              <a:rPr lang="zh-CN" altLang="en-US" sz="2400" dirty="0" smtClean="0">
                <a:latin typeface="Comic Sans MS" panose="030F0702030302020204" pitchFamily="66" charset="0"/>
              </a:rPr>
              <a:t>方向键。</a:t>
            </a:r>
            <a:endParaRPr lang="zh-CN" altLang="en-US" sz="2400" dirty="0">
              <a:latin typeface="Comic Sans MS" panose="030F0702030302020204" pitchFamily="66" charset="0"/>
            </a:endParaRPr>
          </a:p>
        </p:txBody>
      </p:sp>
      <p:sp>
        <p:nvSpPr>
          <p:cNvPr id="5" name="右箭头 4"/>
          <p:cNvSpPr/>
          <p:nvPr/>
        </p:nvSpPr>
        <p:spPr>
          <a:xfrm>
            <a:off x="6865035" y="4079629"/>
            <a:ext cx="1800665" cy="886265"/>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10800000">
            <a:off x="3516924" y="4079629"/>
            <a:ext cx="1800665" cy="88626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51594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01806" y="1560007"/>
            <a:ext cx="8599129" cy="1134157"/>
          </a:xfrm>
          <a:prstGeom prst="rect">
            <a:avLst/>
          </a:prstGeom>
          <a:noFill/>
        </p:spPr>
        <p:txBody>
          <a:bodyPr wrap="square" rtlCol="0">
            <a:spAutoFit/>
          </a:bodyPr>
          <a:lstStyle/>
          <a:p>
            <a:pPr>
              <a:lnSpc>
                <a:spcPct val="150000"/>
              </a:lnSpc>
            </a:pPr>
            <a:r>
              <a:rPr lang="zh-CN" altLang="en-US" sz="2400" dirty="0">
                <a:latin typeface="Comic Sans MS" panose="030F0702030302020204" pitchFamily="66" charset="0"/>
              </a:rPr>
              <a:t>如果红色变为绿色在听到声音之</a:t>
            </a:r>
            <a:r>
              <a:rPr lang="zh-CN" altLang="en-US" sz="2400" b="1" dirty="0">
                <a:latin typeface="Comic Sans MS" panose="030F0702030302020204" pitchFamily="66" charset="0"/>
              </a:rPr>
              <a:t>前</a:t>
            </a:r>
            <a:r>
              <a:rPr lang="zh-CN" altLang="en-US" sz="2400" dirty="0">
                <a:latin typeface="Comic Sans MS" panose="030F0702030302020204" pitchFamily="66" charset="0"/>
              </a:rPr>
              <a:t>请按键盘</a:t>
            </a:r>
            <a:r>
              <a:rPr lang="zh-CN" altLang="en-US" sz="2400" b="1" dirty="0" smtClean="0">
                <a:latin typeface="Comic Sans MS" panose="030F0702030302020204" pitchFamily="66" charset="0"/>
              </a:rPr>
              <a:t>左</a:t>
            </a:r>
            <a:r>
              <a:rPr lang="zh-CN" altLang="en-US" sz="2400" dirty="0" smtClean="0">
                <a:latin typeface="Comic Sans MS" panose="030F0702030302020204" pitchFamily="66" charset="0"/>
              </a:rPr>
              <a:t>方向键；</a:t>
            </a:r>
            <a:endParaRPr lang="en-US" altLang="zh-CN" sz="2400" dirty="0" smtClean="0">
              <a:latin typeface="Comic Sans MS" panose="030F0702030302020204" pitchFamily="66" charset="0"/>
            </a:endParaRPr>
          </a:p>
          <a:p>
            <a:pPr>
              <a:lnSpc>
                <a:spcPct val="150000"/>
              </a:lnSpc>
            </a:pPr>
            <a:r>
              <a:rPr lang="zh-CN" altLang="en-US" sz="2400" dirty="0">
                <a:latin typeface="Comic Sans MS" panose="030F0702030302020204" pitchFamily="66" charset="0"/>
              </a:rPr>
              <a:t>如果红色变为绿色</a:t>
            </a:r>
            <a:r>
              <a:rPr lang="zh-CN" altLang="en-US" sz="2400" dirty="0" smtClean="0">
                <a:latin typeface="Comic Sans MS" panose="030F0702030302020204" pitchFamily="66" charset="0"/>
              </a:rPr>
              <a:t>在</a:t>
            </a:r>
            <a:r>
              <a:rPr lang="zh-CN" altLang="en-US" sz="2400" dirty="0">
                <a:latin typeface="Comic Sans MS" panose="030F0702030302020204" pitchFamily="66" charset="0"/>
              </a:rPr>
              <a:t>听到</a:t>
            </a:r>
            <a:r>
              <a:rPr lang="zh-CN" altLang="en-US" sz="2400" dirty="0" smtClean="0">
                <a:latin typeface="Comic Sans MS" panose="030F0702030302020204" pitchFamily="66" charset="0"/>
              </a:rPr>
              <a:t>声音</a:t>
            </a:r>
            <a:r>
              <a:rPr lang="zh-CN" altLang="en-US" sz="2400" dirty="0">
                <a:latin typeface="Comic Sans MS" panose="030F0702030302020204" pitchFamily="66" charset="0"/>
              </a:rPr>
              <a:t>之</a:t>
            </a:r>
            <a:r>
              <a:rPr lang="zh-CN" altLang="en-US" sz="2400" b="1" dirty="0">
                <a:latin typeface="Comic Sans MS" panose="030F0702030302020204" pitchFamily="66" charset="0"/>
              </a:rPr>
              <a:t>后</a:t>
            </a:r>
            <a:r>
              <a:rPr lang="zh-CN" altLang="en-US" sz="2400" dirty="0">
                <a:latin typeface="Comic Sans MS" panose="030F0702030302020204" pitchFamily="66" charset="0"/>
              </a:rPr>
              <a:t>请按键盘</a:t>
            </a:r>
            <a:r>
              <a:rPr lang="zh-CN" altLang="en-US" sz="2400" b="1" dirty="0" smtClean="0">
                <a:latin typeface="Comic Sans MS" panose="030F0702030302020204" pitchFamily="66" charset="0"/>
              </a:rPr>
              <a:t>右</a:t>
            </a:r>
            <a:r>
              <a:rPr lang="zh-CN" altLang="en-US" sz="2400" dirty="0" smtClean="0">
                <a:latin typeface="Comic Sans MS" panose="030F0702030302020204" pitchFamily="66" charset="0"/>
              </a:rPr>
              <a:t>方向键。</a:t>
            </a:r>
            <a:endParaRPr lang="zh-CN" altLang="en-US" sz="2400" dirty="0">
              <a:latin typeface="Comic Sans MS" panose="030F0702030302020204" pitchFamily="66" charset="0"/>
            </a:endParaRPr>
          </a:p>
        </p:txBody>
      </p:sp>
      <p:sp>
        <p:nvSpPr>
          <p:cNvPr id="5" name="右箭头 4"/>
          <p:cNvSpPr/>
          <p:nvPr/>
        </p:nvSpPr>
        <p:spPr>
          <a:xfrm>
            <a:off x="6865035" y="4079629"/>
            <a:ext cx="1800665" cy="88626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10800000">
            <a:off x="3516924" y="4079629"/>
            <a:ext cx="1800665" cy="886265"/>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55910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72477" y="1560007"/>
            <a:ext cx="5433897" cy="1200329"/>
          </a:xfrm>
          <a:prstGeom prst="rect">
            <a:avLst/>
          </a:prstGeom>
          <a:noFill/>
        </p:spPr>
        <p:txBody>
          <a:bodyPr wrap="square" rtlCol="0">
            <a:spAutoFit/>
          </a:bodyPr>
          <a:lstStyle/>
          <a:p>
            <a:pPr>
              <a:lnSpc>
                <a:spcPct val="150000"/>
              </a:lnSpc>
            </a:pPr>
            <a:r>
              <a:rPr lang="zh-CN" altLang="en-US" sz="2400" dirty="0" smtClean="0">
                <a:latin typeface="Comic Sans MS" panose="030F0702030302020204" pitchFamily="66" charset="0"/>
              </a:rPr>
              <a:t>听到声音时方块是</a:t>
            </a:r>
            <a:r>
              <a:rPr lang="zh-CN" altLang="en-US" sz="2400" dirty="0" smtClean="0">
                <a:solidFill>
                  <a:srgbClr val="00B050"/>
                </a:solidFill>
                <a:latin typeface="Comic Sans MS" panose="030F0702030302020204" pitchFamily="66" charset="0"/>
              </a:rPr>
              <a:t>绿</a:t>
            </a:r>
            <a:r>
              <a:rPr lang="zh-CN" altLang="en-US" sz="2400" dirty="0" smtClean="0">
                <a:latin typeface="Comic Sans MS" panose="030F0702030302020204" pitchFamily="66" charset="0"/>
              </a:rPr>
              <a:t>色按下</a:t>
            </a:r>
            <a:r>
              <a:rPr lang="zh-CN" altLang="en-US" sz="2400" b="1" dirty="0" smtClean="0">
                <a:latin typeface="Comic Sans MS" panose="030F0702030302020204" pitchFamily="66" charset="0"/>
              </a:rPr>
              <a:t>左</a:t>
            </a:r>
            <a:r>
              <a:rPr lang="zh-CN" altLang="en-US" sz="2400" dirty="0" smtClean="0">
                <a:latin typeface="Comic Sans MS" panose="030F0702030302020204" pitchFamily="66" charset="0"/>
              </a:rPr>
              <a:t>方向键；</a:t>
            </a:r>
            <a:endParaRPr lang="en-US" altLang="zh-CN" sz="2400" dirty="0" smtClean="0">
              <a:latin typeface="Comic Sans MS" panose="030F0702030302020204" pitchFamily="66" charset="0"/>
            </a:endParaRPr>
          </a:p>
          <a:p>
            <a:pPr>
              <a:lnSpc>
                <a:spcPct val="150000"/>
              </a:lnSpc>
            </a:pPr>
            <a:r>
              <a:rPr lang="zh-CN" altLang="en-US" sz="2400" dirty="0">
                <a:latin typeface="Comic Sans MS" panose="030F0702030302020204" pitchFamily="66" charset="0"/>
              </a:rPr>
              <a:t>听到声音时方块</a:t>
            </a:r>
            <a:r>
              <a:rPr lang="zh-CN" altLang="en-US" sz="2400" dirty="0" smtClean="0">
                <a:latin typeface="Comic Sans MS" panose="030F0702030302020204" pitchFamily="66" charset="0"/>
              </a:rPr>
              <a:t>是</a:t>
            </a:r>
            <a:r>
              <a:rPr lang="zh-CN" altLang="en-US" sz="2400" dirty="0" smtClean="0">
                <a:solidFill>
                  <a:srgbClr val="C00000"/>
                </a:solidFill>
                <a:latin typeface="Comic Sans MS" panose="030F0702030302020204" pitchFamily="66" charset="0"/>
              </a:rPr>
              <a:t>红</a:t>
            </a:r>
            <a:r>
              <a:rPr lang="zh-CN" altLang="en-US" sz="2400" dirty="0" smtClean="0">
                <a:latin typeface="Comic Sans MS" panose="030F0702030302020204" pitchFamily="66" charset="0"/>
              </a:rPr>
              <a:t>色</a:t>
            </a:r>
            <a:r>
              <a:rPr lang="zh-CN" altLang="en-US" sz="2400" dirty="0">
                <a:latin typeface="Comic Sans MS" panose="030F0702030302020204" pitchFamily="66" charset="0"/>
              </a:rPr>
              <a:t>按下</a:t>
            </a:r>
            <a:r>
              <a:rPr lang="zh-CN" altLang="en-US" sz="2400" b="1" dirty="0" smtClean="0">
                <a:latin typeface="Comic Sans MS" panose="030F0702030302020204" pitchFamily="66" charset="0"/>
              </a:rPr>
              <a:t>右</a:t>
            </a:r>
            <a:r>
              <a:rPr lang="zh-CN" altLang="en-US" sz="2400" dirty="0" smtClean="0">
                <a:latin typeface="Comic Sans MS" panose="030F0702030302020204" pitchFamily="66" charset="0"/>
              </a:rPr>
              <a:t>方向键。</a:t>
            </a:r>
            <a:endParaRPr lang="zh-CN" altLang="en-US" sz="2400" dirty="0">
              <a:latin typeface="Comic Sans MS" panose="030F0702030302020204" pitchFamily="66" charset="0"/>
            </a:endParaRPr>
          </a:p>
        </p:txBody>
      </p:sp>
      <p:sp>
        <p:nvSpPr>
          <p:cNvPr id="5" name="右箭头 4"/>
          <p:cNvSpPr/>
          <p:nvPr/>
        </p:nvSpPr>
        <p:spPr>
          <a:xfrm>
            <a:off x="7005709" y="4079627"/>
            <a:ext cx="1800665" cy="886265"/>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10800000">
            <a:off x="3372477" y="4079628"/>
            <a:ext cx="1800665" cy="88626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00166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72477" y="1560007"/>
            <a:ext cx="5433897" cy="1200329"/>
          </a:xfrm>
          <a:prstGeom prst="rect">
            <a:avLst/>
          </a:prstGeom>
          <a:noFill/>
        </p:spPr>
        <p:txBody>
          <a:bodyPr wrap="square" rtlCol="0">
            <a:spAutoFit/>
          </a:bodyPr>
          <a:lstStyle/>
          <a:p>
            <a:pPr>
              <a:lnSpc>
                <a:spcPct val="150000"/>
              </a:lnSpc>
            </a:pPr>
            <a:r>
              <a:rPr lang="zh-CN" altLang="en-US" sz="2400" dirty="0" smtClean="0">
                <a:latin typeface="Comic Sans MS" panose="030F0702030302020204" pitchFamily="66" charset="0"/>
              </a:rPr>
              <a:t>听到声音时方块是</a:t>
            </a:r>
            <a:r>
              <a:rPr lang="zh-CN" altLang="en-US" sz="2400" dirty="0" smtClean="0">
                <a:solidFill>
                  <a:srgbClr val="00B050"/>
                </a:solidFill>
                <a:latin typeface="Comic Sans MS" panose="030F0702030302020204" pitchFamily="66" charset="0"/>
              </a:rPr>
              <a:t>绿</a:t>
            </a:r>
            <a:r>
              <a:rPr lang="zh-CN" altLang="en-US" sz="2400" dirty="0" smtClean="0">
                <a:latin typeface="Comic Sans MS" panose="030F0702030302020204" pitchFamily="66" charset="0"/>
              </a:rPr>
              <a:t>色按下</a:t>
            </a:r>
            <a:r>
              <a:rPr lang="zh-CN" altLang="en-US" sz="2400" b="1" dirty="0" smtClean="0">
                <a:latin typeface="Comic Sans MS" panose="030F0702030302020204" pitchFamily="66" charset="0"/>
              </a:rPr>
              <a:t>左</a:t>
            </a:r>
            <a:r>
              <a:rPr lang="zh-CN" altLang="en-US" sz="2400" dirty="0" smtClean="0">
                <a:latin typeface="Comic Sans MS" panose="030F0702030302020204" pitchFamily="66" charset="0"/>
              </a:rPr>
              <a:t>方向键；</a:t>
            </a:r>
            <a:endParaRPr lang="en-US" altLang="zh-CN" sz="2400" dirty="0" smtClean="0">
              <a:latin typeface="Comic Sans MS" panose="030F0702030302020204" pitchFamily="66" charset="0"/>
            </a:endParaRPr>
          </a:p>
          <a:p>
            <a:pPr>
              <a:lnSpc>
                <a:spcPct val="150000"/>
              </a:lnSpc>
            </a:pPr>
            <a:r>
              <a:rPr lang="zh-CN" altLang="en-US" sz="2400" dirty="0">
                <a:latin typeface="Comic Sans MS" panose="030F0702030302020204" pitchFamily="66" charset="0"/>
              </a:rPr>
              <a:t>听到声音时方块</a:t>
            </a:r>
            <a:r>
              <a:rPr lang="zh-CN" altLang="en-US" sz="2400" dirty="0" smtClean="0">
                <a:latin typeface="Comic Sans MS" panose="030F0702030302020204" pitchFamily="66" charset="0"/>
              </a:rPr>
              <a:t>是</a:t>
            </a:r>
            <a:r>
              <a:rPr lang="zh-CN" altLang="en-US" sz="2400" dirty="0" smtClean="0">
                <a:solidFill>
                  <a:srgbClr val="C00000"/>
                </a:solidFill>
                <a:latin typeface="Comic Sans MS" panose="030F0702030302020204" pitchFamily="66" charset="0"/>
              </a:rPr>
              <a:t>红</a:t>
            </a:r>
            <a:r>
              <a:rPr lang="zh-CN" altLang="en-US" sz="2400" dirty="0" smtClean="0">
                <a:latin typeface="Comic Sans MS" panose="030F0702030302020204" pitchFamily="66" charset="0"/>
              </a:rPr>
              <a:t>色</a:t>
            </a:r>
            <a:r>
              <a:rPr lang="zh-CN" altLang="en-US" sz="2400" dirty="0">
                <a:latin typeface="Comic Sans MS" panose="030F0702030302020204" pitchFamily="66" charset="0"/>
              </a:rPr>
              <a:t>按下</a:t>
            </a:r>
            <a:r>
              <a:rPr lang="zh-CN" altLang="en-US" sz="2400" b="1" dirty="0" smtClean="0">
                <a:latin typeface="Comic Sans MS" panose="030F0702030302020204" pitchFamily="66" charset="0"/>
              </a:rPr>
              <a:t>右</a:t>
            </a:r>
            <a:r>
              <a:rPr lang="zh-CN" altLang="en-US" sz="2400" dirty="0" smtClean="0">
                <a:latin typeface="Comic Sans MS" panose="030F0702030302020204" pitchFamily="66" charset="0"/>
              </a:rPr>
              <a:t>方向键。</a:t>
            </a:r>
            <a:endParaRPr lang="zh-CN" altLang="en-US" sz="2400" dirty="0">
              <a:latin typeface="Comic Sans MS" panose="030F0702030302020204" pitchFamily="66" charset="0"/>
            </a:endParaRPr>
          </a:p>
        </p:txBody>
      </p:sp>
      <p:sp>
        <p:nvSpPr>
          <p:cNvPr id="5" name="右箭头 4"/>
          <p:cNvSpPr/>
          <p:nvPr/>
        </p:nvSpPr>
        <p:spPr>
          <a:xfrm>
            <a:off x="7005709" y="4079627"/>
            <a:ext cx="1800665" cy="88626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10800000">
            <a:off x="3372477" y="4079628"/>
            <a:ext cx="1800665" cy="886265"/>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730675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64820" y="3133492"/>
            <a:ext cx="524107" cy="53525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3" name="矩形 2"/>
          <p:cNvSpPr/>
          <p:nvPr/>
        </p:nvSpPr>
        <p:spPr>
          <a:xfrm>
            <a:off x="5664819" y="3133492"/>
            <a:ext cx="524107" cy="535259"/>
          </a:xfrm>
          <a:prstGeom prst="rect">
            <a:avLst/>
          </a:prstGeom>
          <a:solidFill>
            <a:srgbClr val="4BFD33"/>
          </a:solidFill>
          <a:ln>
            <a:solidFill>
              <a:srgbClr val="4BFD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418971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955" y="166163"/>
            <a:ext cx="9526329" cy="2695951"/>
          </a:xfrm>
          <a:prstGeom prst="rect">
            <a:avLst/>
          </a:prstGeom>
        </p:spPr>
      </p:pic>
      <p:sp>
        <p:nvSpPr>
          <p:cNvPr id="7" name="矩形 6"/>
          <p:cNvSpPr/>
          <p:nvPr/>
        </p:nvSpPr>
        <p:spPr>
          <a:xfrm>
            <a:off x="3506994" y="863300"/>
            <a:ext cx="247426" cy="1108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p:cNvGrpSpPr/>
          <p:nvPr/>
        </p:nvGrpSpPr>
        <p:grpSpPr>
          <a:xfrm>
            <a:off x="1279046" y="3425727"/>
            <a:ext cx="9726027" cy="2695951"/>
            <a:chOff x="1149954" y="3458000"/>
            <a:chExt cx="9726027" cy="2695951"/>
          </a:xfrm>
        </p:grpSpPr>
        <p:grpSp>
          <p:nvGrpSpPr>
            <p:cNvPr id="20" name="组合 19"/>
            <p:cNvGrpSpPr/>
            <p:nvPr/>
          </p:nvGrpSpPr>
          <p:grpSpPr>
            <a:xfrm>
              <a:off x="1149954" y="3458000"/>
              <a:ext cx="9726027" cy="2695951"/>
              <a:chOff x="1225259" y="3458000"/>
              <a:chExt cx="9726027" cy="2695951"/>
            </a:xfrm>
          </p:grpSpPr>
          <p:sp>
            <p:nvSpPr>
              <p:cNvPr id="6" name="矩形 5"/>
              <p:cNvSpPr/>
              <p:nvPr/>
            </p:nvSpPr>
            <p:spPr>
              <a:xfrm>
                <a:off x="1225259" y="3458000"/>
                <a:ext cx="9726027" cy="2695951"/>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624405" y="4251959"/>
                <a:ext cx="408790" cy="1108038"/>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矩形 8"/>
              <p:cNvSpPr/>
              <p:nvPr/>
            </p:nvSpPr>
            <p:spPr>
              <a:xfrm>
                <a:off x="3392754" y="4251956"/>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28990" y="4251956"/>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215098"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251642"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040393"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078108"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9132699" y="4251956"/>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0175919" y="4251956"/>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619067" y="4508697"/>
                <a:ext cx="219290" cy="473337"/>
              </a:xfrm>
              <a:prstGeom prst="rect">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3736407" y="3685819"/>
              <a:ext cx="419522" cy="584775"/>
            </a:xfrm>
            <a:prstGeom prst="rect">
              <a:avLst/>
            </a:prstGeom>
            <a:noFill/>
          </p:spPr>
          <p:txBody>
            <a:bodyPr wrap="square" rtlCol="0">
              <a:spAutoFit/>
            </a:bodyPr>
            <a:lstStyle/>
            <a:p>
              <a:r>
                <a:rPr lang="en-US" altLang="zh-CN" sz="3200" dirty="0" smtClean="0"/>
                <a:t>4</a:t>
              </a:r>
              <a:endParaRPr lang="zh-CN" altLang="en-US" sz="3200" dirty="0"/>
            </a:p>
          </p:txBody>
        </p:sp>
        <p:sp>
          <p:nvSpPr>
            <p:cNvPr id="22" name="文本框 21"/>
            <p:cNvSpPr txBox="1"/>
            <p:nvPr/>
          </p:nvSpPr>
          <p:spPr>
            <a:xfrm>
              <a:off x="5589729" y="3685819"/>
              <a:ext cx="352623" cy="584775"/>
            </a:xfrm>
            <a:prstGeom prst="rect">
              <a:avLst/>
            </a:prstGeom>
            <a:noFill/>
          </p:spPr>
          <p:txBody>
            <a:bodyPr wrap="square" rtlCol="0">
              <a:spAutoFit/>
            </a:bodyPr>
            <a:lstStyle/>
            <a:p>
              <a:r>
                <a:rPr lang="en-US" altLang="zh-CN" sz="3200" dirty="0"/>
                <a:t>1</a:t>
              </a:r>
              <a:endParaRPr lang="zh-CN" altLang="en-US" sz="3200" dirty="0"/>
            </a:p>
          </p:txBody>
        </p:sp>
        <p:sp>
          <p:nvSpPr>
            <p:cNvPr id="23" name="文本框 22"/>
            <p:cNvSpPr txBox="1"/>
            <p:nvPr/>
          </p:nvSpPr>
          <p:spPr>
            <a:xfrm>
              <a:off x="7349422" y="3685819"/>
              <a:ext cx="419522" cy="584775"/>
            </a:xfrm>
            <a:prstGeom prst="rect">
              <a:avLst/>
            </a:prstGeom>
            <a:noFill/>
          </p:spPr>
          <p:txBody>
            <a:bodyPr wrap="square" rtlCol="0">
              <a:spAutoFit/>
            </a:bodyPr>
            <a:lstStyle/>
            <a:p>
              <a:r>
                <a:rPr lang="en-US" altLang="zh-CN" sz="3200" dirty="0" smtClean="0"/>
                <a:t>3</a:t>
              </a:r>
              <a:endParaRPr lang="zh-CN" altLang="en-US" sz="3200" dirty="0"/>
            </a:p>
          </p:txBody>
        </p:sp>
        <p:sp>
          <p:nvSpPr>
            <p:cNvPr id="37" name="文本框 36"/>
            <p:cNvSpPr txBox="1"/>
            <p:nvPr/>
          </p:nvSpPr>
          <p:spPr>
            <a:xfrm>
              <a:off x="9476819" y="3673885"/>
              <a:ext cx="419522" cy="584775"/>
            </a:xfrm>
            <a:prstGeom prst="rect">
              <a:avLst/>
            </a:prstGeom>
            <a:noFill/>
          </p:spPr>
          <p:txBody>
            <a:bodyPr wrap="square" rtlCol="0">
              <a:spAutoFit/>
            </a:bodyPr>
            <a:lstStyle/>
            <a:p>
              <a:r>
                <a:rPr lang="en-US" altLang="zh-CN" sz="3200" dirty="0" smtClean="0"/>
                <a:t>2</a:t>
              </a:r>
              <a:endParaRPr lang="zh-CN" altLang="en-US" sz="3200" dirty="0"/>
            </a:p>
          </p:txBody>
        </p:sp>
        <p:sp>
          <p:nvSpPr>
            <p:cNvPr id="38" name="文本框 37"/>
            <p:cNvSpPr txBox="1"/>
            <p:nvPr/>
          </p:nvSpPr>
          <p:spPr>
            <a:xfrm>
              <a:off x="8468690" y="3685819"/>
              <a:ext cx="419522" cy="584775"/>
            </a:xfrm>
            <a:prstGeom prst="rect">
              <a:avLst/>
            </a:prstGeom>
            <a:noFill/>
          </p:spPr>
          <p:txBody>
            <a:bodyPr wrap="square" rtlCol="0">
              <a:spAutoFit/>
            </a:bodyPr>
            <a:lstStyle/>
            <a:p>
              <a:r>
                <a:rPr lang="en-US" altLang="zh-CN" sz="3200" dirty="0"/>
                <a:t>5</a:t>
              </a:r>
              <a:endParaRPr lang="zh-CN" altLang="en-US" sz="3200" dirty="0"/>
            </a:p>
          </p:txBody>
        </p:sp>
      </p:grpSp>
    </p:spTree>
    <p:extLst>
      <p:ext uri="{BB962C8B-B14F-4D97-AF65-F5344CB8AC3E}">
        <p14:creationId xmlns:p14="http://schemas.microsoft.com/office/powerpoint/2010/main" val="28815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72477" y="1560007"/>
            <a:ext cx="5433897" cy="1200329"/>
          </a:xfrm>
          <a:prstGeom prst="rect">
            <a:avLst/>
          </a:prstGeom>
          <a:noFill/>
        </p:spPr>
        <p:txBody>
          <a:bodyPr wrap="square" rtlCol="0">
            <a:spAutoFit/>
          </a:bodyPr>
          <a:lstStyle/>
          <a:p>
            <a:pPr>
              <a:lnSpc>
                <a:spcPct val="150000"/>
              </a:lnSpc>
            </a:pPr>
            <a:r>
              <a:rPr lang="zh-CN" altLang="en-US" sz="2400" dirty="0" smtClean="0">
                <a:latin typeface="Comic Sans MS" panose="030F0702030302020204" pitchFamily="66" charset="0"/>
              </a:rPr>
              <a:t>听到声音时方块是</a:t>
            </a:r>
            <a:r>
              <a:rPr lang="zh-CN" altLang="en-US" sz="2400" dirty="0" smtClean="0">
                <a:solidFill>
                  <a:srgbClr val="00B050"/>
                </a:solidFill>
                <a:latin typeface="Comic Sans MS" panose="030F0702030302020204" pitchFamily="66" charset="0"/>
              </a:rPr>
              <a:t>绿</a:t>
            </a:r>
            <a:r>
              <a:rPr lang="zh-CN" altLang="en-US" sz="2400" dirty="0" smtClean="0">
                <a:latin typeface="Comic Sans MS" panose="030F0702030302020204" pitchFamily="66" charset="0"/>
              </a:rPr>
              <a:t>色按下</a:t>
            </a:r>
            <a:r>
              <a:rPr lang="zh-CN" altLang="en-US" sz="2400" b="1" dirty="0" smtClean="0">
                <a:latin typeface="Comic Sans MS" panose="030F0702030302020204" pitchFamily="66" charset="0"/>
              </a:rPr>
              <a:t>左</a:t>
            </a:r>
            <a:r>
              <a:rPr lang="zh-CN" altLang="en-US" sz="2400" dirty="0" smtClean="0">
                <a:latin typeface="Comic Sans MS" panose="030F0702030302020204" pitchFamily="66" charset="0"/>
              </a:rPr>
              <a:t>方向键；</a:t>
            </a:r>
            <a:endParaRPr lang="en-US" altLang="zh-CN" sz="2400" dirty="0" smtClean="0">
              <a:latin typeface="Comic Sans MS" panose="030F0702030302020204" pitchFamily="66" charset="0"/>
            </a:endParaRPr>
          </a:p>
          <a:p>
            <a:pPr>
              <a:lnSpc>
                <a:spcPct val="150000"/>
              </a:lnSpc>
            </a:pPr>
            <a:r>
              <a:rPr lang="zh-CN" altLang="en-US" sz="2400" dirty="0">
                <a:latin typeface="Comic Sans MS" panose="030F0702030302020204" pitchFamily="66" charset="0"/>
              </a:rPr>
              <a:t>听到声音时方块</a:t>
            </a:r>
            <a:r>
              <a:rPr lang="zh-CN" altLang="en-US" sz="2400" dirty="0" smtClean="0">
                <a:latin typeface="Comic Sans MS" panose="030F0702030302020204" pitchFamily="66" charset="0"/>
              </a:rPr>
              <a:t>是</a:t>
            </a:r>
            <a:r>
              <a:rPr lang="zh-CN" altLang="en-US" sz="2400" dirty="0" smtClean="0">
                <a:solidFill>
                  <a:srgbClr val="C00000"/>
                </a:solidFill>
                <a:latin typeface="Comic Sans MS" panose="030F0702030302020204" pitchFamily="66" charset="0"/>
              </a:rPr>
              <a:t>红</a:t>
            </a:r>
            <a:r>
              <a:rPr lang="zh-CN" altLang="en-US" sz="2400" dirty="0" smtClean="0">
                <a:latin typeface="Comic Sans MS" panose="030F0702030302020204" pitchFamily="66" charset="0"/>
              </a:rPr>
              <a:t>色</a:t>
            </a:r>
            <a:r>
              <a:rPr lang="zh-CN" altLang="en-US" sz="2400" dirty="0">
                <a:latin typeface="Comic Sans MS" panose="030F0702030302020204" pitchFamily="66" charset="0"/>
              </a:rPr>
              <a:t>按下</a:t>
            </a:r>
            <a:r>
              <a:rPr lang="zh-CN" altLang="en-US" sz="2400" b="1" dirty="0" smtClean="0">
                <a:latin typeface="Comic Sans MS" panose="030F0702030302020204" pitchFamily="66" charset="0"/>
              </a:rPr>
              <a:t>右</a:t>
            </a:r>
            <a:r>
              <a:rPr lang="zh-CN" altLang="en-US" sz="2400" dirty="0" smtClean="0">
                <a:latin typeface="Comic Sans MS" panose="030F0702030302020204" pitchFamily="66" charset="0"/>
              </a:rPr>
              <a:t>方向键。</a:t>
            </a:r>
            <a:endParaRPr lang="zh-CN" altLang="en-US" sz="2400" dirty="0">
              <a:latin typeface="Comic Sans MS" panose="030F0702030302020204" pitchFamily="66" charset="0"/>
            </a:endParaRPr>
          </a:p>
        </p:txBody>
      </p:sp>
      <p:sp>
        <p:nvSpPr>
          <p:cNvPr id="5" name="右箭头 4"/>
          <p:cNvSpPr/>
          <p:nvPr/>
        </p:nvSpPr>
        <p:spPr>
          <a:xfrm>
            <a:off x="7005709" y="4079627"/>
            <a:ext cx="1800665" cy="88626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10800000">
            <a:off x="3372477" y="4079628"/>
            <a:ext cx="1800665" cy="88626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521156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720663" y="1797270"/>
            <a:ext cx="7809186" cy="1862048"/>
          </a:xfrm>
          <a:prstGeom prst="rect">
            <a:avLst/>
          </a:prstGeom>
          <a:noFill/>
        </p:spPr>
        <p:txBody>
          <a:bodyPr wrap="square" rtlCol="0">
            <a:spAutoFit/>
          </a:bodyPr>
          <a:lstStyle/>
          <a:p>
            <a:r>
              <a:rPr lang="zh-CN" altLang="en-US" sz="11500" dirty="0" smtClean="0"/>
              <a:t>休  息</a:t>
            </a:r>
            <a:endParaRPr lang="zh-CN" altLang="en-US" sz="11500" dirty="0"/>
          </a:p>
        </p:txBody>
      </p:sp>
      <p:sp>
        <p:nvSpPr>
          <p:cNvPr id="6" name="文本框 5"/>
          <p:cNvSpPr txBox="1"/>
          <p:nvPr/>
        </p:nvSpPr>
        <p:spPr>
          <a:xfrm>
            <a:off x="5328745" y="4141076"/>
            <a:ext cx="5065987" cy="461665"/>
          </a:xfrm>
          <a:prstGeom prst="rect">
            <a:avLst/>
          </a:prstGeom>
          <a:noFill/>
        </p:spPr>
        <p:txBody>
          <a:bodyPr wrap="square" rtlCol="0">
            <a:spAutoFit/>
          </a:bodyPr>
          <a:lstStyle/>
          <a:p>
            <a:r>
              <a:rPr lang="zh-CN" altLang="en-US" sz="2400" dirty="0" smtClean="0"/>
              <a:t>按空格可停止休息，继续实验。。。</a:t>
            </a:r>
            <a:endParaRPr lang="zh-CN" altLang="en-US" sz="2400" dirty="0"/>
          </a:p>
        </p:txBody>
      </p:sp>
    </p:spTree>
    <p:extLst>
      <p:ext uri="{BB962C8B-B14F-4D97-AF65-F5344CB8AC3E}">
        <p14:creationId xmlns:p14="http://schemas.microsoft.com/office/powerpoint/2010/main" val="3347510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91192" y="2371701"/>
            <a:ext cx="7568354" cy="1200329"/>
          </a:xfrm>
          <a:prstGeom prst="rect">
            <a:avLst/>
          </a:prstGeom>
          <a:noFill/>
        </p:spPr>
        <p:txBody>
          <a:bodyPr wrap="square" rtlCol="0">
            <a:spAutoFit/>
          </a:bodyPr>
          <a:lstStyle/>
          <a:p>
            <a:r>
              <a:rPr lang="zh-CN" altLang="en-US" sz="7200" dirty="0" smtClean="0"/>
              <a:t>按空格键开始实验</a:t>
            </a:r>
            <a:endParaRPr lang="zh-CN" altLang="en-US" sz="7200" dirty="0"/>
          </a:p>
        </p:txBody>
      </p:sp>
    </p:spTree>
    <p:extLst>
      <p:ext uri="{BB962C8B-B14F-4D97-AF65-F5344CB8AC3E}">
        <p14:creationId xmlns:p14="http://schemas.microsoft.com/office/powerpoint/2010/main" val="321681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895472" y="1953387"/>
            <a:ext cx="7809186" cy="1862048"/>
          </a:xfrm>
          <a:prstGeom prst="rect">
            <a:avLst/>
          </a:prstGeom>
          <a:noFill/>
        </p:spPr>
        <p:txBody>
          <a:bodyPr wrap="square" rtlCol="0">
            <a:spAutoFit/>
          </a:bodyPr>
          <a:lstStyle/>
          <a:p>
            <a:r>
              <a:rPr lang="zh-CN" altLang="en-US" sz="11500" dirty="0"/>
              <a:t>训练开始</a:t>
            </a:r>
          </a:p>
        </p:txBody>
      </p:sp>
      <p:sp>
        <p:nvSpPr>
          <p:cNvPr id="6" name="文本框 5"/>
          <p:cNvSpPr txBox="1"/>
          <p:nvPr/>
        </p:nvSpPr>
        <p:spPr>
          <a:xfrm>
            <a:off x="3013330" y="3996110"/>
            <a:ext cx="6019158" cy="461665"/>
          </a:xfrm>
          <a:prstGeom prst="rect">
            <a:avLst/>
          </a:prstGeom>
          <a:noFill/>
        </p:spPr>
        <p:txBody>
          <a:bodyPr wrap="square" rtlCol="0">
            <a:spAutoFit/>
          </a:bodyPr>
          <a:lstStyle/>
          <a:p>
            <a:r>
              <a:rPr lang="zh-CN" altLang="en-US" sz="2400" dirty="0" smtClean="0"/>
              <a:t>请调整好坐姿，关闭手机，按空格继续实验</a:t>
            </a:r>
            <a:endParaRPr lang="zh-CN" altLang="en-US" sz="2400" dirty="0"/>
          </a:p>
        </p:txBody>
      </p:sp>
    </p:spTree>
    <p:extLst>
      <p:ext uri="{BB962C8B-B14F-4D97-AF65-F5344CB8AC3E}">
        <p14:creationId xmlns:p14="http://schemas.microsoft.com/office/powerpoint/2010/main" val="1374055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017447" y="1975689"/>
            <a:ext cx="6100134" cy="1862048"/>
          </a:xfrm>
          <a:prstGeom prst="rect">
            <a:avLst/>
          </a:prstGeom>
          <a:noFill/>
        </p:spPr>
        <p:txBody>
          <a:bodyPr wrap="square" rtlCol="0">
            <a:spAutoFit/>
          </a:bodyPr>
          <a:lstStyle/>
          <a:p>
            <a:r>
              <a:rPr lang="zh-CN" altLang="en-US" sz="11500" dirty="0" smtClean="0"/>
              <a:t>训练结束</a:t>
            </a:r>
            <a:endParaRPr lang="zh-CN" altLang="en-US" sz="11500" dirty="0"/>
          </a:p>
        </p:txBody>
      </p:sp>
      <p:sp>
        <p:nvSpPr>
          <p:cNvPr id="6" name="文本框 5"/>
          <p:cNvSpPr txBox="1"/>
          <p:nvPr/>
        </p:nvSpPr>
        <p:spPr>
          <a:xfrm>
            <a:off x="3470529" y="4029563"/>
            <a:ext cx="5193969" cy="461665"/>
          </a:xfrm>
          <a:prstGeom prst="rect">
            <a:avLst/>
          </a:prstGeom>
          <a:noFill/>
        </p:spPr>
        <p:txBody>
          <a:bodyPr wrap="square" rtlCol="0">
            <a:spAutoFit/>
          </a:bodyPr>
          <a:lstStyle/>
          <a:p>
            <a:r>
              <a:rPr lang="zh-CN" altLang="en-US" sz="2400" dirty="0" smtClean="0"/>
              <a:t>感谢您的参与，按空格结束本次实验。</a:t>
            </a:r>
            <a:endParaRPr lang="zh-CN" altLang="en-US" sz="2400" dirty="0"/>
          </a:p>
        </p:txBody>
      </p:sp>
    </p:spTree>
    <p:extLst>
      <p:ext uri="{BB962C8B-B14F-4D97-AF65-F5344CB8AC3E}">
        <p14:creationId xmlns:p14="http://schemas.microsoft.com/office/powerpoint/2010/main" val="2898792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225350" y="2109242"/>
            <a:ext cx="7809186" cy="1200329"/>
          </a:xfrm>
          <a:prstGeom prst="rect">
            <a:avLst/>
          </a:prstGeom>
          <a:noFill/>
        </p:spPr>
        <p:txBody>
          <a:bodyPr wrap="square" rtlCol="0">
            <a:spAutoFit/>
          </a:bodyPr>
          <a:lstStyle/>
          <a:p>
            <a:r>
              <a:rPr lang="zh-CN" altLang="en-US" sz="7200" dirty="0" smtClean="0"/>
              <a:t>请准备并熟悉节奏</a:t>
            </a:r>
            <a:endParaRPr lang="zh-CN" altLang="en-US" sz="7200" dirty="0"/>
          </a:p>
        </p:txBody>
      </p:sp>
    </p:spTree>
    <p:extLst>
      <p:ext uri="{BB962C8B-B14F-4D97-AF65-F5344CB8AC3E}">
        <p14:creationId xmlns:p14="http://schemas.microsoft.com/office/powerpoint/2010/main" val="358921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50834" y="1299990"/>
            <a:ext cx="9033831" cy="3416320"/>
          </a:xfrm>
          <a:prstGeom prst="rect">
            <a:avLst/>
          </a:prstGeom>
          <a:noFill/>
        </p:spPr>
        <p:txBody>
          <a:bodyPr wrap="square" rtlCol="0">
            <a:spAutoFit/>
          </a:bodyPr>
          <a:lstStyle/>
          <a:p>
            <a:pPr algn="ctr"/>
            <a:r>
              <a:rPr lang="zh-CN" altLang="en-US" sz="5400" dirty="0"/>
              <a:t>请拿</a:t>
            </a:r>
            <a:r>
              <a:rPr lang="zh-CN" altLang="en-US" sz="5400" dirty="0" smtClean="0"/>
              <a:t>好握柄。</a:t>
            </a:r>
            <a:endParaRPr lang="en-US" altLang="zh-CN" sz="5400" dirty="0" smtClean="0"/>
          </a:p>
          <a:p>
            <a:pPr algn="ctr"/>
            <a:r>
              <a:rPr lang="zh-CN" altLang="en-US" sz="5400" dirty="0" smtClean="0"/>
              <a:t>传感器靠近手指内侧，</a:t>
            </a:r>
            <a:endParaRPr lang="en-US" altLang="zh-CN" sz="5400" smtClean="0"/>
          </a:p>
          <a:p>
            <a:pPr algn="ctr"/>
            <a:r>
              <a:rPr lang="zh-CN" altLang="en-US" sz="5400" smtClean="0"/>
              <a:t>木</a:t>
            </a:r>
            <a:r>
              <a:rPr lang="zh-CN" altLang="en-US" sz="5400" dirty="0" smtClean="0"/>
              <a:t>杆靠近手心。放松持握。</a:t>
            </a:r>
            <a:endParaRPr lang="en-US" altLang="zh-CN" sz="5400" dirty="0" smtClean="0"/>
          </a:p>
          <a:p>
            <a:pPr algn="ctr"/>
            <a:r>
              <a:rPr lang="zh-CN" altLang="en-US" sz="5400" dirty="0" smtClean="0"/>
              <a:t>然后按空格继续。</a:t>
            </a:r>
            <a:endParaRPr lang="zh-CN" altLang="en-US" sz="5400" dirty="0"/>
          </a:p>
        </p:txBody>
      </p:sp>
    </p:spTree>
    <p:extLst>
      <p:ext uri="{BB962C8B-B14F-4D97-AF65-F5344CB8AC3E}">
        <p14:creationId xmlns:p14="http://schemas.microsoft.com/office/powerpoint/2010/main" val="66121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7919" y="2849432"/>
            <a:ext cx="4485940" cy="2523341"/>
          </a:xfrm>
          <a:prstGeom prst="rect">
            <a:avLst/>
          </a:prstGeom>
          <a:ln w="88900" cap="sq" cmpd="thickThin">
            <a:solidFill>
              <a:srgbClr val="000000"/>
            </a:solidFill>
            <a:prstDash val="solid"/>
            <a:miter lim="800000"/>
          </a:ln>
          <a:effectLst>
            <a:innerShdw blurRad="76200">
              <a:srgbClr val="000000"/>
            </a:innerShdw>
          </a:effectLst>
        </p:spPr>
      </p:pic>
      <p:sp>
        <p:nvSpPr>
          <p:cNvPr id="2" name="文本框 1"/>
          <p:cNvSpPr txBox="1"/>
          <p:nvPr/>
        </p:nvSpPr>
        <p:spPr>
          <a:xfrm>
            <a:off x="914400" y="537882"/>
            <a:ext cx="9789459" cy="2215991"/>
          </a:xfrm>
          <a:prstGeom prst="rect">
            <a:avLst/>
          </a:prstGeom>
          <a:noFill/>
        </p:spPr>
        <p:txBody>
          <a:bodyPr wrap="square" rtlCol="0">
            <a:spAutoFit/>
          </a:bodyPr>
          <a:lstStyle/>
          <a:p>
            <a:r>
              <a:rPr lang="zh-CN" altLang="en-US" sz="2000" dirty="0" smtClean="0"/>
              <a:t>您好，现在您将完成的是握力运动任务。</a:t>
            </a:r>
            <a:endParaRPr lang="en-US" altLang="zh-CN" sz="2000" dirty="0" smtClean="0"/>
          </a:p>
          <a:p>
            <a:endParaRPr lang="en-US" altLang="zh-CN" sz="2000" dirty="0" smtClean="0"/>
          </a:p>
          <a:p>
            <a:r>
              <a:rPr lang="en-US" altLang="zh-CN" sz="2000" dirty="0" smtClean="0"/>
              <a:t>1.</a:t>
            </a:r>
            <a:r>
              <a:rPr lang="zh-CN" altLang="en-US" sz="2000" dirty="0" smtClean="0"/>
              <a:t>在实验开始前，先检测您的握力大小范围。请用惯用手握住握力装置，木质杆对应手心，传感器对应手指。请放松持握。之后画面出现“用力握”三个字。请您在进度条指示内，“一阵、一阵”地用力握紧装置。当画面出现“放松”时，请您放松持握即可。上述两种画面分别交替出现两次。</a:t>
            </a:r>
            <a:endParaRPr lang="en-US" altLang="zh-CN" sz="2000" dirty="0" smtClean="0"/>
          </a:p>
          <a:p>
            <a:endParaRPr lang="zh-CN" altLang="en-US" dirty="0"/>
          </a:p>
        </p:txBody>
      </p:sp>
      <p:grpSp>
        <p:nvGrpSpPr>
          <p:cNvPr id="9" name="组合 8"/>
          <p:cNvGrpSpPr/>
          <p:nvPr/>
        </p:nvGrpSpPr>
        <p:grpSpPr>
          <a:xfrm>
            <a:off x="1183340" y="2849432"/>
            <a:ext cx="8907333" cy="2529392"/>
            <a:chOff x="1215613" y="2569733"/>
            <a:chExt cx="8907333" cy="2529392"/>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5613" y="2569733"/>
              <a:ext cx="4496696" cy="2529392"/>
            </a:xfrm>
            <a:prstGeom prst="rect">
              <a:avLst/>
            </a:prstGeom>
            <a:ln w="88900" cap="sq" cmpd="thickThin">
              <a:solidFill>
                <a:srgbClr val="000000"/>
              </a:solidFill>
              <a:prstDash val="solid"/>
              <a:miter lim="800000"/>
            </a:ln>
            <a:effectLst>
              <a:innerShdw blurRad="76200">
                <a:srgbClr val="000000"/>
              </a:innerShdw>
            </a:effectLst>
          </p:spPr>
        </p:pic>
        <p:sp>
          <p:nvSpPr>
            <p:cNvPr id="7" name="矩形 6"/>
            <p:cNvSpPr/>
            <p:nvPr/>
          </p:nvSpPr>
          <p:spPr>
            <a:xfrm>
              <a:off x="1753496" y="4292301"/>
              <a:ext cx="3345629" cy="27969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矩形 7"/>
            <p:cNvSpPr/>
            <p:nvPr/>
          </p:nvSpPr>
          <p:spPr>
            <a:xfrm>
              <a:off x="1785770" y="4346089"/>
              <a:ext cx="2592593" cy="1721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矩形 10"/>
            <p:cNvSpPr/>
            <p:nvPr/>
          </p:nvSpPr>
          <p:spPr>
            <a:xfrm>
              <a:off x="6777317" y="4324574"/>
              <a:ext cx="3345629" cy="27969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矩形 11"/>
            <p:cNvSpPr/>
            <p:nvPr/>
          </p:nvSpPr>
          <p:spPr>
            <a:xfrm>
              <a:off x="6809591" y="4367604"/>
              <a:ext cx="1839557" cy="1936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742602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2032</TotalTime>
  <Words>955</Words>
  <Application>Microsoft Office PowerPoint</Application>
  <PresentationFormat>宽屏</PresentationFormat>
  <Paragraphs>94</Paragraphs>
  <Slides>20</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等线</vt:lpstr>
      <vt:lpstr>宋体</vt:lpstr>
      <vt:lpstr>Arial</vt:lpstr>
      <vt:lpstr>Calibri</vt:lpstr>
      <vt:lpstr>Calibri Light</vt:lpstr>
      <vt:lpstr>Comic Sans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张为</dc:creator>
  <cp:lastModifiedBy>Windows 用户</cp:lastModifiedBy>
  <cp:revision>30</cp:revision>
  <dcterms:created xsi:type="dcterms:W3CDTF">2018-12-25T02:27:18Z</dcterms:created>
  <dcterms:modified xsi:type="dcterms:W3CDTF">2019-07-30T05:10:45Z</dcterms:modified>
</cp:coreProperties>
</file>