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4" autoAdjust="0"/>
  </p:normalViewPr>
  <p:slideViewPr>
    <p:cSldViewPr snapToGrid="0" snapToObjects="1">
      <p:cViewPr varScale="1">
        <p:scale>
          <a:sx n="66" d="100"/>
          <a:sy n="66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1CAE-1003-EF41-A6BD-5C2D6A48FE05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smtClean="0"/>
              <a:t>computing to do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5060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W. Trimble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514350" indent="-514350" algn="ctr">
              <a:buAutoNum type="arabicPlain" startAt="2014"/>
            </a:pPr>
            <a:r>
              <a:rPr lang="en-US" dirty="0" smtClean="0"/>
              <a:t>Argonne Soils Workshop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8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1 high-memory </a:t>
            </a:r>
            <a:r>
              <a:rPr lang="en-US" dirty="0" smtClean="0"/>
              <a:t>quadruple extra-large instance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68.4 gb of RAM, 8 core @ ~3.2 GHz,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$1.64 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                         =</a:t>
            </a:r>
            <a:r>
              <a:rPr lang="en-US" dirty="0" smtClean="0"/>
              <a:t>&gt; $14,400 / year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54" y="3569900"/>
            <a:ext cx="1431646" cy="14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20 high-CPU extra large machines</a:t>
            </a:r>
            <a:r>
              <a:rPr lang="en-US" dirty="0" smtClean="0"/>
              <a:t>, for a day: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7gb of RAM, 8 </a:t>
            </a:r>
            <a:r>
              <a:rPr lang="en-US" dirty="0" err="1" smtClean="0"/>
              <a:t>x</a:t>
            </a:r>
            <a:r>
              <a:rPr lang="en-US" dirty="0" smtClean="0"/>
              <a:t> 2.5 GHz CPUs,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$0.58 / hr</a:t>
            </a:r>
          </a:p>
          <a:p>
            <a:pPr>
              <a:buNone/>
            </a:pPr>
            <a:r>
              <a:rPr lang="en-US" dirty="0" smtClean="0"/>
              <a:t>24 hrs / day</a:t>
            </a:r>
          </a:p>
          <a:p>
            <a:pPr>
              <a:buNone/>
            </a:pPr>
            <a:r>
              <a:rPr lang="en-US" dirty="0" smtClean="0"/>
              <a:t>20 machines</a:t>
            </a:r>
          </a:p>
          <a:p>
            <a:pPr>
              <a:buNone/>
            </a:pPr>
            <a:r>
              <a:rPr lang="en-US" dirty="0" smtClean="0"/>
              <a:t>                               =</a:t>
            </a:r>
            <a:r>
              <a:rPr lang="en-US" dirty="0" smtClean="0"/>
              <a:t>&gt; ~$278/ 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54" y="3569900"/>
            <a:ext cx="1431646" cy="14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EC2 so expensive??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cover </a:t>
            </a:r>
            <a:r>
              <a:rPr lang="en-US" i="1" dirty="0" smtClean="0"/>
              <a:t>all</a:t>
            </a:r>
            <a:r>
              <a:rPr lang="en-US" dirty="0" smtClean="0"/>
              <a:t> hardware, power, air conditioning and network costs.</a:t>
            </a:r>
          </a:p>
          <a:p>
            <a:endParaRPr lang="en-US" dirty="0" smtClean="0"/>
          </a:p>
          <a:p>
            <a:r>
              <a:rPr lang="en-US" dirty="0" smtClean="0"/>
              <a:t>That’s actually way more expensive than you think.  (Talk to your </a:t>
            </a:r>
            <a:r>
              <a:rPr lang="en-US" dirty="0" err="1" smtClean="0"/>
              <a:t>sysadmin</a:t>
            </a:r>
            <a:r>
              <a:rPr lang="en-US" dirty="0" smtClean="0"/>
              <a:t> or HPC person…)</a:t>
            </a:r>
          </a:p>
          <a:p>
            <a:endParaRPr lang="en-US" dirty="0" smtClean="0"/>
          </a:p>
          <a:p>
            <a:r>
              <a:rPr lang="en-US" dirty="0" smtClean="0"/>
              <a:t>They do not operate at 100% capacity, </a:t>
            </a:r>
          </a:p>
          <a:p>
            <a:endParaRPr lang="en-US" dirty="0" smtClean="0"/>
          </a:p>
          <a:p>
            <a:r>
              <a:rPr lang="en-US" dirty="0" smtClean="0"/>
              <a:t>They want to make $$.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5003800"/>
            <a:ext cx="4381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5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69"/>
            <a:ext cx="8229600" cy="1143000"/>
          </a:xfrm>
        </p:spPr>
        <p:txBody>
          <a:bodyPr/>
          <a:lstStyle/>
          <a:p>
            <a:r>
              <a:rPr lang="en-US" dirty="0" smtClean="0"/>
              <a:t>What are </a:t>
            </a:r>
            <a:r>
              <a:rPr lang="en-US" b="1" dirty="0" smtClean="0"/>
              <a:t>we </a:t>
            </a:r>
            <a:r>
              <a:rPr lang="en-US" dirty="0" smtClean="0"/>
              <a:t>using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64" y="1042130"/>
            <a:ext cx="897083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Teaching workshops and classes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Running MG-RAST, RAST, and assembly </a:t>
            </a:r>
            <a:r>
              <a:rPr lang="en-US" dirty="0" err="1" smtClean="0"/>
              <a:t>rast</a:t>
            </a:r>
            <a:r>
              <a:rPr lang="en-US" dirty="0" smtClean="0"/>
              <a:t> with </a:t>
            </a:r>
            <a:r>
              <a:rPr lang="en-US" dirty="0" err="1" smtClean="0"/>
              <a:t>kBase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Scientific computing workhorses without the </a:t>
            </a:r>
            <a:r>
              <a:rPr lang="en-US" dirty="0" err="1" smtClean="0"/>
              <a:t>sysadmins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Automated testing on clean machines with known software install.</a:t>
            </a:r>
          </a:p>
        </p:txBody>
      </p:sp>
    </p:spTree>
    <p:extLst>
      <p:ext uri="{BB962C8B-B14F-4D97-AF65-F5344CB8AC3E}">
        <p14:creationId xmlns:p14="http://schemas.microsoft.com/office/powerpoint/2010/main" val="299082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Log in to a new (blank) machine from Amazon.  (We have provided these for you).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NCBI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Download &amp; format some databases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 of best hits</a:t>
            </a:r>
          </a:p>
          <a:p>
            <a:pPr marL="514350" indent="-514350">
              <a:buNone/>
            </a:pPr>
            <a:r>
              <a:rPr lang="en-US" dirty="0" smtClean="0"/>
              <a:t>…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2-way BLAST (</a:t>
            </a:r>
            <a:r>
              <a:rPr lang="en-US" dirty="0" err="1" smtClean="0"/>
              <a:t>ecoli</a:t>
            </a:r>
            <a:r>
              <a:rPr lang="en-US" dirty="0" smtClean="0"/>
              <a:t> x </a:t>
            </a:r>
            <a:r>
              <a:rPr lang="en-US" dirty="0" err="1" smtClean="0"/>
              <a:t>ecoli</a:t>
            </a:r>
            <a:r>
              <a:rPr lang="en-US" dirty="0" smtClean="0"/>
              <a:t> strains)</a:t>
            </a:r>
          </a:p>
          <a:p>
            <a:pPr marL="514350" indent="-514350">
              <a:buAutoNum type="arabicPeriod"/>
            </a:pPr>
            <a:r>
              <a:rPr lang="en-US" dirty="0" smtClean="0"/>
              <a:t>Calculate reciprocal best hits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 of putative </a:t>
            </a:r>
            <a:r>
              <a:rPr lang="en-US" dirty="0" err="1" smtClean="0"/>
              <a:t>orthologs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4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dirty="0" smtClean="0"/>
              <a:t>Get some short-read data onto our instance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Download a reference sequence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Run short-read aligner </a:t>
            </a:r>
            <a:r>
              <a:rPr lang="en-US" dirty="0" smtClean="0"/>
              <a:t>BWA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Visualize the result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tool for when your data is bigger than your laptop, or for when your campus cluster is down.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Today’s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smtClean="0"/>
              <a:t>computing to do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5060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W. Trimble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2014  Argonne Soils Workshop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Saturday afternoon—really, guys?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</a:t>
            </a:r>
            <a:r>
              <a:rPr lang="en-US" dirty="0" smtClean="0"/>
              <a:t>does this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“The classroom problem” everyone clicks “submit at the same time-&gt; crashes servers</a:t>
            </a:r>
          </a:p>
          <a:p>
            <a:r>
              <a:rPr lang="en-US" sz="3600" dirty="0" smtClean="0"/>
              <a:t>Data too big to process on your laptop.</a:t>
            </a:r>
          </a:p>
          <a:p>
            <a:r>
              <a:rPr lang="en-US" sz="3600" dirty="0" smtClean="0"/>
              <a:t>Campus cluster is down for maintenance</a:t>
            </a:r>
          </a:p>
          <a:p>
            <a:r>
              <a:rPr lang="en-US" sz="3600" dirty="0" smtClean="0"/>
              <a:t>Data analysis takes too lon</a:t>
            </a:r>
            <a:r>
              <a:rPr lang="en-US" sz="3600" dirty="0" smtClean="0"/>
              <a:t>g on one computer.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415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7"/>
            <a:ext cx="8229600" cy="1143000"/>
          </a:xfrm>
        </p:spPr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366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/>
              <a:t>(for scientists)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You can “rent” access to computers and disk space from a commercial provider of same.</a:t>
            </a:r>
          </a:p>
          <a:p>
            <a:endParaRPr lang="en-US" dirty="0" smtClean="0"/>
          </a:p>
          <a:p>
            <a:r>
              <a:rPr lang="en-US" dirty="0" smtClean="0"/>
              <a:t>This provides you with a way to scale your computation for “burst” periods, without investing in hardware.</a:t>
            </a:r>
          </a:p>
          <a:p>
            <a:endParaRPr lang="en-US" dirty="0" smtClean="0"/>
          </a:p>
          <a:p>
            <a:r>
              <a:rPr lang="en-US" dirty="0" smtClean="0"/>
              <a:t>Or you can just use a bigger, faster computer.</a:t>
            </a:r>
          </a:p>
          <a:p>
            <a:endParaRPr lang="en-US" dirty="0" smtClean="0"/>
          </a:p>
          <a:p>
            <a:r>
              <a:rPr lang="en-US" dirty="0" smtClean="0"/>
              <a:t>(I will demonstrate.)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1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“cloud”?!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500" dirty="0" smtClean="0"/>
              <a:t>…because the diagram that CS people use to represent abstract compute resources looks like a cloud.</a:t>
            </a:r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8" y="1736451"/>
            <a:ext cx="381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7492" y="6335597"/>
            <a:ext cx="213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xkcd.com</a:t>
            </a:r>
            <a:r>
              <a:rPr lang="en-US" dirty="0" smtClean="0"/>
              <a:t>/792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0592"/>
          <a:stretch/>
        </p:blipFill>
        <p:spPr>
          <a:xfrm>
            <a:off x="1452034" y="260763"/>
            <a:ext cx="6223209" cy="60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9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 is a major cloud computing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Did you know they rent computers!?</a:t>
            </a:r>
          </a:p>
          <a:p>
            <a:endParaRPr lang="en-US" sz="3600" dirty="0" smtClean="0"/>
          </a:p>
          <a:p>
            <a:r>
              <a:rPr lang="en-US" sz="3600" dirty="0" smtClean="0"/>
              <a:t>Rumors are that it’s more lucrative than their book selling division…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7" y="4566753"/>
            <a:ext cx="4724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EC2 – Elastic Cloud Computing, computer rental from Amazon.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EBS – Elastic Block Storage, virtual hard drive rental from Amazon.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1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quick calculations: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 small machine</a:t>
            </a:r>
            <a:r>
              <a:rPr lang="en-US" dirty="0" smtClean="0"/>
              <a:t>,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1.7gb of RAM, a ~1.0 GHz single-core CPU, 160gb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$.06 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                          =</a:t>
            </a:r>
            <a:r>
              <a:rPr lang="en-US" dirty="0" smtClean="0"/>
              <a:t>&gt; ~$525/ year.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~a somewhat effective server replacement.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54" y="3569900"/>
            <a:ext cx="1431646" cy="14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1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576</Words>
  <Application>Microsoft Macintosh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Cloud computing to do more</vt:lpstr>
      <vt:lpstr>Cloud computing to do more</vt:lpstr>
      <vt:lpstr>What problems does this solve?</vt:lpstr>
      <vt:lpstr>What is cloud computing?</vt:lpstr>
      <vt:lpstr>Why “cloud”?!</vt:lpstr>
      <vt:lpstr>PowerPoint Presentation</vt:lpstr>
      <vt:lpstr>Amazon is a major cloud computing provider</vt:lpstr>
      <vt:lpstr>Terms</vt:lpstr>
      <vt:lpstr>Some quick calculations:</vt:lpstr>
      <vt:lpstr>PowerPoint Presentation</vt:lpstr>
      <vt:lpstr>PowerPoint Presentation</vt:lpstr>
      <vt:lpstr>Why is EC2 so expensive??</vt:lpstr>
      <vt:lpstr>What are we using it for?</vt:lpstr>
      <vt:lpstr>Today’s tutorials</vt:lpstr>
      <vt:lpstr>Today’s tutorials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C. Titus Brown</dc:creator>
  <cp:lastModifiedBy>William Trimble</cp:lastModifiedBy>
  <cp:revision>6</cp:revision>
  <dcterms:created xsi:type="dcterms:W3CDTF">2013-09-17T20:08:26Z</dcterms:created>
  <dcterms:modified xsi:type="dcterms:W3CDTF">2014-10-04T16:46:15Z</dcterms:modified>
</cp:coreProperties>
</file>