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86" r:id="rId2"/>
  </p:sldMasterIdLst>
  <p:notesMasterIdLst>
    <p:notesMasterId r:id="rId29"/>
  </p:notesMasterIdLst>
  <p:sldIdLst>
    <p:sldId id="483" r:id="rId3"/>
    <p:sldId id="387" r:id="rId4"/>
    <p:sldId id="499" r:id="rId5"/>
    <p:sldId id="475" r:id="rId6"/>
    <p:sldId id="485" r:id="rId7"/>
    <p:sldId id="476" r:id="rId8"/>
    <p:sldId id="471" r:id="rId9"/>
    <p:sldId id="473" r:id="rId10"/>
    <p:sldId id="492" r:id="rId11"/>
    <p:sldId id="486" r:id="rId12"/>
    <p:sldId id="507" r:id="rId13"/>
    <p:sldId id="508" r:id="rId14"/>
    <p:sldId id="509" r:id="rId15"/>
    <p:sldId id="510" r:id="rId16"/>
    <p:sldId id="496" r:id="rId17"/>
    <p:sldId id="478" r:id="rId18"/>
    <p:sldId id="494" r:id="rId19"/>
    <p:sldId id="506" r:id="rId20"/>
    <p:sldId id="497" r:id="rId21"/>
    <p:sldId id="503" r:id="rId22"/>
    <p:sldId id="489" r:id="rId23"/>
    <p:sldId id="498" r:id="rId24"/>
    <p:sldId id="501" r:id="rId25"/>
    <p:sldId id="482" r:id="rId26"/>
    <p:sldId id="488" r:id="rId27"/>
    <p:sldId id="273"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Roboto Slab" panose="020B0604020202020204" pitchFamily="2" charset="0"/>
      <p:regular r:id="rId34"/>
      <p:bold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5F5F5"/>
    <a:srgbClr val="000000"/>
    <a:srgbClr val="990099"/>
    <a:srgbClr val="CC3399"/>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18"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00" d="100"/>
        <a:sy n="100" d="100"/>
      </p:scale>
      <p:origin x="0" y="-9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19-12-2022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dirty="0"/>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6B5E36-7BAA-4247-BD67-F65D505F0A08}"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D8E4B-B4BE-4485-B760-4FDE11BBF8DF}"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4CDB9F-2697-4768-AB99-51DDC4A6B198}"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77161-874F-4175-969B-F648B8BA01D6}"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BF82ECC-E845-497A-BE70-31CF37516B47}" type="datetime1">
              <a:rPr lang="en-US" smtClean="0"/>
              <a:t>12/19/2022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8204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468888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spTree>
    <p:extLst>
      <p:ext uri="{BB962C8B-B14F-4D97-AF65-F5344CB8AC3E}">
        <p14:creationId xmlns:p14="http://schemas.microsoft.com/office/powerpoint/2010/main" val="2477122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spTree>
    <p:extLst>
      <p:ext uri="{BB962C8B-B14F-4D97-AF65-F5344CB8AC3E}">
        <p14:creationId xmlns:p14="http://schemas.microsoft.com/office/powerpoint/2010/main" val="460621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46501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447808"/>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 name="TextBox 1"/>
          <p:cNvSpPr txBox="1"/>
          <p:nvPr userDrawn="1"/>
        </p:nvSpPr>
        <p:spPr>
          <a:xfrm>
            <a:off x="7151430" y="6513329"/>
            <a:ext cx="4781013" cy="307777"/>
          </a:xfrm>
          <a:prstGeom prst="rect">
            <a:avLst/>
          </a:prstGeom>
          <a:noFill/>
        </p:spPr>
        <p:txBody>
          <a:bodyPr wrap="square" rtlCol="0">
            <a:spAutoFit/>
          </a:bodyPr>
          <a:lstStyle/>
          <a:p>
            <a:pPr algn="r"/>
            <a:r>
              <a:rPr lang="en-US" sz="1400" dirty="0"/>
              <a:t>REVA Academy for Corporate Excellence </a:t>
            </a:r>
          </a:p>
        </p:txBody>
      </p:sp>
    </p:spTree>
    <p:extLst>
      <p:ext uri="{BB962C8B-B14F-4D97-AF65-F5344CB8AC3E}">
        <p14:creationId xmlns:p14="http://schemas.microsoft.com/office/powerpoint/2010/main" val="178321024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159845-CB85-4653-9B24-0CD9CE4EE816}"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627610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A53F319-BD7D-4F43-8900-90C2F1A87A1F}"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797103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9E873F-DDA4-4AF4-9980-E2320A5DDDAB}"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541498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025C553-E799-448F-A3F3-A9B1BAD64871}"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154945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BBB38D-6CD0-456B-9CC0-06DC2C963660}"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3232591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BF7E50-BE77-4E24-A935-0ABCCC2B860F}"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3190197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92428-7E80-4761-A045-9BEF1D1BD364}"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17963264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A15AB1-0059-4209-B4CE-8F72CC9731E1}"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5812093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C5CDAE-7CFA-4D72-896E-6D2E4EBC7E36}"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6939268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D37AAA4-47C0-4604-908E-511476E01192}" type="datetime1">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t>12/19/2022</a:t>
            </a:fld>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165749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245739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17ACA-2EEA-406D-BABF-28A0354E0585}"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180E5-B9BF-4CD2-ACF0-C35585B0F5CF}"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63EE8E-9004-4D9D-B8BE-BDA8D24C5022}" type="datetime1">
              <a:rPr lang="en-US" smtClean="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7BF4E2-B099-4C94-AFE6-8F3356847E86}" type="datetime1">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FCEA9-D9E8-4378-B6E4-F594681BDD17}" type="datetime1">
              <a:rPr lang="en-US" smtClean="0"/>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60D52-5740-4A59-B69C-ACABE657B9FB}" type="datetime1">
              <a:rPr lang="en-US" smtClean="0"/>
              <a:t>12/19/2022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4" r:id="rId14"/>
    <p:sldLayoutId id="214748368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23FA7F3-C61E-4B3B-8EA9-E488127E2B9A}"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12/19/2022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01D3BC5-34EF-44B2-83AC-D5533E46F0A6}"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73987651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docx"/><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package" Target="../embeddings/Microsoft_Word_Document1.docx"/></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64" y="1943373"/>
            <a:ext cx="6299387" cy="1541929"/>
          </a:xfrm>
        </p:spPr>
        <p:txBody>
          <a:bodyPr anchor="t">
            <a:noAutofit/>
          </a:bodyPr>
          <a:lstStyle/>
          <a:p>
            <a:pPr>
              <a:lnSpc>
                <a:spcPct val="100000"/>
              </a:lnSpc>
            </a:pPr>
            <a:r>
              <a:rPr lang="en-US" sz="2800" b="1" dirty="0">
                <a:cs typeface="Arial" panose="020B0604020202020204" pitchFamily="34" charset="0"/>
              </a:rPr>
              <a:t>Fraud Detection in Healthcare Insurance Claims</a:t>
            </a:r>
            <a:endParaRPr lang="en-US" sz="2400" b="1" dirty="0">
              <a:cs typeface="Arial" panose="020B0604020202020204" pitchFamily="34" charset="0"/>
            </a:endParaRPr>
          </a:p>
        </p:txBody>
      </p:sp>
      <p:sp>
        <p:nvSpPr>
          <p:cNvPr id="3" name="Subtitle 2"/>
          <p:cNvSpPr>
            <a:spLocks noGrp="1"/>
          </p:cNvSpPr>
          <p:nvPr>
            <p:ph type="subTitle" idx="1"/>
          </p:nvPr>
        </p:nvSpPr>
        <p:spPr>
          <a:xfrm>
            <a:off x="7811825" y="2202173"/>
            <a:ext cx="3944203" cy="1283130"/>
          </a:xfrm>
        </p:spPr>
        <p:txBody>
          <a:bodyPr>
            <a:noAutofit/>
          </a:bodyPr>
          <a:lstStyle/>
          <a:p>
            <a:pPr algn="l"/>
            <a:r>
              <a:rPr lang="en-US" b="1" dirty="0">
                <a:solidFill>
                  <a:schemeClr val="bg1"/>
                </a:solidFill>
                <a:latin typeface="+mj-lt"/>
                <a:cs typeface="Arial" panose="020B0604020202020204" pitchFamily="34" charset="0"/>
              </a:rPr>
              <a:t>Brajesh Kumar</a:t>
            </a:r>
          </a:p>
          <a:p>
            <a:pPr algn="l"/>
            <a:r>
              <a:rPr lang="en-US" sz="2000" b="1" dirty="0">
                <a:solidFill>
                  <a:schemeClr val="bg1"/>
                </a:solidFill>
                <a:latin typeface="+mj-lt"/>
                <a:cs typeface="Arial" panose="020B0604020202020204" pitchFamily="34" charset="0"/>
              </a:rPr>
              <a:t>SRN:  R18DM060</a:t>
            </a:r>
          </a:p>
          <a:p>
            <a:pPr algn="l"/>
            <a:r>
              <a:rPr lang="en-US" sz="2000" b="1" dirty="0">
                <a:solidFill>
                  <a:schemeClr val="bg1"/>
                </a:solidFill>
                <a:cs typeface="Arial" panose="020B0604020202020204" pitchFamily="34" charset="0"/>
              </a:rPr>
              <a:t>Date: 20</a:t>
            </a:r>
            <a:r>
              <a:rPr lang="en-US" sz="2000" b="1" baseline="30000" dirty="0">
                <a:solidFill>
                  <a:schemeClr val="bg1"/>
                </a:solidFill>
                <a:cs typeface="Arial" panose="020B0604020202020204" pitchFamily="34" charset="0"/>
              </a:rPr>
              <a:t>th</a:t>
            </a:r>
            <a:r>
              <a:rPr lang="en-US" sz="2000" b="1" dirty="0">
                <a:solidFill>
                  <a:schemeClr val="bg1"/>
                </a:solidFill>
                <a:cs typeface="Arial" panose="020B0604020202020204" pitchFamily="34" charset="0"/>
              </a:rPr>
              <a:t> August 2022</a:t>
            </a:r>
          </a:p>
          <a:p>
            <a:pPr algn="l"/>
            <a:endParaRPr lang="en-US" b="1" dirty="0">
              <a:solidFill>
                <a:schemeClr val="bg1"/>
              </a:solidFill>
              <a:cs typeface="Arial" panose="020B0604020202020204" pitchFamily="34" charset="0"/>
            </a:endParaRPr>
          </a:p>
          <a:p>
            <a:pPr algn="l"/>
            <a:endParaRPr lang="en-US" b="1" dirty="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Roboto Slab"/>
                <a:ea typeface="Calibri" panose="020F0502020204030204" pitchFamily="34" charset="0"/>
                <a:cs typeface="Arial" panose="020B0604020202020204" pitchFamily="34" charset="0"/>
              </a:rPr>
              <a:t>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IN" sz="1400" b="1" i="0" u="none" strike="noStrike" kern="1200" cap="none" spc="0" normalizeH="0" baseline="0" noProof="0" dirty="0">
                <a:ln>
                  <a:noFill/>
                </a:ln>
                <a:solidFill>
                  <a:srgbClr val="595959"/>
                </a:solidFill>
                <a:effectLst/>
                <a:uLnTx/>
                <a:uFillTx/>
                <a:latin typeface="Roboto Slab"/>
                <a:ea typeface="+mj-ea"/>
                <a:cs typeface="+mj-cs"/>
              </a:rPr>
              <a:t>REVA Academy for Corporate Excellence (RACE)</a:t>
            </a:r>
          </a:p>
        </p:txBody>
      </p:sp>
      <p:sp>
        <p:nvSpPr>
          <p:cNvPr id="4" name="Rectangle 3"/>
          <p:cNvSpPr/>
          <p:nvPr/>
        </p:nvSpPr>
        <p:spPr>
          <a:xfrm>
            <a:off x="8200183" y="4708939"/>
            <a:ext cx="3555845" cy="1138773"/>
          </a:xfrm>
          <a:prstGeom prst="rect">
            <a:avLst/>
          </a:prstGeom>
        </p:spPr>
        <p:txBody>
          <a:bodyPr wrap="none">
            <a:spAutoFit/>
          </a:bodyPr>
          <a:lstStyle/>
          <a:p>
            <a:pPr algn="r"/>
            <a:r>
              <a:rPr lang="en-US" sz="2000" dirty="0">
                <a:solidFill>
                  <a:schemeClr val="bg1"/>
                </a:solidFill>
                <a:cs typeface="Arial" panose="020B0604020202020204" pitchFamily="34" charset="0"/>
              </a:rPr>
              <a:t> </a:t>
            </a:r>
            <a:r>
              <a:rPr lang="en-US" sz="2000" b="1" dirty="0">
                <a:solidFill>
                  <a:schemeClr val="bg1"/>
                </a:solidFill>
                <a:cs typeface="Arial" panose="020B0604020202020204" pitchFamily="34" charset="0"/>
              </a:rPr>
              <a:t>MBA in Business Analytics</a:t>
            </a:r>
          </a:p>
          <a:p>
            <a:pPr algn="r"/>
            <a:endParaRPr lang="en-US" sz="1600" dirty="0">
              <a:solidFill>
                <a:schemeClr val="bg1"/>
              </a:solidFill>
              <a:cs typeface="Arial" panose="020B0604020202020204" pitchFamily="34" charset="0"/>
            </a:endParaRPr>
          </a:p>
          <a:p>
            <a:pPr algn="r"/>
            <a:r>
              <a:rPr lang="en-US" sz="1600" dirty="0">
                <a:solidFill>
                  <a:schemeClr val="bg1"/>
                </a:solidFill>
                <a:cs typeface="Arial" panose="020B0604020202020204" pitchFamily="34" charset="0"/>
              </a:rPr>
              <a:t>Capstone Project Presentation</a:t>
            </a:r>
          </a:p>
          <a:p>
            <a:pPr algn="r"/>
            <a:r>
              <a:rPr lang="en-US" sz="1600" dirty="0">
                <a:solidFill>
                  <a:schemeClr val="bg1"/>
                </a:solidFill>
                <a:cs typeface="Arial" panose="020B0604020202020204" pitchFamily="34" charset="0"/>
              </a:rPr>
              <a:t>Year: I</a:t>
            </a:r>
          </a:p>
        </p:txBody>
      </p:sp>
    </p:spTree>
    <p:extLst>
      <p:ext uri="{BB962C8B-B14F-4D97-AF65-F5344CB8AC3E}">
        <p14:creationId xmlns:p14="http://schemas.microsoft.com/office/powerpoint/2010/main" val="11849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TextBox 2">
            <a:extLst>
              <a:ext uri="{FF2B5EF4-FFF2-40B4-BE49-F238E27FC236}">
                <a16:creationId xmlns:a16="http://schemas.microsoft.com/office/drawing/2014/main" id="{4C6F8FA6-DB08-4060-9832-77D337D2BF55}"/>
              </a:ext>
            </a:extLst>
          </p:cNvPr>
          <p:cNvSpPr txBox="1"/>
          <p:nvPr/>
        </p:nvSpPr>
        <p:spPr>
          <a:xfrm>
            <a:off x="6769290" y="1049867"/>
            <a:ext cx="4999377" cy="338554"/>
          </a:xfrm>
          <a:prstGeom prst="rect">
            <a:avLst/>
          </a:prstGeom>
          <a:noFill/>
        </p:spPr>
        <p:txBody>
          <a:bodyPr wrap="square" rtlCol="0">
            <a:spAutoFit/>
          </a:bodyPr>
          <a:lstStyle/>
          <a:p>
            <a:pPr algn="r"/>
            <a:r>
              <a:rPr lang="en-US" altLang="ko-KR" sz="1600" dirty="0">
                <a:solidFill>
                  <a:schemeClr val="tx1">
                    <a:lumMod val="75000"/>
                    <a:lumOff val="25000"/>
                  </a:schemeClr>
                </a:solidFill>
                <a:latin typeface="+mj-lt"/>
                <a:ea typeface="FZShuTi" pitchFamily="2" charset="-122"/>
                <a:cs typeface="Arial" pitchFamily="34" charset="0"/>
              </a:rPr>
              <a:t>Pre-processing | Techniques </a:t>
            </a:r>
            <a:endParaRPr lang="en-US" altLang="ko-KR" sz="1600" dirty="0">
              <a:solidFill>
                <a:schemeClr val="tx1">
                  <a:lumMod val="75000"/>
                  <a:lumOff val="25000"/>
                </a:schemeClr>
              </a:solidFill>
              <a:latin typeface="+mj-lt"/>
              <a:cs typeface="Arial" pitchFamily="34" charset="0"/>
            </a:endParaRPr>
          </a:p>
        </p:txBody>
      </p:sp>
      <p:sp>
        <p:nvSpPr>
          <p:cNvPr id="4" name="TextBox 3">
            <a:extLst>
              <a:ext uri="{FF2B5EF4-FFF2-40B4-BE49-F238E27FC236}">
                <a16:creationId xmlns:a16="http://schemas.microsoft.com/office/drawing/2014/main" id="{18F979E0-A739-08FF-B987-F2C6676308DD}"/>
              </a:ext>
            </a:extLst>
          </p:cNvPr>
          <p:cNvSpPr txBox="1"/>
          <p:nvPr/>
        </p:nvSpPr>
        <p:spPr>
          <a:xfrm>
            <a:off x="319274" y="1783977"/>
            <a:ext cx="6450016" cy="353943"/>
          </a:xfrm>
          <a:prstGeom prst="rect">
            <a:avLst/>
          </a:prstGeom>
          <a:noFill/>
        </p:spPr>
        <p:txBody>
          <a:bodyPr wrap="square" rtlCol="0">
            <a:spAutoFit/>
          </a:bodyPr>
          <a:lstStyle/>
          <a:p>
            <a:pPr algn="ctr"/>
            <a:r>
              <a:rPr lang="en-US" sz="1700" b="1" dirty="0"/>
              <a:t>Master Data model prepared after merging and aggregating.</a:t>
            </a:r>
            <a:endParaRPr lang="en-US" sz="1700" dirty="0"/>
          </a:p>
        </p:txBody>
      </p:sp>
      <p:pic>
        <p:nvPicPr>
          <p:cNvPr id="5" name="Picture 4">
            <a:extLst>
              <a:ext uri="{FF2B5EF4-FFF2-40B4-BE49-F238E27FC236}">
                <a16:creationId xmlns:a16="http://schemas.microsoft.com/office/drawing/2014/main" id="{4E55BB01-DFF2-18A8-BF1D-00A3FB9FC723}"/>
              </a:ext>
            </a:extLst>
          </p:cNvPr>
          <p:cNvPicPr>
            <a:picLocks noChangeAspect="1"/>
          </p:cNvPicPr>
          <p:nvPr/>
        </p:nvPicPr>
        <p:blipFill>
          <a:blip r:embed="rId2"/>
          <a:stretch>
            <a:fillRect/>
          </a:stretch>
        </p:blipFill>
        <p:spPr>
          <a:xfrm>
            <a:off x="3326017" y="2588886"/>
            <a:ext cx="7663563" cy="3726768"/>
          </a:xfrm>
          <a:prstGeom prst="rect">
            <a:avLst/>
          </a:prstGeom>
          <a:ln>
            <a:solidFill>
              <a:schemeClr val="accent1"/>
            </a:solidFill>
          </a:ln>
        </p:spPr>
      </p:pic>
      <p:sp>
        <p:nvSpPr>
          <p:cNvPr id="8" name="Rectangle: Rounded Corners 7">
            <a:extLst>
              <a:ext uri="{FF2B5EF4-FFF2-40B4-BE49-F238E27FC236}">
                <a16:creationId xmlns:a16="http://schemas.microsoft.com/office/drawing/2014/main" id="{23F8A28A-9F58-00DE-DBA5-806E709E0F94}"/>
              </a:ext>
            </a:extLst>
          </p:cNvPr>
          <p:cNvSpPr/>
          <p:nvPr/>
        </p:nvSpPr>
        <p:spPr>
          <a:xfrm>
            <a:off x="663677" y="3008670"/>
            <a:ext cx="1886205" cy="1995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Various info from beneficiaries or claims are aggregated directly by the provider</a:t>
            </a:r>
          </a:p>
        </p:txBody>
      </p:sp>
      <p:sp>
        <p:nvSpPr>
          <p:cNvPr id="11" name="Rectangle: Rounded Corners 10">
            <a:extLst>
              <a:ext uri="{FF2B5EF4-FFF2-40B4-BE49-F238E27FC236}">
                <a16:creationId xmlns:a16="http://schemas.microsoft.com/office/drawing/2014/main" id="{BABCFF68-9AAC-B2A0-7EED-D7B8D68790B8}"/>
              </a:ext>
            </a:extLst>
          </p:cNvPr>
          <p:cNvSpPr/>
          <p:nvPr/>
        </p:nvSpPr>
        <p:spPr>
          <a:xfrm>
            <a:off x="7508960" y="1783977"/>
            <a:ext cx="3480620" cy="548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Further aggregation below</a:t>
            </a:r>
          </a:p>
        </p:txBody>
      </p:sp>
    </p:spTree>
    <p:extLst>
      <p:ext uri="{BB962C8B-B14F-4D97-AF65-F5344CB8AC3E}">
        <p14:creationId xmlns:p14="http://schemas.microsoft.com/office/powerpoint/2010/main" val="110540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 </a:t>
            </a:r>
          </a:p>
        </p:txBody>
      </p:sp>
      <p:sp>
        <p:nvSpPr>
          <p:cNvPr id="3" name="TextBox 2"/>
          <p:cNvSpPr txBox="1"/>
          <p:nvPr/>
        </p:nvSpPr>
        <p:spPr>
          <a:xfrm>
            <a:off x="7929349" y="1049867"/>
            <a:ext cx="3925501" cy="338554"/>
          </a:xfrm>
          <a:prstGeom prst="rect">
            <a:avLst/>
          </a:prstGeom>
          <a:noFill/>
        </p:spPr>
        <p:txBody>
          <a:bodyPr wrap="square" rtlCol="0">
            <a:spAutoFit/>
          </a:bodyPr>
          <a:lstStyle/>
          <a:p>
            <a:pPr algn="r"/>
            <a:r>
              <a:rPr lang="en-US" sz="1600" dirty="0"/>
              <a:t>Multivariate Analysis</a:t>
            </a:r>
          </a:p>
        </p:txBody>
      </p:sp>
      <p:pic>
        <p:nvPicPr>
          <p:cNvPr id="5" name="Picture 4">
            <a:extLst>
              <a:ext uri="{FF2B5EF4-FFF2-40B4-BE49-F238E27FC236}">
                <a16:creationId xmlns:a16="http://schemas.microsoft.com/office/drawing/2014/main" id="{3F25E076-9643-0E06-3227-CD8D276AB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147" y="2355425"/>
            <a:ext cx="6801030" cy="3870445"/>
          </a:xfrm>
          <a:prstGeom prst="rect">
            <a:avLst/>
          </a:prstGeom>
          <a:noFill/>
          <a:ln>
            <a:solidFill>
              <a:schemeClr val="tx1"/>
            </a:solidFill>
          </a:ln>
        </p:spPr>
      </p:pic>
      <p:sp>
        <p:nvSpPr>
          <p:cNvPr id="11" name="TextBox 10">
            <a:extLst>
              <a:ext uri="{FF2B5EF4-FFF2-40B4-BE49-F238E27FC236}">
                <a16:creationId xmlns:a16="http://schemas.microsoft.com/office/drawing/2014/main" id="{9C932B44-3C90-B78C-035C-A3E20542003C}"/>
              </a:ext>
            </a:extLst>
          </p:cNvPr>
          <p:cNvSpPr txBox="1"/>
          <p:nvPr/>
        </p:nvSpPr>
        <p:spPr>
          <a:xfrm>
            <a:off x="446147" y="1473609"/>
            <a:ext cx="6096000" cy="419923"/>
          </a:xfrm>
          <a:prstGeom prst="rect">
            <a:avLst/>
          </a:prstGeom>
          <a:noFill/>
        </p:spPr>
        <p:txBody>
          <a:bodyPr wrap="square">
            <a:spAutoFit/>
          </a:bodyPr>
          <a:lstStyle/>
          <a:p>
            <a:pPr marL="0" marR="0" algn="just">
              <a:lnSpc>
                <a:spcPct val="150000"/>
              </a:lnSpc>
              <a:spcBef>
                <a:spcPts val="0"/>
              </a:spcBef>
              <a:spcAft>
                <a:spcPts val="0"/>
              </a:spcAft>
            </a:pPr>
            <a:r>
              <a:rPr lang="en-IN" sz="1600" b="1" dirty="0">
                <a:solidFill>
                  <a:srgbClr val="292929"/>
                </a:solidFill>
                <a:effectLst/>
                <a:latin typeface="+mj-lt"/>
                <a:ea typeface="Times New Roman" panose="02020603050405020304" pitchFamily="18" charset="0"/>
              </a:rPr>
              <a:t>Distribution of Class Labels (Provider Data)</a:t>
            </a:r>
            <a:endParaRPr lang="en-US" sz="1600" b="1" dirty="0">
              <a:effectLst/>
              <a:latin typeface="+mj-lt"/>
              <a:ea typeface="Times New Roman" panose="02020603050405020304" pitchFamily="18" charset="0"/>
            </a:endParaRPr>
          </a:p>
        </p:txBody>
      </p:sp>
      <p:sp>
        <p:nvSpPr>
          <p:cNvPr id="13" name="TextBox 12">
            <a:extLst>
              <a:ext uri="{FF2B5EF4-FFF2-40B4-BE49-F238E27FC236}">
                <a16:creationId xmlns:a16="http://schemas.microsoft.com/office/drawing/2014/main" id="{969C4A7D-AD1E-91B9-BDA6-BECB69D91A7F}"/>
              </a:ext>
            </a:extLst>
          </p:cNvPr>
          <p:cNvSpPr txBox="1"/>
          <p:nvPr/>
        </p:nvSpPr>
        <p:spPr>
          <a:xfrm>
            <a:off x="7698658" y="3132060"/>
            <a:ext cx="4047195" cy="1158587"/>
          </a:xfrm>
          <a:prstGeom prst="rect">
            <a:avLst/>
          </a:prstGeom>
          <a:noFill/>
        </p:spPr>
        <p:txBody>
          <a:bodyPr wrap="square">
            <a:spAutoFit/>
          </a:bodyPr>
          <a:lstStyle/>
          <a:p>
            <a:pPr marL="0" marR="0">
              <a:lnSpc>
                <a:spcPct val="150000"/>
              </a:lnSpc>
              <a:spcBef>
                <a:spcPts val="0"/>
              </a:spcBef>
              <a:spcAft>
                <a:spcPts val="0"/>
              </a:spcAft>
            </a:pPr>
            <a:r>
              <a:rPr lang="en-US" sz="1600" spc="-5" dirty="0">
                <a:solidFill>
                  <a:srgbClr val="292929"/>
                </a:solidFill>
                <a:effectLst/>
                <a:latin typeface="+mj-lt"/>
                <a:ea typeface="Times New Roman" panose="02020603050405020304" pitchFamily="18" charset="0"/>
              </a:rPr>
              <a:t>The claims data is unevenly distributed. 90% of providers are honest, compared to 10% fraudulent ones.</a:t>
            </a:r>
            <a:endParaRPr lang="en-US" sz="1600" dirty="0">
              <a:effectLst/>
              <a:latin typeface="+mj-lt"/>
              <a:ea typeface="Times New Roman" panose="02020603050405020304" pitchFamily="18" charset="0"/>
            </a:endParaRPr>
          </a:p>
        </p:txBody>
      </p:sp>
    </p:spTree>
    <p:extLst>
      <p:ext uri="{BB962C8B-B14F-4D97-AF65-F5344CB8AC3E}">
        <p14:creationId xmlns:p14="http://schemas.microsoft.com/office/powerpoint/2010/main" val="314494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 </a:t>
            </a:r>
          </a:p>
        </p:txBody>
      </p:sp>
      <p:sp>
        <p:nvSpPr>
          <p:cNvPr id="3" name="TextBox 2"/>
          <p:cNvSpPr txBox="1"/>
          <p:nvPr/>
        </p:nvSpPr>
        <p:spPr>
          <a:xfrm>
            <a:off x="7929349" y="1049867"/>
            <a:ext cx="3925501" cy="338554"/>
          </a:xfrm>
          <a:prstGeom prst="rect">
            <a:avLst/>
          </a:prstGeom>
          <a:noFill/>
        </p:spPr>
        <p:txBody>
          <a:bodyPr wrap="square" rtlCol="0">
            <a:spAutoFit/>
          </a:bodyPr>
          <a:lstStyle/>
          <a:p>
            <a:pPr algn="r"/>
            <a:r>
              <a:rPr lang="en-US" sz="1600" dirty="0"/>
              <a:t>Multivariate Analysis | Hypothesis </a:t>
            </a:r>
          </a:p>
        </p:txBody>
      </p:sp>
      <p:pic>
        <p:nvPicPr>
          <p:cNvPr id="6" name="Picture 5">
            <a:extLst>
              <a:ext uri="{FF2B5EF4-FFF2-40B4-BE49-F238E27FC236}">
                <a16:creationId xmlns:a16="http://schemas.microsoft.com/office/drawing/2014/main" id="{41BC51F8-4194-1B7B-50EA-AA87EACB11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3484" y="2114797"/>
            <a:ext cx="6311277" cy="4211832"/>
          </a:xfrm>
          <a:prstGeom prst="rect">
            <a:avLst/>
          </a:prstGeom>
          <a:noFill/>
          <a:ln>
            <a:solidFill>
              <a:schemeClr val="tx1"/>
            </a:solidFill>
          </a:ln>
        </p:spPr>
      </p:pic>
      <p:sp>
        <p:nvSpPr>
          <p:cNvPr id="11" name="TextBox 10">
            <a:extLst>
              <a:ext uri="{FF2B5EF4-FFF2-40B4-BE49-F238E27FC236}">
                <a16:creationId xmlns:a16="http://schemas.microsoft.com/office/drawing/2014/main" id="{FF24DCE8-B56C-E03B-D527-3B33EB7F8599}"/>
              </a:ext>
            </a:extLst>
          </p:cNvPr>
          <p:cNvSpPr txBox="1"/>
          <p:nvPr/>
        </p:nvSpPr>
        <p:spPr>
          <a:xfrm>
            <a:off x="900684" y="1679671"/>
            <a:ext cx="5323135" cy="369332"/>
          </a:xfrm>
          <a:prstGeom prst="rect">
            <a:avLst/>
          </a:prstGeom>
          <a:noFill/>
        </p:spPr>
        <p:txBody>
          <a:bodyPr wrap="square">
            <a:spAutoFit/>
          </a:bodyPr>
          <a:lstStyle/>
          <a:p>
            <a:pPr algn="ctr"/>
            <a:r>
              <a:rPr lang="en-IN" sz="1800" b="1" dirty="0">
                <a:solidFill>
                  <a:srgbClr val="292929"/>
                </a:solidFill>
                <a:effectLst/>
                <a:ea typeface="Times New Roman" panose="02020603050405020304" pitchFamily="18" charset="0"/>
              </a:rPr>
              <a:t>Risk Score based on Patient Volume</a:t>
            </a:r>
            <a:endParaRPr lang="en-US" dirty="0"/>
          </a:p>
        </p:txBody>
      </p:sp>
      <p:sp>
        <p:nvSpPr>
          <p:cNvPr id="13" name="TextBox 12">
            <a:extLst>
              <a:ext uri="{FF2B5EF4-FFF2-40B4-BE49-F238E27FC236}">
                <a16:creationId xmlns:a16="http://schemas.microsoft.com/office/drawing/2014/main" id="{B0BB8B64-CBEA-2A3E-9D64-3A58D027CE76}"/>
              </a:ext>
            </a:extLst>
          </p:cNvPr>
          <p:cNvSpPr txBox="1"/>
          <p:nvPr/>
        </p:nvSpPr>
        <p:spPr>
          <a:xfrm>
            <a:off x="7718088" y="2678808"/>
            <a:ext cx="3697164" cy="1477328"/>
          </a:xfrm>
          <a:prstGeom prst="rect">
            <a:avLst/>
          </a:prstGeom>
          <a:noFill/>
        </p:spPr>
        <p:txBody>
          <a:bodyPr wrap="square">
            <a:spAutoFit/>
          </a:bodyPr>
          <a:lstStyle/>
          <a:p>
            <a:r>
              <a:rPr lang="en-IN" spc="-5" dirty="0">
                <a:solidFill>
                  <a:srgbClr val="292929"/>
                </a:solidFill>
                <a:ea typeface="Times New Roman" panose="02020603050405020304" pitchFamily="18" charset="0"/>
              </a:rPr>
              <a:t>T</a:t>
            </a:r>
            <a:r>
              <a:rPr lang="en-IN" sz="1800" spc="-5" dirty="0">
                <a:solidFill>
                  <a:srgbClr val="292929"/>
                </a:solidFill>
                <a:effectLst/>
                <a:ea typeface="Times New Roman" panose="02020603050405020304" pitchFamily="18" charset="0"/>
              </a:rPr>
              <a:t>he distribution of patient risk scores is highest between 2 to 5 and reduces after that. Patients with risk ratings of 9, 10, 11, and 12 are extremely scarce.</a:t>
            </a:r>
            <a:endParaRPr lang="en-US" dirty="0"/>
          </a:p>
        </p:txBody>
      </p:sp>
    </p:spTree>
    <p:extLst>
      <p:ext uri="{BB962C8B-B14F-4D97-AF65-F5344CB8AC3E}">
        <p14:creationId xmlns:p14="http://schemas.microsoft.com/office/powerpoint/2010/main" val="290078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 </a:t>
            </a:r>
          </a:p>
        </p:txBody>
      </p:sp>
      <p:sp>
        <p:nvSpPr>
          <p:cNvPr id="3" name="TextBox 2"/>
          <p:cNvSpPr txBox="1"/>
          <p:nvPr/>
        </p:nvSpPr>
        <p:spPr>
          <a:xfrm>
            <a:off x="7929349" y="1049867"/>
            <a:ext cx="3925501" cy="338554"/>
          </a:xfrm>
          <a:prstGeom prst="rect">
            <a:avLst/>
          </a:prstGeom>
          <a:noFill/>
        </p:spPr>
        <p:txBody>
          <a:bodyPr wrap="square" rtlCol="0">
            <a:spAutoFit/>
          </a:bodyPr>
          <a:lstStyle/>
          <a:p>
            <a:pPr algn="r"/>
            <a:r>
              <a:rPr lang="en-US" sz="1600" dirty="0"/>
              <a:t>Multivariate Analysis | Hypothesis </a:t>
            </a:r>
          </a:p>
        </p:txBody>
      </p:sp>
      <p:sp>
        <p:nvSpPr>
          <p:cNvPr id="11" name="TextBox 10">
            <a:extLst>
              <a:ext uri="{FF2B5EF4-FFF2-40B4-BE49-F238E27FC236}">
                <a16:creationId xmlns:a16="http://schemas.microsoft.com/office/drawing/2014/main" id="{FF24DCE8-B56C-E03B-D527-3B33EB7F8599}"/>
              </a:ext>
            </a:extLst>
          </p:cNvPr>
          <p:cNvSpPr txBox="1"/>
          <p:nvPr/>
        </p:nvSpPr>
        <p:spPr>
          <a:xfrm>
            <a:off x="443483" y="1486870"/>
            <a:ext cx="6096000" cy="369332"/>
          </a:xfrm>
          <a:prstGeom prst="rect">
            <a:avLst/>
          </a:prstGeom>
          <a:noFill/>
        </p:spPr>
        <p:txBody>
          <a:bodyPr wrap="square">
            <a:spAutoFit/>
          </a:bodyPr>
          <a:lstStyle/>
          <a:p>
            <a:pPr algn="ctr"/>
            <a:r>
              <a:rPr lang="en-IN" sz="1800" b="1" dirty="0">
                <a:effectLst/>
                <a:latin typeface="+mj-lt"/>
                <a:ea typeface="Times New Roman" panose="02020603050405020304" pitchFamily="18" charset="0"/>
              </a:rPr>
              <a:t>Claim Period vs Patient Age</a:t>
            </a:r>
            <a:endParaRPr lang="en-US" b="1" dirty="0">
              <a:latin typeface="+mj-lt"/>
            </a:endParaRPr>
          </a:p>
        </p:txBody>
      </p:sp>
      <p:pic>
        <p:nvPicPr>
          <p:cNvPr id="4" name="Picture 3">
            <a:extLst>
              <a:ext uri="{FF2B5EF4-FFF2-40B4-BE49-F238E27FC236}">
                <a16:creationId xmlns:a16="http://schemas.microsoft.com/office/drawing/2014/main" id="{44DC04B4-59CF-DA2B-5381-5249C16E56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3483" y="1979655"/>
            <a:ext cx="6523373" cy="4134333"/>
          </a:xfrm>
          <a:prstGeom prst="rect">
            <a:avLst/>
          </a:prstGeom>
          <a:noFill/>
          <a:ln>
            <a:solidFill>
              <a:schemeClr val="tx1"/>
            </a:solidFill>
          </a:ln>
        </p:spPr>
      </p:pic>
      <p:sp>
        <p:nvSpPr>
          <p:cNvPr id="7" name="TextBox 6">
            <a:extLst>
              <a:ext uri="{FF2B5EF4-FFF2-40B4-BE49-F238E27FC236}">
                <a16:creationId xmlns:a16="http://schemas.microsoft.com/office/drawing/2014/main" id="{5E6CE8CA-BBBF-0EF1-D144-E8F27E446F39}"/>
              </a:ext>
            </a:extLst>
          </p:cNvPr>
          <p:cNvSpPr txBox="1"/>
          <p:nvPr/>
        </p:nvSpPr>
        <p:spPr>
          <a:xfrm>
            <a:off x="7158585" y="3031869"/>
            <a:ext cx="4589932" cy="1200329"/>
          </a:xfrm>
          <a:prstGeom prst="rect">
            <a:avLst/>
          </a:prstGeom>
          <a:noFill/>
        </p:spPr>
        <p:txBody>
          <a:bodyPr wrap="square">
            <a:spAutoFit/>
          </a:bodyPr>
          <a:lstStyle/>
          <a:p>
            <a:r>
              <a:rPr lang="en-IN" sz="1800" dirty="0">
                <a:effectLst/>
                <a:latin typeface="+mj-lt"/>
                <a:ea typeface="Times New Roman" panose="02020603050405020304" pitchFamily="18" charset="0"/>
              </a:rPr>
              <a:t>There is a greater likelihood that the transaction is fraudulent if the patient's age is mentioned correctly in years and the claim duration exceeds 20.</a:t>
            </a:r>
            <a:endParaRPr lang="en-US" dirty="0">
              <a:latin typeface="+mj-lt"/>
            </a:endParaRPr>
          </a:p>
        </p:txBody>
      </p:sp>
    </p:spTree>
    <p:extLst>
      <p:ext uri="{BB962C8B-B14F-4D97-AF65-F5344CB8AC3E}">
        <p14:creationId xmlns:p14="http://schemas.microsoft.com/office/powerpoint/2010/main" val="99775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 </a:t>
            </a:r>
          </a:p>
        </p:txBody>
      </p:sp>
      <p:sp>
        <p:nvSpPr>
          <p:cNvPr id="3" name="TextBox 2"/>
          <p:cNvSpPr txBox="1"/>
          <p:nvPr/>
        </p:nvSpPr>
        <p:spPr>
          <a:xfrm>
            <a:off x="7929349" y="1049867"/>
            <a:ext cx="3925501" cy="338554"/>
          </a:xfrm>
          <a:prstGeom prst="rect">
            <a:avLst/>
          </a:prstGeom>
          <a:noFill/>
        </p:spPr>
        <p:txBody>
          <a:bodyPr wrap="square" rtlCol="0">
            <a:spAutoFit/>
          </a:bodyPr>
          <a:lstStyle/>
          <a:p>
            <a:pPr algn="r"/>
            <a:r>
              <a:rPr lang="en-US" sz="1600" dirty="0"/>
              <a:t>Multivariate Analysis | Hypothesis </a:t>
            </a:r>
          </a:p>
        </p:txBody>
      </p:sp>
      <p:sp>
        <p:nvSpPr>
          <p:cNvPr id="11" name="TextBox 10">
            <a:extLst>
              <a:ext uri="{FF2B5EF4-FFF2-40B4-BE49-F238E27FC236}">
                <a16:creationId xmlns:a16="http://schemas.microsoft.com/office/drawing/2014/main" id="{FF24DCE8-B56C-E03B-D527-3B33EB7F8599}"/>
              </a:ext>
            </a:extLst>
          </p:cNvPr>
          <p:cNvSpPr txBox="1"/>
          <p:nvPr/>
        </p:nvSpPr>
        <p:spPr>
          <a:xfrm>
            <a:off x="605349" y="1678605"/>
            <a:ext cx="7324000" cy="369332"/>
          </a:xfrm>
          <a:prstGeom prst="rect">
            <a:avLst/>
          </a:prstGeom>
          <a:noFill/>
        </p:spPr>
        <p:txBody>
          <a:bodyPr wrap="square">
            <a:spAutoFit/>
          </a:bodyPr>
          <a:lstStyle/>
          <a:p>
            <a:pPr algn="ctr"/>
            <a:r>
              <a:rPr lang="en-IN" sz="1800" b="1" dirty="0">
                <a:effectLst/>
                <a:latin typeface="+mj-lt"/>
                <a:ea typeface="Times New Roman" panose="02020603050405020304" pitchFamily="18" charset="0"/>
              </a:rPr>
              <a:t>Patient Age vs Insurance Claim Amt Reimbursed</a:t>
            </a:r>
            <a:endParaRPr lang="en-US" b="1" dirty="0">
              <a:latin typeface="+mj-lt"/>
            </a:endParaRPr>
          </a:p>
        </p:txBody>
      </p:sp>
      <p:pic>
        <p:nvPicPr>
          <p:cNvPr id="5" name="Picture 4">
            <a:extLst>
              <a:ext uri="{FF2B5EF4-FFF2-40B4-BE49-F238E27FC236}">
                <a16:creationId xmlns:a16="http://schemas.microsoft.com/office/drawing/2014/main" id="{A9CAFC56-FFAF-595E-9371-A0EE338462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3484" y="2084553"/>
            <a:ext cx="7134184" cy="4287217"/>
          </a:xfrm>
          <a:prstGeom prst="rect">
            <a:avLst/>
          </a:prstGeom>
          <a:noFill/>
          <a:ln>
            <a:solidFill>
              <a:schemeClr val="tx1"/>
            </a:solidFill>
          </a:ln>
        </p:spPr>
      </p:pic>
      <p:sp>
        <p:nvSpPr>
          <p:cNvPr id="6" name="TextBox 5">
            <a:extLst>
              <a:ext uri="{FF2B5EF4-FFF2-40B4-BE49-F238E27FC236}">
                <a16:creationId xmlns:a16="http://schemas.microsoft.com/office/drawing/2014/main" id="{92257371-2F2B-4F1C-F834-AC665FFC9A18}"/>
              </a:ext>
            </a:extLst>
          </p:cNvPr>
          <p:cNvSpPr txBox="1"/>
          <p:nvPr/>
        </p:nvSpPr>
        <p:spPr>
          <a:xfrm>
            <a:off x="7683910" y="2391813"/>
            <a:ext cx="3925501" cy="2862322"/>
          </a:xfrm>
          <a:prstGeom prst="rect">
            <a:avLst/>
          </a:prstGeom>
          <a:noFill/>
        </p:spPr>
        <p:txBody>
          <a:bodyPr wrap="square" rtlCol="0">
            <a:spAutoFit/>
          </a:bodyPr>
          <a:lstStyle/>
          <a:p>
            <a:r>
              <a:rPr lang="en-US" dirty="0">
                <a:latin typeface="+mj-lt"/>
              </a:rPr>
              <a:t>There is a huge number of claims with a 60k amount, and many of them relate to frauds.</a:t>
            </a:r>
          </a:p>
          <a:p>
            <a:endParaRPr lang="en-US" dirty="0">
              <a:latin typeface="+mj-lt"/>
            </a:endParaRPr>
          </a:p>
          <a:p>
            <a:r>
              <a:rPr lang="en-US" dirty="0">
                <a:latin typeface="+mj-lt"/>
              </a:rPr>
              <a:t>Further above 60k, the claims are fewer and many of the claims are fraud related.</a:t>
            </a:r>
          </a:p>
          <a:p>
            <a:endParaRPr lang="en-US" dirty="0">
              <a:latin typeface="+mj-lt"/>
            </a:endParaRPr>
          </a:p>
          <a:p>
            <a:r>
              <a:rPr lang="en-US" dirty="0">
                <a:latin typeface="+mj-lt"/>
              </a:rPr>
              <a:t>Above 88 years of age, the fraud count is high.</a:t>
            </a:r>
          </a:p>
        </p:txBody>
      </p:sp>
    </p:spTree>
    <p:extLst>
      <p:ext uri="{BB962C8B-B14F-4D97-AF65-F5344CB8AC3E}">
        <p14:creationId xmlns:p14="http://schemas.microsoft.com/office/powerpoint/2010/main" val="24580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407108"/>
            <a:ext cx="8382000" cy="670055"/>
          </a:xfrm>
        </p:spPr>
        <p:txBody>
          <a:bodyPr/>
          <a:lstStyle/>
          <a:p>
            <a:r>
              <a:rPr lang="en-US" dirty="0"/>
              <a:t>Modeling </a:t>
            </a:r>
          </a:p>
        </p:txBody>
      </p:sp>
      <p:sp>
        <p:nvSpPr>
          <p:cNvPr id="6" name="TextBox 5">
            <a:extLst>
              <a:ext uri="{FF2B5EF4-FFF2-40B4-BE49-F238E27FC236}">
                <a16:creationId xmlns:a16="http://schemas.microsoft.com/office/drawing/2014/main" id="{BBBA4BBB-0BAB-E89C-8A89-4E663AA6D0C2}"/>
              </a:ext>
            </a:extLst>
          </p:cNvPr>
          <p:cNvSpPr txBox="1"/>
          <p:nvPr/>
        </p:nvSpPr>
        <p:spPr>
          <a:xfrm>
            <a:off x="5964072" y="1581171"/>
            <a:ext cx="5467253" cy="2308324"/>
          </a:xfrm>
          <a:prstGeom prst="rect">
            <a:avLst/>
          </a:prstGeom>
          <a:noFill/>
        </p:spPr>
        <p:txBody>
          <a:bodyPr wrap="square" rtlCol="0">
            <a:spAutoFit/>
          </a:bodyPr>
          <a:lstStyle/>
          <a:p>
            <a:r>
              <a:rPr lang="en-US" sz="1600" dirty="0">
                <a:effectLst/>
                <a:latin typeface="+mj-lt"/>
                <a:ea typeface="Times New Roman" panose="02020603050405020304" pitchFamily="18" charset="0"/>
              </a:rPr>
              <a:t>In this study, it is observed that the total features after EDA </a:t>
            </a:r>
            <a:r>
              <a:rPr lang="en-US" sz="1600" dirty="0">
                <a:latin typeface="+mj-lt"/>
                <a:ea typeface="Times New Roman" panose="02020603050405020304" pitchFamily="18" charset="0"/>
              </a:rPr>
              <a:t>was 360, out of which, features with importance greater than 0.1% are 161 and features with importance less than 0.1% are 199.</a:t>
            </a:r>
          </a:p>
          <a:p>
            <a:endParaRPr lang="en-US" sz="1600" dirty="0">
              <a:latin typeface="+mj-lt"/>
            </a:endParaRPr>
          </a:p>
          <a:p>
            <a:r>
              <a:rPr lang="en-US" sz="1600" dirty="0">
                <a:latin typeface="+mj-lt"/>
              </a:rPr>
              <a:t>The data was run against the models LR, DT, SVC, and NB over all 360 features, and then again with features with importance greater than 0.1%, against the models which are LR, DT, SVC, RF and NB.</a:t>
            </a:r>
          </a:p>
        </p:txBody>
      </p:sp>
      <p:graphicFrame>
        <p:nvGraphicFramePr>
          <p:cNvPr id="4" name="Object 3">
            <a:extLst>
              <a:ext uri="{FF2B5EF4-FFF2-40B4-BE49-F238E27FC236}">
                <a16:creationId xmlns:a16="http://schemas.microsoft.com/office/drawing/2014/main" id="{3DC586D4-7DE0-D46F-0553-EA0596847855}"/>
              </a:ext>
            </a:extLst>
          </p:cNvPr>
          <p:cNvGraphicFramePr>
            <a:graphicFrameLocks noChangeAspect="1"/>
          </p:cNvGraphicFramePr>
          <p:nvPr>
            <p:extLst>
              <p:ext uri="{D42A27DB-BD31-4B8C-83A1-F6EECF244321}">
                <p14:modId xmlns:p14="http://schemas.microsoft.com/office/powerpoint/2010/main" val="4100674636"/>
              </p:ext>
            </p:extLst>
          </p:nvPr>
        </p:nvGraphicFramePr>
        <p:xfrm>
          <a:off x="489282" y="2293184"/>
          <a:ext cx="5272087" cy="1255713"/>
        </p:xfrm>
        <a:graphic>
          <a:graphicData uri="http://schemas.openxmlformats.org/presentationml/2006/ole">
            <mc:AlternateContent xmlns:mc="http://schemas.openxmlformats.org/markup-compatibility/2006">
              <mc:Choice xmlns:v="urn:schemas-microsoft-com:vml" Requires="v">
                <p:oleObj name="Document" r:id="rId2" imgW="5271918" imgH="1255317" progId="Word.Document.12">
                  <p:embed/>
                </p:oleObj>
              </mc:Choice>
              <mc:Fallback>
                <p:oleObj name="Document" r:id="rId2" imgW="5271918" imgH="1255317" progId="Word.Document.12">
                  <p:embed/>
                  <p:pic>
                    <p:nvPicPr>
                      <p:cNvPr id="0" name=""/>
                      <p:cNvPicPr/>
                      <p:nvPr/>
                    </p:nvPicPr>
                    <p:blipFill>
                      <a:blip r:embed="rId3"/>
                      <a:stretch>
                        <a:fillRect/>
                      </a:stretch>
                    </p:blipFill>
                    <p:spPr>
                      <a:xfrm>
                        <a:off x="489282" y="2293184"/>
                        <a:ext cx="5272087" cy="1255713"/>
                      </a:xfrm>
                      <a:prstGeom prst="rect">
                        <a:avLst/>
                      </a:prstGeom>
                      <a:ln>
                        <a:solidFill>
                          <a:schemeClr val="accent2"/>
                        </a:solidFill>
                      </a:ln>
                    </p:spPr>
                  </p:pic>
                </p:oleObj>
              </mc:Fallback>
            </mc:AlternateContent>
          </a:graphicData>
        </a:graphic>
      </p:graphicFrame>
      <p:graphicFrame>
        <p:nvGraphicFramePr>
          <p:cNvPr id="8" name="Object 7">
            <a:extLst>
              <a:ext uri="{FF2B5EF4-FFF2-40B4-BE49-F238E27FC236}">
                <a16:creationId xmlns:a16="http://schemas.microsoft.com/office/drawing/2014/main" id="{AE463D83-F74D-DBA8-99FA-CEA59FD90EDA}"/>
              </a:ext>
            </a:extLst>
          </p:cNvPr>
          <p:cNvGraphicFramePr>
            <a:graphicFrameLocks noChangeAspect="1"/>
          </p:cNvGraphicFramePr>
          <p:nvPr>
            <p:extLst>
              <p:ext uri="{D42A27DB-BD31-4B8C-83A1-F6EECF244321}">
                <p14:modId xmlns:p14="http://schemas.microsoft.com/office/powerpoint/2010/main" val="679090646"/>
              </p:ext>
            </p:extLst>
          </p:nvPr>
        </p:nvGraphicFramePr>
        <p:xfrm>
          <a:off x="489282" y="4230092"/>
          <a:ext cx="6555713" cy="1883608"/>
        </p:xfrm>
        <a:graphic>
          <a:graphicData uri="http://schemas.openxmlformats.org/presentationml/2006/ole">
            <mc:AlternateContent xmlns:mc="http://schemas.openxmlformats.org/markup-compatibility/2006">
              <mc:Choice xmlns:v="urn:schemas-microsoft-com:vml" Requires="v">
                <p:oleObj name="Document" r:id="rId4" imgW="5271918" imgH="1738409" progId="Word.Document.12">
                  <p:embed/>
                </p:oleObj>
              </mc:Choice>
              <mc:Fallback>
                <p:oleObj name="Document" r:id="rId4" imgW="5271918" imgH="1738409" progId="Word.Document.12">
                  <p:embed/>
                  <p:pic>
                    <p:nvPicPr>
                      <p:cNvPr id="0" name=""/>
                      <p:cNvPicPr/>
                      <p:nvPr/>
                    </p:nvPicPr>
                    <p:blipFill>
                      <a:blip r:embed="rId5"/>
                      <a:stretch>
                        <a:fillRect/>
                      </a:stretch>
                    </p:blipFill>
                    <p:spPr>
                      <a:xfrm>
                        <a:off x="489282" y="4230092"/>
                        <a:ext cx="6555713" cy="1883608"/>
                      </a:xfrm>
                      <a:prstGeom prst="rect">
                        <a:avLst/>
                      </a:prstGeom>
                      <a:ln>
                        <a:solidFill>
                          <a:schemeClr val="accent2"/>
                        </a:solidFill>
                      </a:ln>
                    </p:spPr>
                  </p:pic>
                </p:oleObj>
              </mc:Fallback>
            </mc:AlternateContent>
          </a:graphicData>
        </a:graphic>
      </p:graphicFrame>
    </p:spTree>
    <p:extLst>
      <p:ext uri="{BB962C8B-B14F-4D97-AF65-F5344CB8AC3E}">
        <p14:creationId xmlns:p14="http://schemas.microsoft.com/office/powerpoint/2010/main" val="284589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407108"/>
            <a:ext cx="8382000" cy="670055"/>
          </a:xfrm>
        </p:spPr>
        <p:txBody>
          <a:bodyPr/>
          <a:lstStyle/>
          <a:p>
            <a:r>
              <a:rPr lang="en-US" dirty="0"/>
              <a:t>Modeling </a:t>
            </a:r>
          </a:p>
        </p:txBody>
      </p:sp>
      <p:pic>
        <p:nvPicPr>
          <p:cNvPr id="5" name="Picture 4">
            <a:extLst>
              <a:ext uri="{FF2B5EF4-FFF2-40B4-BE49-F238E27FC236}">
                <a16:creationId xmlns:a16="http://schemas.microsoft.com/office/drawing/2014/main" id="{F3ADCF24-059E-2ACD-88B2-38A349256D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518" y="1849125"/>
            <a:ext cx="5487554" cy="3862464"/>
          </a:xfrm>
          <a:prstGeom prst="rect">
            <a:avLst/>
          </a:prstGeom>
          <a:noFill/>
          <a:ln>
            <a:solidFill>
              <a:schemeClr val="tx1"/>
            </a:solidFill>
          </a:ln>
        </p:spPr>
      </p:pic>
      <p:sp>
        <p:nvSpPr>
          <p:cNvPr id="6" name="TextBox 5">
            <a:extLst>
              <a:ext uri="{FF2B5EF4-FFF2-40B4-BE49-F238E27FC236}">
                <a16:creationId xmlns:a16="http://schemas.microsoft.com/office/drawing/2014/main" id="{BBBA4BBB-0BAB-E89C-8A89-4E663AA6D0C2}"/>
              </a:ext>
            </a:extLst>
          </p:cNvPr>
          <p:cNvSpPr txBox="1"/>
          <p:nvPr/>
        </p:nvSpPr>
        <p:spPr>
          <a:xfrm>
            <a:off x="6227930" y="2158747"/>
            <a:ext cx="5106573" cy="2800767"/>
          </a:xfrm>
          <a:prstGeom prst="rect">
            <a:avLst/>
          </a:prstGeom>
          <a:noFill/>
        </p:spPr>
        <p:txBody>
          <a:bodyPr wrap="square" rtlCol="0">
            <a:spAutoFit/>
          </a:bodyPr>
          <a:lstStyle/>
          <a:p>
            <a:r>
              <a:rPr lang="en-US" sz="1600" dirty="0">
                <a:effectLst/>
                <a:latin typeface="+mj-lt"/>
                <a:ea typeface="Times New Roman" panose="02020603050405020304" pitchFamily="18" charset="0"/>
              </a:rPr>
              <a:t>In this study, LR, DT, SVC, and NV models were used with various sampling ratios of fraud vs non-fraud.</a:t>
            </a:r>
          </a:p>
          <a:p>
            <a:endParaRPr lang="en-US" sz="1600" dirty="0">
              <a:latin typeface="+mj-lt"/>
              <a:ea typeface="Times New Roman" panose="02020603050405020304" pitchFamily="18" charset="0"/>
            </a:endParaRPr>
          </a:p>
          <a:p>
            <a:r>
              <a:rPr lang="en-US" sz="1600" dirty="0">
                <a:effectLst/>
                <a:latin typeface="+mj-lt"/>
                <a:ea typeface="Times New Roman" panose="02020603050405020304" pitchFamily="18" charset="0"/>
              </a:rPr>
              <a:t>Then Feature selection was performed with RF to determine important variables. Out of 360 </a:t>
            </a:r>
            <a:r>
              <a:rPr lang="en-US" sz="1600" dirty="0">
                <a:latin typeface="+mj-lt"/>
                <a:ea typeface="Times New Roman" panose="02020603050405020304" pitchFamily="18" charset="0"/>
              </a:rPr>
              <a:t>features, 161 had the importance of 0.1% and above.</a:t>
            </a:r>
            <a:endParaRPr lang="en-US" sz="1600" dirty="0">
              <a:effectLst/>
              <a:latin typeface="+mj-lt"/>
              <a:ea typeface="Times New Roman" panose="02020603050405020304" pitchFamily="18" charset="0"/>
            </a:endParaRPr>
          </a:p>
          <a:p>
            <a:endParaRPr lang="en-US" sz="1600" dirty="0">
              <a:latin typeface="+mj-lt"/>
              <a:ea typeface="Times New Roman" panose="02020603050405020304" pitchFamily="18" charset="0"/>
            </a:endParaRPr>
          </a:p>
          <a:p>
            <a:r>
              <a:rPr lang="en-US" sz="1600" dirty="0">
                <a:effectLst/>
                <a:latin typeface="+mj-lt"/>
                <a:ea typeface="Times New Roman" panose="02020603050405020304" pitchFamily="18" charset="0"/>
              </a:rPr>
              <a:t>Then LR, RF, DT, SVC, and NB models were used on important features with various sampling ratios to predict the Fraud and reduce the False Negative.</a:t>
            </a:r>
            <a:endParaRPr lang="en-US" sz="1600" dirty="0">
              <a:latin typeface="+mj-lt"/>
            </a:endParaRPr>
          </a:p>
        </p:txBody>
      </p:sp>
    </p:spTree>
    <p:extLst>
      <p:ext uri="{BB962C8B-B14F-4D97-AF65-F5344CB8AC3E}">
        <p14:creationId xmlns:p14="http://schemas.microsoft.com/office/powerpoint/2010/main" val="31246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a:t>
            </a:r>
          </a:p>
        </p:txBody>
      </p:sp>
      <p:sp>
        <p:nvSpPr>
          <p:cNvPr id="3" name="TextBox 2"/>
          <p:cNvSpPr txBox="1"/>
          <p:nvPr/>
        </p:nvSpPr>
        <p:spPr>
          <a:xfrm>
            <a:off x="6155140" y="1146411"/>
            <a:ext cx="5732061" cy="338554"/>
          </a:xfrm>
          <a:prstGeom prst="rect">
            <a:avLst/>
          </a:prstGeom>
          <a:noFill/>
        </p:spPr>
        <p:txBody>
          <a:bodyPr wrap="square" rtlCol="0">
            <a:spAutoFit/>
          </a:bodyPr>
          <a:lstStyle/>
          <a:p>
            <a:pPr algn="r"/>
            <a:r>
              <a:rPr lang="en-US" sz="1600" dirty="0"/>
              <a:t>Results after running the models with all features</a:t>
            </a:r>
          </a:p>
        </p:txBody>
      </p:sp>
      <p:pic>
        <p:nvPicPr>
          <p:cNvPr id="7" name="Picture 6">
            <a:extLst>
              <a:ext uri="{FF2B5EF4-FFF2-40B4-BE49-F238E27FC236}">
                <a16:creationId xmlns:a16="http://schemas.microsoft.com/office/drawing/2014/main" id="{A969FA45-93B5-59D7-CEE6-80EA66A55F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039" y="1704060"/>
            <a:ext cx="6891257" cy="4176787"/>
          </a:xfrm>
          <a:prstGeom prst="rect">
            <a:avLst/>
          </a:prstGeom>
          <a:noFill/>
        </p:spPr>
      </p:pic>
      <p:sp>
        <p:nvSpPr>
          <p:cNvPr id="9" name="TextBox 8">
            <a:extLst>
              <a:ext uri="{FF2B5EF4-FFF2-40B4-BE49-F238E27FC236}">
                <a16:creationId xmlns:a16="http://schemas.microsoft.com/office/drawing/2014/main" id="{3B9D9736-898A-FE31-D264-20696ED295FB}"/>
              </a:ext>
            </a:extLst>
          </p:cNvPr>
          <p:cNvSpPr txBox="1"/>
          <p:nvPr/>
        </p:nvSpPr>
        <p:spPr>
          <a:xfrm>
            <a:off x="7398858" y="2102266"/>
            <a:ext cx="4200457" cy="3002745"/>
          </a:xfrm>
          <a:prstGeom prst="rect">
            <a:avLst/>
          </a:prstGeom>
          <a:noFill/>
        </p:spPr>
        <p:txBody>
          <a:bodyPr wrap="square">
            <a:spAutoFit/>
          </a:bodyPr>
          <a:lstStyle/>
          <a:p>
            <a:pPr marL="0" marR="0" algn="just">
              <a:lnSpc>
                <a:spcPct val="150000"/>
              </a:lnSpc>
              <a:spcBef>
                <a:spcPts val="0"/>
              </a:spcBef>
              <a:spcAft>
                <a:spcPts val="0"/>
              </a:spcAft>
            </a:pPr>
            <a:r>
              <a:rPr lang="en-US" sz="1600" dirty="0">
                <a:effectLst/>
                <a:latin typeface="+mj-lt"/>
                <a:ea typeface="Calibri" panose="020F0502020204030204" pitchFamily="34" charset="0"/>
              </a:rPr>
              <a:t>Over here 4 models were run, each with 4 different oversampling ratios.</a:t>
            </a:r>
          </a:p>
          <a:p>
            <a:pPr marL="0" marR="0" algn="just">
              <a:lnSpc>
                <a:spcPct val="150000"/>
              </a:lnSpc>
              <a:spcBef>
                <a:spcPts val="0"/>
              </a:spcBef>
              <a:spcAft>
                <a:spcPts val="0"/>
              </a:spcAft>
            </a:pPr>
            <a:endParaRPr lang="en-US" sz="1600" dirty="0">
              <a:latin typeface="+mj-lt"/>
              <a:ea typeface="Calibri" panose="020F0502020204030204" pitchFamily="34" charset="0"/>
            </a:endParaRPr>
          </a:p>
          <a:p>
            <a:pPr marL="0" marR="0" algn="just">
              <a:lnSpc>
                <a:spcPct val="150000"/>
              </a:lnSpc>
              <a:spcBef>
                <a:spcPts val="0"/>
              </a:spcBef>
              <a:spcAft>
                <a:spcPts val="0"/>
              </a:spcAft>
            </a:pPr>
            <a:r>
              <a:rPr lang="en-US" sz="1600" dirty="0">
                <a:effectLst/>
                <a:latin typeface="+mj-lt"/>
                <a:ea typeface="Calibri" panose="020F0502020204030204" pitchFamily="34" charset="0"/>
              </a:rPr>
              <a:t>For Train data, DT has the best AUC, while for Test data LR has the best AUC.</a:t>
            </a:r>
          </a:p>
          <a:p>
            <a:pPr marL="0" marR="0" algn="just">
              <a:lnSpc>
                <a:spcPct val="150000"/>
              </a:lnSpc>
              <a:spcBef>
                <a:spcPts val="0"/>
              </a:spcBef>
              <a:spcAft>
                <a:spcPts val="0"/>
              </a:spcAft>
            </a:pPr>
            <a:endParaRPr lang="en-US" sz="1600" dirty="0">
              <a:latin typeface="+mj-lt"/>
              <a:ea typeface="Calibri" panose="020F0502020204030204" pitchFamily="34" charset="0"/>
            </a:endParaRPr>
          </a:p>
          <a:p>
            <a:pPr marL="0" marR="0" algn="just">
              <a:lnSpc>
                <a:spcPct val="150000"/>
              </a:lnSpc>
              <a:spcBef>
                <a:spcPts val="0"/>
              </a:spcBef>
              <a:spcAft>
                <a:spcPts val="0"/>
              </a:spcAft>
            </a:pPr>
            <a:r>
              <a:rPr lang="en-US" sz="1600" dirty="0">
                <a:effectLst/>
                <a:latin typeface="+mj-lt"/>
                <a:ea typeface="Calibri" panose="020F0502020204030204" pitchFamily="34" charset="0"/>
              </a:rPr>
              <a:t>For further improvisation on the models, we checked feature engineering with RF.</a:t>
            </a:r>
          </a:p>
        </p:txBody>
      </p:sp>
    </p:spTree>
    <p:extLst>
      <p:ext uri="{BB962C8B-B14F-4D97-AF65-F5344CB8AC3E}">
        <p14:creationId xmlns:p14="http://schemas.microsoft.com/office/powerpoint/2010/main" val="148326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a:t>
            </a:r>
          </a:p>
        </p:txBody>
      </p:sp>
      <p:pic>
        <p:nvPicPr>
          <p:cNvPr id="1026" name="Picture 2" descr="See the source image">
            <a:extLst>
              <a:ext uri="{FF2B5EF4-FFF2-40B4-BE49-F238E27FC236}">
                <a16:creationId xmlns:a16="http://schemas.microsoft.com/office/drawing/2014/main" id="{41F69BE3-1286-F8CF-199B-75D2163F6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70" y="1614487"/>
            <a:ext cx="8610600" cy="3629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11B652-24B9-18BC-F9F1-452C20FDD79E}"/>
              </a:ext>
            </a:extLst>
          </p:cNvPr>
          <p:cNvSpPr txBox="1"/>
          <p:nvPr/>
        </p:nvSpPr>
        <p:spPr>
          <a:xfrm>
            <a:off x="9232490" y="2109722"/>
            <a:ext cx="2408669" cy="1754326"/>
          </a:xfrm>
          <a:prstGeom prst="rect">
            <a:avLst/>
          </a:prstGeom>
          <a:noFill/>
        </p:spPr>
        <p:txBody>
          <a:bodyPr wrap="square" rtlCol="0">
            <a:spAutoFit/>
          </a:bodyPr>
          <a:lstStyle/>
          <a:p>
            <a:pPr algn="ctr"/>
            <a:r>
              <a:rPr lang="en-US" dirty="0"/>
              <a:t>Part A and Part B coverage has been part of important features that have an impact on fraud detection.</a:t>
            </a:r>
          </a:p>
        </p:txBody>
      </p:sp>
    </p:spTree>
    <p:extLst>
      <p:ext uri="{BB962C8B-B14F-4D97-AF65-F5344CB8AC3E}">
        <p14:creationId xmlns:p14="http://schemas.microsoft.com/office/powerpoint/2010/main" val="1967083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a:t>
            </a:r>
          </a:p>
        </p:txBody>
      </p:sp>
      <p:sp>
        <p:nvSpPr>
          <p:cNvPr id="9" name="TextBox 8">
            <a:extLst>
              <a:ext uri="{FF2B5EF4-FFF2-40B4-BE49-F238E27FC236}">
                <a16:creationId xmlns:a16="http://schemas.microsoft.com/office/drawing/2014/main" id="{3B9D9736-898A-FE31-D264-20696ED295FB}"/>
              </a:ext>
            </a:extLst>
          </p:cNvPr>
          <p:cNvSpPr txBox="1"/>
          <p:nvPr/>
        </p:nvSpPr>
        <p:spPr>
          <a:xfrm>
            <a:off x="8052619" y="1874179"/>
            <a:ext cx="3620438" cy="3610668"/>
          </a:xfrm>
          <a:prstGeom prst="rect">
            <a:avLst/>
          </a:prstGeom>
          <a:noFill/>
        </p:spPr>
        <p:txBody>
          <a:bodyPr wrap="square">
            <a:spAutoFit/>
          </a:bodyPr>
          <a:lstStyle/>
          <a:p>
            <a:pPr marL="0" marR="0" algn="just">
              <a:lnSpc>
                <a:spcPct val="150000"/>
              </a:lnSpc>
              <a:spcBef>
                <a:spcPts val="0"/>
              </a:spcBef>
              <a:spcAft>
                <a:spcPts val="0"/>
              </a:spcAft>
            </a:pPr>
            <a:r>
              <a:rPr lang="en-US" sz="1400" dirty="0">
                <a:effectLst/>
                <a:latin typeface="+mj-lt"/>
                <a:ea typeface="Calibri" panose="020F0502020204030204" pitchFamily="34" charset="0"/>
              </a:rPr>
              <a:t>On observing the train AUC, we could see that it is highest for RF across all sampling ratios, and the accuracy is constant across all sampling ratios for any of the models.</a:t>
            </a:r>
          </a:p>
          <a:p>
            <a:pPr marL="0" marR="0" algn="just">
              <a:lnSpc>
                <a:spcPct val="150000"/>
              </a:lnSpc>
              <a:spcBef>
                <a:spcPts val="0"/>
              </a:spcBef>
              <a:spcAft>
                <a:spcPts val="0"/>
              </a:spcAft>
            </a:pPr>
            <a:endParaRPr lang="en-US" sz="1400" dirty="0">
              <a:latin typeface="+mj-lt"/>
              <a:ea typeface="Calibri" panose="020F0502020204030204" pitchFamily="34" charset="0"/>
            </a:endParaRPr>
          </a:p>
          <a:p>
            <a:pPr marL="0" marR="0" algn="just">
              <a:lnSpc>
                <a:spcPct val="150000"/>
              </a:lnSpc>
              <a:spcBef>
                <a:spcPts val="0"/>
              </a:spcBef>
              <a:spcAft>
                <a:spcPts val="0"/>
              </a:spcAft>
            </a:pPr>
            <a:r>
              <a:rPr lang="en-US" sz="1400" dirty="0">
                <a:effectLst/>
                <a:latin typeface="+mj-lt"/>
                <a:ea typeface="Calibri" panose="020F0502020204030204" pitchFamily="34" charset="0"/>
              </a:rPr>
              <a:t>On observing the test AUC, we could see that it is highest for RF across all sampling ratios, and the accuracy is constant across all sampling ratios for any of the models.</a:t>
            </a:r>
          </a:p>
        </p:txBody>
      </p:sp>
      <p:pic>
        <p:nvPicPr>
          <p:cNvPr id="4" name="Picture 3">
            <a:extLst>
              <a:ext uri="{FF2B5EF4-FFF2-40B4-BE49-F238E27FC236}">
                <a16:creationId xmlns:a16="http://schemas.microsoft.com/office/drawing/2014/main" id="{D451FC8B-6544-4134-9B4C-769B3C31C46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98" y="1704060"/>
            <a:ext cx="7570841" cy="4515524"/>
          </a:xfrm>
          <a:prstGeom prst="rect">
            <a:avLst/>
          </a:prstGeom>
          <a:noFill/>
        </p:spPr>
      </p:pic>
      <p:sp>
        <p:nvSpPr>
          <p:cNvPr id="5" name="TextBox 4">
            <a:extLst>
              <a:ext uri="{FF2B5EF4-FFF2-40B4-BE49-F238E27FC236}">
                <a16:creationId xmlns:a16="http://schemas.microsoft.com/office/drawing/2014/main" id="{35C235F6-A5C5-77BF-9CA9-CE7C11F6D15A}"/>
              </a:ext>
            </a:extLst>
          </p:cNvPr>
          <p:cNvSpPr txBox="1"/>
          <p:nvPr/>
        </p:nvSpPr>
        <p:spPr>
          <a:xfrm>
            <a:off x="5940996" y="1038409"/>
            <a:ext cx="5732061" cy="338554"/>
          </a:xfrm>
          <a:prstGeom prst="rect">
            <a:avLst/>
          </a:prstGeom>
          <a:noFill/>
        </p:spPr>
        <p:txBody>
          <a:bodyPr wrap="square" rtlCol="0">
            <a:spAutoFit/>
          </a:bodyPr>
          <a:lstStyle/>
          <a:p>
            <a:pPr algn="r"/>
            <a:r>
              <a:rPr lang="en-US" sz="1600" dirty="0"/>
              <a:t>Results after running the models with important features</a:t>
            </a:r>
          </a:p>
        </p:txBody>
      </p:sp>
    </p:spTree>
    <p:extLst>
      <p:ext uri="{BB962C8B-B14F-4D97-AF65-F5344CB8AC3E}">
        <p14:creationId xmlns:p14="http://schemas.microsoft.com/office/powerpoint/2010/main" val="173701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Agenda</a:t>
            </a:r>
          </a:p>
        </p:txBody>
      </p:sp>
      <p:grpSp>
        <p:nvGrpSpPr>
          <p:cNvPr id="9" name="Group 8">
            <a:extLst>
              <a:ext uri="{FF2B5EF4-FFF2-40B4-BE49-F238E27FC236}">
                <a16:creationId xmlns:a16="http://schemas.microsoft.com/office/drawing/2014/main" id="{37F06B10-F2B9-45AE-BAEE-3A25BDC40F60}"/>
              </a:ext>
            </a:extLst>
          </p:cNvPr>
          <p:cNvGrpSpPr/>
          <p:nvPr/>
        </p:nvGrpSpPr>
        <p:grpSpPr>
          <a:xfrm>
            <a:off x="260025" y="1711930"/>
            <a:ext cx="3684148" cy="716410"/>
            <a:chOff x="1848112" y="1575921"/>
            <a:chExt cx="5288092" cy="781718"/>
          </a:xfrm>
        </p:grpSpPr>
        <p:sp>
          <p:nvSpPr>
            <p:cNvPr id="10" name="TextBox 9"/>
            <p:cNvSpPr txBox="1"/>
            <p:nvPr/>
          </p:nvSpPr>
          <p:spPr>
            <a:xfrm>
              <a:off x="2628512" y="2088972"/>
              <a:ext cx="4507692" cy="268667"/>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Back Ground | Current status | Why this study  </a:t>
              </a:r>
            </a:p>
          </p:txBody>
        </p:sp>
        <p:sp>
          <p:nvSpPr>
            <p:cNvPr id="11" name="TextBox 10"/>
            <p:cNvSpPr txBox="1"/>
            <p:nvPr/>
          </p:nvSpPr>
          <p:spPr>
            <a:xfrm>
              <a:off x="2602027" y="1662793"/>
              <a:ext cx="4507692" cy="403000"/>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Introduction</a:t>
              </a:r>
              <a:endParaRPr lang="ko-KR" altLang="en-US" b="1" dirty="0">
                <a:solidFill>
                  <a:schemeClr val="tx1">
                    <a:lumMod val="75000"/>
                    <a:lumOff val="25000"/>
                  </a:schemeClr>
                </a:solidFill>
                <a:latin typeface="+mj-lt"/>
                <a:cs typeface="Arial" pitchFamily="34" charset="0"/>
              </a:endParaRPr>
            </a:p>
          </p:txBody>
        </p:sp>
        <p:sp>
          <p:nvSpPr>
            <p:cNvPr id="12" name="TextBox 11"/>
            <p:cNvSpPr txBox="1"/>
            <p:nvPr/>
          </p:nvSpPr>
          <p:spPr>
            <a:xfrm>
              <a:off x="1848112" y="1575921"/>
              <a:ext cx="958095" cy="570917"/>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01</a:t>
              </a:r>
              <a:endParaRPr lang="ko-KR" altLang="en-US" sz="2800" b="1" dirty="0">
                <a:solidFill>
                  <a:schemeClr val="tx1">
                    <a:lumMod val="75000"/>
                    <a:lumOff val="25000"/>
                  </a:schemeClr>
                </a:solidFill>
                <a:latin typeface="+mj-lt"/>
                <a:cs typeface="Arial" pitchFamily="34" charset="0"/>
              </a:endParaRPr>
            </a:p>
          </p:txBody>
        </p:sp>
      </p:grpSp>
      <p:grpSp>
        <p:nvGrpSpPr>
          <p:cNvPr id="13" name="Group 12">
            <a:extLst>
              <a:ext uri="{FF2B5EF4-FFF2-40B4-BE49-F238E27FC236}">
                <a16:creationId xmlns:a16="http://schemas.microsoft.com/office/drawing/2014/main" id="{48C572D2-FF82-4F09-A87C-3D3A60EF1C3D}"/>
              </a:ext>
            </a:extLst>
          </p:cNvPr>
          <p:cNvGrpSpPr/>
          <p:nvPr/>
        </p:nvGrpSpPr>
        <p:grpSpPr>
          <a:xfrm>
            <a:off x="88384" y="2782244"/>
            <a:ext cx="5244336" cy="680781"/>
            <a:chOff x="1848112" y="1575921"/>
            <a:chExt cx="5244336" cy="680781"/>
          </a:xfrm>
        </p:grpSpPr>
        <p:sp>
          <p:nvSpPr>
            <p:cNvPr id="14" name="TextBox 13">
              <a:extLst>
                <a:ext uri="{FF2B5EF4-FFF2-40B4-BE49-F238E27FC236}">
                  <a16:creationId xmlns:a16="http://schemas.microsoft.com/office/drawing/2014/main" id="{4C6F8FA6-DB08-4060-9832-77D337D2BF55}"/>
                </a:ext>
              </a:extLst>
            </p:cNvPr>
            <p:cNvSpPr txBox="1"/>
            <p:nvPr/>
          </p:nvSpPr>
          <p:spPr>
            <a:xfrm>
              <a:off x="2584756" y="2010481"/>
              <a:ext cx="4507692" cy="246221"/>
            </a:xfrm>
            <a:prstGeom prst="rect">
              <a:avLst/>
            </a:prstGeom>
            <a:noFill/>
          </p:spPr>
          <p:txBody>
            <a:bodyPr wrap="square" rtlCol="0">
              <a:spAutoFit/>
            </a:bodyPr>
            <a:lstStyle/>
            <a:p>
              <a:r>
                <a:rPr lang="en-US" altLang="ko-KR" sz="1000" dirty="0">
                  <a:solidFill>
                    <a:schemeClr val="tx1">
                      <a:lumMod val="75000"/>
                      <a:lumOff val="25000"/>
                    </a:schemeClr>
                  </a:solidFill>
                  <a:latin typeface="+mj-lt"/>
                  <a:ea typeface="FZShuTi" pitchFamily="2" charset="-122"/>
                  <a:cs typeface="Arial" pitchFamily="34" charset="0"/>
                </a:rPr>
                <a:t>Seminal works | Summary | Research Gap</a:t>
              </a:r>
              <a:endParaRPr lang="en-US" altLang="ko-KR" sz="1000" dirty="0">
                <a:solidFill>
                  <a:schemeClr val="tx1">
                    <a:lumMod val="75000"/>
                    <a:lumOff val="25000"/>
                  </a:schemeClr>
                </a:solidFill>
                <a:latin typeface="+mj-lt"/>
                <a:cs typeface="Arial" pitchFamily="34" charset="0"/>
              </a:endParaRPr>
            </a:p>
          </p:txBody>
        </p:sp>
        <p:sp>
          <p:nvSpPr>
            <p:cNvPr id="15" name="TextBox 14">
              <a:extLst>
                <a:ext uri="{FF2B5EF4-FFF2-40B4-BE49-F238E27FC236}">
                  <a16:creationId xmlns:a16="http://schemas.microsoft.com/office/drawing/2014/main" id="{4FCF8A9D-7E22-4279-8535-9C4F0258D7B9}"/>
                </a:ext>
              </a:extLst>
            </p:cNvPr>
            <p:cNvSpPr txBox="1"/>
            <p:nvPr/>
          </p:nvSpPr>
          <p:spPr>
            <a:xfrm>
              <a:off x="2584756" y="1641794"/>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Literature Review</a:t>
              </a:r>
              <a:endParaRPr lang="ko-KR" altLang="en-US" b="1" dirty="0">
                <a:solidFill>
                  <a:schemeClr val="tx1">
                    <a:lumMod val="75000"/>
                    <a:lumOff val="25000"/>
                  </a:schemeClr>
                </a:solidFill>
                <a:latin typeface="+mj-lt"/>
                <a:cs typeface="Arial" pitchFamily="34" charset="0"/>
              </a:endParaRPr>
            </a:p>
          </p:txBody>
        </p:sp>
        <p:sp>
          <p:nvSpPr>
            <p:cNvPr id="16" name="TextBox 15">
              <a:extLst>
                <a:ext uri="{FF2B5EF4-FFF2-40B4-BE49-F238E27FC236}">
                  <a16:creationId xmlns:a16="http://schemas.microsoft.com/office/drawing/2014/main" id="{3E6D74D0-F347-4E58-A9D8-7E9536FAAEC3}"/>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02</a:t>
              </a:r>
              <a:endParaRPr lang="ko-KR" altLang="en-US" sz="2800" b="1" dirty="0">
                <a:solidFill>
                  <a:schemeClr val="tx1">
                    <a:lumMod val="75000"/>
                    <a:lumOff val="25000"/>
                  </a:schemeClr>
                </a:solidFill>
                <a:latin typeface="+mj-lt"/>
                <a:cs typeface="Arial" pitchFamily="34" charset="0"/>
              </a:endParaRPr>
            </a:p>
          </p:txBody>
        </p:sp>
      </p:grpSp>
      <p:grpSp>
        <p:nvGrpSpPr>
          <p:cNvPr id="17" name="Group 16">
            <a:extLst>
              <a:ext uri="{FF2B5EF4-FFF2-40B4-BE49-F238E27FC236}">
                <a16:creationId xmlns:a16="http://schemas.microsoft.com/office/drawing/2014/main" id="{C66517ED-D341-498B-BF06-476933A43F6B}"/>
              </a:ext>
            </a:extLst>
          </p:cNvPr>
          <p:cNvGrpSpPr/>
          <p:nvPr/>
        </p:nvGrpSpPr>
        <p:grpSpPr>
          <a:xfrm>
            <a:off x="214288" y="5037016"/>
            <a:ext cx="4493778" cy="805558"/>
            <a:chOff x="1830629" y="1575337"/>
            <a:chExt cx="5282581" cy="805558"/>
          </a:xfrm>
        </p:grpSpPr>
        <p:sp>
          <p:nvSpPr>
            <p:cNvPr id="18" name="TextBox 17">
              <a:extLst>
                <a:ext uri="{FF2B5EF4-FFF2-40B4-BE49-F238E27FC236}">
                  <a16:creationId xmlns:a16="http://schemas.microsoft.com/office/drawing/2014/main" id="{7DDE46A4-1F4F-419B-85C6-1ABD9A677D50}"/>
                </a:ext>
              </a:extLst>
            </p:cNvPr>
            <p:cNvSpPr txBox="1"/>
            <p:nvPr/>
          </p:nvSpPr>
          <p:spPr>
            <a:xfrm>
              <a:off x="2605518" y="1980785"/>
              <a:ext cx="4507692" cy="400110"/>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Primary &amp; Secondary Objectives | Expected Outcome</a:t>
              </a:r>
            </a:p>
            <a:p>
              <a:r>
                <a:rPr lang="en-US" altLang="ko-KR" sz="1000" dirty="0">
                  <a:solidFill>
                    <a:schemeClr val="tx1">
                      <a:lumMod val="75000"/>
                      <a:lumOff val="25000"/>
                    </a:schemeClr>
                  </a:solidFill>
                  <a:latin typeface="+mj-lt"/>
                  <a:cs typeface="Arial" pitchFamily="34" charset="0"/>
                </a:rPr>
                <a:t> </a:t>
              </a:r>
            </a:p>
          </p:txBody>
        </p:sp>
        <p:sp>
          <p:nvSpPr>
            <p:cNvPr id="19" name="TextBox 18">
              <a:extLst>
                <a:ext uri="{FF2B5EF4-FFF2-40B4-BE49-F238E27FC236}">
                  <a16:creationId xmlns:a16="http://schemas.microsoft.com/office/drawing/2014/main" id="{190EC436-1B46-49D9-A7E4-ADECB5E929DF}"/>
                </a:ext>
              </a:extLst>
            </p:cNvPr>
            <p:cNvSpPr txBox="1"/>
            <p:nvPr/>
          </p:nvSpPr>
          <p:spPr>
            <a:xfrm>
              <a:off x="2535876" y="1642552"/>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 Project Objectives  </a:t>
              </a:r>
              <a:endParaRPr lang="ko-KR" altLang="en-US" b="1" dirty="0">
                <a:solidFill>
                  <a:schemeClr val="tx1">
                    <a:lumMod val="75000"/>
                    <a:lumOff val="25000"/>
                  </a:schemeClr>
                </a:solidFill>
                <a:latin typeface="+mj-lt"/>
                <a:cs typeface="Arial" pitchFamily="34" charset="0"/>
              </a:endParaRPr>
            </a:p>
          </p:txBody>
        </p:sp>
        <p:sp>
          <p:nvSpPr>
            <p:cNvPr id="20" name="TextBox 19">
              <a:extLst>
                <a:ext uri="{FF2B5EF4-FFF2-40B4-BE49-F238E27FC236}">
                  <a16:creationId xmlns:a16="http://schemas.microsoft.com/office/drawing/2014/main" id="{CF831A6C-272F-4BDD-8F88-4227AAB90FB2}"/>
                </a:ext>
              </a:extLst>
            </p:cNvPr>
            <p:cNvSpPr txBox="1"/>
            <p:nvPr/>
          </p:nvSpPr>
          <p:spPr>
            <a:xfrm>
              <a:off x="1830629" y="1575337"/>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04</a:t>
              </a:r>
              <a:endParaRPr lang="ko-KR" altLang="en-US" sz="2800" b="1" dirty="0">
                <a:solidFill>
                  <a:schemeClr val="tx1">
                    <a:lumMod val="75000"/>
                    <a:lumOff val="25000"/>
                  </a:schemeClr>
                </a:solidFill>
                <a:latin typeface="+mj-lt"/>
                <a:cs typeface="Arial" pitchFamily="34" charset="0"/>
              </a:endParaRPr>
            </a:p>
          </p:txBody>
        </p:sp>
      </p:grpSp>
      <p:grpSp>
        <p:nvGrpSpPr>
          <p:cNvPr id="5" name="Group 4"/>
          <p:cNvGrpSpPr/>
          <p:nvPr/>
        </p:nvGrpSpPr>
        <p:grpSpPr>
          <a:xfrm>
            <a:off x="4035939" y="1751347"/>
            <a:ext cx="3715984" cy="620982"/>
            <a:chOff x="366296" y="5072998"/>
            <a:chExt cx="5339298" cy="620982"/>
          </a:xfrm>
        </p:grpSpPr>
        <p:grpSp>
          <p:nvGrpSpPr>
            <p:cNvPr id="21" name="Group 20">
              <a:extLst>
                <a:ext uri="{FF2B5EF4-FFF2-40B4-BE49-F238E27FC236}">
                  <a16:creationId xmlns:a16="http://schemas.microsoft.com/office/drawing/2014/main" id="{1DEE4032-D811-4C99-AE03-98362C887B64}"/>
                </a:ext>
              </a:extLst>
            </p:cNvPr>
            <p:cNvGrpSpPr/>
            <p:nvPr/>
          </p:nvGrpSpPr>
          <p:grpSpPr>
            <a:xfrm>
              <a:off x="366296" y="5072998"/>
              <a:ext cx="5339298" cy="523220"/>
              <a:chOff x="1683508" y="1590033"/>
              <a:chExt cx="5339298" cy="523220"/>
            </a:xfrm>
          </p:grpSpPr>
          <p:sp>
            <p:nvSpPr>
              <p:cNvPr id="23" name="TextBox 22">
                <a:extLst>
                  <a:ext uri="{FF2B5EF4-FFF2-40B4-BE49-F238E27FC236}">
                    <a16:creationId xmlns:a16="http://schemas.microsoft.com/office/drawing/2014/main" id="{3DFCC804-6C1D-4C67-B274-1978635DA6F9}"/>
                  </a:ext>
                </a:extLst>
              </p:cNvPr>
              <p:cNvSpPr txBox="1"/>
              <p:nvPr/>
            </p:nvSpPr>
            <p:spPr>
              <a:xfrm>
                <a:off x="2515114" y="1626240"/>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Project Methodology  </a:t>
                </a:r>
                <a:endParaRPr lang="ko-KR" altLang="en-US" b="1" dirty="0">
                  <a:solidFill>
                    <a:schemeClr val="tx1">
                      <a:lumMod val="75000"/>
                      <a:lumOff val="25000"/>
                    </a:schemeClr>
                  </a:solidFill>
                  <a:latin typeface="+mj-lt"/>
                  <a:cs typeface="Arial" pitchFamily="34" charset="0"/>
                </a:endParaRPr>
              </a:p>
            </p:txBody>
          </p:sp>
          <p:sp>
            <p:nvSpPr>
              <p:cNvPr id="24" name="TextBox 23">
                <a:extLst>
                  <a:ext uri="{FF2B5EF4-FFF2-40B4-BE49-F238E27FC236}">
                    <a16:creationId xmlns:a16="http://schemas.microsoft.com/office/drawing/2014/main" id="{7B7AC64B-48B2-4F4F-A626-7901145018C6}"/>
                  </a:ext>
                </a:extLst>
              </p:cNvPr>
              <p:cNvSpPr txBox="1"/>
              <p:nvPr/>
            </p:nvSpPr>
            <p:spPr>
              <a:xfrm>
                <a:off x="1683508" y="1590033"/>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05</a:t>
                </a:r>
                <a:endParaRPr lang="ko-KR" altLang="en-US" sz="2800" b="1" dirty="0">
                  <a:solidFill>
                    <a:schemeClr val="tx1">
                      <a:lumMod val="75000"/>
                      <a:lumOff val="25000"/>
                    </a:schemeClr>
                  </a:solidFill>
                  <a:latin typeface="+mj-lt"/>
                  <a:cs typeface="Arial" pitchFamily="34" charset="0"/>
                </a:endParaRPr>
              </a:p>
            </p:txBody>
          </p:sp>
        </p:grpSp>
        <p:sp>
          <p:nvSpPr>
            <p:cNvPr id="3" name="Rectangle 2"/>
            <p:cNvSpPr/>
            <p:nvPr/>
          </p:nvSpPr>
          <p:spPr>
            <a:xfrm>
              <a:off x="1228051" y="5440064"/>
              <a:ext cx="2840842" cy="253916"/>
            </a:xfrm>
            <a:prstGeom prst="rect">
              <a:avLst/>
            </a:prstGeom>
          </p:spPr>
          <p:txBody>
            <a:bodyPr wrap="none">
              <a:spAutoFit/>
            </a:bodyPr>
            <a:lstStyle/>
            <a:p>
              <a:r>
                <a:rPr lang="en-US" sz="1050" dirty="0"/>
                <a:t>Conceptual Framework | Research Design</a:t>
              </a:r>
            </a:p>
          </p:txBody>
        </p:sp>
      </p:grpSp>
      <p:grpSp>
        <p:nvGrpSpPr>
          <p:cNvPr id="25" name="Group 24">
            <a:extLst>
              <a:ext uri="{FF2B5EF4-FFF2-40B4-BE49-F238E27FC236}">
                <a16:creationId xmlns:a16="http://schemas.microsoft.com/office/drawing/2014/main" id="{37F06B10-F2B9-45AE-BAEE-3A25BDC40F60}"/>
              </a:ext>
            </a:extLst>
          </p:cNvPr>
          <p:cNvGrpSpPr/>
          <p:nvPr/>
        </p:nvGrpSpPr>
        <p:grpSpPr>
          <a:xfrm>
            <a:off x="4000419" y="2793980"/>
            <a:ext cx="3848699" cy="676334"/>
            <a:chOff x="1848112" y="1575921"/>
            <a:chExt cx="5360890" cy="676334"/>
          </a:xfrm>
        </p:grpSpPr>
        <p:sp>
          <p:nvSpPr>
            <p:cNvPr id="26" name="TextBox 25"/>
            <p:cNvSpPr txBox="1"/>
            <p:nvPr/>
          </p:nvSpPr>
          <p:spPr>
            <a:xfrm>
              <a:off x="2701310" y="2006034"/>
              <a:ext cx="4507692" cy="246221"/>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Business Context | Monetary Impact</a:t>
              </a:r>
            </a:p>
          </p:txBody>
        </p:sp>
        <p:sp>
          <p:nvSpPr>
            <p:cNvPr id="27" name="TextBox 26"/>
            <p:cNvSpPr txBox="1"/>
            <p:nvPr/>
          </p:nvSpPr>
          <p:spPr>
            <a:xfrm>
              <a:off x="2645983" y="1652044"/>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Business Understanding </a:t>
              </a:r>
              <a:endParaRPr lang="ko-KR" altLang="en-US" b="1" dirty="0">
                <a:solidFill>
                  <a:schemeClr val="tx1">
                    <a:lumMod val="75000"/>
                    <a:lumOff val="25000"/>
                  </a:schemeClr>
                </a:solidFill>
                <a:latin typeface="+mj-lt"/>
                <a:cs typeface="Arial" pitchFamily="34" charset="0"/>
              </a:endParaRPr>
            </a:p>
          </p:txBody>
        </p:sp>
        <p:sp>
          <p:nvSpPr>
            <p:cNvPr id="28" name="TextBox 27"/>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06</a:t>
              </a:r>
              <a:endParaRPr lang="ko-KR" altLang="en-US" sz="2800" b="1" dirty="0">
                <a:solidFill>
                  <a:schemeClr val="tx1">
                    <a:lumMod val="75000"/>
                    <a:lumOff val="25000"/>
                  </a:schemeClr>
                </a:solidFill>
                <a:latin typeface="+mj-lt"/>
                <a:cs typeface="Arial" pitchFamily="34" charset="0"/>
              </a:endParaRPr>
            </a:p>
          </p:txBody>
        </p:sp>
      </p:grpSp>
      <p:grpSp>
        <p:nvGrpSpPr>
          <p:cNvPr id="33" name="Group 32">
            <a:extLst>
              <a:ext uri="{FF2B5EF4-FFF2-40B4-BE49-F238E27FC236}">
                <a16:creationId xmlns:a16="http://schemas.microsoft.com/office/drawing/2014/main" id="{C66517ED-D341-498B-BF06-476933A43F6B}"/>
              </a:ext>
            </a:extLst>
          </p:cNvPr>
          <p:cNvGrpSpPr/>
          <p:nvPr/>
        </p:nvGrpSpPr>
        <p:grpSpPr>
          <a:xfrm>
            <a:off x="7800032" y="1612732"/>
            <a:ext cx="3521867" cy="639740"/>
            <a:chOff x="1848112" y="1575921"/>
            <a:chExt cx="5319257" cy="639740"/>
          </a:xfrm>
        </p:grpSpPr>
        <p:sp>
          <p:nvSpPr>
            <p:cNvPr id="34" name="TextBox 33">
              <a:extLst>
                <a:ext uri="{FF2B5EF4-FFF2-40B4-BE49-F238E27FC236}">
                  <a16:creationId xmlns:a16="http://schemas.microsoft.com/office/drawing/2014/main" id="{7DDE46A4-1F4F-419B-85C6-1ABD9A677D50}"/>
                </a:ext>
              </a:extLst>
            </p:cNvPr>
            <p:cNvSpPr txBox="1"/>
            <p:nvPr/>
          </p:nvSpPr>
          <p:spPr>
            <a:xfrm>
              <a:off x="2659678" y="1969440"/>
              <a:ext cx="4507691" cy="246221"/>
            </a:xfrm>
            <a:prstGeom prst="rect">
              <a:avLst/>
            </a:prstGeom>
            <a:noFill/>
          </p:spPr>
          <p:txBody>
            <a:bodyPr wrap="square" rtlCol="0">
              <a:spAutoFit/>
            </a:bodyPr>
            <a:lstStyle/>
            <a:p>
              <a:r>
                <a:rPr lang="en-US" altLang="ko-KR" sz="1000" dirty="0">
                  <a:solidFill>
                    <a:schemeClr val="tx1">
                      <a:lumMod val="75000"/>
                      <a:lumOff val="25000"/>
                    </a:schemeClr>
                  </a:solidFill>
                  <a:cs typeface="Arial" pitchFamily="34" charset="0"/>
                </a:rPr>
                <a:t>Univariate | Bivariate | Hypothesis </a:t>
              </a:r>
              <a:r>
                <a:rPr lang="en-US" altLang="ko-KR" sz="1000" dirty="0">
                  <a:solidFill>
                    <a:schemeClr val="tx1">
                      <a:lumMod val="75000"/>
                      <a:lumOff val="25000"/>
                    </a:schemeClr>
                  </a:solidFill>
                  <a:latin typeface="+mj-lt"/>
                  <a:cs typeface="Arial" pitchFamily="34" charset="0"/>
                </a:rPr>
                <a:t> </a:t>
              </a:r>
            </a:p>
          </p:txBody>
        </p:sp>
        <p:sp>
          <p:nvSpPr>
            <p:cNvPr id="35" name="TextBox 34">
              <a:extLst>
                <a:ext uri="{FF2B5EF4-FFF2-40B4-BE49-F238E27FC236}">
                  <a16:creationId xmlns:a16="http://schemas.microsoft.com/office/drawing/2014/main" id="{190EC436-1B46-49D9-A7E4-ADECB5E929DF}"/>
                </a:ext>
              </a:extLst>
            </p:cNvPr>
            <p:cNvSpPr txBox="1"/>
            <p:nvPr/>
          </p:nvSpPr>
          <p:spPr>
            <a:xfrm>
              <a:off x="2581500" y="1637805"/>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Descriptive Analytics</a:t>
              </a:r>
              <a:endParaRPr lang="ko-KR" altLang="en-US" b="1"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CF831A6C-272F-4BDD-8F88-4227AAB90FB2}"/>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09</a:t>
              </a:r>
              <a:endParaRPr lang="ko-KR" altLang="en-US" sz="2800" b="1" dirty="0">
                <a:solidFill>
                  <a:schemeClr val="tx1">
                    <a:lumMod val="75000"/>
                    <a:lumOff val="25000"/>
                  </a:schemeClr>
                </a:solidFill>
                <a:latin typeface="+mj-lt"/>
                <a:cs typeface="Arial" pitchFamily="34" charset="0"/>
              </a:endParaRPr>
            </a:p>
          </p:txBody>
        </p:sp>
      </p:grpSp>
      <p:grpSp>
        <p:nvGrpSpPr>
          <p:cNvPr id="37" name="Group 36"/>
          <p:cNvGrpSpPr/>
          <p:nvPr/>
        </p:nvGrpSpPr>
        <p:grpSpPr>
          <a:xfrm>
            <a:off x="7833109" y="4398982"/>
            <a:ext cx="4172861" cy="891895"/>
            <a:chOff x="530900" y="5058886"/>
            <a:chExt cx="5383988" cy="891895"/>
          </a:xfrm>
        </p:grpSpPr>
        <p:grpSp>
          <p:nvGrpSpPr>
            <p:cNvPr id="38" name="Group 37">
              <a:extLst>
                <a:ext uri="{FF2B5EF4-FFF2-40B4-BE49-F238E27FC236}">
                  <a16:creationId xmlns:a16="http://schemas.microsoft.com/office/drawing/2014/main" id="{1DEE4032-D811-4C99-AE03-98362C887B64}"/>
                </a:ext>
              </a:extLst>
            </p:cNvPr>
            <p:cNvGrpSpPr/>
            <p:nvPr/>
          </p:nvGrpSpPr>
          <p:grpSpPr>
            <a:xfrm>
              <a:off x="530900" y="5058886"/>
              <a:ext cx="5383988" cy="891895"/>
              <a:chOff x="1848112" y="1575921"/>
              <a:chExt cx="5383988" cy="891895"/>
            </a:xfrm>
          </p:grpSpPr>
          <p:sp>
            <p:nvSpPr>
              <p:cNvPr id="40" name="TextBox 39">
                <a:extLst>
                  <a:ext uri="{FF2B5EF4-FFF2-40B4-BE49-F238E27FC236}">
                    <a16:creationId xmlns:a16="http://schemas.microsoft.com/office/drawing/2014/main" id="{1D9D096A-3B24-4BB9-A2CC-E0717D579571}"/>
                  </a:ext>
                </a:extLst>
              </p:cNvPr>
              <p:cNvSpPr txBox="1"/>
              <p:nvPr/>
            </p:nvSpPr>
            <p:spPr>
              <a:xfrm>
                <a:off x="2724408" y="2213900"/>
                <a:ext cx="4507692" cy="253916"/>
              </a:xfrm>
              <a:prstGeom prst="rect">
                <a:avLst/>
              </a:prstGeom>
              <a:noFill/>
            </p:spPr>
            <p:txBody>
              <a:bodyPr wrap="square" rtlCol="0">
                <a:spAutoFit/>
              </a:bodyPr>
              <a:lstStyle/>
              <a:p>
                <a:endParaRPr lang="en-US" altLang="ko-KR" sz="1000" dirty="0">
                  <a:solidFill>
                    <a:schemeClr val="tx1">
                      <a:lumMod val="75000"/>
                      <a:lumOff val="25000"/>
                    </a:schemeClr>
                  </a:solidFill>
                  <a:latin typeface="+mj-lt"/>
                  <a:cs typeface="Arial" pitchFamily="34" charset="0"/>
                </a:endParaRPr>
              </a:p>
            </p:txBody>
          </p:sp>
          <p:sp>
            <p:nvSpPr>
              <p:cNvPr id="41" name="TextBox 40">
                <a:extLst>
                  <a:ext uri="{FF2B5EF4-FFF2-40B4-BE49-F238E27FC236}">
                    <a16:creationId xmlns:a16="http://schemas.microsoft.com/office/drawing/2014/main" id="{3DFCC804-6C1D-4C67-B274-1978635DA6F9}"/>
                  </a:ext>
                </a:extLst>
              </p:cNvPr>
              <p:cNvSpPr txBox="1"/>
              <p:nvPr/>
            </p:nvSpPr>
            <p:spPr>
              <a:xfrm>
                <a:off x="2501685" y="1618775"/>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Suggestions and Conclusions</a:t>
                </a:r>
                <a:endParaRPr lang="ko-KR" altLang="en-US" b="1" dirty="0">
                  <a:solidFill>
                    <a:schemeClr val="tx1">
                      <a:lumMod val="75000"/>
                      <a:lumOff val="25000"/>
                    </a:schemeClr>
                  </a:solidFill>
                  <a:latin typeface="+mj-lt"/>
                  <a:cs typeface="Arial" pitchFamily="34" charset="0"/>
                </a:endParaRPr>
              </a:p>
            </p:txBody>
          </p:sp>
          <p:sp>
            <p:nvSpPr>
              <p:cNvPr id="42" name="TextBox 41">
                <a:extLst>
                  <a:ext uri="{FF2B5EF4-FFF2-40B4-BE49-F238E27FC236}">
                    <a16:creationId xmlns:a16="http://schemas.microsoft.com/office/drawing/2014/main" id="{7B7AC64B-48B2-4F4F-A626-7901145018C6}"/>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12</a:t>
                </a:r>
                <a:endParaRPr lang="ko-KR" altLang="en-US" sz="2800" b="1" dirty="0">
                  <a:solidFill>
                    <a:schemeClr val="tx1">
                      <a:lumMod val="75000"/>
                      <a:lumOff val="25000"/>
                    </a:schemeClr>
                  </a:solidFill>
                  <a:latin typeface="+mj-lt"/>
                  <a:cs typeface="Arial" pitchFamily="34" charset="0"/>
                </a:endParaRPr>
              </a:p>
            </p:txBody>
          </p:sp>
        </p:grpSp>
        <p:sp>
          <p:nvSpPr>
            <p:cNvPr id="39" name="Rectangle 38"/>
            <p:cNvSpPr/>
            <p:nvPr/>
          </p:nvSpPr>
          <p:spPr>
            <a:xfrm>
              <a:off x="1196963" y="5448440"/>
              <a:ext cx="2468598" cy="253916"/>
            </a:xfrm>
            <a:prstGeom prst="rect">
              <a:avLst/>
            </a:prstGeom>
          </p:spPr>
          <p:txBody>
            <a:bodyPr wrap="none">
              <a:spAutoFit/>
            </a:bodyPr>
            <a:lstStyle/>
            <a:p>
              <a:r>
                <a:rPr lang="en-US" sz="1050" dirty="0"/>
                <a:t>Insights  |  Next Step \| Future Scope </a:t>
              </a:r>
            </a:p>
          </p:txBody>
        </p:sp>
      </p:grpSp>
      <p:grpSp>
        <p:nvGrpSpPr>
          <p:cNvPr id="43" name="Group 42"/>
          <p:cNvGrpSpPr/>
          <p:nvPr/>
        </p:nvGrpSpPr>
        <p:grpSpPr>
          <a:xfrm>
            <a:off x="129892" y="3897108"/>
            <a:ext cx="5244336" cy="691368"/>
            <a:chOff x="530900" y="5058886"/>
            <a:chExt cx="5244336" cy="691368"/>
          </a:xfrm>
        </p:grpSpPr>
        <p:grpSp>
          <p:nvGrpSpPr>
            <p:cNvPr id="44" name="Group 43">
              <a:extLst>
                <a:ext uri="{FF2B5EF4-FFF2-40B4-BE49-F238E27FC236}">
                  <a16:creationId xmlns:a16="http://schemas.microsoft.com/office/drawing/2014/main" id="{1DEE4032-D811-4C99-AE03-98362C887B64}"/>
                </a:ext>
              </a:extLst>
            </p:cNvPr>
            <p:cNvGrpSpPr/>
            <p:nvPr/>
          </p:nvGrpSpPr>
          <p:grpSpPr>
            <a:xfrm>
              <a:off x="530900" y="5058886"/>
              <a:ext cx="5244336" cy="523220"/>
              <a:chOff x="1848112" y="1575921"/>
              <a:chExt cx="5244336" cy="523220"/>
            </a:xfrm>
          </p:grpSpPr>
          <p:sp>
            <p:nvSpPr>
              <p:cNvPr id="47" name="TextBox 46">
                <a:extLst>
                  <a:ext uri="{FF2B5EF4-FFF2-40B4-BE49-F238E27FC236}">
                    <a16:creationId xmlns:a16="http://schemas.microsoft.com/office/drawing/2014/main" id="{3DFCC804-6C1D-4C67-B274-1978635DA6F9}"/>
                  </a:ext>
                </a:extLst>
              </p:cNvPr>
              <p:cNvSpPr txBox="1"/>
              <p:nvPr/>
            </p:nvSpPr>
            <p:spPr>
              <a:xfrm>
                <a:off x="2584756" y="1641696"/>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Problem Statement</a:t>
                </a:r>
                <a:endParaRPr lang="ko-KR" altLang="en-US" b="1" dirty="0">
                  <a:solidFill>
                    <a:schemeClr val="tx1">
                      <a:lumMod val="75000"/>
                      <a:lumOff val="25000"/>
                    </a:schemeClr>
                  </a:solidFill>
                  <a:latin typeface="+mj-lt"/>
                  <a:cs typeface="Arial" pitchFamily="34" charset="0"/>
                </a:endParaRPr>
              </a:p>
            </p:txBody>
          </p:sp>
          <p:sp>
            <p:nvSpPr>
              <p:cNvPr id="48" name="TextBox 47">
                <a:extLst>
                  <a:ext uri="{FF2B5EF4-FFF2-40B4-BE49-F238E27FC236}">
                    <a16:creationId xmlns:a16="http://schemas.microsoft.com/office/drawing/2014/main" id="{7B7AC64B-48B2-4F4F-A626-7901145018C6}"/>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03</a:t>
                </a:r>
                <a:endParaRPr lang="ko-KR" altLang="en-US" sz="2800" b="1" dirty="0">
                  <a:solidFill>
                    <a:schemeClr val="tx1">
                      <a:lumMod val="75000"/>
                      <a:lumOff val="25000"/>
                    </a:schemeClr>
                  </a:solidFill>
                  <a:latin typeface="+mj-lt"/>
                  <a:cs typeface="Arial" pitchFamily="34" charset="0"/>
                </a:endParaRPr>
              </a:p>
            </p:txBody>
          </p:sp>
        </p:grpSp>
        <p:sp>
          <p:nvSpPr>
            <p:cNvPr id="45" name="Rectangle 44"/>
            <p:cNvSpPr/>
            <p:nvPr/>
          </p:nvSpPr>
          <p:spPr>
            <a:xfrm>
              <a:off x="1267544" y="5496338"/>
              <a:ext cx="2682145" cy="253916"/>
            </a:xfrm>
            <a:prstGeom prst="rect">
              <a:avLst/>
            </a:prstGeom>
          </p:spPr>
          <p:txBody>
            <a:bodyPr wrap="none">
              <a:spAutoFit/>
            </a:bodyPr>
            <a:lstStyle/>
            <a:p>
              <a:r>
                <a:rPr lang="en-US" sz="1050" dirty="0"/>
                <a:t>Business Problem |  Analytics Solution </a:t>
              </a:r>
            </a:p>
          </p:txBody>
        </p:sp>
      </p:grpSp>
      <p:grpSp>
        <p:nvGrpSpPr>
          <p:cNvPr id="49" name="Group 48">
            <a:extLst>
              <a:ext uri="{FF2B5EF4-FFF2-40B4-BE49-F238E27FC236}">
                <a16:creationId xmlns:a16="http://schemas.microsoft.com/office/drawing/2014/main" id="{37F06B10-F2B9-45AE-BAEE-3A25BDC40F60}"/>
              </a:ext>
            </a:extLst>
          </p:cNvPr>
          <p:cNvGrpSpPr/>
          <p:nvPr/>
        </p:nvGrpSpPr>
        <p:grpSpPr>
          <a:xfrm>
            <a:off x="3925721" y="3912576"/>
            <a:ext cx="4825987" cy="644520"/>
            <a:chOff x="1848112" y="1575921"/>
            <a:chExt cx="5288345" cy="644520"/>
          </a:xfrm>
        </p:grpSpPr>
        <p:sp>
          <p:nvSpPr>
            <p:cNvPr id="50" name="TextBox 49"/>
            <p:cNvSpPr txBox="1"/>
            <p:nvPr/>
          </p:nvSpPr>
          <p:spPr>
            <a:xfrm>
              <a:off x="2628764" y="1966525"/>
              <a:ext cx="4507693" cy="253916"/>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Data Collection | Variables  </a:t>
              </a:r>
            </a:p>
          </p:txBody>
        </p:sp>
        <p:sp>
          <p:nvSpPr>
            <p:cNvPr id="51" name="TextBox 50"/>
            <p:cNvSpPr txBox="1"/>
            <p:nvPr/>
          </p:nvSpPr>
          <p:spPr>
            <a:xfrm>
              <a:off x="2578371" y="1600386"/>
              <a:ext cx="4507693"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Data Understanding </a:t>
              </a:r>
              <a:endParaRPr lang="ko-KR" altLang="en-US" b="1" dirty="0">
                <a:solidFill>
                  <a:schemeClr val="tx1">
                    <a:lumMod val="75000"/>
                    <a:lumOff val="25000"/>
                  </a:schemeClr>
                </a:solidFill>
                <a:latin typeface="+mj-lt"/>
                <a:cs typeface="Arial" pitchFamily="34" charset="0"/>
              </a:endParaRPr>
            </a:p>
          </p:txBody>
        </p:sp>
        <p:sp>
          <p:nvSpPr>
            <p:cNvPr id="52" name="TextBox 51"/>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07</a:t>
              </a:r>
              <a:endParaRPr lang="ko-KR" altLang="en-US" sz="2800" b="1" dirty="0">
                <a:solidFill>
                  <a:schemeClr val="tx1">
                    <a:lumMod val="75000"/>
                    <a:lumOff val="25000"/>
                  </a:schemeClr>
                </a:solidFill>
                <a:latin typeface="+mj-lt"/>
                <a:cs typeface="Arial" pitchFamily="34" charset="0"/>
              </a:endParaRPr>
            </a:p>
          </p:txBody>
        </p:sp>
      </p:grpSp>
      <p:grpSp>
        <p:nvGrpSpPr>
          <p:cNvPr id="53" name="Group 52">
            <a:extLst>
              <a:ext uri="{FF2B5EF4-FFF2-40B4-BE49-F238E27FC236}">
                <a16:creationId xmlns:a16="http://schemas.microsoft.com/office/drawing/2014/main" id="{37F06B10-F2B9-45AE-BAEE-3A25BDC40F60}"/>
              </a:ext>
            </a:extLst>
          </p:cNvPr>
          <p:cNvGrpSpPr/>
          <p:nvPr/>
        </p:nvGrpSpPr>
        <p:grpSpPr>
          <a:xfrm>
            <a:off x="4035939" y="4990383"/>
            <a:ext cx="3647069" cy="661562"/>
            <a:chOff x="1848112" y="1575921"/>
            <a:chExt cx="5307517" cy="661562"/>
          </a:xfrm>
        </p:grpSpPr>
        <p:sp>
          <p:nvSpPr>
            <p:cNvPr id="54" name="TextBox 53"/>
            <p:cNvSpPr txBox="1"/>
            <p:nvPr/>
          </p:nvSpPr>
          <p:spPr>
            <a:xfrm>
              <a:off x="2647937" y="1983567"/>
              <a:ext cx="4507692" cy="253916"/>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Pre-processing | Process \| Techniques </a:t>
              </a:r>
            </a:p>
          </p:txBody>
        </p:sp>
        <p:sp>
          <p:nvSpPr>
            <p:cNvPr id="55" name="TextBox 54"/>
            <p:cNvSpPr txBox="1"/>
            <p:nvPr/>
          </p:nvSpPr>
          <p:spPr>
            <a:xfrm>
              <a:off x="2647936" y="1626099"/>
              <a:ext cx="4507693"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Data Preparation </a:t>
              </a:r>
              <a:endParaRPr lang="ko-KR" altLang="en-US" b="1" dirty="0">
                <a:solidFill>
                  <a:schemeClr val="tx1">
                    <a:lumMod val="75000"/>
                    <a:lumOff val="25000"/>
                  </a:schemeClr>
                </a:solidFill>
                <a:latin typeface="+mj-lt"/>
                <a:cs typeface="Arial" pitchFamily="34" charset="0"/>
              </a:endParaRPr>
            </a:p>
          </p:txBody>
        </p:sp>
        <p:sp>
          <p:nvSpPr>
            <p:cNvPr id="56" name="TextBox 55"/>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08</a:t>
              </a:r>
              <a:endParaRPr lang="ko-KR" altLang="en-US" sz="2800" b="1" dirty="0">
                <a:solidFill>
                  <a:schemeClr val="tx1">
                    <a:lumMod val="75000"/>
                    <a:lumOff val="25000"/>
                  </a:schemeClr>
                </a:solidFill>
                <a:latin typeface="+mj-lt"/>
                <a:cs typeface="Arial" pitchFamily="34" charset="0"/>
              </a:endParaRPr>
            </a:p>
          </p:txBody>
        </p:sp>
      </p:grpSp>
      <p:grpSp>
        <p:nvGrpSpPr>
          <p:cNvPr id="2" name="Group 1"/>
          <p:cNvGrpSpPr/>
          <p:nvPr/>
        </p:nvGrpSpPr>
        <p:grpSpPr>
          <a:xfrm>
            <a:off x="7800032" y="2497866"/>
            <a:ext cx="3801674" cy="635381"/>
            <a:chOff x="5576007" y="4046503"/>
            <a:chExt cx="5314026" cy="635381"/>
          </a:xfrm>
        </p:grpSpPr>
        <p:grpSp>
          <p:nvGrpSpPr>
            <p:cNvPr id="29" name="Group 28">
              <a:extLst>
                <a:ext uri="{FF2B5EF4-FFF2-40B4-BE49-F238E27FC236}">
                  <a16:creationId xmlns:a16="http://schemas.microsoft.com/office/drawing/2014/main" id="{48C572D2-FF82-4F09-A87C-3D3A60EF1C3D}"/>
                </a:ext>
              </a:extLst>
            </p:cNvPr>
            <p:cNvGrpSpPr/>
            <p:nvPr/>
          </p:nvGrpSpPr>
          <p:grpSpPr>
            <a:xfrm>
              <a:off x="5576007" y="4046503"/>
              <a:ext cx="5314026" cy="635381"/>
              <a:chOff x="1848112" y="1575921"/>
              <a:chExt cx="5314026" cy="635381"/>
            </a:xfrm>
          </p:grpSpPr>
          <p:sp>
            <p:nvSpPr>
              <p:cNvPr id="30" name="TextBox 29">
                <a:extLst>
                  <a:ext uri="{FF2B5EF4-FFF2-40B4-BE49-F238E27FC236}">
                    <a16:creationId xmlns:a16="http://schemas.microsoft.com/office/drawing/2014/main" id="{4C6F8FA6-DB08-4060-9832-77D337D2BF55}"/>
                  </a:ext>
                </a:extLst>
              </p:cNvPr>
              <p:cNvSpPr txBox="1"/>
              <p:nvPr/>
            </p:nvSpPr>
            <p:spPr>
              <a:xfrm>
                <a:off x="2654446" y="1965081"/>
                <a:ext cx="4507692" cy="246221"/>
              </a:xfrm>
              <a:prstGeom prst="rect">
                <a:avLst/>
              </a:prstGeom>
              <a:noFill/>
            </p:spPr>
            <p:txBody>
              <a:bodyPr wrap="square" rtlCol="0">
                <a:spAutoFit/>
              </a:bodyPr>
              <a:lstStyle/>
              <a:p>
                <a:r>
                  <a:rPr lang="en-US" altLang="ko-KR" sz="1000" dirty="0">
                    <a:solidFill>
                      <a:schemeClr val="tx1">
                        <a:lumMod val="75000"/>
                        <a:lumOff val="25000"/>
                      </a:schemeClr>
                    </a:solidFill>
                    <a:cs typeface="Arial" pitchFamily="34" charset="0"/>
                  </a:rPr>
                  <a:t>Machine Learning | Model Evaluation |  Insights </a:t>
                </a:r>
              </a:p>
            </p:txBody>
          </p:sp>
          <p:sp>
            <p:nvSpPr>
              <p:cNvPr id="31" name="TextBox 30">
                <a:extLst>
                  <a:ext uri="{FF2B5EF4-FFF2-40B4-BE49-F238E27FC236}">
                    <a16:creationId xmlns:a16="http://schemas.microsoft.com/office/drawing/2014/main" id="{4FCF8A9D-7E22-4279-8535-9C4F0258D7B9}"/>
                  </a:ext>
                </a:extLst>
              </p:cNvPr>
              <p:cNvSpPr txBox="1"/>
              <p:nvPr/>
            </p:nvSpPr>
            <p:spPr>
              <a:xfrm>
                <a:off x="2631749" y="1610423"/>
                <a:ext cx="4507692" cy="369332"/>
              </a:xfrm>
              <a:prstGeom prst="rect">
                <a:avLst/>
              </a:prstGeom>
              <a:noFill/>
            </p:spPr>
            <p:txBody>
              <a:bodyPr wrap="square" lIns="108000" rIns="108000" rtlCol="0">
                <a:spAutoFit/>
              </a:bodyPr>
              <a:lstStyle/>
              <a:p>
                <a:endParaRPr lang="ko-KR" altLang="en-US" b="1" dirty="0">
                  <a:solidFill>
                    <a:schemeClr val="tx1">
                      <a:lumMod val="75000"/>
                      <a:lumOff val="25000"/>
                    </a:schemeClr>
                  </a:solidFill>
                  <a:latin typeface="+mj-lt"/>
                  <a:cs typeface="Arial" pitchFamily="34" charset="0"/>
                </a:endParaRPr>
              </a:p>
            </p:txBody>
          </p:sp>
          <p:sp>
            <p:nvSpPr>
              <p:cNvPr id="32" name="TextBox 31">
                <a:extLst>
                  <a:ext uri="{FF2B5EF4-FFF2-40B4-BE49-F238E27FC236}">
                    <a16:creationId xmlns:a16="http://schemas.microsoft.com/office/drawing/2014/main" id="{3E6D74D0-F347-4E58-A9D8-7E9536FAAEC3}"/>
                  </a:ext>
                </a:extLst>
              </p:cNvPr>
              <p:cNvSpPr txBox="1"/>
              <p:nvPr/>
            </p:nvSpPr>
            <p:spPr>
              <a:xfrm>
                <a:off x="1848112" y="1575921"/>
                <a:ext cx="958095"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10</a:t>
                </a:r>
                <a:endParaRPr lang="ko-KR" altLang="en-US" sz="2800" b="1" dirty="0">
                  <a:solidFill>
                    <a:schemeClr val="tx1">
                      <a:lumMod val="75000"/>
                      <a:lumOff val="25000"/>
                    </a:schemeClr>
                  </a:solidFill>
                  <a:latin typeface="+mj-lt"/>
                  <a:cs typeface="Arial" pitchFamily="34" charset="0"/>
                </a:endParaRPr>
              </a:p>
            </p:txBody>
          </p:sp>
        </p:grpSp>
        <p:sp>
          <p:nvSpPr>
            <p:cNvPr id="57" name="TextBox 56"/>
            <p:cNvSpPr txBox="1"/>
            <p:nvPr/>
          </p:nvSpPr>
          <p:spPr>
            <a:xfrm>
              <a:off x="6359644" y="4087908"/>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Modeling</a:t>
              </a:r>
              <a:endParaRPr lang="ko-KR" altLang="en-US" b="1" dirty="0">
                <a:solidFill>
                  <a:schemeClr val="tx1">
                    <a:lumMod val="75000"/>
                    <a:lumOff val="25000"/>
                  </a:schemeClr>
                </a:solidFill>
                <a:latin typeface="+mj-lt"/>
                <a:cs typeface="Arial" pitchFamily="34" charset="0"/>
              </a:endParaRPr>
            </a:p>
          </p:txBody>
        </p:sp>
      </p:grpSp>
      <p:grpSp>
        <p:nvGrpSpPr>
          <p:cNvPr id="62" name="Group 61"/>
          <p:cNvGrpSpPr/>
          <p:nvPr/>
        </p:nvGrpSpPr>
        <p:grpSpPr>
          <a:xfrm>
            <a:off x="7809398" y="3442821"/>
            <a:ext cx="4196572" cy="660470"/>
            <a:chOff x="5576007" y="4046503"/>
            <a:chExt cx="5291329" cy="660470"/>
          </a:xfrm>
        </p:grpSpPr>
        <p:grpSp>
          <p:nvGrpSpPr>
            <p:cNvPr id="63" name="Group 62">
              <a:extLst>
                <a:ext uri="{FF2B5EF4-FFF2-40B4-BE49-F238E27FC236}">
                  <a16:creationId xmlns:a16="http://schemas.microsoft.com/office/drawing/2014/main" id="{48C572D2-FF82-4F09-A87C-3D3A60EF1C3D}"/>
                </a:ext>
              </a:extLst>
            </p:cNvPr>
            <p:cNvGrpSpPr/>
            <p:nvPr/>
          </p:nvGrpSpPr>
          <p:grpSpPr>
            <a:xfrm>
              <a:off x="5576007" y="4046503"/>
              <a:ext cx="5291329" cy="660470"/>
              <a:chOff x="1848112" y="1575921"/>
              <a:chExt cx="5291329" cy="660470"/>
            </a:xfrm>
          </p:grpSpPr>
          <p:sp>
            <p:nvSpPr>
              <p:cNvPr id="65" name="TextBox 64">
                <a:extLst>
                  <a:ext uri="{FF2B5EF4-FFF2-40B4-BE49-F238E27FC236}">
                    <a16:creationId xmlns:a16="http://schemas.microsoft.com/office/drawing/2014/main" id="{4C6F8FA6-DB08-4060-9832-77D337D2BF55}"/>
                  </a:ext>
                </a:extLst>
              </p:cNvPr>
              <p:cNvSpPr txBox="1"/>
              <p:nvPr/>
            </p:nvSpPr>
            <p:spPr>
              <a:xfrm>
                <a:off x="2522754" y="1990170"/>
                <a:ext cx="4507692" cy="246221"/>
              </a:xfrm>
              <a:prstGeom prst="rect">
                <a:avLst/>
              </a:prstGeom>
              <a:noFill/>
            </p:spPr>
            <p:txBody>
              <a:bodyPr wrap="square" rtlCol="0">
                <a:spAutoFit/>
              </a:bodyPr>
              <a:lstStyle/>
              <a:p>
                <a:r>
                  <a:rPr lang="en-US" altLang="ko-KR" sz="1000" dirty="0">
                    <a:solidFill>
                      <a:schemeClr val="tx1">
                        <a:lumMod val="75000"/>
                        <a:lumOff val="25000"/>
                      </a:schemeClr>
                    </a:solidFill>
                    <a:cs typeface="Arial" pitchFamily="34" charset="0"/>
                  </a:rPr>
                  <a:t>Applications |  Demo </a:t>
                </a:r>
              </a:p>
            </p:txBody>
          </p:sp>
          <p:sp>
            <p:nvSpPr>
              <p:cNvPr id="66" name="TextBox 65">
                <a:extLst>
                  <a:ext uri="{FF2B5EF4-FFF2-40B4-BE49-F238E27FC236}">
                    <a16:creationId xmlns:a16="http://schemas.microsoft.com/office/drawing/2014/main" id="{4FCF8A9D-7E22-4279-8535-9C4F0258D7B9}"/>
                  </a:ext>
                </a:extLst>
              </p:cNvPr>
              <p:cNvSpPr txBox="1"/>
              <p:nvPr/>
            </p:nvSpPr>
            <p:spPr>
              <a:xfrm>
                <a:off x="2631749" y="1610423"/>
                <a:ext cx="4507692" cy="369332"/>
              </a:xfrm>
              <a:prstGeom prst="rect">
                <a:avLst/>
              </a:prstGeom>
              <a:noFill/>
            </p:spPr>
            <p:txBody>
              <a:bodyPr wrap="square" lIns="108000" rIns="108000" rtlCol="0">
                <a:spAutoFit/>
              </a:bodyPr>
              <a:lstStyle/>
              <a:p>
                <a:endParaRPr lang="ko-KR" altLang="en-US" b="1" dirty="0">
                  <a:solidFill>
                    <a:schemeClr val="tx1">
                      <a:lumMod val="75000"/>
                      <a:lumOff val="25000"/>
                    </a:schemeClr>
                  </a:solidFill>
                  <a:latin typeface="+mj-lt"/>
                  <a:cs typeface="Arial" pitchFamily="34" charset="0"/>
                </a:endParaRPr>
              </a:p>
            </p:txBody>
          </p:sp>
          <p:sp>
            <p:nvSpPr>
              <p:cNvPr id="67" name="TextBox 66">
                <a:extLst>
                  <a:ext uri="{FF2B5EF4-FFF2-40B4-BE49-F238E27FC236}">
                    <a16:creationId xmlns:a16="http://schemas.microsoft.com/office/drawing/2014/main" id="{3E6D74D0-F347-4E58-A9D8-7E9536FAAEC3}"/>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11</a:t>
                </a:r>
                <a:endParaRPr lang="ko-KR" altLang="en-US" sz="2800" b="1" dirty="0">
                  <a:solidFill>
                    <a:schemeClr val="tx1">
                      <a:lumMod val="75000"/>
                      <a:lumOff val="25000"/>
                    </a:schemeClr>
                  </a:solidFill>
                  <a:latin typeface="+mj-lt"/>
                  <a:cs typeface="Arial" pitchFamily="34" charset="0"/>
                </a:endParaRPr>
              </a:p>
            </p:txBody>
          </p:sp>
        </p:grpSp>
        <p:sp>
          <p:nvSpPr>
            <p:cNvPr id="64" name="TextBox 63"/>
            <p:cNvSpPr txBox="1"/>
            <p:nvPr/>
          </p:nvSpPr>
          <p:spPr>
            <a:xfrm>
              <a:off x="6250649" y="4116582"/>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Model Deployment</a:t>
              </a:r>
              <a:endParaRPr lang="ko-KR" altLang="en-US" b="1" dirty="0">
                <a:solidFill>
                  <a:schemeClr val="tx1">
                    <a:lumMod val="75000"/>
                    <a:lumOff val="25000"/>
                  </a:schemeClr>
                </a:solidFill>
                <a:latin typeface="+mj-lt"/>
                <a:cs typeface="Arial" pitchFamily="34" charset="0"/>
              </a:endParaRPr>
            </a:p>
          </p:txBody>
        </p:sp>
      </p:grpSp>
      <p:grpSp>
        <p:nvGrpSpPr>
          <p:cNvPr id="68" name="Group 67"/>
          <p:cNvGrpSpPr/>
          <p:nvPr/>
        </p:nvGrpSpPr>
        <p:grpSpPr>
          <a:xfrm>
            <a:off x="7889978" y="5389152"/>
            <a:ext cx="3937507" cy="891173"/>
            <a:chOff x="486960" y="5059608"/>
            <a:chExt cx="5427928" cy="891173"/>
          </a:xfrm>
        </p:grpSpPr>
        <p:grpSp>
          <p:nvGrpSpPr>
            <p:cNvPr id="69" name="Group 68">
              <a:extLst>
                <a:ext uri="{FF2B5EF4-FFF2-40B4-BE49-F238E27FC236}">
                  <a16:creationId xmlns:a16="http://schemas.microsoft.com/office/drawing/2014/main" id="{1DEE4032-D811-4C99-AE03-98362C887B64}"/>
                </a:ext>
              </a:extLst>
            </p:cNvPr>
            <p:cNvGrpSpPr/>
            <p:nvPr/>
          </p:nvGrpSpPr>
          <p:grpSpPr>
            <a:xfrm>
              <a:off x="486960" y="5059608"/>
              <a:ext cx="5427928" cy="891173"/>
              <a:chOff x="1804172" y="1576643"/>
              <a:chExt cx="5427928" cy="891173"/>
            </a:xfrm>
          </p:grpSpPr>
          <p:sp>
            <p:nvSpPr>
              <p:cNvPr id="71" name="TextBox 70">
                <a:extLst>
                  <a:ext uri="{FF2B5EF4-FFF2-40B4-BE49-F238E27FC236}">
                    <a16:creationId xmlns:a16="http://schemas.microsoft.com/office/drawing/2014/main" id="{1D9D096A-3B24-4BB9-A2CC-E0717D579571}"/>
                  </a:ext>
                </a:extLst>
              </p:cNvPr>
              <p:cNvSpPr txBox="1"/>
              <p:nvPr/>
            </p:nvSpPr>
            <p:spPr>
              <a:xfrm>
                <a:off x="2724408" y="2213900"/>
                <a:ext cx="4507692" cy="253916"/>
              </a:xfrm>
              <a:prstGeom prst="rect">
                <a:avLst/>
              </a:prstGeom>
              <a:noFill/>
            </p:spPr>
            <p:txBody>
              <a:bodyPr wrap="square" rtlCol="0">
                <a:spAutoFit/>
              </a:bodyPr>
              <a:lstStyle/>
              <a:p>
                <a:endParaRPr lang="en-US" altLang="ko-KR" sz="1000" dirty="0">
                  <a:solidFill>
                    <a:schemeClr val="tx1">
                      <a:lumMod val="75000"/>
                      <a:lumOff val="25000"/>
                    </a:schemeClr>
                  </a:solidFill>
                  <a:latin typeface="+mj-lt"/>
                  <a:cs typeface="Arial" pitchFamily="34" charset="0"/>
                </a:endParaRPr>
              </a:p>
            </p:txBody>
          </p:sp>
          <p:sp>
            <p:nvSpPr>
              <p:cNvPr id="72" name="TextBox 71">
                <a:extLst>
                  <a:ext uri="{FF2B5EF4-FFF2-40B4-BE49-F238E27FC236}">
                    <a16:creationId xmlns:a16="http://schemas.microsoft.com/office/drawing/2014/main" id="{3DFCC804-6C1D-4C67-B274-1978635DA6F9}"/>
                  </a:ext>
                </a:extLst>
              </p:cNvPr>
              <p:cNvSpPr txBox="1"/>
              <p:nvPr/>
            </p:nvSpPr>
            <p:spPr>
              <a:xfrm>
                <a:off x="2516908" y="1619289"/>
                <a:ext cx="4507693"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Annexure </a:t>
                </a:r>
                <a:endParaRPr lang="ko-KR" altLang="en-US" b="1" dirty="0">
                  <a:solidFill>
                    <a:schemeClr val="tx1">
                      <a:lumMod val="75000"/>
                      <a:lumOff val="25000"/>
                    </a:schemeClr>
                  </a:solidFill>
                  <a:latin typeface="+mj-lt"/>
                  <a:cs typeface="Arial" pitchFamily="34" charset="0"/>
                </a:endParaRPr>
              </a:p>
            </p:txBody>
          </p:sp>
          <p:sp>
            <p:nvSpPr>
              <p:cNvPr id="73" name="TextBox 72">
                <a:extLst>
                  <a:ext uri="{FF2B5EF4-FFF2-40B4-BE49-F238E27FC236}">
                    <a16:creationId xmlns:a16="http://schemas.microsoft.com/office/drawing/2014/main" id="{7B7AC64B-48B2-4F4F-A626-7901145018C6}"/>
                  </a:ext>
                </a:extLst>
              </p:cNvPr>
              <p:cNvSpPr txBox="1"/>
              <p:nvPr/>
            </p:nvSpPr>
            <p:spPr>
              <a:xfrm>
                <a:off x="1804172" y="1576643"/>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13</a:t>
                </a:r>
                <a:endParaRPr lang="ko-KR" altLang="en-US" sz="2800" b="1" dirty="0">
                  <a:solidFill>
                    <a:schemeClr val="tx1">
                      <a:lumMod val="75000"/>
                      <a:lumOff val="25000"/>
                    </a:schemeClr>
                  </a:solidFill>
                  <a:latin typeface="+mj-lt"/>
                  <a:cs typeface="Arial" pitchFamily="34" charset="0"/>
                </a:endParaRPr>
              </a:p>
            </p:txBody>
          </p:sp>
        </p:grpSp>
        <p:sp>
          <p:nvSpPr>
            <p:cNvPr id="70" name="Rectangle 69"/>
            <p:cNvSpPr/>
            <p:nvPr/>
          </p:nvSpPr>
          <p:spPr>
            <a:xfrm>
              <a:off x="1158630" y="5459387"/>
              <a:ext cx="4101776" cy="253916"/>
            </a:xfrm>
            <a:prstGeom prst="rect">
              <a:avLst/>
            </a:prstGeom>
          </p:spPr>
          <p:txBody>
            <a:bodyPr wrap="none">
              <a:spAutoFit/>
            </a:bodyPr>
            <a:lstStyle/>
            <a:p>
              <a:r>
                <a:rPr lang="en-US" sz="1050" dirty="0"/>
                <a:t>References | Publications | Plagiarism Score</a:t>
              </a:r>
            </a:p>
          </p:txBody>
        </p:sp>
      </p:grpSp>
    </p:spTree>
    <p:extLst>
      <p:ext uri="{BB962C8B-B14F-4D97-AF65-F5344CB8AC3E}">
        <p14:creationId xmlns:p14="http://schemas.microsoft.com/office/powerpoint/2010/main" val="324836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CCAB11-EF7B-875D-6F2B-DDC7D150BF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944" y="1704061"/>
            <a:ext cx="7023778" cy="4097063"/>
          </a:xfrm>
          <a:prstGeom prst="rect">
            <a:avLst/>
          </a:prstGeom>
          <a:noFill/>
          <a:ln>
            <a:solidFill>
              <a:schemeClr val="tx1"/>
            </a:solidFill>
          </a:ln>
        </p:spPr>
      </p:pic>
      <p:sp>
        <p:nvSpPr>
          <p:cNvPr id="2" name="Title 1"/>
          <p:cNvSpPr>
            <a:spLocks noGrp="1"/>
          </p:cNvSpPr>
          <p:nvPr>
            <p:ph type="title"/>
          </p:nvPr>
        </p:nvSpPr>
        <p:spPr/>
        <p:txBody>
          <a:bodyPr/>
          <a:lstStyle/>
          <a:p>
            <a:r>
              <a:rPr lang="en-US" dirty="0"/>
              <a:t>Model Evaluation </a:t>
            </a:r>
          </a:p>
        </p:txBody>
      </p:sp>
      <p:sp>
        <p:nvSpPr>
          <p:cNvPr id="3" name="TextBox 2"/>
          <p:cNvSpPr txBox="1"/>
          <p:nvPr/>
        </p:nvSpPr>
        <p:spPr>
          <a:xfrm>
            <a:off x="6155140" y="1146411"/>
            <a:ext cx="5732061" cy="338554"/>
          </a:xfrm>
          <a:prstGeom prst="rect">
            <a:avLst/>
          </a:prstGeom>
          <a:noFill/>
        </p:spPr>
        <p:txBody>
          <a:bodyPr wrap="square" rtlCol="0">
            <a:spAutoFit/>
          </a:bodyPr>
          <a:lstStyle/>
          <a:p>
            <a:pPr algn="r"/>
            <a:r>
              <a:rPr lang="en-US" sz="1600" dirty="0"/>
              <a:t>Interpretation | Important features</a:t>
            </a:r>
          </a:p>
        </p:txBody>
      </p:sp>
      <p:sp>
        <p:nvSpPr>
          <p:cNvPr id="9" name="TextBox 8">
            <a:extLst>
              <a:ext uri="{FF2B5EF4-FFF2-40B4-BE49-F238E27FC236}">
                <a16:creationId xmlns:a16="http://schemas.microsoft.com/office/drawing/2014/main" id="{3B9D9736-898A-FE31-D264-20696ED295FB}"/>
              </a:ext>
            </a:extLst>
          </p:cNvPr>
          <p:cNvSpPr txBox="1"/>
          <p:nvPr/>
        </p:nvSpPr>
        <p:spPr>
          <a:xfrm>
            <a:off x="7658782" y="1800605"/>
            <a:ext cx="4109885" cy="3661965"/>
          </a:xfrm>
          <a:prstGeom prst="rect">
            <a:avLst/>
          </a:prstGeom>
          <a:noFill/>
        </p:spPr>
        <p:txBody>
          <a:bodyPr wrap="square">
            <a:spAutoFit/>
          </a:bodyPr>
          <a:lstStyle/>
          <a:p>
            <a:pPr marL="0" marR="0" algn="just">
              <a:lnSpc>
                <a:spcPct val="150000"/>
              </a:lnSpc>
              <a:spcBef>
                <a:spcPts val="0"/>
              </a:spcBef>
              <a:spcAft>
                <a:spcPts val="0"/>
              </a:spcAft>
            </a:pPr>
            <a:r>
              <a:rPr lang="en-US" sz="1200" b="1" dirty="0">
                <a:effectLst/>
                <a:latin typeface="+mj-lt"/>
                <a:ea typeface="Calibri" panose="020F0502020204030204" pitchFamily="34" charset="0"/>
              </a:rPr>
              <a:t>Below are a few features that have high feature importance:</a:t>
            </a:r>
          </a:p>
          <a:p>
            <a:pPr marL="228600" marR="0" indent="-228600" algn="just">
              <a:lnSpc>
                <a:spcPct val="150000"/>
              </a:lnSpc>
              <a:spcBef>
                <a:spcPts val="0"/>
              </a:spcBef>
              <a:spcAft>
                <a:spcPts val="0"/>
              </a:spcAft>
              <a:buFont typeface="+mj-lt"/>
              <a:buAutoNum type="arabicPeriod"/>
            </a:pPr>
            <a:r>
              <a:rPr lang="en-US" sz="1200" dirty="0">
                <a:effectLst/>
                <a:latin typeface="+mj-lt"/>
                <a:ea typeface="Calibri" panose="020F0502020204030204" pitchFamily="34" charset="0"/>
              </a:rPr>
              <a:t>Total Reimbursement amount.</a:t>
            </a:r>
          </a:p>
          <a:p>
            <a:pPr marL="228600" marR="0" indent="-228600" algn="just">
              <a:lnSpc>
                <a:spcPct val="150000"/>
              </a:lnSpc>
              <a:spcBef>
                <a:spcPts val="0"/>
              </a:spcBef>
              <a:spcAft>
                <a:spcPts val="0"/>
              </a:spcAft>
              <a:buFont typeface="+mj-lt"/>
              <a:buAutoNum type="arabicPeriod"/>
            </a:pPr>
            <a:r>
              <a:rPr lang="en-US" sz="1200" dirty="0">
                <a:effectLst/>
                <a:latin typeface="+mj-lt"/>
                <a:ea typeface="Calibri" panose="020F0502020204030204" pitchFamily="34" charset="0"/>
              </a:rPr>
              <a:t>Provider.</a:t>
            </a:r>
          </a:p>
          <a:p>
            <a:pPr marL="228600" marR="0" indent="-228600" algn="just">
              <a:lnSpc>
                <a:spcPct val="150000"/>
              </a:lnSpc>
              <a:spcBef>
                <a:spcPts val="0"/>
              </a:spcBef>
              <a:spcAft>
                <a:spcPts val="0"/>
              </a:spcAft>
              <a:buFont typeface="+mj-lt"/>
              <a:buAutoNum type="arabicPeriod"/>
            </a:pPr>
            <a:r>
              <a:rPr lang="en-US" sz="1200" dirty="0">
                <a:latin typeface="+mj-lt"/>
                <a:ea typeface="Calibri" panose="020F0502020204030204" pitchFamily="34" charset="0"/>
              </a:rPr>
              <a:t>Per Beneficiary average of Claim Period.</a:t>
            </a:r>
          </a:p>
          <a:p>
            <a:pPr marL="228600" marR="0" indent="-228600" algn="just">
              <a:lnSpc>
                <a:spcPct val="150000"/>
              </a:lnSpc>
              <a:spcBef>
                <a:spcPts val="0"/>
              </a:spcBef>
              <a:spcAft>
                <a:spcPts val="0"/>
              </a:spcAft>
              <a:buFont typeface="+mj-lt"/>
              <a:buAutoNum type="arabicPeriod"/>
            </a:pPr>
            <a:r>
              <a:rPr lang="en-US" sz="1200" dirty="0">
                <a:latin typeface="+mj-lt"/>
                <a:ea typeface="Calibri" panose="020F0502020204030204" pitchFamily="34" charset="0"/>
              </a:rPr>
              <a:t>Per  Physician’s average of the claim period.</a:t>
            </a:r>
          </a:p>
          <a:p>
            <a:pPr marL="228600" marR="0" indent="-228600" algn="just">
              <a:lnSpc>
                <a:spcPct val="150000"/>
              </a:lnSpc>
              <a:spcBef>
                <a:spcPts val="0"/>
              </a:spcBef>
              <a:spcAft>
                <a:spcPts val="0"/>
              </a:spcAft>
              <a:buFont typeface="+mj-lt"/>
              <a:buAutoNum type="arabicPeriod"/>
            </a:pPr>
            <a:r>
              <a:rPr lang="en-US" sz="1200" dirty="0">
                <a:effectLst/>
                <a:latin typeface="+mj-lt"/>
                <a:ea typeface="Calibri" panose="020F0502020204030204" pitchFamily="34" charset="0"/>
              </a:rPr>
              <a:t>Per claim procedure 1 </a:t>
            </a:r>
            <a:r>
              <a:rPr lang="en-US" sz="1200" dirty="0">
                <a:latin typeface="+mj-lt"/>
                <a:ea typeface="Calibri" panose="020F0502020204030204" pitchFamily="34" charset="0"/>
              </a:rPr>
              <a:t>average</a:t>
            </a:r>
            <a:r>
              <a:rPr lang="en-US" sz="1200" dirty="0">
                <a:effectLst/>
                <a:latin typeface="+mj-lt"/>
                <a:ea typeface="Calibri" panose="020F0502020204030204" pitchFamily="34" charset="0"/>
              </a:rPr>
              <a:t> no of months Part A coverage.</a:t>
            </a:r>
          </a:p>
          <a:p>
            <a:pPr marL="228600" marR="0" indent="-228600" algn="just">
              <a:lnSpc>
                <a:spcPct val="150000"/>
              </a:lnSpc>
              <a:spcBef>
                <a:spcPts val="0"/>
              </a:spcBef>
              <a:spcAft>
                <a:spcPts val="0"/>
              </a:spcAft>
              <a:buFont typeface="+mj-lt"/>
              <a:buAutoNum type="arabicPeriod"/>
            </a:pPr>
            <a:r>
              <a:rPr lang="en-US" sz="1200" dirty="0">
                <a:latin typeface="+mj-lt"/>
                <a:ea typeface="Calibri" panose="020F0502020204030204" pitchFamily="34" charset="0"/>
              </a:rPr>
              <a:t>Per the Diagnosis code average patient risk score.</a:t>
            </a:r>
          </a:p>
          <a:p>
            <a:pPr marL="228600" marR="0" indent="-228600" algn="just">
              <a:lnSpc>
                <a:spcPct val="150000"/>
              </a:lnSpc>
              <a:spcBef>
                <a:spcPts val="0"/>
              </a:spcBef>
              <a:spcAft>
                <a:spcPts val="0"/>
              </a:spcAft>
              <a:buFont typeface="+mj-lt"/>
              <a:buAutoNum type="arabicPeriod"/>
            </a:pPr>
            <a:r>
              <a:rPr lang="en-US" sz="1200" dirty="0">
                <a:effectLst/>
                <a:latin typeface="+mj-lt"/>
                <a:ea typeface="Calibri" panose="020F0502020204030204" pitchFamily="34" charset="0"/>
              </a:rPr>
              <a:t>Per operating physician </a:t>
            </a:r>
            <a:r>
              <a:rPr lang="en-US" sz="1200" dirty="0">
                <a:latin typeface="+mj-lt"/>
                <a:ea typeface="Calibri" panose="020F0502020204030204" pitchFamily="34" charset="0"/>
              </a:rPr>
              <a:t>average</a:t>
            </a:r>
            <a:r>
              <a:rPr lang="en-US" sz="1200" dirty="0">
                <a:effectLst/>
                <a:latin typeface="+mj-lt"/>
                <a:ea typeface="Calibri" panose="020F0502020204030204" pitchFamily="34" charset="0"/>
              </a:rPr>
              <a:t> of </a:t>
            </a:r>
            <a:r>
              <a:rPr lang="en-US" sz="1200" dirty="0">
                <a:latin typeface="+mj-lt"/>
                <a:ea typeface="Calibri" panose="020F0502020204030204" pitchFamily="34" charset="0"/>
              </a:rPr>
              <a:t>months in part A coverage.</a:t>
            </a:r>
          </a:p>
          <a:p>
            <a:pPr marL="228600" marR="0" indent="-228600" algn="just">
              <a:lnSpc>
                <a:spcPct val="150000"/>
              </a:lnSpc>
              <a:spcBef>
                <a:spcPts val="0"/>
              </a:spcBef>
              <a:spcAft>
                <a:spcPts val="0"/>
              </a:spcAft>
              <a:buFont typeface="+mj-lt"/>
              <a:buAutoNum type="arabicPeriod"/>
            </a:pPr>
            <a:r>
              <a:rPr lang="en-US" sz="1200" dirty="0">
                <a:effectLst/>
                <a:latin typeface="+mj-lt"/>
                <a:ea typeface="Calibri" panose="020F0502020204030204" pitchFamily="34" charset="0"/>
              </a:rPr>
              <a:t>Per provider mean in no of months of part </a:t>
            </a:r>
            <a:r>
              <a:rPr lang="en-US" sz="1200" dirty="0">
                <a:latin typeface="+mj-lt"/>
                <a:ea typeface="Calibri" panose="020F0502020204030204" pitchFamily="34" charset="0"/>
              </a:rPr>
              <a:t>A</a:t>
            </a:r>
            <a:r>
              <a:rPr lang="en-US" sz="1200" dirty="0">
                <a:effectLst/>
                <a:latin typeface="+mj-lt"/>
                <a:ea typeface="Calibri" panose="020F0502020204030204" pitchFamily="34" charset="0"/>
              </a:rPr>
              <a:t> coverage.</a:t>
            </a:r>
          </a:p>
        </p:txBody>
      </p:sp>
    </p:spTree>
    <p:extLst>
      <p:ext uri="{BB962C8B-B14F-4D97-AF65-F5344CB8AC3E}">
        <p14:creationId xmlns:p14="http://schemas.microsoft.com/office/powerpoint/2010/main" val="283116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Deployment </a:t>
            </a:r>
          </a:p>
        </p:txBody>
      </p:sp>
      <p:sp>
        <p:nvSpPr>
          <p:cNvPr id="3" name="TextBox 2"/>
          <p:cNvSpPr txBox="1"/>
          <p:nvPr/>
        </p:nvSpPr>
        <p:spPr>
          <a:xfrm>
            <a:off x="6155140" y="1049867"/>
            <a:ext cx="5732061" cy="338554"/>
          </a:xfrm>
          <a:prstGeom prst="rect">
            <a:avLst/>
          </a:prstGeom>
          <a:noFill/>
        </p:spPr>
        <p:txBody>
          <a:bodyPr wrap="square" rtlCol="0">
            <a:spAutoFit/>
          </a:bodyPr>
          <a:lstStyle/>
          <a:p>
            <a:pPr algn="r"/>
            <a:r>
              <a:rPr lang="en-US" sz="1600" dirty="0"/>
              <a:t>Demonstration </a:t>
            </a:r>
          </a:p>
        </p:txBody>
      </p:sp>
      <p:sp>
        <p:nvSpPr>
          <p:cNvPr id="4" name="TextBox 3">
            <a:extLst>
              <a:ext uri="{FF2B5EF4-FFF2-40B4-BE49-F238E27FC236}">
                <a16:creationId xmlns:a16="http://schemas.microsoft.com/office/drawing/2014/main" id="{38C8B312-DF7E-A769-D6ED-CB0E13101D30}"/>
              </a:ext>
            </a:extLst>
          </p:cNvPr>
          <p:cNvSpPr txBox="1"/>
          <p:nvPr/>
        </p:nvSpPr>
        <p:spPr>
          <a:xfrm>
            <a:off x="749052" y="1940489"/>
            <a:ext cx="10406129" cy="3369384"/>
          </a:xfrm>
          <a:prstGeom prst="rect">
            <a:avLst/>
          </a:prstGeom>
          <a:noFill/>
        </p:spPr>
        <p:txBody>
          <a:bodyPr wrap="square" rtlCol="0">
            <a:spAutoFit/>
          </a:bodyPr>
          <a:lstStyle/>
          <a:p>
            <a:pPr algn="just">
              <a:lnSpc>
                <a:spcPct val="150000"/>
              </a:lnSpc>
            </a:pPr>
            <a:r>
              <a:rPr lang="en-US" dirty="0">
                <a:effectLst/>
                <a:latin typeface="+mj-lt"/>
                <a:ea typeface="Calibri" panose="020F0502020204030204" pitchFamily="34" charset="0"/>
              </a:rPr>
              <a:t>With offline and historic data, the solution is functioning with respectable quality. The system connecting to the web form and the ERP of different healthcare providers and insurance providers' claims systems could implement this approach. The model may request information to complete the claim along with more detailed inquiries that enable the model to assess if the claim is false. In cases where the risk of the patient, cost, provider, diagnosis, or procedure is low, this will enable us to approve the claims faster without requiring personal intervention. This enables the insurance provider to pay closer attention and focus on those cases where the risk appears to be significant.</a:t>
            </a:r>
            <a:endParaRPr lang="en-US" dirty="0">
              <a:effectLst/>
              <a:latin typeface="+mj-lt"/>
              <a:ea typeface="Times New Roman" panose="02020603050405020304" pitchFamily="18" charset="0"/>
            </a:endParaRPr>
          </a:p>
        </p:txBody>
      </p:sp>
    </p:spTree>
    <p:extLst>
      <p:ext uri="{BB962C8B-B14F-4D97-AF65-F5344CB8AC3E}">
        <p14:creationId xmlns:p14="http://schemas.microsoft.com/office/powerpoint/2010/main" val="34369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Insights</a:t>
            </a:r>
          </a:p>
        </p:txBody>
      </p:sp>
      <p:sp>
        <p:nvSpPr>
          <p:cNvPr id="3" name="TextBox 2"/>
          <p:cNvSpPr txBox="1"/>
          <p:nvPr/>
        </p:nvSpPr>
        <p:spPr>
          <a:xfrm>
            <a:off x="6155140" y="1119115"/>
            <a:ext cx="5732061" cy="338554"/>
          </a:xfrm>
          <a:prstGeom prst="rect">
            <a:avLst/>
          </a:prstGeom>
          <a:noFill/>
        </p:spPr>
        <p:txBody>
          <a:bodyPr wrap="square" rtlCol="0">
            <a:spAutoFit/>
          </a:bodyPr>
          <a:lstStyle/>
          <a:p>
            <a:pPr algn="r"/>
            <a:r>
              <a:rPr lang="en-US" sz="1600" dirty="0"/>
              <a:t>Suggestions </a:t>
            </a:r>
          </a:p>
        </p:txBody>
      </p:sp>
      <p:sp>
        <p:nvSpPr>
          <p:cNvPr id="4" name="TextBox 3">
            <a:extLst>
              <a:ext uri="{FF2B5EF4-FFF2-40B4-BE49-F238E27FC236}">
                <a16:creationId xmlns:a16="http://schemas.microsoft.com/office/drawing/2014/main" id="{7926B4D4-7735-2CFC-866A-10ED4F0B5EDD}"/>
              </a:ext>
            </a:extLst>
          </p:cNvPr>
          <p:cNvSpPr txBox="1"/>
          <p:nvPr/>
        </p:nvSpPr>
        <p:spPr>
          <a:xfrm>
            <a:off x="1026511" y="2337724"/>
            <a:ext cx="10257258" cy="1707390"/>
          </a:xfrm>
          <a:prstGeom prst="rect">
            <a:avLst/>
          </a:prstGeom>
          <a:noFill/>
        </p:spPr>
        <p:txBody>
          <a:bodyPr wrap="square" rtlCol="0">
            <a:spAutoFit/>
          </a:bodyPr>
          <a:lstStyle/>
          <a:p>
            <a:pPr marL="0" marR="0" algn="just">
              <a:lnSpc>
                <a:spcPct val="150000"/>
              </a:lnSpc>
              <a:spcBef>
                <a:spcPts val="0"/>
              </a:spcBef>
              <a:spcAft>
                <a:spcPts val="0"/>
              </a:spcAft>
            </a:pPr>
            <a:r>
              <a:rPr lang="en-US" sz="1800" dirty="0">
                <a:effectLst/>
                <a:latin typeface="+mj-lt"/>
                <a:ea typeface="Times New Roman" panose="02020603050405020304" pitchFamily="18" charset="0"/>
              </a:rPr>
              <a:t>In this project, decreasing False Negative is more important than decreasing False Positive. And in this regard, the RF with important features has performed the best. </a:t>
            </a:r>
            <a:r>
              <a:rPr lang="en-US" sz="1800" dirty="0">
                <a:effectLst/>
                <a:latin typeface="+mj-lt"/>
                <a:ea typeface="Calibri" panose="020F0502020204030204" pitchFamily="34" charset="0"/>
              </a:rPr>
              <a:t>It could be observed that RF has been able to significantly increase the performance on all quality parameters and also been able to keep the False Negative to the lowest across all models.</a:t>
            </a:r>
            <a:endParaRPr lang="en-US" sz="1800" dirty="0">
              <a:effectLst/>
              <a:latin typeface="+mj-lt"/>
              <a:ea typeface="Times New Roman" panose="02020603050405020304" pitchFamily="18" charset="0"/>
            </a:endParaRPr>
          </a:p>
        </p:txBody>
      </p:sp>
    </p:spTree>
    <p:extLst>
      <p:ext uri="{BB962C8B-B14F-4D97-AF65-F5344CB8AC3E}">
        <p14:creationId xmlns:p14="http://schemas.microsoft.com/office/powerpoint/2010/main" val="4151224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393460"/>
            <a:ext cx="8382000" cy="670055"/>
          </a:xfrm>
        </p:spPr>
        <p:txBody>
          <a:bodyPr/>
          <a:lstStyle/>
          <a:p>
            <a:r>
              <a:rPr lang="en-US" dirty="0"/>
              <a:t>Conclusion and Future Work</a:t>
            </a:r>
          </a:p>
        </p:txBody>
      </p:sp>
      <p:sp>
        <p:nvSpPr>
          <p:cNvPr id="12" name="TextBox 11">
            <a:extLst>
              <a:ext uri="{FF2B5EF4-FFF2-40B4-BE49-F238E27FC236}">
                <a16:creationId xmlns:a16="http://schemas.microsoft.com/office/drawing/2014/main" id="{4C6F8FA6-DB08-4060-9832-77D337D2BF55}"/>
              </a:ext>
            </a:extLst>
          </p:cNvPr>
          <p:cNvSpPr txBox="1"/>
          <p:nvPr/>
        </p:nvSpPr>
        <p:spPr>
          <a:xfrm>
            <a:off x="6545944" y="1112724"/>
            <a:ext cx="5222724" cy="338554"/>
          </a:xfrm>
          <a:prstGeom prst="rect">
            <a:avLst/>
          </a:prstGeom>
          <a:noFill/>
        </p:spPr>
        <p:txBody>
          <a:bodyPr wrap="square" rtlCol="0">
            <a:spAutoFit/>
          </a:bodyPr>
          <a:lstStyle/>
          <a:p>
            <a:pPr algn="r"/>
            <a:r>
              <a:rPr lang="en-US" sz="1600" dirty="0"/>
              <a:t>Proposed solutions | Scope for future work</a:t>
            </a:r>
          </a:p>
        </p:txBody>
      </p:sp>
      <p:sp>
        <p:nvSpPr>
          <p:cNvPr id="32" name="TextBox 31">
            <a:extLst>
              <a:ext uri="{FF2B5EF4-FFF2-40B4-BE49-F238E27FC236}">
                <a16:creationId xmlns:a16="http://schemas.microsoft.com/office/drawing/2014/main" id="{5913565B-48A9-9C23-9076-618A40143FB5}"/>
              </a:ext>
            </a:extLst>
          </p:cNvPr>
          <p:cNvSpPr txBox="1"/>
          <p:nvPr/>
        </p:nvSpPr>
        <p:spPr>
          <a:xfrm>
            <a:off x="377371" y="1560867"/>
            <a:ext cx="11234057" cy="4647230"/>
          </a:xfrm>
          <a:prstGeom prst="round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marL="0" marR="0" algn="just">
              <a:lnSpc>
                <a:spcPct val="150000"/>
              </a:lnSpc>
              <a:spcBef>
                <a:spcPts val="0"/>
              </a:spcBef>
              <a:spcAft>
                <a:spcPts val="0"/>
              </a:spcAft>
            </a:pPr>
            <a:r>
              <a:rPr lang="en-US" dirty="0">
                <a:solidFill>
                  <a:sysClr val="windowText" lastClr="000000"/>
                </a:solidFill>
              </a:rPr>
              <a:t>This study helps us to identify:</a:t>
            </a:r>
          </a:p>
          <a:p>
            <a:pPr marL="342900" marR="0" lvl="0" indent="-342900" algn="just">
              <a:lnSpc>
                <a:spcPct val="150000"/>
              </a:lnSpc>
              <a:spcBef>
                <a:spcPts val="0"/>
              </a:spcBef>
              <a:spcAft>
                <a:spcPts val="0"/>
              </a:spcAft>
              <a:buFont typeface="+mj-lt"/>
              <a:buAutoNum type="arabicPeriod"/>
            </a:pPr>
            <a:r>
              <a:rPr lang="en-US" dirty="0">
                <a:solidFill>
                  <a:sysClr val="windowText" lastClr="000000"/>
                </a:solidFill>
              </a:rPr>
              <a:t>Whether the claim is filed properly and with proper logical timelines.</a:t>
            </a:r>
          </a:p>
          <a:p>
            <a:pPr marL="342900" marR="0" lvl="0" indent="-342900" algn="just">
              <a:lnSpc>
                <a:spcPct val="150000"/>
              </a:lnSpc>
              <a:spcBef>
                <a:spcPts val="0"/>
              </a:spcBef>
              <a:spcAft>
                <a:spcPts val="0"/>
              </a:spcAft>
              <a:buFont typeface="+mj-lt"/>
              <a:buAutoNum type="arabicPeriod"/>
            </a:pPr>
            <a:r>
              <a:rPr lang="en-US" dirty="0">
                <a:solidFill>
                  <a:sysClr val="windowText" lastClr="000000"/>
                </a:solidFill>
              </a:rPr>
              <a:t>Whether the claim has some high-risk scores in terms of patient chronic disease, high claim amount or any other.</a:t>
            </a:r>
          </a:p>
          <a:p>
            <a:pPr marL="342900" marR="0" lvl="0" indent="-342900" algn="just">
              <a:lnSpc>
                <a:spcPct val="150000"/>
              </a:lnSpc>
              <a:spcBef>
                <a:spcPts val="0"/>
              </a:spcBef>
              <a:spcAft>
                <a:spcPts val="0"/>
              </a:spcAft>
              <a:buFont typeface="+mj-lt"/>
              <a:buAutoNum type="arabicPeriod"/>
            </a:pPr>
            <a:r>
              <a:rPr lang="en-US" dirty="0">
                <a:solidFill>
                  <a:sysClr val="windowText" lastClr="000000"/>
                </a:solidFill>
              </a:rPr>
              <a:t>Whether the provider or physician is usually relating to sending higher claims or services which are not needed for some kinds of diagnosis or issues.</a:t>
            </a:r>
          </a:p>
          <a:p>
            <a:pPr marL="342900" marR="0" lvl="0" indent="-342900" algn="just">
              <a:lnSpc>
                <a:spcPct val="150000"/>
              </a:lnSpc>
              <a:spcBef>
                <a:spcPts val="0"/>
              </a:spcBef>
              <a:spcAft>
                <a:spcPts val="0"/>
              </a:spcAft>
              <a:buFont typeface="+mj-lt"/>
              <a:buAutoNum type="arabicPeriod"/>
            </a:pPr>
            <a:r>
              <a:rPr lang="en-US" dirty="0">
                <a:solidFill>
                  <a:sysClr val="windowText" lastClr="000000"/>
                </a:solidFill>
              </a:rPr>
              <a:t>Whether the provider or physician is located near any other fraud-related physician or provider.</a:t>
            </a:r>
          </a:p>
          <a:p>
            <a:pPr marL="342900" marR="0" lvl="0" indent="-342900" algn="just">
              <a:lnSpc>
                <a:spcPct val="150000"/>
              </a:lnSpc>
              <a:spcBef>
                <a:spcPts val="0"/>
              </a:spcBef>
              <a:spcAft>
                <a:spcPts val="0"/>
              </a:spcAft>
              <a:buFont typeface="+mj-lt"/>
              <a:buAutoNum type="arabicPeriod"/>
            </a:pPr>
            <a:r>
              <a:rPr lang="en-US" dirty="0">
                <a:solidFill>
                  <a:sysClr val="windowText" lastClr="000000"/>
                </a:solidFill>
              </a:rPr>
              <a:t>Whether the fraud is based on an existing pattern or a new method of conducting fraud has been initiated by the beneficiary or related parties.</a:t>
            </a:r>
          </a:p>
        </p:txBody>
      </p:sp>
    </p:spTree>
    <p:extLst>
      <p:ext uri="{BB962C8B-B14F-4D97-AF65-F5344CB8AC3E}">
        <p14:creationId xmlns:p14="http://schemas.microsoft.com/office/powerpoint/2010/main" val="332555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Box 2"/>
          <p:cNvSpPr txBox="1"/>
          <p:nvPr/>
        </p:nvSpPr>
        <p:spPr>
          <a:xfrm>
            <a:off x="7847463" y="1119114"/>
            <a:ext cx="4039738" cy="338554"/>
          </a:xfrm>
          <a:prstGeom prst="rect">
            <a:avLst/>
          </a:prstGeom>
          <a:noFill/>
        </p:spPr>
        <p:txBody>
          <a:bodyPr wrap="square" rtlCol="0">
            <a:spAutoFit/>
          </a:bodyPr>
          <a:lstStyle/>
          <a:p>
            <a:pPr algn="r"/>
            <a:r>
              <a:rPr lang="en-US" sz="1600" dirty="0"/>
              <a:t>Bibliography | Webliography</a:t>
            </a:r>
          </a:p>
        </p:txBody>
      </p:sp>
      <p:sp>
        <p:nvSpPr>
          <p:cNvPr id="5" name="TextBox 4">
            <a:extLst>
              <a:ext uri="{FF2B5EF4-FFF2-40B4-BE49-F238E27FC236}">
                <a16:creationId xmlns:a16="http://schemas.microsoft.com/office/drawing/2014/main" id="{6F39D12A-B3B6-85F9-175B-2BDA7335B8D0}"/>
              </a:ext>
            </a:extLst>
          </p:cNvPr>
          <p:cNvSpPr txBox="1"/>
          <p:nvPr/>
        </p:nvSpPr>
        <p:spPr>
          <a:xfrm>
            <a:off x="449925" y="1581507"/>
            <a:ext cx="11292149" cy="4192814"/>
          </a:xfrm>
          <a:prstGeom prst="rect">
            <a:avLst/>
          </a:prstGeom>
          <a:noFill/>
        </p:spPr>
        <p:txBody>
          <a:bodyPr wrap="square" rtlCol="0">
            <a:spAutoFit/>
          </a:bodyPr>
          <a:lstStyle/>
          <a:p>
            <a:pPr marL="342900" marR="0" lvl="0" indent="-342900">
              <a:lnSpc>
                <a:spcPct val="150000"/>
              </a:lnSpc>
              <a:spcBef>
                <a:spcPts val="160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Görkem Gençer. (2022). </a:t>
            </a:r>
            <a:r>
              <a:rPr lang="en-US" sz="1600" i="1" dirty="0">
                <a:effectLst/>
                <a:latin typeface="Times New Roman" panose="02020603050405020304" pitchFamily="18" charset="0"/>
                <a:ea typeface="Times New Roman" panose="02020603050405020304" pitchFamily="18" charset="0"/>
              </a:rPr>
              <a:t>3 Ways AI is Changing the Health Insurance Sector</a:t>
            </a:r>
            <a:r>
              <a:rPr lang="en-US" sz="1600" dirty="0">
                <a:effectLst/>
                <a:latin typeface="Times New Roman" panose="02020603050405020304" pitchFamily="18" charset="0"/>
                <a:ea typeface="Times New Roman" panose="02020603050405020304" pitchFamily="18" charset="0"/>
              </a:rPr>
              <a:t>. https://research.aimultiple.com/ai-health-insurance/</a:t>
            </a:r>
          </a:p>
          <a:p>
            <a:pPr marL="342900" marR="0" lvl="0" indent="-342900">
              <a:lnSpc>
                <a:spcPct val="150000"/>
              </a:lnSpc>
              <a:spcBef>
                <a:spcPts val="160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Thornton, D., van Capelleveen, G., Poel, M., van Hillegersberg, J., &amp; Mueller, R. M. (2014). </a:t>
            </a:r>
            <a:r>
              <a:rPr lang="en-US" sz="1600" i="1" dirty="0">
                <a:effectLst/>
                <a:latin typeface="Times New Roman" panose="02020603050405020304" pitchFamily="18" charset="0"/>
                <a:ea typeface="Times New Roman" panose="02020603050405020304" pitchFamily="18" charset="0"/>
              </a:rPr>
              <a:t>Outlier-based Health Insurance Fraud Detection for U.S. Medicaid Data</a:t>
            </a:r>
            <a:r>
              <a:rPr lang="en-US" sz="1600" dirty="0">
                <a:effectLst/>
                <a:latin typeface="Times New Roman" panose="02020603050405020304" pitchFamily="18" charset="0"/>
                <a:ea typeface="Times New Roman" panose="02020603050405020304" pitchFamily="18" charset="0"/>
              </a:rPr>
              <a:t>. https://doi.org/10.5220/0004986106840694</a:t>
            </a:r>
            <a:r>
              <a:rPr lang="en-IN"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160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Settipalli, L., &amp; Gangadharan, G. R. (2021). Provider profiling and labeling of fraudulent health insurance claims using Weighted MultiTree. </a:t>
            </a:r>
            <a:r>
              <a:rPr lang="en-US" sz="1600" i="1" dirty="0">
                <a:effectLst/>
                <a:latin typeface="Times New Roman" panose="02020603050405020304" pitchFamily="18" charset="0"/>
                <a:ea typeface="Times New Roman" panose="02020603050405020304" pitchFamily="18" charset="0"/>
              </a:rPr>
              <a:t>Journal of Ambient Intelligence and Humanized Computing</a:t>
            </a:r>
            <a:r>
              <a:rPr lang="en-US" sz="1600" dirty="0">
                <a:effectLst/>
                <a:latin typeface="Times New Roman" panose="02020603050405020304" pitchFamily="18" charset="0"/>
                <a:ea typeface="Times New Roman" panose="02020603050405020304" pitchFamily="18" charset="0"/>
              </a:rPr>
              <a:t>. https://doi.org/10.1007/s12652-021-03481-6</a:t>
            </a:r>
          </a:p>
          <a:p>
            <a:pPr marL="342900" marR="0" lvl="0" indent="-342900">
              <a:lnSpc>
                <a:spcPct val="150000"/>
              </a:lnSpc>
              <a:spcBef>
                <a:spcPts val="160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Li, J., Huang, &amp; K.-Y., Jin, J., &amp; Shi, J. (2008). </a:t>
            </a:r>
            <a:r>
              <a:rPr lang="en-US" sz="1600" i="1" dirty="0">
                <a:effectLst/>
                <a:latin typeface="Times New Roman" panose="02020603050405020304" pitchFamily="18" charset="0"/>
                <a:ea typeface="Times New Roman" panose="02020603050405020304" pitchFamily="18" charset="0"/>
              </a:rPr>
              <a:t>A survey on statistical methods for health care fraud detection</a:t>
            </a:r>
            <a:r>
              <a:rPr lang="en-US" sz="1600" dirty="0">
                <a:effectLst/>
                <a:latin typeface="Times New Roman" panose="02020603050405020304" pitchFamily="18" charset="0"/>
                <a:ea typeface="Times New Roman" panose="02020603050405020304" pitchFamily="18" charset="0"/>
              </a:rPr>
              <a:t>. https://doi.org/10.1007/s10729-007-9045-4</a:t>
            </a:r>
          </a:p>
          <a:p>
            <a:pPr marL="342900" marR="0" lvl="0" indent="-342900">
              <a:lnSpc>
                <a:spcPct val="150000"/>
              </a:lnSpc>
              <a:spcBef>
                <a:spcPts val="160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Kanksha, Bhaskar, A., Pande, S., Malik, R., &amp; Khamparia, A. (2021). An intelligent unsupervised technique for fraud detection in health care systems. </a:t>
            </a:r>
            <a:r>
              <a:rPr lang="en-US" sz="1600" i="1" dirty="0">
                <a:effectLst/>
                <a:latin typeface="Times New Roman" panose="02020603050405020304" pitchFamily="18" charset="0"/>
                <a:ea typeface="Times New Roman" panose="02020603050405020304" pitchFamily="18" charset="0"/>
              </a:rPr>
              <a:t>Intelligent Decision Technologies</a:t>
            </a:r>
            <a:r>
              <a:rPr lang="en-US" sz="1600"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15</a:t>
            </a:r>
            <a:r>
              <a:rPr lang="en-US" sz="1600" dirty="0">
                <a:effectLst/>
                <a:latin typeface="Times New Roman" panose="02020603050405020304" pitchFamily="18" charset="0"/>
                <a:ea typeface="Times New Roman" panose="02020603050405020304" pitchFamily="18" charset="0"/>
              </a:rPr>
              <a:t>(1). https://doi.org/10.3233/IDT-200052</a:t>
            </a:r>
          </a:p>
        </p:txBody>
      </p:sp>
    </p:spTree>
    <p:extLst>
      <p:ext uri="{BB962C8B-B14F-4D97-AF65-F5344CB8AC3E}">
        <p14:creationId xmlns:p14="http://schemas.microsoft.com/office/powerpoint/2010/main" val="801927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Annexure </a:t>
            </a:r>
          </a:p>
        </p:txBody>
      </p:sp>
      <p:sp>
        <p:nvSpPr>
          <p:cNvPr id="3" name="TextBox 2"/>
          <p:cNvSpPr txBox="1"/>
          <p:nvPr/>
        </p:nvSpPr>
        <p:spPr>
          <a:xfrm>
            <a:off x="7506269" y="1146410"/>
            <a:ext cx="4380932" cy="338554"/>
          </a:xfrm>
          <a:prstGeom prst="rect">
            <a:avLst/>
          </a:prstGeom>
          <a:noFill/>
        </p:spPr>
        <p:txBody>
          <a:bodyPr wrap="square" rtlCol="0">
            <a:spAutoFit/>
          </a:bodyPr>
          <a:lstStyle/>
          <a:p>
            <a:pPr algn="r"/>
            <a:r>
              <a:rPr lang="en-US" sz="1600" dirty="0"/>
              <a:t>Plagiarism score</a:t>
            </a:r>
          </a:p>
        </p:txBody>
      </p:sp>
      <p:pic>
        <p:nvPicPr>
          <p:cNvPr id="6" name="Picture 5">
            <a:extLst>
              <a:ext uri="{FF2B5EF4-FFF2-40B4-BE49-F238E27FC236}">
                <a16:creationId xmlns:a16="http://schemas.microsoft.com/office/drawing/2014/main" id="{1E027EBF-D664-79EC-92F9-5A7F01A592A0}"/>
              </a:ext>
            </a:extLst>
          </p:cNvPr>
          <p:cNvPicPr>
            <a:picLocks noChangeAspect="1"/>
          </p:cNvPicPr>
          <p:nvPr/>
        </p:nvPicPr>
        <p:blipFill>
          <a:blip r:embed="rId2"/>
          <a:stretch>
            <a:fillRect/>
          </a:stretch>
        </p:blipFill>
        <p:spPr>
          <a:xfrm>
            <a:off x="1062037" y="2057400"/>
            <a:ext cx="10067925" cy="2743200"/>
          </a:xfrm>
          <a:prstGeom prst="rect">
            <a:avLst/>
          </a:prstGeom>
        </p:spPr>
      </p:pic>
    </p:spTree>
    <p:extLst>
      <p:ext uri="{BB962C8B-B14F-4D97-AF65-F5344CB8AC3E}">
        <p14:creationId xmlns:p14="http://schemas.microsoft.com/office/powerpoint/2010/main" val="89632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1041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Insurance Market </a:t>
            </a:r>
          </a:p>
        </p:txBody>
      </p:sp>
      <p:sp>
        <p:nvSpPr>
          <p:cNvPr id="7" name="Rectangle: Rounded Corners 6">
            <a:extLst>
              <a:ext uri="{FF2B5EF4-FFF2-40B4-BE49-F238E27FC236}">
                <a16:creationId xmlns:a16="http://schemas.microsoft.com/office/drawing/2014/main" id="{D19F0535-44AB-EC81-D563-41F6594A5CB2}"/>
              </a:ext>
            </a:extLst>
          </p:cNvPr>
          <p:cNvSpPr/>
          <p:nvPr/>
        </p:nvSpPr>
        <p:spPr>
          <a:xfrm>
            <a:off x="1345191" y="2659996"/>
            <a:ext cx="2695868" cy="1055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Cost of Healthcare insurance</a:t>
            </a:r>
          </a:p>
        </p:txBody>
      </p:sp>
      <p:sp>
        <p:nvSpPr>
          <p:cNvPr id="13" name="Rectangle: Rounded Corners 12">
            <a:extLst>
              <a:ext uri="{FF2B5EF4-FFF2-40B4-BE49-F238E27FC236}">
                <a16:creationId xmlns:a16="http://schemas.microsoft.com/office/drawing/2014/main" id="{26E93EB8-F478-D32A-7B56-78C51D4AE9A5}"/>
              </a:ext>
            </a:extLst>
          </p:cNvPr>
          <p:cNvSpPr/>
          <p:nvPr/>
        </p:nvSpPr>
        <p:spPr>
          <a:xfrm>
            <a:off x="6808901" y="2052418"/>
            <a:ext cx="3865377" cy="790542"/>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Cost of Frauds in Healthcare Insurance</a:t>
            </a:r>
          </a:p>
        </p:txBody>
      </p:sp>
      <p:sp>
        <p:nvSpPr>
          <p:cNvPr id="18" name="TextBox 17">
            <a:extLst>
              <a:ext uri="{FF2B5EF4-FFF2-40B4-BE49-F238E27FC236}">
                <a16:creationId xmlns:a16="http://schemas.microsoft.com/office/drawing/2014/main" id="{BAB482C0-A227-B5EA-4FA1-AB23BC8E0F4B}"/>
              </a:ext>
            </a:extLst>
          </p:cNvPr>
          <p:cNvSpPr txBox="1"/>
          <p:nvPr/>
        </p:nvSpPr>
        <p:spPr>
          <a:xfrm>
            <a:off x="1345191" y="3981859"/>
            <a:ext cx="2837834" cy="1021556"/>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800" b="1" dirty="0"/>
              <a:t>$700 Billion </a:t>
            </a:r>
            <a:r>
              <a:rPr lang="en-US" sz="1800" dirty="0"/>
              <a:t>Insurance spending in 2020 on healthcare </a:t>
            </a:r>
            <a:endParaRPr lang="en-US" dirty="0"/>
          </a:p>
        </p:txBody>
      </p:sp>
      <p:sp>
        <p:nvSpPr>
          <p:cNvPr id="19" name="TextBox 18">
            <a:extLst>
              <a:ext uri="{FF2B5EF4-FFF2-40B4-BE49-F238E27FC236}">
                <a16:creationId xmlns:a16="http://schemas.microsoft.com/office/drawing/2014/main" id="{C8EE95AD-6DC1-A4E2-E0E0-79C3DDE5CD9F}"/>
              </a:ext>
            </a:extLst>
          </p:cNvPr>
          <p:cNvSpPr txBox="1"/>
          <p:nvPr/>
        </p:nvSpPr>
        <p:spPr>
          <a:xfrm>
            <a:off x="7422281" y="3013252"/>
            <a:ext cx="2560971" cy="923330"/>
          </a:xfrm>
          <a:prstGeom prst="rect">
            <a:avLst/>
          </a:prstGeom>
          <a:noFill/>
        </p:spPr>
        <p:txBody>
          <a:bodyPr wrap="square">
            <a:spAutoFit/>
          </a:bodyPr>
          <a:lstStyle/>
          <a:p>
            <a:pPr algn="ctr"/>
            <a:r>
              <a:rPr lang="en-US" sz="1800" b="1" dirty="0"/>
              <a:t>$49 Billion </a:t>
            </a:r>
            <a:r>
              <a:rPr lang="en-US" sz="1800" dirty="0"/>
              <a:t>Insurance fraud spending in 2020 on healthcare </a:t>
            </a:r>
            <a:endParaRPr lang="en-US" dirty="0"/>
          </a:p>
        </p:txBody>
      </p:sp>
      <p:sp>
        <p:nvSpPr>
          <p:cNvPr id="20" name="Rectangle: Rounded Corners 19">
            <a:extLst>
              <a:ext uri="{FF2B5EF4-FFF2-40B4-BE49-F238E27FC236}">
                <a16:creationId xmlns:a16="http://schemas.microsoft.com/office/drawing/2014/main" id="{FD0A4649-EE03-495A-A479-1B9F5E0008E9}"/>
              </a:ext>
            </a:extLst>
          </p:cNvPr>
          <p:cNvSpPr/>
          <p:nvPr/>
        </p:nvSpPr>
        <p:spPr>
          <a:xfrm>
            <a:off x="8008977" y="4187038"/>
            <a:ext cx="1591248" cy="143630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 of total insurance spend</a:t>
            </a:r>
          </a:p>
        </p:txBody>
      </p:sp>
    </p:spTree>
    <p:extLst>
      <p:ext uri="{BB962C8B-B14F-4D97-AF65-F5344CB8AC3E}">
        <p14:creationId xmlns:p14="http://schemas.microsoft.com/office/powerpoint/2010/main" val="144731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9" name="Rectangle 8"/>
          <p:cNvSpPr/>
          <p:nvPr/>
        </p:nvSpPr>
        <p:spPr>
          <a:xfrm>
            <a:off x="7467469" y="1104459"/>
            <a:ext cx="4463081" cy="369332"/>
          </a:xfrm>
          <a:prstGeom prst="rect">
            <a:avLst/>
          </a:prstGeom>
        </p:spPr>
        <p:txBody>
          <a:bodyPr wrap="none">
            <a:spAutoFit/>
          </a:bodyPr>
          <a:lstStyle/>
          <a:p>
            <a:r>
              <a:rPr lang="en-US" dirty="0"/>
              <a:t>Business Problem |  Analytics Solution </a:t>
            </a:r>
          </a:p>
        </p:txBody>
      </p:sp>
      <p:grpSp>
        <p:nvGrpSpPr>
          <p:cNvPr id="6" name="Group 5">
            <a:extLst>
              <a:ext uri="{FF2B5EF4-FFF2-40B4-BE49-F238E27FC236}">
                <a16:creationId xmlns:a16="http://schemas.microsoft.com/office/drawing/2014/main" id="{B87D9D0F-98CA-3034-3F9A-1CB84A65A614}"/>
              </a:ext>
            </a:extLst>
          </p:cNvPr>
          <p:cNvGrpSpPr/>
          <p:nvPr/>
        </p:nvGrpSpPr>
        <p:grpSpPr>
          <a:xfrm>
            <a:off x="476519" y="1770842"/>
            <a:ext cx="5190186" cy="2575775"/>
            <a:chOff x="476518" y="2511380"/>
            <a:chExt cx="5190186" cy="2575775"/>
          </a:xfrm>
        </p:grpSpPr>
        <p:sp>
          <p:nvSpPr>
            <p:cNvPr id="4" name="Oval 3">
              <a:extLst>
                <a:ext uri="{FF2B5EF4-FFF2-40B4-BE49-F238E27FC236}">
                  <a16:creationId xmlns:a16="http://schemas.microsoft.com/office/drawing/2014/main" id="{786591E3-4B8B-A0C0-522C-BFDF17FC793A}"/>
                </a:ext>
              </a:extLst>
            </p:cNvPr>
            <p:cNvSpPr/>
            <p:nvPr/>
          </p:nvSpPr>
          <p:spPr>
            <a:xfrm>
              <a:off x="476518" y="2511380"/>
              <a:ext cx="5190186" cy="25757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Physicians believe their colleagues perform unnecessary procedures if it could profit them.</a:t>
              </a:r>
            </a:p>
          </p:txBody>
        </p:sp>
        <p:sp>
          <p:nvSpPr>
            <p:cNvPr id="5" name="Rectangle: Rounded Corners 4">
              <a:extLst>
                <a:ext uri="{FF2B5EF4-FFF2-40B4-BE49-F238E27FC236}">
                  <a16:creationId xmlns:a16="http://schemas.microsoft.com/office/drawing/2014/main" id="{DB5A1104-14A8-7257-392A-01A2B3CEA4C2}"/>
                </a:ext>
              </a:extLst>
            </p:cNvPr>
            <p:cNvSpPr/>
            <p:nvPr/>
          </p:nvSpPr>
          <p:spPr>
            <a:xfrm>
              <a:off x="4224270" y="2768956"/>
              <a:ext cx="1442434" cy="837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70%</a:t>
              </a:r>
            </a:p>
          </p:txBody>
        </p:sp>
      </p:grpSp>
      <p:grpSp>
        <p:nvGrpSpPr>
          <p:cNvPr id="7" name="Group 6">
            <a:extLst>
              <a:ext uri="{FF2B5EF4-FFF2-40B4-BE49-F238E27FC236}">
                <a16:creationId xmlns:a16="http://schemas.microsoft.com/office/drawing/2014/main" id="{C2253FD6-751F-64EB-1478-AB1B5B9D619C}"/>
              </a:ext>
            </a:extLst>
          </p:cNvPr>
          <p:cNvGrpSpPr/>
          <p:nvPr/>
        </p:nvGrpSpPr>
        <p:grpSpPr>
          <a:xfrm>
            <a:off x="6229080" y="1608781"/>
            <a:ext cx="5486401" cy="2575775"/>
            <a:chOff x="180303" y="2511380"/>
            <a:chExt cx="5486401" cy="2575775"/>
          </a:xfrm>
        </p:grpSpPr>
        <p:sp>
          <p:nvSpPr>
            <p:cNvPr id="8" name="Oval 7">
              <a:extLst>
                <a:ext uri="{FF2B5EF4-FFF2-40B4-BE49-F238E27FC236}">
                  <a16:creationId xmlns:a16="http://schemas.microsoft.com/office/drawing/2014/main" id="{5A9DD888-F007-35DA-3406-B5F2BF4F8F95}"/>
                </a:ext>
              </a:extLst>
            </p:cNvPr>
            <p:cNvSpPr/>
            <p:nvPr/>
          </p:nvSpPr>
          <p:spPr>
            <a:xfrm>
              <a:off x="476518" y="2511380"/>
              <a:ext cx="5190186" cy="25757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t>Percentage of medical professionals think that patients' fear of malpractice lawsuits is the primary driver of overtreatment.</a:t>
              </a:r>
            </a:p>
          </p:txBody>
        </p:sp>
        <p:sp>
          <p:nvSpPr>
            <p:cNvPr id="10" name="Rectangle: Rounded Corners 9">
              <a:extLst>
                <a:ext uri="{FF2B5EF4-FFF2-40B4-BE49-F238E27FC236}">
                  <a16:creationId xmlns:a16="http://schemas.microsoft.com/office/drawing/2014/main" id="{A36BCD6C-4645-FBD8-5660-301795A7D94A}"/>
                </a:ext>
              </a:extLst>
            </p:cNvPr>
            <p:cNvSpPr/>
            <p:nvPr/>
          </p:nvSpPr>
          <p:spPr>
            <a:xfrm>
              <a:off x="180303" y="2923503"/>
              <a:ext cx="1442434" cy="837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85%</a:t>
              </a:r>
            </a:p>
          </p:txBody>
        </p:sp>
      </p:grpSp>
      <p:sp>
        <p:nvSpPr>
          <p:cNvPr id="11" name="TextBox 10">
            <a:extLst>
              <a:ext uri="{FF2B5EF4-FFF2-40B4-BE49-F238E27FC236}">
                <a16:creationId xmlns:a16="http://schemas.microsoft.com/office/drawing/2014/main" id="{B48BE7A8-BDA8-EB52-A990-984FCBE974A5}"/>
              </a:ext>
            </a:extLst>
          </p:cNvPr>
          <p:cNvSpPr txBox="1"/>
          <p:nvPr/>
        </p:nvSpPr>
        <p:spPr>
          <a:xfrm>
            <a:off x="874059" y="4758740"/>
            <a:ext cx="10443882" cy="1477328"/>
          </a:xfrm>
          <a:prstGeom prst="rect">
            <a:avLst/>
          </a:prstGeom>
          <a:noFill/>
        </p:spPr>
        <p:txBody>
          <a:bodyPr wrap="square">
            <a:spAutoFit/>
          </a:bodyPr>
          <a:lstStyle/>
          <a:p>
            <a:r>
              <a:rPr lang="en-US" b="1" dirty="0"/>
              <a:t>Analytics Solution:</a:t>
            </a:r>
          </a:p>
          <a:p>
            <a:pPr marL="285750" indent="-285750">
              <a:buFont typeface="Arial" panose="020B0604020202020204" pitchFamily="34" charset="0"/>
              <a:buChar char="•"/>
            </a:pPr>
            <a:r>
              <a:rPr lang="en-US" dirty="0"/>
              <a:t>Feature engineering on 360 features in the data set</a:t>
            </a:r>
          </a:p>
          <a:p>
            <a:pPr marL="285750" indent="-285750">
              <a:buFont typeface="Arial" panose="020B0604020202020204" pitchFamily="34" charset="0"/>
              <a:buChar char="•"/>
            </a:pPr>
            <a:r>
              <a:rPr lang="en-US" dirty="0"/>
              <a:t>Using ensemble models to classify the Medical fraud data</a:t>
            </a:r>
          </a:p>
          <a:p>
            <a:pPr marL="285750" indent="-285750">
              <a:buFont typeface="Arial" panose="020B0604020202020204" pitchFamily="34" charset="0"/>
              <a:buChar char="•"/>
            </a:pPr>
            <a:r>
              <a:rPr lang="en-US" dirty="0"/>
              <a:t>Models implemented in this study are LR, DT, SVC and NB</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6204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solidFill>
                  <a:schemeClr val="tx1">
                    <a:lumMod val="75000"/>
                    <a:lumOff val="25000"/>
                  </a:schemeClr>
                </a:solidFill>
                <a:cs typeface="Arial" pitchFamily="34" charset="0"/>
              </a:rPr>
              <a:t>Project Objectives  </a:t>
            </a:r>
            <a:endParaRPr lang="en-US" dirty="0"/>
          </a:p>
        </p:txBody>
      </p:sp>
      <p:grpSp>
        <p:nvGrpSpPr>
          <p:cNvPr id="4" name="Group 3">
            <a:extLst>
              <a:ext uri="{FF2B5EF4-FFF2-40B4-BE49-F238E27FC236}">
                <a16:creationId xmlns:a16="http://schemas.microsoft.com/office/drawing/2014/main" id="{954C3117-0FA8-2AEF-8652-597AF40F734C}"/>
              </a:ext>
            </a:extLst>
          </p:cNvPr>
          <p:cNvGrpSpPr/>
          <p:nvPr/>
        </p:nvGrpSpPr>
        <p:grpSpPr>
          <a:xfrm>
            <a:off x="605308" y="1409281"/>
            <a:ext cx="4621116" cy="2176602"/>
            <a:chOff x="476518" y="2511380"/>
            <a:chExt cx="5190186" cy="2575775"/>
          </a:xfrm>
        </p:grpSpPr>
        <p:sp>
          <p:nvSpPr>
            <p:cNvPr id="5" name="Oval 4">
              <a:extLst>
                <a:ext uri="{FF2B5EF4-FFF2-40B4-BE49-F238E27FC236}">
                  <a16:creationId xmlns:a16="http://schemas.microsoft.com/office/drawing/2014/main" id="{F4F213F9-7B01-1CC6-E09A-A76E76B2DB42}"/>
                </a:ext>
              </a:extLst>
            </p:cNvPr>
            <p:cNvSpPr/>
            <p:nvPr/>
          </p:nvSpPr>
          <p:spPr>
            <a:xfrm>
              <a:off x="476518" y="2511380"/>
              <a:ext cx="5190186" cy="25757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To identify fraudulent claims</a:t>
              </a:r>
            </a:p>
          </p:txBody>
        </p:sp>
        <p:sp>
          <p:nvSpPr>
            <p:cNvPr id="6" name="Rectangle: Rounded Corners 5">
              <a:extLst>
                <a:ext uri="{FF2B5EF4-FFF2-40B4-BE49-F238E27FC236}">
                  <a16:creationId xmlns:a16="http://schemas.microsoft.com/office/drawing/2014/main" id="{661FEF0E-9FAB-116E-AD96-8D89C4E8B31A}"/>
                </a:ext>
              </a:extLst>
            </p:cNvPr>
            <p:cNvSpPr/>
            <p:nvPr/>
          </p:nvSpPr>
          <p:spPr>
            <a:xfrm>
              <a:off x="4079621" y="2678945"/>
              <a:ext cx="1587083" cy="837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Outcome 1</a:t>
              </a:r>
            </a:p>
          </p:txBody>
        </p:sp>
      </p:grpSp>
      <p:grpSp>
        <p:nvGrpSpPr>
          <p:cNvPr id="7" name="Group 6">
            <a:extLst>
              <a:ext uri="{FF2B5EF4-FFF2-40B4-BE49-F238E27FC236}">
                <a16:creationId xmlns:a16="http://schemas.microsoft.com/office/drawing/2014/main" id="{B694DC2B-C1A1-CD2C-761A-15E69111E766}"/>
              </a:ext>
            </a:extLst>
          </p:cNvPr>
          <p:cNvGrpSpPr/>
          <p:nvPr/>
        </p:nvGrpSpPr>
        <p:grpSpPr>
          <a:xfrm>
            <a:off x="555647" y="4057397"/>
            <a:ext cx="4621117" cy="2044966"/>
            <a:chOff x="476518" y="2511380"/>
            <a:chExt cx="5190187" cy="2575775"/>
          </a:xfrm>
        </p:grpSpPr>
        <p:sp>
          <p:nvSpPr>
            <p:cNvPr id="8" name="Oval 7">
              <a:extLst>
                <a:ext uri="{FF2B5EF4-FFF2-40B4-BE49-F238E27FC236}">
                  <a16:creationId xmlns:a16="http://schemas.microsoft.com/office/drawing/2014/main" id="{A0C93F3E-D200-A0CE-353D-44E9EFC46403}"/>
                </a:ext>
              </a:extLst>
            </p:cNvPr>
            <p:cNvSpPr/>
            <p:nvPr/>
          </p:nvSpPr>
          <p:spPr>
            <a:xfrm>
              <a:off x="476518" y="2511380"/>
              <a:ext cx="5190186" cy="25757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Monitor the claims for anomalies.</a:t>
              </a:r>
            </a:p>
          </p:txBody>
        </p:sp>
        <p:sp>
          <p:nvSpPr>
            <p:cNvPr id="10" name="Rectangle: Rounded Corners 9">
              <a:extLst>
                <a:ext uri="{FF2B5EF4-FFF2-40B4-BE49-F238E27FC236}">
                  <a16:creationId xmlns:a16="http://schemas.microsoft.com/office/drawing/2014/main" id="{9F903F1B-F8B3-CDDA-222C-4CDD46C997C9}"/>
                </a:ext>
              </a:extLst>
            </p:cNvPr>
            <p:cNvSpPr/>
            <p:nvPr/>
          </p:nvSpPr>
          <p:spPr>
            <a:xfrm>
              <a:off x="4016207" y="2768955"/>
              <a:ext cx="1650498" cy="837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Outcome 2</a:t>
              </a:r>
            </a:p>
          </p:txBody>
        </p:sp>
      </p:grpSp>
      <p:grpSp>
        <p:nvGrpSpPr>
          <p:cNvPr id="11" name="Group 10">
            <a:extLst>
              <a:ext uri="{FF2B5EF4-FFF2-40B4-BE49-F238E27FC236}">
                <a16:creationId xmlns:a16="http://schemas.microsoft.com/office/drawing/2014/main" id="{18EDFB84-746C-0A53-8518-457387962D40}"/>
              </a:ext>
            </a:extLst>
          </p:cNvPr>
          <p:cNvGrpSpPr/>
          <p:nvPr/>
        </p:nvGrpSpPr>
        <p:grpSpPr>
          <a:xfrm>
            <a:off x="5347492" y="1234522"/>
            <a:ext cx="6409929" cy="4679925"/>
            <a:chOff x="479013" y="2297371"/>
            <a:chExt cx="5190186" cy="2535123"/>
          </a:xfrm>
        </p:grpSpPr>
        <p:sp>
          <p:nvSpPr>
            <p:cNvPr id="12" name="Rectangle: Rounded Corners 11">
              <a:extLst>
                <a:ext uri="{FF2B5EF4-FFF2-40B4-BE49-F238E27FC236}">
                  <a16:creationId xmlns:a16="http://schemas.microsoft.com/office/drawing/2014/main" id="{4911A204-CEBD-EC6C-262C-138964759C1A}"/>
                </a:ext>
              </a:extLst>
            </p:cNvPr>
            <p:cNvSpPr/>
            <p:nvPr/>
          </p:nvSpPr>
          <p:spPr>
            <a:xfrm>
              <a:off x="479013" y="2630136"/>
              <a:ext cx="5190186" cy="22023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 typeface="+mj-lt"/>
                <a:buAutoNum type="arabicPeriod"/>
              </a:pPr>
              <a:r>
                <a:rPr lang="en-US" sz="1600" dirty="0"/>
                <a:t>Whether the claim is filed properly and with proper logical timelines.</a:t>
              </a:r>
            </a:p>
            <a:p>
              <a:pPr marL="342900" indent="-342900" algn="just">
                <a:buFont typeface="+mj-lt"/>
                <a:buAutoNum type="arabicPeriod"/>
              </a:pPr>
              <a:r>
                <a:rPr lang="en-US" sz="1600" dirty="0"/>
                <a:t>Whether the claim has some high-risk scores in terms of patient chronic disease, high claim amount or any other.</a:t>
              </a:r>
            </a:p>
            <a:p>
              <a:pPr marL="342900" indent="-342900" algn="just">
                <a:buFont typeface="+mj-lt"/>
                <a:buAutoNum type="arabicPeriod"/>
              </a:pPr>
              <a:r>
                <a:rPr lang="en-US" sz="1600" dirty="0"/>
                <a:t>Whether the provider or physician is usually relating to sending higher claims or services which are not needed for some kinds of diagnosis or issues.</a:t>
              </a:r>
            </a:p>
            <a:p>
              <a:pPr marL="342900" indent="-342900" algn="just">
                <a:buFont typeface="+mj-lt"/>
                <a:buAutoNum type="arabicPeriod"/>
              </a:pPr>
              <a:r>
                <a:rPr lang="en-US" sz="1600" dirty="0"/>
                <a:t>Whether the provider or physician is located near any other fraud-related physician or provider.</a:t>
              </a:r>
            </a:p>
            <a:p>
              <a:pPr marL="342900" indent="-342900" algn="just">
                <a:buFont typeface="+mj-lt"/>
                <a:buAutoNum type="arabicPeriod"/>
              </a:pPr>
              <a:r>
                <a:rPr lang="en-US" sz="1600" dirty="0"/>
                <a:t>Whether the fraud is based on an existing pattern or a new method of conducting fraud has been initiated by the beneficiary or related parties</a:t>
              </a:r>
            </a:p>
          </p:txBody>
        </p:sp>
        <p:sp>
          <p:nvSpPr>
            <p:cNvPr id="13" name="Rectangle: Rounded Corners 12">
              <a:extLst>
                <a:ext uri="{FF2B5EF4-FFF2-40B4-BE49-F238E27FC236}">
                  <a16:creationId xmlns:a16="http://schemas.microsoft.com/office/drawing/2014/main" id="{F06978B0-EB18-533D-E1E2-C70FDAA74C86}"/>
                </a:ext>
              </a:extLst>
            </p:cNvPr>
            <p:cNvSpPr/>
            <p:nvPr/>
          </p:nvSpPr>
          <p:spPr>
            <a:xfrm>
              <a:off x="4226765" y="2297371"/>
              <a:ext cx="1442434" cy="362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Expected</a:t>
              </a:r>
            </a:p>
          </p:txBody>
        </p:sp>
      </p:grpSp>
    </p:spTree>
    <p:extLst>
      <p:ext uri="{BB962C8B-B14F-4D97-AF65-F5344CB8AC3E}">
        <p14:creationId xmlns:p14="http://schemas.microsoft.com/office/powerpoint/2010/main" val="411490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Methodology</a:t>
            </a:r>
          </a:p>
        </p:txBody>
      </p:sp>
      <p:grpSp>
        <p:nvGrpSpPr>
          <p:cNvPr id="8" name="Group 7">
            <a:extLst>
              <a:ext uri="{FF2B5EF4-FFF2-40B4-BE49-F238E27FC236}">
                <a16:creationId xmlns:a16="http://schemas.microsoft.com/office/drawing/2014/main" id="{2ED2BE35-F2E3-066A-F00C-1B00665B9068}"/>
              </a:ext>
            </a:extLst>
          </p:cNvPr>
          <p:cNvGrpSpPr/>
          <p:nvPr/>
        </p:nvGrpSpPr>
        <p:grpSpPr>
          <a:xfrm>
            <a:off x="1401096" y="1268634"/>
            <a:ext cx="10043107" cy="3362362"/>
            <a:chOff x="-4400361" y="1715069"/>
            <a:chExt cx="10043107" cy="3121098"/>
          </a:xfrm>
        </p:grpSpPr>
        <p:sp>
          <p:nvSpPr>
            <p:cNvPr id="9" name="Rectangle: Rounded Corners 8">
              <a:extLst>
                <a:ext uri="{FF2B5EF4-FFF2-40B4-BE49-F238E27FC236}">
                  <a16:creationId xmlns:a16="http://schemas.microsoft.com/office/drawing/2014/main" id="{28AD9374-F0FC-C443-54BF-0069AAB25422}"/>
                </a:ext>
              </a:extLst>
            </p:cNvPr>
            <p:cNvSpPr/>
            <p:nvPr/>
          </p:nvSpPr>
          <p:spPr>
            <a:xfrm>
              <a:off x="-4400361" y="2755266"/>
              <a:ext cx="8828200" cy="20809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dirty="0"/>
                <a:t>Data Consolidation</a:t>
              </a:r>
            </a:p>
            <a:p>
              <a:pPr marL="342900" indent="-342900">
                <a:buFont typeface="+mj-lt"/>
                <a:buAutoNum type="arabicPeriod"/>
              </a:pPr>
              <a:r>
                <a:rPr lang="en-US" dirty="0"/>
                <a:t>Logistic Regression, Decision Tree, SVC, and Gaussian Naïve Bayes Models and SMOTE oversampling ratios</a:t>
              </a:r>
            </a:p>
            <a:p>
              <a:pPr marL="342900" indent="-342900">
                <a:buFont typeface="+mj-lt"/>
                <a:buAutoNum type="arabicPeriod"/>
              </a:pPr>
              <a:r>
                <a:rPr lang="en-US" dirty="0"/>
                <a:t>Feature engineering using Random Forest.</a:t>
              </a:r>
            </a:p>
            <a:p>
              <a:pPr marL="342900" indent="-342900">
                <a:buFont typeface="+mj-lt"/>
                <a:buAutoNum type="arabicPeriod"/>
              </a:pPr>
              <a:r>
                <a:rPr lang="en-US" dirty="0"/>
                <a:t>Models run with various oversampling ratios after feature engineering.</a:t>
              </a:r>
            </a:p>
            <a:p>
              <a:pPr marL="342900" indent="-342900">
                <a:buFont typeface="+mj-lt"/>
                <a:buAutoNum type="arabicPeriod"/>
              </a:pPr>
              <a:r>
                <a:rPr lang="en-US" dirty="0"/>
                <a:t>Best model and output considered.</a:t>
              </a:r>
            </a:p>
          </p:txBody>
        </p:sp>
        <p:sp>
          <p:nvSpPr>
            <p:cNvPr id="10" name="Rectangle: Rounded Corners 9">
              <a:extLst>
                <a:ext uri="{FF2B5EF4-FFF2-40B4-BE49-F238E27FC236}">
                  <a16:creationId xmlns:a16="http://schemas.microsoft.com/office/drawing/2014/main" id="{F71571ED-1B75-0699-557A-BA32ECB8B74D}"/>
                </a:ext>
              </a:extLst>
            </p:cNvPr>
            <p:cNvSpPr/>
            <p:nvPr/>
          </p:nvSpPr>
          <p:spPr>
            <a:xfrm>
              <a:off x="3681756" y="1715069"/>
              <a:ext cx="1960990" cy="6219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Research Design</a:t>
              </a:r>
            </a:p>
          </p:txBody>
        </p:sp>
      </p:grpSp>
    </p:spTree>
    <p:extLst>
      <p:ext uri="{BB962C8B-B14F-4D97-AF65-F5344CB8AC3E}">
        <p14:creationId xmlns:p14="http://schemas.microsoft.com/office/powerpoint/2010/main" val="338766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5" name="TextBox 4">
            <a:extLst>
              <a:ext uri="{FF2B5EF4-FFF2-40B4-BE49-F238E27FC236}">
                <a16:creationId xmlns:a16="http://schemas.microsoft.com/office/drawing/2014/main" id="{4C6F8FA6-DB08-4060-9832-77D337D2BF55}"/>
              </a:ext>
            </a:extLst>
          </p:cNvPr>
          <p:cNvSpPr txBox="1"/>
          <p:nvPr/>
        </p:nvSpPr>
        <p:spPr>
          <a:xfrm>
            <a:off x="6305266" y="1131751"/>
            <a:ext cx="5463401" cy="369332"/>
          </a:xfrm>
          <a:prstGeom prst="rect">
            <a:avLst/>
          </a:prstGeom>
          <a:noFill/>
        </p:spPr>
        <p:txBody>
          <a:bodyPr wrap="square" rtlCol="0">
            <a:spAutoFit/>
          </a:bodyPr>
          <a:lstStyle/>
          <a:p>
            <a:pPr algn="r"/>
            <a:r>
              <a:rPr lang="en-US" altLang="ko-KR" dirty="0">
                <a:solidFill>
                  <a:schemeClr val="tx1">
                    <a:lumMod val="75000"/>
                    <a:lumOff val="25000"/>
                  </a:schemeClr>
                </a:solidFill>
                <a:latin typeface="+mj-lt"/>
                <a:ea typeface="FZShuTi" pitchFamily="2" charset="-122"/>
                <a:cs typeface="Arial" pitchFamily="34" charset="0"/>
              </a:rPr>
              <a:t>Business Impact | Challenges |  Monetary Impact </a:t>
            </a:r>
            <a:endParaRPr lang="en-US" altLang="ko-KR" dirty="0">
              <a:solidFill>
                <a:schemeClr val="tx1">
                  <a:lumMod val="75000"/>
                  <a:lumOff val="25000"/>
                </a:schemeClr>
              </a:solidFill>
              <a:latin typeface="+mj-lt"/>
              <a:cs typeface="Arial" pitchFamily="34" charset="0"/>
            </a:endParaRPr>
          </a:p>
        </p:txBody>
      </p:sp>
      <p:sp>
        <p:nvSpPr>
          <p:cNvPr id="3" name="TextBox 2">
            <a:extLst>
              <a:ext uri="{FF2B5EF4-FFF2-40B4-BE49-F238E27FC236}">
                <a16:creationId xmlns:a16="http://schemas.microsoft.com/office/drawing/2014/main" id="{6861FAB7-4F11-C81F-EABB-EEEFA80605AF}"/>
              </a:ext>
            </a:extLst>
          </p:cNvPr>
          <p:cNvSpPr txBox="1"/>
          <p:nvPr/>
        </p:nvSpPr>
        <p:spPr>
          <a:xfrm>
            <a:off x="476518" y="1777285"/>
            <a:ext cx="11292149" cy="3416320"/>
          </a:xfrm>
          <a:prstGeom prst="rect">
            <a:avLst/>
          </a:prstGeom>
          <a:noFill/>
        </p:spPr>
        <p:txBody>
          <a:bodyPr wrap="square" rtlCol="0">
            <a:spAutoFit/>
          </a:bodyPr>
          <a:lstStyle/>
          <a:p>
            <a:r>
              <a:rPr lang="en-US" b="1" dirty="0"/>
              <a:t>Business Impact:</a:t>
            </a:r>
          </a:p>
          <a:p>
            <a:r>
              <a:rPr lang="en-US" dirty="0"/>
              <a:t>The cost of fraud to beneficiaries, insurance companies and everyone else is very high. The biggest impact is that this increases the cost of healthcare services as well as insurance premiums, which further impacts everyone.</a:t>
            </a:r>
          </a:p>
          <a:p>
            <a:endParaRPr lang="en-US" b="1" dirty="0">
              <a:solidFill>
                <a:srgbClr val="000000"/>
              </a:solidFill>
              <a:latin typeface="Times New Roman" panose="02020603050405020304" pitchFamily="18" charset="0"/>
            </a:endParaRPr>
          </a:p>
          <a:p>
            <a:r>
              <a:rPr lang="en-US" b="1" dirty="0"/>
              <a:t>Challenges:</a:t>
            </a:r>
          </a:p>
          <a:p>
            <a:r>
              <a:rPr lang="en-US" dirty="0"/>
              <a:t>The fraudsters are able to replicate some known ways to defraud the insurance companies. They are also innovative enough to identify new ways every day to use fraudulent claims.</a:t>
            </a:r>
          </a:p>
          <a:p>
            <a:endParaRPr lang="en-US" b="1" dirty="0"/>
          </a:p>
          <a:p>
            <a:r>
              <a:rPr lang="en-US" b="1" dirty="0"/>
              <a:t>Monetary Impact:</a:t>
            </a:r>
          </a:p>
          <a:p>
            <a:r>
              <a:rPr lang="en-US" dirty="0"/>
              <a:t>The expense of insurance claims is increasing day by day. And at approx. 10% of that, the expense due to frauds is too high.</a:t>
            </a:r>
          </a:p>
        </p:txBody>
      </p:sp>
    </p:spTree>
    <p:extLst>
      <p:ext uri="{BB962C8B-B14F-4D97-AF65-F5344CB8AC3E}">
        <p14:creationId xmlns:p14="http://schemas.microsoft.com/office/powerpoint/2010/main" val="86150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a:t>
            </a:r>
          </a:p>
        </p:txBody>
      </p:sp>
      <p:sp>
        <p:nvSpPr>
          <p:cNvPr id="3" name="TextBox 2">
            <a:extLst>
              <a:ext uri="{FF2B5EF4-FFF2-40B4-BE49-F238E27FC236}">
                <a16:creationId xmlns:a16="http://schemas.microsoft.com/office/drawing/2014/main" id="{4C6F8FA6-DB08-4060-9832-77D337D2BF55}"/>
              </a:ext>
            </a:extLst>
          </p:cNvPr>
          <p:cNvSpPr txBox="1"/>
          <p:nvPr/>
        </p:nvSpPr>
        <p:spPr>
          <a:xfrm>
            <a:off x="6769290" y="1049867"/>
            <a:ext cx="4999377" cy="338554"/>
          </a:xfrm>
          <a:prstGeom prst="rect">
            <a:avLst/>
          </a:prstGeom>
          <a:noFill/>
        </p:spPr>
        <p:txBody>
          <a:bodyPr wrap="square" rtlCol="0">
            <a:spAutoFit/>
          </a:bodyPr>
          <a:lstStyle/>
          <a:p>
            <a:pPr algn="r"/>
            <a:r>
              <a:rPr lang="en-US" altLang="ko-KR" sz="1600" dirty="0">
                <a:solidFill>
                  <a:schemeClr val="tx1">
                    <a:lumMod val="75000"/>
                    <a:lumOff val="25000"/>
                  </a:schemeClr>
                </a:solidFill>
                <a:latin typeface="+mj-lt"/>
                <a:ea typeface="FZShuTi" pitchFamily="2" charset="-122"/>
                <a:cs typeface="Arial" pitchFamily="34" charset="0"/>
              </a:rPr>
              <a:t>Data Collection | Variables </a:t>
            </a:r>
            <a:endParaRPr lang="en-US" altLang="ko-KR" sz="1600" dirty="0">
              <a:solidFill>
                <a:schemeClr val="tx1">
                  <a:lumMod val="75000"/>
                  <a:lumOff val="25000"/>
                </a:schemeClr>
              </a:solidFill>
              <a:latin typeface="+mj-lt"/>
              <a:cs typeface="Arial" pitchFamily="34" charset="0"/>
            </a:endParaRPr>
          </a:p>
        </p:txBody>
      </p:sp>
      <p:sp>
        <p:nvSpPr>
          <p:cNvPr id="4" name="TextBox 3">
            <a:extLst>
              <a:ext uri="{FF2B5EF4-FFF2-40B4-BE49-F238E27FC236}">
                <a16:creationId xmlns:a16="http://schemas.microsoft.com/office/drawing/2014/main" id="{8AF345C8-B1BA-BF05-B75A-5DE18C924B29}"/>
              </a:ext>
            </a:extLst>
          </p:cNvPr>
          <p:cNvSpPr txBox="1"/>
          <p:nvPr/>
        </p:nvSpPr>
        <p:spPr>
          <a:xfrm>
            <a:off x="589059" y="1543375"/>
            <a:ext cx="11292149" cy="2308324"/>
          </a:xfrm>
          <a:prstGeom prst="rect">
            <a:avLst/>
          </a:prstGeom>
          <a:noFill/>
        </p:spPr>
        <p:txBody>
          <a:bodyPr wrap="square" rtlCol="0">
            <a:spAutoFit/>
          </a:bodyPr>
          <a:lstStyle/>
          <a:p>
            <a:r>
              <a:rPr lang="en-US" b="1" dirty="0"/>
              <a:t>Data Collection :</a:t>
            </a:r>
          </a:p>
          <a:p>
            <a:r>
              <a:rPr lang="en-US" dirty="0"/>
              <a:t>Considered data of around 5.5k providers, 138k beneficiaries, 5.5Lakhs claims records and all the claims for inpatient and outpatient for these providers together with more details of the beneficiaries has been captured in the insurance claim form.</a:t>
            </a:r>
          </a:p>
          <a:p>
            <a:endParaRPr lang="en-US" dirty="0"/>
          </a:p>
          <a:p>
            <a:r>
              <a:rPr lang="en-US" b="1" dirty="0"/>
              <a:t>Variables:</a:t>
            </a:r>
          </a:p>
          <a:p>
            <a:r>
              <a:rPr lang="en-US" dirty="0"/>
              <a:t>After combining the 4 tables and aggregating by provider ID, we get 360 variables.</a:t>
            </a:r>
            <a:endParaRPr lang="en-US" b="1" dirty="0"/>
          </a:p>
          <a:p>
            <a:endParaRPr lang="en-US" b="1" dirty="0"/>
          </a:p>
        </p:txBody>
      </p:sp>
      <p:pic>
        <p:nvPicPr>
          <p:cNvPr id="5" name="Picture 4">
            <a:extLst>
              <a:ext uri="{FF2B5EF4-FFF2-40B4-BE49-F238E27FC236}">
                <a16:creationId xmlns:a16="http://schemas.microsoft.com/office/drawing/2014/main" id="{4F3A6493-060A-E751-4C12-39E71EC55529}"/>
              </a:ext>
            </a:extLst>
          </p:cNvPr>
          <p:cNvPicPr>
            <a:picLocks noChangeAspect="1"/>
          </p:cNvPicPr>
          <p:nvPr/>
        </p:nvPicPr>
        <p:blipFill>
          <a:blip r:embed="rId2"/>
          <a:stretch>
            <a:fillRect/>
          </a:stretch>
        </p:blipFill>
        <p:spPr>
          <a:xfrm>
            <a:off x="822960" y="4283652"/>
            <a:ext cx="5273040" cy="1644396"/>
          </a:xfrm>
          <a:prstGeom prst="rect">
            <a:avLst/>
          </a:prstGeom>
          <a:ln>
            <a:solidFill>
              <a:schemeClr val="tx1"/>
            </a:solidFill>
          </a:ln>
        </p:spPr>
      </p:pic>
      <p:grpSp>
        <p:nvGrpSpPr>
          <p:cNvPr id="6" name="Group 5">
            <a:extLst>
              <a:ext uri="{FF2B5EF4-FFF2-40B4-BE49-F238E27FC236}">
                <a16:creationId xmlns:a16="http://schemas.microsoft.com/office/drawing/2014/main" id="{79EECA38-FC80-048C-149F-FB5ABD3B9EC1}"/>
              </a:ext>
            </a:extLst>
          </p:cNvPr>
          <p:cNvGrpSpPr/>
          <p:nvPr/>
        </p:nvGrpSpPr>
        <p:grpSpPr>
          <a:xfrm>
            <a:off x="6209071" y="3369117"/>
            <a:ext cx="5393869" cy="2951001"/>
            <a:chOff x="476518" y="2375227"/>
            <a:chExt cx="5757873" cy="2711927"/>
          </a:xfrm>
        </p:grpSpPr>
        <p:sp>
          <p:nvSpPr>
            <p:cNvPr id="7" name="Rectangle: Rounded Corners 6">
              <a:extLst>
                <a:ext uri="{FF2B5EF4-FFF2-40B4-BE49-F238E27FC236}">
                  <a16:creationId xmlns:a16="http://schemas.microsoft.com/office/drawing/2014/main" id="{0465320F-12B0-C063-AFC6-103E62345F56}"/>
                </a:ext>
              </a:extLst>
            </p:cNvPr>
            <p:cNvSpPr/>
            <p:nvPr/>
          </p:nvSpPr>
          <p:spPr>
            <a:xfrm>
              <a:off x="476518" y="3073270"/>
              <a:ext cx="5190186" cy="20138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dirty="0"/>
                <a:t>5.5k provider, 138k beneficiaries, 5.5 Lakhs claims records </a:t>
              </a:r>
            </a:p>
            <a:p>
              <a:pPr marL="342900" indent="-342900">
                <a:buFont typeface="+mj-lt"/>
                <a:buAutoNum type="arabicPeriod"/>
              </a:pPr>
              <a:r>
                <a:rPr lang="en-US" dirty="0"/>
                <a:t>After aggregation, 360 variables</a:t>
              </a:r>
            </a:p>
            <a:p>
              <a:pPr marL="342900" indent="-342900">
                <a:buFont typeface="+mj-lt"/>
                <a:buAutoNum type="arabicPeriod"/>
              </a:pPr>
              <a:r>
                <a:rPr lang="en-US" dirty="0"/>
                <a:t>After feature engineering, there are 161 variables with more than 0.1% feature importance.</a:t>
              </a:r>
            </a:p>
          </p:txBody>
        </p:sp>
        <p:sp>
          <p:nvSpPr>
            <p:cNvPr id="8" name="Rectangle: Rounded Corners 7">
              <a:extLst>
                <a:ext uri="{FF2B5EF4-FFF2-40B4-BE49-F238E27FC236}">
                  <a16:creationId xmlns:a16="http://schemas.microsoft.com/office/drawing/2014/main" id="{21F4E622-9713-57DE-9624-E88D44B6F08A}"/>
                </a:ext>
              </a:extLst>
            </p:cNvPr>
            <p:cNvSpPr/>
            <p:nvPr/>
          </p:nvSpPr>
          <p:spPr>
            <a:xfrm>
              <a:off x="4441182" y="2375227"/>
              <a:ext cx="1793209" cy="6980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Data Matrix</a:t>
              </a:r>
            </a:p>
          </p:txBody>
        </p:sp>
      </p:grpSp>
    </p:spTree>
    <p:extLst>
      <p:ext uri="{BB962C8B-B14F-4D97-AF65-F5344CB8AC3E}">
        <p14:creationId xmlns:p14="http://schemas.microsoft.com/office/powerpoint/2010/main" val="40347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a:t>
            </a:r>
          </a:p>
        </p:txBody>
      </p:sp>
      <p:sp>
        <p:nvSpPr>
          <p:cNvPr id="3" name="TextBox 2">
            <a:extLst>
              <a:ext uri="{FF2B5EF4-FFF2-40B4-BE49-F238E27FC236}">
                <a16:creationId xmlns:a16="http://schemas.microsoft.com/office/drawing/2014/main" id="{4C6F8FA6-DB08-4060-9832-77D337D2BF55}"/>
              </a:ext>
            </a:extLst>
          </p:cNvPr>
          <p:cNvSpPr txBox="1"/>
          <p:nvPr/>
        </p:nvSpPr>
        <p:spPr>
          <a:xfrm>
            <a:off x="6769290" y="1049867"/>
            <a:ext cx="4999377" cy="338554"/>
          </a:xfrm>
          <a:prstGeom prst="rect">
            <a:avLst/>
          </a:prstGeom>
          <a:noFill/>
        </p:spPr>
        <p:txBody>
          <a:bodyPr wrap="square" rtlCol="0">
            <a:spAutoFit/>
          </a:bodyPr>
          <a:lstStyle/>
          <a:p>
            <a:pPr algn="r"/>
            <a:r>
              <a:rPr lang="en-US" altLang="ko-KR" sz="1600" dirty="0">
                <a:solidFill>
                  <a:schemeClr val="tx1">
                    <a:lumMod val="75000"/>
                    <a:lumOff val="25000"/>
                  </a:schemeClr>
                </a:solidFill>
                <a:latin typeface="+mj-lt"/>
                <a:ea typeface="FZShuTi" pitchFamily="2" charset="-122"/>
                <a:cs typeface="Arial" pitchFamily="34" charset="0"/>
              </a:rPr>
              <a:t>Data Collection | Variables </a:t>
            </a:r>
            <a:endParaRPr lang="en-US" altLang="ko-KR" sz="1600" dirty="0">
              <a:solidFill>
                <a:schemeClr val="tx1">
                  <a:lumMod val="75000"/>
                  <a:lumOff val="25000"/>
                </a:schemeClr>
              </a:solidFill>
              <a:latin typeface="+mj-lt"/>
              <a:cs typeface="Arial" pitchFamily="34" charset="0"/>
            </a:endParaRPr>
          </a:p>
        </p:txBody>
      </p:sp>
      <p:sp>
        <p:nvSpPr>
          <p:cNvPr id="9" name="TextBox 8">
            <a:extLst>
              <a:ext uri="{FF2B5EF4-FFF2-40B4-BE49-F238E27FC236}">
                <a16:creationId xmlns:a16="http://schemas.microsoft.com/office/drawing/2014/main" id="{4CA7B3B0-9D24-2E68-F59B-28AF173BD313}"/>
              </a:ext>
            </a:extLst>
          </p:cNvPr>
          <p:cNvSpPr txBox="1"/>
          <p:nvPr/>
        </p:nvSpPr>
        <p:spPr>
          <a:xfrm>
            <a:off x="476518" y="1777285"/>
            <a:ext cx="11292149" cy="369332"/>
          </a:xfrm>
          <a:prstGeom prst="rect">
            <a:avLst/>
          </a:prstGeom>
          <a:noFill/>
        </p:spPr>
        <p:txBody>
          <a:bodyPr wrap="square" rtlCol="0">
            <a:spAutoFit/>
          </a:bodyPr>
          <a:lstStyle/>
          <a:p>
            <a:r>
              <a:rPr lang="en-US" b="1" dirty="0"/>
              <a:t>Top 20 Features</a:t>
            </a:r>
            <a:endParaRPr lang="en-US" dirty="0"/>
          </a:p>
        </p:txBody>
      </p:sp>
      <p:pic>
        <p:nvPicPr>
          <p:cNvPr id="10" name="Picture 9">
            <a:extLst>
              <a:ext uri="{FF2B5EF4-FFF2-40B4-BE49-F238E27FC236}">
                <a16:creationId xmlns:a16="http://schemas.microsoft.com/office/drawing/2014/main" id="{E0D3FC4E-2D40-470E-3F1A-689E808F9A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517" y="2420766"/>
            <a:ext cx="5483107" cy="3198369"/>
          </a:xfrm>
          <a:prstGeom prst="rect">
            <a:avLst/>
          </a:prstGeom>
          <a:noFill/>
          <a:ln>
            <a:solidFill>
              <a:schemeClr val="tx1"/>
            </a:solidFill>
          </a:ln>
        </p:spPr>
      </p:pic>
      <p:sp>
        <p:nvSpPr>
          <p:cNvPr id="11" name="TextBox 10">
            <a:extLst>
              <a:ext uri="{FF2B5EF4-FFF2-40B4-BE49-F238E27FC236}">
                <a16:creationId xmlns:a16="http://schemas.microsoft.com/office/drawing/2014/main" id="{40E0FDC2-79B3-F16C-4D49-C30ED61E5867}"/>
              </a:ext>
            </a:extLst>
          </p:cNvPr>
          <p:cNvSpPr txBox="1"/>
          <p:nvPr/>
        </p:nvSpPr>
        <p:spPr>
          <a:xfrm>
            <a:off x="6122592" y="2066228"/>
            <a:ext cx="5155285" cy="4031873"/>
          </a:xfrm>
          <a:prstGeom prst="rect">
            <a:avLst/>
          </a:prstGeom>
          <a:noFill/>
        </p:spPr>
        <p:txBody>
          <a:bodyPr wrap="square" rtlCol="0">
            <a:spAutoFit/>
          </a:bodyPr>
          <a:lstStyle/>
          <a:p>
            <a:r>
              <a:rPr lang="en-US" sz="1600" dirty="0"/>
              <a:t>Below are the features with the most impact to identify if the claim is fraud related:</a:t>
            </a:r>
          </a:p>
          <a:p>
            <a:pPr marL="530225" indent="-354013">
              <a:buFont typeface="+mj-lt"/>
              <a:buAutoNum type="arabicPeriod"/>
            </a:pPr>
            <a:r>
              <a:rPr lang="en-US" sz="1600" dirty="0"/>
              <a:t>Inpatient and outpatient total reimbursement</a:t>
            </a:r>
          </a:p>
          <a:p>
            <a:pPr marL="530225" indent="-354013">
              <a:buFont typeface="+mj-lt"/>
              <a:buAutoNum type="arabicPeriod"/>
            </a:pPr>
            <a:r>
              <a:rPr lang="en-US" sz="1600" dirty="0"/>
              <a:t>Provider ID</a:t>
            </a:r>
          </a:p>
          <a:p>
            <a:pPr marL="530225" indent="-354013">
              <a:buFont typeface="+mj-lt"/>
              <a:buAutoNum type="arabicPeriod"/>
            </a:pPr>
            <a:r>
              <a:rPr lang="en-US" sz="1600" dirty="0"/>
              <a:t>Per beneficiary mean of claim duration</a:t>
            </a:r>
          </a:p>
          <a:p>
            <a:pPr marL="530225" indent="-354013">
              <a:buFont typeface="+mj-lt"/>
              <a:buAutoNum type="arabicPeriod"/>
            </a:pPr>
            <a:r>
              <a:rPr lang="en-US" sz="1600" dirty="0"/>
              <a:t>Per other physician mean of claim duration</a:t>
            </a:r>
          </a:p>
          <a:p>
            <a:pPr marL="530225" indent="-354013">
              <a:buFont typeface="+mj-lt"/>
              <a:buAutoNum type="arabicPeriod"/>
            </a:pPr>
            <a:r>
              <a:rPr lang="en-US" sz="1600" dirty="0"/>
              <a:t>For procedure code 1, mean no of months in part A coverage</a:t>
            </a:r>
          </a:p>
          <a:p>
            <a:pPr marL="530225" indent="-354013">
              <a:buFont typeface="+mj-lt"/>
              <a:buAutoNum type="arabicPeriod"/>
            </a:pPr>
            <a:r>
              <a:rPr lang="en-US" sz="1600" dirty="0"/>
              <a:t>Per diagnosis  type, mean of patient risk score</a:t>
            </a:r>
          </a:p>
          <a:p>
            <a:pPr marL="530225" indent="-354013">
              <a:buFont typeface="+mj-lt"/>
              <a:buAutoNum type="arabicPeriod"/>
            </a:pPr>
            <a:r>
              <a:rPr lang="en-US" sz="1600" dirty="0"/>
              <a:t>Per operating physician mean of no of months I part a coverage</a:t>
            </a:r>
          </a:p>
          <a:p>
            <a:pPr marL="530225" indent="-354013">
              <a:buFont typeface="+mj-lt"/>
              <a:buAutoNum type="arabicPeriod"/>
            </a:pPr>
            <a:r>
              <a:rPr lang="en-US" sz="1600" dirty="0"/>
              <a:t>Per attending physician’s mean of the claim period</a:t>
            </a:r>
          </a:p>
          <a:p>
            <a:pPr marL="530225" indent="-354013">
              <a:buFont typeface="+mj-lt"/>
              <a:buAutoNum type="arabicPeriod"/>
            </a:pPr>
            <a:r>
              <a:rPr lang="en-US" sz="1600" dirty="0"/>
              <a:t>Per claim admit diagnosis code mean of patient risk score</a:t>
            </a:r>
          </a:p>
        </p:txBody>
      </p:sp>
    </p:spTree>
    <p:extLst>
      <p:ext uri="{BB962C8B-B14F-4D97-AF65-F5344CB8AC3E}">
        <p14:creationId xmlns:p14="http://schemas.microsoft.com/office/powerpoint/2010/main" val="1487604310"/>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1893</Words>
  <Application>Microsoft Office PowerPoint</Application>
  <PresentationFormat>Widescreen</PresentationFormat>
  <Paragraphs>204</Paragraphs>
  <Slides>26</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3" baseType="lpstr">
      <vt:lpstr>Arial</vt:lpstr>
      <vt:lpstr>Times New Roman</vt:lpstr>
      <vt:lpstr>Calibri</vt:lpstr>
      <vt:lpstr>Roboto Slab</vt:lpstr>
      <vt:lpstr>Office Theme</vt:lpstr>
      <vt:lpstr>1_Office Theme</vt:lpstr>
      <vt:lpstr>Document</vt:lpstr>
      <vt:lpstr>Fraud Detection in Healthcare Insurance Claims</vt:lpstr>
      <vt:lpstr>Agenda</vt:lpstr>
      <vt:lpstr>Health Insurance Market </vt:lpstr>
      <vt:lpstr>Problem Statement</vt:lpstr>
      <vt:lpstr>Project Objectives  </vt:lpstr>
      <vt:lpstr>Project Methodology</vt:lpstr>
      <vt:lpstr>Business Understanding</vt:lpstr>
      <vt:lpstr>Data Understanding </vt:lpstr>
      <vt:lpstr>Data Understanding </vt:lpstr>
      <vt:lpstr>Data Preparation</vt:lpstr>
      <vt:lpstr>Descriptive Analytics </vt:lpstr>
      <vt:lpstr>Descriptive Analytics </vt:lpstr>
      <vt:lpstr>Descriptive Analytics </vt:lpstr>
      <vt:lpstr>Descriptive Analytics </vt:lpstr>
      <vt:lpstr>Modeling </vt:lpstr>
      <vt:lpstr>Modeling </vt:lpstr>
      <vt:lpstr>Model Evaluation </vt:lpstr>
      <vt:lpstr>Model Evaluation </vt:lpstr>
      <vt:lpstr>Model Evaluation </vt:lpstr>
      <vt:lpstr>Model Evaluation </vt:lpstr>
      <vt:lpstr>Model Deployment </vt:lpstr>
      <vt:lpstr>Results and Insights</vt:lpstr>
      <vt:lpstr>Conclusion and Future Work</vt:lpstr>
      <vt:lpstr>References</vt:lpstr>
      <vt:lpstr>Annexure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BRAJESH KUMAR</cp:lastModifiedBy>
  <cp:revision>573</cp:revision>
  <dcterms:created xsi:type="dcterms:W3CDTF">2020-01-23T06:03:51Z</dcterms:created>
  <dcterms:modified xsi:type="dcterms:W3CDTF">2022-12-19T19:09:06Z</dcterms:modified>
</cp:coreProperties>
</file>