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65" r:id="rId11"/>
    <p:sldId id="259" r:id="rId12"/>
    <p:sldId id="260" r:id="rId13"/>
  </p:sldIdLst>
  <p:sldSz cx="9144000" cy="5143500"/>
  <p:notesSz cx="6858000" cy="9144000"/>
  <p:embeddedFontLst>
    <p:embeddedFont>
      <p:font typeface="Robo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3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6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8:notes"/>
          <p:cNvSpPr txBox="1"/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2105247" y="0"/>
            <a:ext cx="7038763" cy="5138760"/>
            <a:chOff x="3388635" y="43347"/>
            <a:chExt cx="5755325" cy="4201766"/>
          </a:xfrm>
        </p:grpSpPr>
        <p:sp>
          <p:nvSpPr>
            <p:cNvPr id="12" name="Google Shape;12;p2"/>
            <p:cNvSpPr/>
            <p:nvPr/>
          </p:nvSpPr>
          <p:spPr>
            <a:xfrm>
              <a:off x="3837146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285657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3416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8268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3119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79703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528214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976725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228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73739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22250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0761" y="1754163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37146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85657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3416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18268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3119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079703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28214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76725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425228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73739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22250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770761" y="13264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37146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5657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3416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8268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119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79703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28214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976725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25228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73739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22250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770761" y="89875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8863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837146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85657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416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18268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63119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079703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28214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976725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25228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873739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322250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70761" y="47105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38863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37146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85657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4169" y="4335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18268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63119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79703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28214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6725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25228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73739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322250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770761" y="43347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7146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285657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3416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18268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63119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79703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528214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76725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25228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873739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322250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70761" y="3871914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37146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285657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73416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18268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3119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79703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28214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76725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25228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873739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322250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70761" y="3444210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37146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285657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3416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18268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119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79703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528214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76725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425228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873739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22250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70761" y="3016506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37146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285657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73416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18268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63119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79703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528214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976725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425228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873739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322250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770761" y="2588801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37146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5657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73416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18268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63119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079703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28214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976725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425228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873739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322250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770761" y="2161098"/>
              <a:ext cx="373199" cy="373199"/>
            </a:xfrm>
            <a:prstGeom prst="ellipse">
              <a:avLst/>
            </a:prstGeom>
            <a:solidFill>
              <a:srgbClr val="DEDEDE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"/>
          <p:cNvSpPr/>
          <p:nvPr/>
        </p:nvSpPr>
        <p:spPr>
          <a:xfrm>
            <a:off x="3396589" y="0"/>
            <a:ext cx="3250800" cy="51434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>
            <a:off x="0" y="0"/>
            <a:ext cx="3415799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ctrTitle"/>
          </p:nvPr>
        </p:nvSpPr>
        <p:spPr>
          <a:xfrm>
            <a:off x="992425" y="1799775"/>
            <a:ext cx="3136800" cy="173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"/>
          <p:cNvSpPr txBox="1"/>
          <p:nvPr>
            <p:ph type="subTitle" idx="1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9" name="Google Shape;139;p2"/>
          <p:cNvSpPr txBox="1"/>
          <p:nvPr>
            <p:ph type="sldNum" idx="12"/>
          </p:nvPr>
        </p:nvSpPr>
        <p:spPr>
          <a:xfrm>
            <a:off x="8472457" y="470655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4" name="Google Shape;144;p3"/>
          <p:cNvSpPr txBox="1"/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3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1" name="Google Shape;161;p6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8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5" name="Google Shape;175;p9"/>
          <p:cNvSpPr txBox="1"/>
          <p:nvPr>
            <p:ph type="body" idx="1"/>
          </p:nvPr>
        </p:nvSpPr>
        <p:spPr>
          <a:xfrm>
            <a:off x="47190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type="body" idx="2"/>
          </p:nvPr>
        </p:nvSpPr>
        <p:spPr>
          <a:xfrm>
            <a:off x="4694250" y="1919075"/>
            <a:ext cx="3999899" cy="271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7" name="Google Shape;177;p9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10"/>
          <p:cNvSpPr txBox="1"/>
          <p:nvPr>
            <p:ph type="subTitle" idx="1"/>
          </p:nvPr>
        </p:nvSpPr>
        <p:spPr>
          <a:xfrm>
            <a:off x="265500" y="2779466"/>
            <a:ext cx="4045199" cy="1235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10"/>
          <p:cNvSpPr txBox="1"/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23540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hyperlink" Target="http://www.zekelab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992425" y="1799775"/>
            <a:ext cx="4743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zekeLabs</a:t>
            </a: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lang="" altLang="en-US" sz="2400">
                <a:solidFill>
                  <a:srgbClr val="999999"/>
                </a:solidFill>
              </a:rPr>
              <a:t>Cassandra - Introduction</a:t>
            </a:r>
            <a:br>
              <a:rPr lang="en-GB"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6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13"/>
          <p:cNvSpPr txBox="1"/>
          <p:nvPr>
            <p:ph type="subTitle" idx="1"/>
          </p:nvPr>
        </p:nvSpPr>
        <p:spPr>
          <a:xfrm>
            <a:off x="992425" y="3452075"/>
            <a:ext cx="31368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Roboto"/>
              <a:buNone/>
            </a:pPr>
            <a: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Learning made Simpler !</a:t>
            </a: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www.zekeLabs.com</a:t>
            </a:r>
            <a:endParaRPr lang="en-GB" sz="12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4536504"/>
            <a:ext cx="9143999" cy="627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Roboto"/>
              <a:buNone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Visit : </a:t>
            </a:r>
            <a:r>
              <a:rPr lang="en-GB" sz="12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"/>
              </a:rPr>
              <a:t>www.zekeLabs.com</a:t>
            </a: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more details</a:t>
            </a:r>
            <a:endParaRPr lang="en-GB"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228600" y="300425"/>
            <a:ext cx="8763300" cy="4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know how can we help your organization to Upskill the employees to stay updated in the ever-evolving IT Industry.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in touch: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b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www.zekeLabs.com | +91-8095465880 | info@zekeLabs.com</a:t>
            </a:r>
            <a:endParaRPr lang="en-GB"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35675" y="4043475"/>
            <a:ext cx="8856227" cy="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None/>
            </a:pPr>
            <a:r>
              <a:rPr lang="en-GB"/>
              <a:t>         </a:t>
            </a:r>
            <a:endParaRPr sz="24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4"/>
          <p:cNvSpPr txBox="1"/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571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2400" b="1"/>
          </a:p>
          <a:p>
            <a:pPr marL="45720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2400" b="1"/>
              <a:t>Agenda</a:t>
            </a:r>
            <a:endParaRPr sz="2400" b="1" i="0" u="none" strike="noStrike" cap="none">
              <a:solidFill>
                <a:schemeClr val="lt1"/>
              </a:solidFill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3659650" y="1060800"/>
            <a:ext cx="53691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What is Cassandra ?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Cassandra History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NoSQL cassandra database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altLang="en-US" sz="1500">
                <a:solidFill>
                  <a:srgbClr val="666666"/>
                </a:solidFill>
              </a:rPr>
              <a:t>NoSQL cassandra database vs RDBMS</a:t>
            </a:r>
            <a:endParaRPr lang="en-US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Cassandra Features</a:t>
            </a:r>
            <a:endParaRPr lang="" sz="1500">
              <a:solidFill>
                <a:srgbClr val="666666"/>
              </a:solidFill>
            </a:endParaRPr>
          </a:p>
          <a:p>
            <a:pPr marL="41910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Arial" panose="02080604020202020204" pitchFamily="34" charset="0"/>
              <a:buChar char="•"/>
            </a:pPr>
            <a:r>
              <a:rPr lang="" sz="1500">
                <a:solidFill>
                  <a:srgbClr val="666666"/>
                </a:solidFill>
              </a:rPr>
              <a:t>Cassandra Use Cases/Application</a:t>
            </a:r>
            <a:endParaRPr sz="1500">
              <a:solidFill>
                <a:srgbClr val="666666"/>
              </a:solidFill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●"/>
            </a:pPr>
            <a:endParaRPr sz="15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/>
        </p:nvSpPr>
        <p:spPr>
          <a:xfrm>
            <a:off x="-11848" y="636595"/>
            <a:ext cx="9016799" cy="43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br>
              <a:rPr lang="en-GB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" altLang="en-US"/>
              <a:t>What is Cassandra ?</a:t>
            </a:r>
            <a:endParaRPr lang="" altLang="en-US" sz="1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5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Distributed DBMS</a:t>
            </a:r>
            <a:r>
              <a:rPr lang="en-US"/>
              <a:t>.</a:t>
            </a:r>
            <a:endParaRPr 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Meant for high volume of structured data.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HW is commodity servers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Seamlessly scaleable.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Superfast writes</a:t>
            </a:r>
            <a:endParaRPr lang="" altLang="en-US"/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80604020202020204" pitchFamily="34" charset="0"/>
              <a:buChar char="•"/>
            </a:pPr>
            <a:r>
              <a:rPr lang="" altLang="en-US"/>
              <a:t>More than one replication factor ensures high availability</a:t>
            </a:r>
            <a:endParaRPr lang="en-US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Cassandra History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Developed by facebook for inbox search.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Open sourced in 2008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Apache took over in 2009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One of the top project since 2010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Latest version 3.x.x</a:t>
            </a:r>
            <a:endParaRPr lang="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NoSQL Database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Stands for not only SQL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Suitable for massive volumes of data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Unlike relational databases, no relations between tables.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MongoDb, HBase are other examples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Horizontal scaling</a:t>
            </a:r>
            <a:endParaRPr lang="" alt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" altLang="en-US"/>
              <a:t>High availability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Cassandra vs RDBMS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compari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1819275"/>
            <a:ext cx="8361045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Cassandra Features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Massively Scalable Architecture: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Masterless Architecture: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Linear Scale Performance: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No Single point of failure: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Fault Detection and Recovery: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Data Protection: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Tunable Data Consistency: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Multi Data Center Replication: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Data Compression:     </a:t>
            </a:r>
            <a:endParaRPr lang="en-US" sz="1600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 sz="1600"/>
              <a:t>    Cassandra Query language: </a:t>
            </a:r>
            <a:endParaRPr 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" altLang="en-US"/>
              <a:t>Cassandra Applications</a:t>
            </a:r>
            <a:endParaRPr lang="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  Messaging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  </a:t>
            </a:r>
            <a:r>
              <a:rPr lang="" altLang="en-US"/>
              <a:t>Internet of Things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  Product Catalogs and retail apps </a:t>
            </a:r>
            <a:endParaRPr lang="en-US"/>
          </a:p>
          <a:p>
            <a:pPr marL="514350" indent="-285750">
              <a:buFont typeface="Arial" panose="02080604020202020204" pitchFamily="34" charset="0"/>
              <a:buChar char="•"/>
            </a:pPr>
            <a:r>
              <a:rPr lang="en-US"/>
              <a:t>   Social Media Analytics and recommendation engine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ctrTitle"/>
          </p:nvPr>
        </p:nvSpPr>
        <p:spPr>
          <a:xfrm>
            <a:off x="496411" y="1970119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</a:pPr>
            <a:r>
              <a:rPr lang="en-GB"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 !!!</a:t>
            </a:r>
            <a:endParaRPr lang="en-GB" sz="48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llegePresentation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Presentation</Application>
  <PresentationFormat/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Roboto</vt:lpstr>
      <vt:lpstr>DejaVu Sans</vt:lpstr>
      <vt:lpstr>Gubbi</vt:lpstr>
      <vt:lpstr>微软雅黑</vt:lpstr>
      <vt:lpstr>Droid Sans Fallback</vt:lpstr>
      <vt:lpstr>Arial Unicode MS</vt:lpstr>
      <vt:lpstr>Abyssinica SIL</vt:lpstr>
      <vt:lpstr>OpenSymbol</vt:lpstr>
      <vt:lpstr>CollegePresentation</vt:lpstr>
      <vt:lpstr>Writing Tests using PyTest </vt:lpstr>
      <vt:lpstr>         </vt:lpstr>
      <vt:lpstr>Unit Testing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!!!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zekeLabsWriting Tests using PyTest </dc:title>
  <dc:creator/>
  <cp:lastModifiedBy>awantik</cp:lastModifiedBy>
  <cp:revision>10</cp:revision>
  <dcterms:created xsi:type="dcterms:W3CDTF">2019-02-12T15:28:45Z</dcterms:created>
  <dcterms:modified xsi:type="dcterms:W3CDTF">2019-02-12T15:28:45Z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