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1" r:id="rId7"/>
    <p:sldId id="262" r:id="rId8"/>
    <p:sldId id="263" r:id="rId9"/>
    <p:sldId id="259" r:id="rId10"/>
    <p:sldId id="260" r:id="rId11"/>
  </p:sldIdLst>
  <p:sldSz cx="9144000" cy="5143500"/>
  <p:notesSz cx="6858000" cy="9144000"/>
  <p:embeddedFontLst>
    <p:embeddedFont>
      <p:font typeface="Roboto"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3: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3: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9: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6: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8: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FFFFFF"/>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5143499"/>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2105247" y="0"/>
            <a:ext cx="7038763" cy="5138760"/>
            <a:chOff x="3388635" y="43347"/>
            <a:chExt cx="5755325" cy="4201766"/>
          </a:xfrm>
        </p:grpSpPr>
        <p:sp>
          <p:nvSpPr>
            <p:cNvPr id="12" name="Google Shape;12;p2"/>
            <p:cNvSpPr/>
            <p:nvPr/>
          </p:nvSpPr>
          <p:spPr>
            <a:xfrm>
              <a:off x="3837146"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4285657"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4734169"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5182680"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631191"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079703"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528214"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6976725"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7425228"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7873739"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322250"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8770761"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837146"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4285657"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4734169"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182680"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5631191"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079703"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6528214"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6976725"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425228"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7873739"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8322250"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8770761"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3837146"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4285657"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4734169"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5182680"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5631191"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079703"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6528214"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6976725"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7425228"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7873739"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8322250"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8770761"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3388635"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3837146"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4285657"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4734169"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5182680"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5631191"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6079703"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6528214"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6976725"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7425228"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7873739"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8322250"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8770761"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3388635"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3837146"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4285657"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4734169" y="433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5182680"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5631191"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6079703"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6528214"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6976725"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7425228"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7873739"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8322250"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8770761"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3837146"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4285657"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4734169"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5182680"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5631191"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6079703"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528214"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6976725"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7425228"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7873739"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8322250"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8770761"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3837146"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4285657"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4734169"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5182680"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5631191"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6079703"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a:off x="6528214"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6976725"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7425228"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7873739"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8322250"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8770761"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3837146"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4285657"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4734169"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5182680"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5631191"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6079703"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6528214"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6976725"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7425228"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7873739"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8322250"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8770761"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3837146"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4285657"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4734169"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5182680"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5631191"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6079703"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6528214"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6976725"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7425228"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p:nvPr/>
          </p:nvSpPr>
          <p:spPr>
            <a:xfrm>
              <a:off x="7873739"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p:nvPr/>
          </p:nvSpPr>
          <p:spPr>
            <a:xfrm>
              <a:off x="8322250"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8770761"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3837146"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p:nvPr/>
          </p:nvSpPr>
          <p:spPr>
            <a:xfrm>
              <a:off x="4285657"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p:nvPr/>
          </p:nvSpPr>
          <p:spPr>
            <a:xfrm>
              <a:off x="4734169"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p:nvPr/>
          </p:nvSpPr>
          <p:spPr>
            <a:xfrm>
              <a:off x="5182680"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5631191"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6079703"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6528214"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
            <p:cNvSpPr/>
            <p:nvPr/>
          </p:nvSpPr>
          <p:spPr>
            <a:xfrm>
              <a:off x="6976725"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p:nvPr/>
          </p:nvSpPr>
          <p:spPr>
            <a:xfrm>
              <a:off x="7425228"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p:nvPr/>
          </p:nvSpPr>
          <p:spPr>
            <a:xfrm>
              <a:off x="7873739"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
            <p:cNvSpPr/>
            <p:nvPr/>
          </p:nvSpPr>
          <p:spPr>
            <a:xfrm>
              <a:off x="8322250"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p:nvPr/>
          </p:nvSpPr>
          <p:spPr>
            <a:xfrm>
              <a:off x="8770761"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2"/>
          <p:cNvSpPr/>
          <p:nvPr/>
        </p:nvSpPr>
        <p:spPr>
          <a:xfrm>
            <a:off x="3396589" y="0"/>
            <a:ext cx="3250800" cy="5143499"/>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0" y="0"/>
            <a:ext cx="3415799" cy="514349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685175" y="1799775"/>
            <a:ext cx="61200" cy="238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txBox="1"/>
          <p:nvPr>
            <p:ph type="ctrTitle"/>
          </p:nvPr>
        </p:nvSpPr>
        <p:spPr>
          <a:xfrm>
            <a:off x="992425" y="1799775"/>
            <a:ext cx="3136800" cy="17390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1pPr>
            <a:lvl2pPr lvl="1"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2pPr>
            <a:lvl3pPr lvl="2"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3pPr>
            <a:lvl4pPr lvl="3"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4pPr>
            <a:lvl5pPr lvl="4"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5pPr>
            <a:lvl6pPr lvl="5"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6pPr>
            <a:lvl7pPr lvl="6"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7pPr>
            <a:lvl8pPr lvl="7"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8pPr>
            <a:lvl9pPr lvl="8"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9pPr>
          </a:lstStyle>
          <a:p/>
        </p:txBody>
      </p:sp>
      <p:sp>
        <p:nvSpPr>
          <p:cNvPr id="138" name="Google Shape;138;p2"/>
          <p:cNvSpPr txBox="1"/>
          <p:nvPr>
            <p:ph type="subTitle" idx="1"/>
          </p:nvPr>
        </p:nvSpPr>
        <p:spPr>
          <a:xfrm>
            <a:off x="992425" y="3579375"/>
            <a:ext cx="3136800" cy="607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vl2pPr marL="457200" marR="0" lvl="1"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914400" marR="0" lvl="2"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371600" marR="0" lvl="3"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1828800" marR="0" lvl="4"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286000" marR="0" lvl="5"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2743200" marR="0" lvl="6"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200400" marR="0" lvl="7"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3657600" marR="0" lvl="8"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p:txBody>
      </p:sp>
      <p:sp>
        <p:nvSpPr>
          <p:cNvPr id="139" name="Google Shape;139;p2"/>
          <p:cNvSpPr txBox="1"/>
          <p:nvPr>
            <p:ph type="sldNum" idx="12"/>
          </p:nvPr>
        </p:nvSpPr>
        <p:spPr>
          <a:xfrm>
            <a:off x="8472457" y="4706553"/>
            <a:ext cx="548699"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85" name="Shape 185"/>
        <p:cNvGrpSpPr/>
        <p:nvPr/>
      </p:nvGrpSpPr>
      <p:grpSpPr>
        <a:xfrm>
          <a:off x="0" y="0"/>
          <a:ext cx="0" cy="0"/>
          <a:chOff x="0" y="0"/>
          <a:chExt cx="0" cy="0"/>
        </a:xfrm>
      </p:grpSpPr>
      <p:sp>
        <p:nvSpPr>
          <p:cNvPr id="186" name="Google Shape;186;p11"/>
          <p:cNvSpPr txBox="1"/>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p:txBody>
      </p:sp>
      <p:sp>
        <p:nvSpPr>
          <p:cNvPr id="187" name="Google Shape;187;p11"/>
          <p:cNvSpPr txBox="1"/>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188" name="Google Shape;188;p11"/>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89" name="Shape 189"/>
        <p:cNvGrpSpPr/>
        <p:nvPr/>
      </p:nvGrpSpPr>
      <p:grpSpPr>
        <a:xfrm>
          <a:off x="0" y="0"/>
          <a:ext cx="0" cy="0"/>
          <a:chOff x="0" y="0"/>
          <a:chExt cx="0" cy="0"/>
        </a:xfrm>
      </p:grpSpPr>
      <p:sp>
        <p:nvSpPr>
          <p:cNvPr id="190" name="Google Shape;190;p12"/>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40" name="Shape 140"/>
        <p:cNvGrpSpPr/>
        <p:nvPr/>
      </p:nvGrpSpPr>
      <p:grpSpPr>
        <a:xfrm>
          <a:off x="0" y="0"/>
          <a:ext cx="0" cy="0"/>
          <a:chOff x="0" y="0"/>
          <a:chExt cx="0" cy="0"/>
        </a:xfrm>
      </p:grpSpPr>
      <p:sp>
        <p:nvSpPr>
          <p:cNvPr id="141" name="Google Shape;141;p3"/>
          <p:cNvSpPr/>
          <p:nvPr/>
        </p:nvSpPr>
        <p:spPr>
          <a:xfrm flipH="1">
            <a:off x="8246400" y="4245925"/>
            <a:ext cx="897599" cy="897599"/>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599" cy="897599"/>
          </a:xfrm>
          <a:prstGeom prst="round1Rect">
            <a:avLst>
              <a:gd name="adj" fmla="val 16667"/>
            </a:avLst>
          </a:prstGeom>
          <a:solidFill>
            <a:schemeClr val="lt1">
              <a:alpha val="674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p:nvPr>
            <p:ph type="ctrTitle"/>
          </p:nvPr>
        </p:nvSpPr>
        <p:spPr>
          <a:xfrm>
            <a:off x="390525" y="1819275"/>
            <a:ext cx="8222100" cy="9335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p:txBody>
      </p:sp>
      <p:sp>
        <p:nvSpPr>
          <p:cNvPr id="144" name="Google Shape;144;p3"/>
          <p:cNvSpPr txBox="1"/>
          <p:nvPr>
            <p:ph type="subTitle" idx="1"/>
          </p:nvPr>
        </p:nvSpPr>
        <p:spPr>
          <a:xfrm>
            <a:off x="390525" y="2789130"/>
            <a:ext cx="8222100" cy="4328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457200" marR="0" lvl="1"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L="914400" marR="0" lvl="2"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L="1371600" marR="0" lvl="3"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L="1828800" marR="0" lvl="4"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L="2286000" marR="0" lvl="5"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L="2743200" marR="0" lvl="6"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L="3200400" marR="0" lvl="7"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L="3657600" marR="0" lvl="8"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p:txBody>
      </p:sp>
      <p:sp>
        <p:nvSpPr>
          <p:cNvPr id="145" name="Google Shape;145;p3"/>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6" name="Shape 146"/>
        <p:cNvGrpSpPr/>
        <p:nvPr/>
      </p:nvGrpSpPr>
      <p:grpSpPr>
        <a:xfrm>
          <a:off x="0" y="0"/>
          <a:ext cx="0" cy="0"/>
          <a:chOff x="0" y="0"/>
          <a:chExt cx="0" cy="0"/>
        </a:xfrm>
      </p:grpSpPr>
      <p:sp>
        <p:nvSpPr>
          <p:cNvPr id="147" name="Google Shape;147;p4"/>
          <p:cNvSpPr/>
          <p:nvPr/>
        </p:nvSpPr>
        <p:spPr>
          <a:xfrm rot="10800000" flipH="1">
            <a:off x="0" y="656399"/>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p:nvPr>
            <p:ph type="title"/>
          </p:nvPr>
        </p:nvSpPr>
        <p:spPr>
          <a:xfrm>
            <a:off x="98250" y="16350"/>
            <a:ext cx="8826599" cy="6027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p:txBody>
      </p:sp>
      <p:sp>
        <p:nvSpPr>
          <p:cNvPr id="150" name="Google Shape;150;p4"/>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51" name="Shape 151"/>
        <p:cNvGrpSpPr/>
        <p:nvPr/>
      </p:nvGrpSpPr>
      <p:grpSpPr>
        <a:xfrm>
          <a:off x="0" y="0"/>
          <a:ext cx="0" cy="0"/>
          <a:chOff x="0" y="0"/>
          <a:chExt cx="0" cy="0"/>
        </a:xfrm>
      </p:grpSpPr>
      <p:sp>
        <p:nvSpPr>
          <p:cNvPr id="152" name="Google Shape;152;p5"/>
          <p:cNvSpPr txBox="1"/>
          <p:nvPr/>
        </p:nvSpPr>
        <p:spPr>
          <a:xfrm rot="10800000" flipH="1">
            <a:off x="3276600" y="25"/>
            <a:ext cx="5867400" cy="51434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
          <p:cNvSpPr txBox="1"/>
          <p:nvPr>
            <p:ph type="title"/>
          </p:nvPr>
        </p:nvSpPr>
        <p:spPr>
          <a:xfrm>
            <a:off x="226077" y="357800"/>
            <a:ext cx="2807999" cy="9533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2pPr>
            <a:lvl3pPr lvl="2"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3pPr>
            <a:lvl4pPr lvl="3"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4pPr>
            <a:lvl5pPr lvl="4"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5pPr>
            <a:lvl6pPr lvl="5"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6pPr>
            <a:lvl7pPr lvl="6"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7pPr>
            <a:lvl8pPr lvl="7"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8pPr>
            <a:lvl9pPr lvl="8"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9pPr>
          </a:lstStyle>
          <a:p/>
        </p:txBody>
      </p:sp>
      <p:sp>
        <p:nvSpPr>
          <p:cNvPr id="155" name="Google Shape;155;p5"/>
          <p:cNvSpPr txBox="1"/>
          <p:nvPr>
            <p:ph type="body" idx="1"/>
          </p:nvPr>
        </p:nvSpPr>
        <p:spPr>
          <a:xfrm>
            <a:off x="226075" y="1465800"/>
            <a:ext cx="2807999" cy="31634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200"/>
              <a:buFont typeface="Roboto"/>
              <a:buNone/>
              <a:defRPr sz="1200" b="0" i="0" u="none" strike="noStrike" cap="none">
                <a:solidFill>
                  <a:schemeClr val="lt1"/>
                </a:solidFill>
                <a:latin typeface="Roboto"/>
                <a:ea typeface="Roboto"/>
                <a:cs typeface="Roboto"/>
                <a:sym typeface="Roboto"/>
              </a:defRPr>
            </a:lvl9pPr>
          </a:lstStyle>
          <a:p/>
        </p:txBody>
      </p:sp>
      <p:sp>
        <p:nvSpPr>
          <p:cNvPr id="156" name="Google Shape;156;p5"/>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57" name="Shape 157"/>
        <p:cNvGrpSpPr/>
        <p:nvPr/>
      </p:nvGrpSpPr>
      <p:grpSpPr>
        <a:xfrm>
          <a:off x="0" y="0"/>
          <a:ext cx="0" cy="0"/>
          <a:chOff x="0" y="0"/>
          <a:chExt cx="0" cy="0"/>
        </a:xfrm>
      </p:grpSpPr>
      <p:sp>
        <p:nvSpPr>
          <p:cNvPr id="158" name="Google Shape;158;p6"/>
          <p:cNvSpPr txBox="1"/>
          <p:nvPr/>
        </p:nvSpPr>
        <p:spPr>
          <a:xfrm rot="10800000" flipH="1">
            <a:off x="0" y="0"/>
            <a:ext cx="9144000" cy="46958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6"/>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6"/>
          <p:cNvSpPr txBox="1"/>
          <p:nvPr>
            <p:ph type="body" idx="1"/>
          </p:nvPr>
        </p:nvSpPr>
        <p:spPr>
          <a:xfrm>
            <a:off x="57150" y="4696825"/>
            <a:ext cx="8381999"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161" name="Google Shape;161;p6"/>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62" name="Shape 162"/>
        <p:cNvGrpSpPr/>
        <p:nvPr/>
      </p:nvGrpSpPr>
      <p:grpSpPr>
        <a:xfrm>
          <a:off x="0" y="0"/>
          <a:ext cx="0" cy="0"/>
          <a:chOff x="0" y="0"/>
          <a:chExt cx="0" cy="0"/>
        </a:xfrm>
      </p:grpSpPr>
      <p:sp>
        <p:nvSpPr>
          <p:cNvPr id="163" name="Google Shape;163;p7"/>
          <p:cNvSpPr txBox="1"/>
          <p:nvPr>
            <p:ph type="title"/>
          </p:nvPr>
        </p:nvSpPr>
        <p:spPr>
          <a:xfrm>
            <a:off x="460950" y="2065350"/>
            <a:ext cx="8222100" cy="10127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p:txBody>
      </p:sp>
      <p:sp>
        <p:nvSpPr>
          <p:cNvPr id="164" name="Google Shape;164;p7"/>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5" name="Shape 165"/>
        <p:cNvGrpSpPr/>
        <p:nvPr/>
      </p:nvGrpSpPr>
      <p:grpSpPr>
        <a:xfrm>
          <a:off x="0" y="0"/>
          <a:ext cx="0" cy="0"/>
          <a:chOff x="0" y="0"/>
          <a:chExt cx="0" cy="0"/>
        </a:xfrm>
      </p:grpSpPr>
      <p:sp>
        <p:nvSpPr>
          <p:cNvPr id="166" name="Google Shape;166;p8"/>
          <p:cNvSpPr/>
          <p:nvPr/>
        </p:nvSpPr>
        <p:spPr>
          <a:xfrm rot="10800000" flipH="1">
            <a:off x="0" y="1685999"/>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69" name="Google Shape;169;p8"/>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170" name="Google Shape;170;p8"/>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71" name="Shape 171"/>
        <p:cNvGrpSpPr/>
        <p:nvPr/>
      </p:nvGrpSpPr>
      <p:grpSpPr>
        <a:xfrm>
          <a:off x="0" y="0"/>
          <a:ext cx="0" cy="0"/>
          <a:chOff x="0" y="0"/>
          <a:chExt cx="0" cy="0"/>
        </a:xfrm>
      </p:grpSpPr>
      <p:sp>
        <p:nvSpPr>
          <p:cNvPr id="172" name="Google Shape;172;p9"/>
          <p:cNvSpPr/>
          <p:nvPr/>
        </p:nvSpPr>
        <p:spPr>
          <a:xfrm rot="10800000" flipH="1">
            <a:off x="0" y="1685999"/>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txBox="1"/>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75" name="Google Shape;175;p9"/>
          <p:cNvSpPr txBox="1"/>
          <p:nvPr>
            <p:ph type="body" idx="1"/>
          </p:nvPr>
        </p:nvSpPr>
        <p:spPr>
          <a:xfrm>
            <a:off x="471900" y="1919075"/>
            <a:ext cx="3999899" cy="2710198"/>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p:txBody>
      </p:sp>
      <p:sp>
        <p:nvSpPr>
          <p:cNvPr id="176" name="Google Shape;176;p9"/>
          <p:cNvSpPr txBox="1"/>
          <p:nvPr>
            <p:ph type="body" idx="2"/>
          </p:nvPr>
        </p:nvSpPr>
        <p:spPr>
          <a:xfrm>
            <a:off x="4694250" y="1919075"/>
            <a:ext cx="3999899" cy="2710198"/>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p:txBody>
      </p:sp>
      <p:sp>
        <p:nvSpPr>
          <p:cNvPr id="177" name="Google Shape;177;p9"/>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78" name="Shape 178"/>
        <p:cNvGrpSpPr/>
        <p:nvPr/>
      </p:nvGrpSpPr>
      <p:grpSpPr>
        <a:xfrm>
          <a:off x="0" y="0"/>
          <a:ext cx="0" cy="0"/>
          <a:chOff x="0" y="0"/>
          <a:chExt cx="0" cy="0"/>
        </a:xfrm>
      </p:grpSpPr>
      <p:sp>
        <p:nvSpPr>
          <p:cNvPr id="179" name="Google Shape;179;p10"/>
          <p:cNvSpPr/>
          <p:nvPr/>
        </p:nvSpPr>
        <p:spPr>
          <a:xfrm flipH="1">
            <a:off x="0" y="0"/>
            <a:ext cx="4572000" cy="51434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0"/>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0"/>
          <p:cNvSpPr txBox="1"/>
          <p:nvPr>
            <p:ph type="title"/>
          </p:nvPr>
        </p:nvSpPr>
        <p:spPr>
          <a:xfrm>
            <a:off x="265500" y="1233175"/>
            <a:ext cx="4045199" cy="14823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lvl="1"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p:txBody>
      </p:sp>
      <p:sp>
        <p:nvSpPr>
          <p:cNvPr id="182" name="Google Shape;182;p10"/>
          <p:cNvSpPr txBox="1"/>
          <p:nvPr>
            <p:ph type="subTitle" idx="1"/>
          </p:nvPr>
        </p:nvSpPr>
        <p:spPr>
          <a:xfrm>
            <a:off x="265500" y="2779466"/>
            <a:ext cx="4045199" cy="1235098"/>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L="457200" marR="0" lvl="1"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L="914400" marR="0" lvl="2"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L="1371600" marR="0" lvl="3"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L="1828800" marR="0" lvl="4"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L="2286000" marR="0" lvl="5"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L="2743200" marR="0" lvl="6"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L="3200400" marR="0" lvl="7"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L="3657600" marR="0" lvl="8"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p:txBody>
      </p:sp>
      <p:sp>
        <p:nvSpPr>
          <p:cNvPr id="183" name="Google Shape;183;p10"/>
          <p:cNvSpPr txBox="1"/>
          <p:nvPr>
            <p:ph type="body" idx="2"/>
          </p:nvPr>
        </p:nvSpPr>
        <p:spPr>
          <a:xfrm>
            <a:off x="4939500" y="724200"/>
            <a:ext cx="3837000" cy="3695099"/>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p:txBody>
      </p:sp>
      <p:sp>
        <p:nvSpPr>
          <p:cNvPr id="184" name="Google Shape;184;p10"/>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8" name="Google Shape;8;p1"/>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hyperlink" Target="http://www.zekelab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13"/>
          <p:cNvSpPr txBox="1"/>
          <p:nvPr>
            <p:ph type="ctrTitle"/>
          </p:nvPr>
        </p:nvSpPr>
        <p:spPr>
          <a:xfrm>
            <a:off x="992425" y="1799775"/>
            <a:ext cx="4743000" cy="1739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900"/>
              <a:buFont typeface="Roboto"/>
              <a:buNone/>
            </a:pPr>
            <a:r>
              <a:rPr lang="en-GB" sz="3600" b="1" i="0" u="none" strike="noStrike" cap="none">
                <a:solidFill>
                  <a:schemeClr val="dk1"/>
                </a:solidFill>
                <a:latin typeface="Roboto"/>
                <a:ea typeface="Roboto"/>
                <a:cs typeface="Roboto"/>
                <a:sym typeface="Roboto"/>
              </a:rPr>
              <a:t>zekeLabs</a:t>
            </a:r>
            <a:endParaRPr sz="3600" b="1"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900"/>
              <a:buFont typeface="Roboto"/>
              <a:buNone/>
            </a:pPr>
          </a:p>
          <a:p>
            <a:pPr marL="0" marR="0" lvl="0" indent="0" algn="l" rtl="0">
              <a:lnSpc>
                <a:spcPct val="100000"/>
              </a:lnSpc>
              <a:spcBef>
                <a:spcPts val="0"/>
              </a:spcBef>
              <a:spcAft>
                <a:spcPts val="0"/>
              </a:spcAft>
              <a:buClr>
                <a:schemeClr val="dk1"/>
              </a:buClr>
              <a:buSzPts val="900"/>
              <a:buFont typeface="Roboto"/>
              <a:buNone/>
            </a:pPr>
            <a:r>
              <a:rPr lang="en-US" altLang="en-US" sz="2400">
                <a:solidFill>
                  <a:srgbClr val="999999"/>
                </a:solidFill>
              </a:rPr>
              <a:t>Cassandra - </a:t>
            </a:r>
            <a:r>
              <a:rPr lang="" altLang="en-US" sz="2400">
                <a:solidFill>
                  <a:srgbClr val="999999"/>
                </a:solidFill>
              </a:rPr>
              <a:t>Keyspace</a:t>
            </a:r>
            <a:br>
              <a:rPr lang="en-GB" sz="3600" b="1" i="0" u="none" strike="noStrike" cap="none">
                <a:solidFill>
                  <a:schemeClr val="dk1"/>
                </a:solidFill>
                <a:latin typeface="Roboto"/>
                <a:ea typeface="Roboto"/>
                <a:cs typeface="Roboto"/>
                <a:sym typeface="Roboto"/>
              </a:rPr>
            </a:br>
            <a:endParaRPr sz="3600" b="1" i="0" u="none" strike="noStrike" cap="none">
              <a:solidFill>
                <a:schemeClr val="dk1"/>
              </a:solidFill>
              <a:latin typeface="Roboto"/>
              <a:ea typeface="Roboto"/>
              <a:cs typeface="Roboto"/>
              <a:sym typeface="Roboto"/>
            </a:endParaRPr>
          </a:p>
        </p:txBody>
      </p:sp>
      <p:sp>
        <p:nvSpPr>
          <p:cNvPr id="196" name="Google Shape;196;p13"/>
          <p:cNvSpPr txBox="1"/>
          <p:nvPr>
            <p:ph type="subTitle" idx="1"/>
          </p:nvPr>
        </p:nvSpPr>
        <p:spPr>
          <a:xfrm>
            <a:off x="992425" y="3452075"/>
            <a:ext cx="3136800" cy="75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450"/>
              <a:buFont typeface="Roboto"/>
              <a:buNone/>
            </a:pPr>
            <a:r>
              <a:rPr lang="en-GB" sz="1800" b="0" i="0" u="none" strike="noStrike" cap="none">
                <a:solidFill>
                  <a:schemeClr val="dk2"/>
                </a:solidFill>
                <a:latin typeface="Roboto"/>
                <a:ea typeface="Roboto"/>
                <a:cs typeface="Roboto"/>
                <a:sym typeface="Roboto"/>
              </a:rPr>
              <a:t>Learning made Simpler !</a:t>
            </a:r>
            <a:br>
              <a:rPr lang="en-GB" sz="1800" b="0" i="0" u="none" strike="noStrike" cap="none">
                <a:solidFill>
                  <a:schemeClr val="dk2"/>
                </a:solidFill>
                <a:latin typeface="Roboto"/>
                <a:ea typeface="Roboto"/>
                <a:cs typeface="Roboto"/>
                <a:sym typeface="Roboto"/>
              </a:rPr>
            </a:br>
            <a:br>
              <a:rPr lang="en-GB" sz="1800" b="0" i="0" u="none" strike="noStrike" cap="none">
                <a:solidFill>
                  <a:schemeClr val="dk2"/>
                </a:solidFill>
                <a:latin typeface="Roboto"/>
                <a:ea typeface="Roboto"/>
                <a:cs typeface="Roboto"/>
                <a:sym typeface="Roboto"/>
              </a:rPr>
            </a:br>
            <a:r>
              <a:rPr lang="en-GB" sz="1200" b="0" i="0" u="none" strike="noStrike" cap="none">
                <a:solidFill>
                  <a:schemeClr val="dk2"/>
                </a:solidFill>
                <a:latin typeface="Roboto"/>
                <a:ea typeface="Roboto"/>
                <a:cs typeface="Roboto"/>
                <a:sym typeface="Roboto"/>
              </a:rPr>
              <a:t>www.zekeLabs.com</a:t>
            </a:r>
            <a:endParaRPr lang="en-GB" sz="1200" b="0" i="0" u="none" strike="noStrike" cap="none">
              <a:solidFill>
                <a:schemeClr val="dk2"/>
              </a:solidFill>
              <a:latin typeface="Roboto"/>
              <a:ea typeface="Roboto"/>
              <a:cs typeface="Roboto"/>
              <a:sym typeface="Roboto"/>
            </a:endParaRPr>
          </a:p>
        </p:txBody>
      </p:sp>
      <p:pic>
        <p:nvPicPr>
          <p:cNvPr id="197" name="Google Shape;197;p13"/>
          <p:cNvPicPr preferRelativeResize="0"/>
          <p:nvPr/>
        </p:nvPicPr>
        <p:blipFill rotWithShape="1">
          <a:blip r:embed="rId1"/>
          <a:srcRect/>
          <a:stretch>
            <a:fillRect/>
          </a:stretch>
        </p:blipFill>
        <p:spPr>
          <a:xfrm>
            <a:off x="0" y="4536504"/>
            <a:ext cx="9143999" cy="6275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226077" y="357800"/>
            <a:ext cx="2807999" cy="95339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600"/>
              <a:buFont typeface="Roboto"/>
              <a:buNone/>
            </a:pPr>
            <a:r>
              <a:rPr lang="en-GB"/>
              <a:t>         </a:t>
            </a:r>
            <a:endParaRPr sz="2400" b="0" i="0" u="none" strike="noStrike" cap="none">
              <a:solidFill>
                <a:schemeClr val="lt1"/>
              </a:solidFill>
              <a:latin typeface="Roboto"/>
              <a:ea typeface="Roboto"/>
              <a:cs typeface="Roboto"/>
              <a:sym typeface="Roboto"/>
            </a:endParaRPr>
          </a:p>
        </p:txBody>
      </p:sp>
      <p:sp>
        <p:nvSpPr>
          <p:cNvPr id="203" name="Google Shape;203;p14"/>
          <p:cNvSpPr txBox="1"/>
          <p:nvPr>
            <p:ph type="body" idx="1"/>
          </p:nvPr>
        </p:nvSpPr>
        <p:spPr>
          <a:xfrm>
            <a:off x="226075" y="1465800"/>
            <a:ext cx="2807999" cy="3163499"/>
          </a:xfrm>
          <a:prstGeom prst="rect">
            <a:avLst/>
          </a:prstGeom>
          <a:noFill/>
          <a:ln>
            <a:noFill/>
          </a:ln>
        </p:spPr>
        <p:txBody>
          <a:bodyPr spcFirstLastPara="1" wrap="square" lIns="91425" tIns="91425" rIns="91425" bIns="91425" anchor="t" anchorCtr="0">
            <a:noAutofit/>
          </a:bodyPr>
          <a:lstStyle/>
          <a:p>
            <a:pPr marL="171450" marR="0" lvl="0" indent="-57150" algn="ctr" rtl="0">
              <a:lnSpc>
                <a:spcPct val="115000"/>
              </a:lnSpc>
              <a:spcBef>
                <a:spcPts val="0"/>
              </a:spcBef>
              <a:spcAft>
                <a:spcPts val="0"/>
              </a:spcAft>
              <a:buClr>
                <a:schemeClr val="lt1"/>
              </a:buClr>
              <a:buSzPts val="1800"/>
              <a:buFont typeface="Arial"/>
              <a:buNone/>
            </a:pPr>
            <a:endParaRPr sz="2400" b="1"/>
          </a:p>
          <a:p>
            <a:pPr marL="457200" marR="0" lvl="0" indent="457200" algn="l" rtl="0">
              <a:lnSpc>
                <a:spcPct val="115000"/>
              </a:lnSpc>
              <a:spcBef>
                <a:spcPts val="0"/>
              </a:spcBef>
              <a:spcAft>
                <a:spcPts val="0"/>
              </a:spcAft>
              <a:buClr>
                <a:schemeClr val="lt1"/>
              </a:buClr>
              <a:buSzPts val="1800"/>
              <a:buFont typeface="Arial"/>
              <a:buNone/>
            </a:pPr>
            <a:r>
              <a:rPr lang="en-GB" sz="2400" b="1"/>
              <a:t>Agenda</a:t>
            </a:r>
            <a:endParaRPr sz="2400" b="1" i="0" u="none" strike="noStrike" cap="none">
              <a:solidFill>
                <a:schemeClr val="lt1"/>
              </a:solidFill>
            </a:endParaRPr>
          </a:p>
        </p:txBody>
      </p:sp>
      <p:sp>
        <p:nvSpPr>
          <p:cNvPr id="204" name="Google Shape;204;p14"/>
          <p:cNvSpPr txBox="1"/>
          <p:nvPr/>
        </p:nvSpPr>
        <p:spPr>
          <a:xfrm>
            <a:off x="3665220" y="1618615"/>
            <a:ext cx="5368925" cy="2002155"/>
          </a:xfrm>
          <a:prstGeom prst="rect">
            <a:avLst/>
          </a:prstGeom>
          <a:noFill/>
          <a:ln>
            <a:noFill/>
          </a:ln>
        </p:spPr>
        <p:txBody>
          <a:bodyPr spcFirstLastPara="1" wrap="square" lIns="91425" tIns="91425" rIns="91425" bIns="91425" anchor="t" anchorCtr="0">
            <a:noAutofit/>
          </a:bodyPr>
          <a:lstStyle/>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altLang="en-US" sz="1500">
                <a:solidFill>
                  <a:srgbClr val="666666"/>
                </a:solidFill>
              </a:rPr>
              <a:t>Understanding keyspace</a:t>
            </a:r>
            <a:endParaRPr lang="en-US"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altLang="en-US" sz="1500">
                <a:solidFill>
                  <a:srgbClr val="666666"/>
                </a:solidFill>
              </a:rPr>
              <a:t>Examples of creating keyspace</a:t>
            </a:r>
            <a:endParaRPr lang="en-US"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altLang="en-US" sz="1500">
                <a:solidFill>
                  <a:srgbClr val="666666"/>
                </a:solidFill>
              </a:rPr>
              <a:t>Updating the replication factor</a:t>
            </a:r>
            <a:endParaRPr sz="1500">
              <a:solidFill>
                <a:srgbClr val="666666"/>
              </a:solidFill>
            </a:endParaRPr>
          </a:p>
          <a:p>
            <a:pPr marL="457200" marR="0" lvl="0" indent="-323850" algn="l" rtl="0">
              <a:lnSpc>
                <a:spcPct val="150000"/>
              </a:lnSpc>
              <a:spcBef>
                <a:spcPts val="0"/>
              </a:spcBef>
              <a:spcAft>
                <a:spcPts val="0"/>
              </a:spcAft>
              <a:buClr>
                <a:srgbClr val="666666"/>
              </a:buClr>
              <a:buSzPts val="1500"/>
              <a:buChar char="●"/>
            </a:pPr>
            <a:endParaRPr sz="15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15"/>
          <p:cNvSpPr txBox="1"/>
          <p:nvPr/>
        </p:nvSpPr>
        <p:spPr>
          <a:xfrm>
            <a:off x="-11848" y="636595"/>
            <a:ext cx="9016799" cy="4342199"/>
          </a:xfrm>
          <a:prstGeom prst="rect">
            <a:avLst/>
          </a:prstGeom>
          <a:noFill/>
          <a:ln>
            <a:noFill/>
          </a:ln>
        </p:spPr>
        <p:txBody>
          <a:bodyPr spcFirstLastPara="1" wrap="square" lIns="91425" tIns="91425" rIns="91425" bIns="91425" anchor="t" anchorCtr="0">
            <a:noAutofit/>
          </a:bodyPr>
          <a:lstStyle/>
          <a:p>
            <a:pPr marL="133350" marR="0" lvl="0" indent="-6350" algn="l" rtl="0">
              <a:lnSpc>
                <a:spcPct val="100000"/>
              </a:lnSpc>
              <a:spcBef>
                <a:spcPts val="0"/>
              </a:spcBef>
              <a:spcAft>
                <a:spcPts val="0"/>
              </a:spcAft>
              <a:buClr>
                <a:srgbClr val="000000"/>
              </a:buClr>
              <a:buSzPts val="400"/>
              <a:buFont typeface="Arial"/>
              <a:buNone/>
            </a:pPr>
            <a:br>
              <a:rPr lang="en-GB"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sp>
        <p:nvSpPr>
          <p:cNvPr id="210" name="Google Shape;210;p15"/>
          <p:cNvSpPr txBox="1"/>
          <p:nvPr>
            <p:ph type="title"/>
          </p:nvPr>
        </p:nvSpPr>
        <p:spPr>
          <a:xfrm>
            <a:off x="471900" y="738725"/>
            <a:ext cx="82221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 altLang="en-US"/>
              <a:t>KeySpace</a:t>
            </a:r>
            <a:endParaRPr lang="" altLang="en-US" sz="1800" b="0" i="0" u="none" strike="noStrike" cap="none">
              <a:solidFill>
                <a:schemeClr val="lt1"/>
              </a:solidFill>
              <a:latin typeface="Roboto"/>
              <a:ea typeface="Roboto"/>
              <a:cs typeface="Roboto"/>
              <a:sym typeface="Roboto"/>
            </a:endParaRPr>
          </a:p>
        </p:txBody>
      </p:sp>
      <p:sp>
        <p:nvSpPr>
          <p:cNvPr id="211" name="Google Shape;211;p15"/>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00050" lvl="0" indent="-285750" algn="l" rtl="0">
              <a:lnSpc>
                <a:spcPct val="150000"/>
              </a:lnSpc>
              <a:spcBef>
                <a:spcPts val="0"/>
              </a:spcBef>
              <a:spcAft>
                <a:spcPts val="0"/>
              </a:spcAft>
              <a:buSzPts val="1800"/>
              <a:buFont typeface="Arial" panose="02080604020202020204" pitchFamily="34" charset="0"/>
              <a:buChar char="•"/>
            </a:pPr>
            <a:r>
              <a:rPr lang="en-US"/>
              <a:t>Creating a keyspace is the CQL counterpart to creating an SQL database</a:t>
            </a:r>
            <a:endParaRPr lang="en-US"/>
          </a:p>
          <a:p>
            <a:pPr marL="400050" lvl="0" indent="-285750" algn="l" rtl="0">
              <a:lnSpc>
                <a:spcPct val="150000"/>
              </a:lnSpc>
              <a:spcBef>
                <a:spcPts val="0"/>
              </a:spcBef>
              <a:spcAft>
                <a:spcPts val="0"/>
              </a:spcAft>
              <a:buSzPts val="1800"/>
              <a:buFont typeface="Arial" panose="02080604020202020204" pitchFamily="34" charset="0"/>
              <a:buChar char="•"/>
            </a:pPr>
            <a:r>
              <a:rPr lang="" altLang="en-US"/>
              <a:t>Keyspace is namespace how data is replicated in nodes.</a:t>
            </a:r>
            <a:endParaRPr lang="" altLang="en-US"/>
          </a:p>
          <a:p>
            <a:pPr marL="400050" lvl="0" indent="-285750" algn="l" rtl="0">
              <a:lnSpc>
                <a:spcPct val="150000"/>
              </a:lnSpc>
              <a:spcBef>
                <a:spcPts val="0"/>
              </a:spcBef>
              <a:spcAft>
                <a:spcPts val="0"/>
              </a:spcAft>
              <a:buSzPts val="1800"/>
              <a:buFont typeface="Arial" panose="02080604020202020204" pitchFamily="34" charset="0"/>
              <a:buChar char="•"/>
            </a:pPr>
            <a:r>
              <a:rPr lang="en-US"/>
              <a:t>There are two kinds of strategies declared in Cassandra Syntax </a:t>
            </a:r>
            <a:r>
              <a:rPr lang="" altLang="en-US"/>
              <a:t>during namespace declartion - Simple Strategy &amp; Network Topology Stratagy</a:t>
            </a:r>
            <a:endParaRPr lang="en-US"/>
          </a:p>
          <a:p>
            <a:pPr marL="457200" lvl="0" indent="0" algn="l" rtl="0">
              <a:lnSpc>
                <a:spcPct val="150000"/>
              </a:lnSpc>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Strategy</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en-US"/>
              <a:t>Simple strategy is used when you have just one data center. In this strategy, the first replica is placed on the node selected by the partitioner. Remaining nodes are placed in the clockwise direction in the ring without considering rack or node location.</a:t>
            </a:r>
            <a:endParaRPr lang="en-US"/>
          </a:p>
          <a:p>
            <a:pPr marL="514350" indent="-285750">
              <a:buFont typeface="Arial" panose="02080604020202020204" pitchFamily="34" charset="0"/>
              <a:buChar char="•"/>
            </a:pPr>
            <a:r>
              <a:rPr lang="en-US"/>
              <a:t>Network topology strategy is used when you have more than one data centers. </a:t>
            </a:r>
            <a:r>
              <a:rPr lang="" altLang="en-US"/>
              <a:t>We</a:t>
            </a:r>
            <a:r>
              <a:rPr lang="en-US"/>
              <a:t> have to provide replication factor for each data center separately. Network topology strategy places replicas in nodes in the clockwise direction in the same data center. This strategy attempts to place replicas in different racks.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Replication Factor</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 altLang="en-US"/>
              <a:t>Number of times data have been replicated.</a:t>
            </a:r>
            <a:endParaRPr lang="" altLang="en-US"/>
          </a:p>
          <a:p>
            <a:pPr marL="514350" indent="-285750">
              <a:buFont typeface="Arial" panose="02080604020202020204" pitchFamily="34" charset="0"/>
              <a:buChar char="•"/>
            </a:pPr>
            <a:r>
              <a:rPr lang="" altLang="en-US"/>
              <a:t>3 is a good number</a:t>
            </a:r>
            <a:endParaRPr lang=""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Updating of replication factor</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 altLang="en-US"/>
              <a:t>Increase in replication factor increases total number of copies.</a:t>
            </a:r>
            <a:endParaRPr lang="" altLang="en-US"/>
          </a:p>
          <a:p>
            <a:pPr marL="514350" indent="-285750">
              <a:buFont typeface="Arial" panose="02080604020202020204" pitchFamily="34" charset="0"/>
              <a:buChar char="•"/>
            </a:pPr>
            <a:r>
              <a:rPr lang="" altLang="en-US"/>
              <a:t>cqlsh&gt; ALTER KEYSPACE system_auth WITH REPLICATION =</a:t>
            </a:r>
            <a:endParaRPr lang="" altLang="en-US"/>
          </a:p>
          <a:p>
            <a:pPr marL="228600" indent="0">
              <a:buFont typeface="Arial" panose="02080604020202020204" pitchFamily="34" charset="0"/>
            </a:pPr>
            <a:r>
              <a:rPr lang="" altLang="en-US"/>
              <a:t>{'class' : 'NetworkTopologyStrategy', 'dc1' : 3, 'dc2' : 2};</a:t>
            </a:r>
            <a:endParaRPr lang="" altLang="en-US"/>
          </a:p>
          <a:p>
            <a:pPr marL="514350" indent="-285750">
              <a:buFont typeface="Arial" panose="02080604020202020204" pitchFamily="34" charset="0"/>
              <a:buChar char="•"/>
            </a:pPr>
            <a:endParaRPr lang="" altLang="en-US"/>
          </a:p>
          <a:p>
            <a:pPr marL="514350" indent="-285750">
              <a:buFont typeface="Arial" panose="02080604020202020204" pitchFamily="34" charset="0"/>
              <a:buChar char="•"/>
            </a:pPr>
            <a:r>
              <a:rPr lang="" altLang="en-US"/>
              <a:t>Or if using SimpleStrategy:</a:t>
            </a:r>
            <a:endParaRPr lang="" altLang="en-US"/>
          </a:p>
          <a:p>
            <a:pPr marL="514350" indent="-285750">
              <a:buFont typeface="Arial" panose="02080604020202020204" pitchFamily="34" charset="0"/>
              <a:buChar char="•"/>
            </a:pPr>
            <a:endParaRPr lang="" altLang="en-US"/>
          </a:p>
          <a:p>
            <a:pPr marL="514350" indent="-285750">
              <a:buFont typeface="Arial" panose="02080604020202020204" pitchFamily="34" charset="0"/>
              <a:buChar char="•"/>
            </a:pPr>
            <a:r>
              <a:rPr lang="" altLang="en-US"/>
              <a:t>cqlsh&gt; ALTER KEYSPACE "Excalibur" WITH REPLICATION =</a:t>
            </a:r>
            <a:endParaRPr lang="" altLang="en-US"/>
          </a:p>
          <a:p>
            <a:pPr marL="228600" indent="0">
              <a:buFont typeface="Arial" panose="02080604020202020204" pitchFamily="34" charset="0"/>
            </a:pPr>
            <a:r>
              <a:rPr lang="" altLang="en-US"/>
              <a:t>{ 'class' : 'SimpleStrategy', 'replication_factor' : 3 };</a:t>
            </a:r>
            <a:endParaRPr lang=""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16"/>
          <p:cNvSpPr txBox="1"/>
          <p:nvPr>
            <p:ph type="ctrTitle"/>
          </p:nvPr>
        </p:nvSpPr>
        <p:spPr>
          <a:xfrm>
            <a:off x="496411" y="1970119"/>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200"/>
              <a:buFont typeface="Roboto"/>
              <a:buNone/>
            </a:pPr>
            <a:r>
              <a:rPr lang="en-GB" sz="4800" b="0" i="0" u="none" strike="noStrike" cap="none">
                <a:solidFill>
                  <a:schemeClr val="lt1"/>
                </a:solidFill>
                <a:latin typeface="Roboto"/>
                <a:ea typeface="Roboto"/>
                <a:cs typeface="Roboto"/>
                <a:sym typeface="Roboto"/>
              </a:rPr>
              <a:t>Thank You !!!</a:t>
            </a:r>
            <a:endParaRPr lang="en-GB" sz="4800" b="0" i="0" u="none" strike="noStrike" cap="none">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17"/>
          <p:cNvSpPr txBox="1"/>
          <p:nvPr>
            <p:ph type="body" idx="1"/>
          </p:nvPr>
        </p:nvSpPr>
        <p:spPr>
          <a:xfrm>
            <a:off x="57150" y="4696825"/>
            <a:ext cx="8381999" cy="44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00"/>
              <a:buFont typeface="Roboto"/>
              <a:buNone/>
            </a:pPr>
            <a:r>
              <a:rPr lang="en-GB" sz="1200" b="0" i="0" u="none" strike="noStrike" cap="none">
                <a:solidFill>
                  <a:schemeClr val="lt1"/>
                </a:solidFill>
                <a:latin typeface="Roboto"/>
                <a:ea typeface="Roboto"/>
                <a:cs typeface="Roboto"/>
                <a:sym typeface="Roboto"/>
              </a:rPr>
              <a:t>Visit : </a:t>
            </a:r>
            <a:r>
              <a:rPr lang="en-GB" sz="1200" b="0" i="0" u="sng" strike="noStrike" cap="none">
                <a:solidFill>
                  <a:schemeClr val="hlink"/>
                </a:solidFill>
                <a:latin typeface="Roboto"/>
                <a:ea typeface="Roboto"/>
                <a:cs typeface="Roboto"/>
                <a:sym typeface="Roboto"/>
                <a:hlinkClick r:id="rId1"/>
              </a:rPr>
              <a:t>www.zekeLabs.com</a:t>
            </a:r>
            <a:r>
              <a:rPr lang="en-GB" sz="1200" b="0" i="0" u="none" strike="noStrike" cap="none">
                <a:solidFill>
                  <a:schemeClr val="lt1"/>
                </a:solidFill>
                <a:latin typeface="Roboto"/>
                <a:ea typeface="Roboto"/>
                <a:cs typeface="Roboto"/>
                <a:sym typeface="Roboto"/>
              </a:rPr>
              <a:t> for more details</a:t>
            </a:r>
            <a:endParaRPr lang="en-GB" sz="1200" b="0" i="0" u="none" strike="noStrike" cap="none">
              <a:solidFill>
                <a:schemeClr val="lt1"/>
              </a:solidFill>
              <a:latin typeface="Roboto"/>
              <a:ea typeface="Roboto"/>
              <a:cs typeface="Roboto"/>
              <a:sym typeface="Roboto"/>
            </a:endParaRPr>
          </a:p>
        </p:txBody>
      </p:sp>
      <p:sp>
        <p:nvSpPr>
          <p:cNvPr id="222" name="Google Shape;222;p17"/>
          <p:cNvSpPr txBox="1"/>
          <p:nvPr/>
        </p:nvSpPr>
        <p:spPr>
          <a:xfrm>
            <a:off x="228600" y="300425"/>
            <a:ext cx="8763300" cy="432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500"/>
              <a:buFont typeface="Arial"/>
              <a:buNone/>
            </a:pPr>
            <a:r>
              <a:rPr lang="en-GB" sz="2000" b="1" i="0" u="none" strike="noStrike" cap="none">
                <a:solidFill>
                  <a:schemeClr val="dk1"/>
                </a:solidFill>
                <a:latin typeface="Arial"/>
                <a:ea typeface="Arial"/>
                <a:cs typeface="Arial"/>
                <a:sym typeface="Arial"/>
              </a:rPr>
              <a:t>THANK YOU</a:t>
            </a:r>
            <a:endParaRPr lang="en-GB" sz="20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00"/>
              <a:buFont typeface="Arial"/>
              <a:buNone/>
            </a:pPr>
            <a:r>
              <a:rPr lang="en-GB" sz="2000" b="1" i="0" u="none" strike="noStrike" cap="none">
                <a:solidFill>
                  <a:schemeClr val="dk1"/>
                </a:solidFill>
                <a:latin typeface="Arial"/>
                <a:ea typeface="Arial"/>
                <a:cs typeface="Arial"/>
                <a:sym typeface="Arial"/>
              </a:rPr>
              <a:t>Let us know how can we help your organization to Upskill the employees to stay updated in the ever-evolving IT Industry.</a:t>
            </a:r>
            <a:endParaRPr lang="en-GB"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00"/>
              <a:buFont typeface="Arial"/>
              <a:buNone/>
            </a:pPr>
            <a:r>
              <a:rPr lang="en-GB" sz="2000" b="1" i="0" u="none" strike="noStrike" cap="none">
                <a:solidFill>
                  <a:schemeClr val="dk1"/>
                </a:solidFill>
                <a:latin typeface="Arial"/>
                <a:ea typeface="Arial"/>
                <a:cs typeface="Arial"/>
                <a:sym typeface="Arial"/>
              </a:rPr>
              <a:t>Get in touch:</a:t>
            </a:r>
            <a:endParaRPr lang="en-GB"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00"/>
              <a:buFont typeface="Arial"/>
              <a:buNone/>
            </a:pPr>
            <a:br>
              <a:rPr lang="en-GB" sz="2000" b="1" i="0" u="none" strike="noStrike" cap="none">
                <a:solidFill>
                  <a:schemeClr val="dk1"/>
                </a:solidFill>
                <a:latin typeface="Arial"/>
                <a:ea typeface="Arial"/>
                <a:cs typeface="Arial"/>
                <a:sym typeface="Arial"/>
              </a:rPr>
            </a:br>
            <a:r>
              <a:rPr lang="en-GB" sz="2000" b="1" i="0" u="none" strike="noStrike" cap="none">
                <a:solidFill>
                  <a:schemeClr val="dk1"/>
                </a:solidFill>
                <a:latin typeface="Arial"/>
                <a:ea typeface="Arial"/>
                <a:cs typeface="Arial"/>
                <a:sym typeface="Arial"/>
              </a:rPr>
              <a:t>	www.zekeLabs.com | +91-8095465880 | info@zekeLabs.com</a:t>
            </a:r>
            <a:endParaRPr lang="en-GB" sz="2000" b="1" i="0" u="none" strike="noStrike" cap="none">
              <a:solidFill>
                <a:schemeClr val="dk1"/>
              </a:solidFill>
              <a:latin typeface="Arial"/>
              <a:ea typeface="Arial"/>
              <a:cs typeface="Arial"/>
              <a:sym typeface="Arial"/>
            </a:endParaRPr>
          </a:p>
        </p:txBody>
      </p:sp>
      <p:pic>
        <p:nvPicPr>
          <p:cNvPr id="223" name="Google Shape;223;p17"/>
          <p:cNvPicPr preferRelativeResize="0"/>
          <p:nvPr/>
        </p:nvPicPr>
        <p:blipFill rotWithShape="1">
          <a:blip r:embed="rId2"/>
          <a:srcRect/>
          <a:stretch>
            <a:fillRect/>
          </a:stretch>
        </p:blipFill>
        <p:spPr>
          <a:xfrm>
            <a:off x="135675" y="4043475"/>
            <a:ext cx="8856227" cy="577150"/>
          </a:xfrm>
          <a:prstGeom prst="rect">
            <a:avLst/>
          </a:prstGeom>
          <a:noFill/>
          <a:ln>
            <a:noFill/>
          </a:ln>
        </p:spPr>
      </p:pic>
    </p:spTree>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1683</Words>
  <Application>WPS Presentation</Application>
  <PresentationFormat/>
  <Paragraphs>58</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Arial</vt:lpstr>
      <vt:lpstr>Roboto</vt:lpstr>
      <vt:lpstr>DejaVu Sans</vt:lpstr>
      <vt:lpstr>Gubbi</vt:lpstr>
      <vt:lpstr>微软雅黑</vt:lpstr>
      <vt:lpstr>Droid Sans Fallback</vt:lpstr>
      <vt:lpstr>Arial Unicode MS</vt:lpstr>
      <vt:lpstr>Abyssinica SIL</vt:lpstr>
      <vt:lpstr>OpenSymbol</vt:lpstr>
      <vt:lpstr>CollegePresentation</vt:lpstr>
      <vt:lpstr>Cassandra - Introduction </vt:lpstr>
      <vt:lpstr>         </vt:lpstr>
      <vt:lpstr>Unit Testing</vt:lpstr>
      <vt:lpstr>PowerPoint 演示文稿</vt:lpstr>
      <vt:lpstr>PowerPoint 演示文稿</vt:lpstr>
      <vt:lpstr>PowerPoint 演示文稿</vt:lpstr>
      <vt:lpstr>Thank You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Writing Tests using PyTest </dc:title>
  <dc:creator/>
  <cp:lastModifiedBy>awantik</cp:lastModifiedBy>
  <cp:revision>5</cp:revision>
  <dcterms:created xsi:type="dcterms:W3CDTF">2019-02-12T13:14:12Z</dcterms:created>
  <dcterms:modified xsi:type="dcterms:W3CDTF">2019-02-12T13:14:12Z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