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59" r:id="rId20"/>
    <p:sldId id="260" r:id="rId21"/>
  </p:sldIdLst>
  <p:sldSz cx="9144000" cy="5143500"/>
  <p:notesSz cx="6858000" cy="9144000"/>
  <p:embeddedFontLst>
    <p:embeddedFont>
      <p:font typeface="Roboto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9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8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0"/>
            <a:ext cx="7038763" cy="5138760"/>
            <a:chOff x="3388635" y="43347"/>
            <a:chExt cx="5755325" cy="4201766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7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3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7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3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7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3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7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3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7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39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7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3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7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3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7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3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7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3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7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3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4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799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>
            <p:ph type="ctrTitle"/>
          </p:nvPr>
        </p:nvSpPr>
        <p:spPr>
          <a:xfrm>
            <a:off x="992425" y="1799775"/>
            <a:ext cx="3136800" cy="173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"/>
          <p:cNvSpPr txBox="1"/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"/>
          <p:cNvSpPr txBox="1"/>
          <p:nvPr>
            <p:ph type="sldNum" idx="12"/>
          </p:nvPr>
        </p:nvSpPr>
        <p:spPr>
          <a:xfrm>
            <a:off x="8472457" y="470655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7" name="Google Shape;187;p11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8" name="Google Shape;188;p1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3"/>
          <p:cNvSpPr txBox="1"/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3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5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6" name="Google Shape;156;p5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1" name="Google Shape;161;p6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7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Google Shape;169;p8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8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" name="Google Shape;175;p9"/>
          <p:cNvSpPr txBox="1"/>
          <p:nvPr>
            <p:ph type="body" idx="1"/>
          </p:nvPr>
        </p:nvSpPr>
        <p:spPr>
          <a:xfrm>
            <a:off x="47190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Google Shape;176;p9"/>
          <p:cNvSpPr txBox="1"/>
          <p:nvPr>
            <p:ph type="body" idx="2"/>
          </p:nvPr>
        </p:nvSpPr>
        <p:spPr>
          <a:xfrm>
            <a:off x="469425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Google Shape;177;p9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" name="Google Shape;182;p10"/>
          <p:cNvSpPr txBox="1"/>
          <p:nvPr>
            <p:ph type="subTitle" idx="1"/>
          </p:nvPr>
        </p:nvSpPr>
        <p:spPr>
          <a:xfrm>
            <a:off x="265500" y="2779466"/>
            <a:ext cx="4045199" cy="123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3" name="Google Shape;183;p10"/>
          <p:cNvSpPr txBox="1"/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Google Shape;184;p10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hyperlink" Target="http://www.zekelab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" altLang="en-US" sz="2400">
                <a:solidFill>
                  <a:srgbClr val="999999"/>
                </a:solidFill>
              </a:rPr>
              <a:t>Kafka</a:t>
            </a:r>
            <a:r>
              <a:rPr lang="en-US" altLang="en-US" sz="2400">
                <a:solidFill>
                  <a:srgbClr val="999999"/>
                </a:solidFill>
              </a:rPr>
              <a:t> - </a:t>
            </a:r>
            <a:r>
              <a:rPr lang="" altLang="en-US" sz="2400">
                <a:solidFill>
                  <a:srgbClr val="999999"/>
                </a:solidFill>
              </a:rPr>
              <a:t>Basics</a:t>
            </a:r>
            <a:b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3"/>
          <p:cNvSpPr txBox="1"/>
          <p:nvPr>
            <p:ph type="subTitle" idx="1"/>
          </p:nvPr>
        </p:nvSpPr>
        <p:spPr>
          <a:xfrm>
            <a:off x="992425" y="3452075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Roboto"/>
              <a:buNone/>
            </a:pPr>
            <a: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 lang="en-GB" sz="12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4536504"/>
            <a:ext cx="9143999" cy="627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Parallelizing Consumers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" altLang="en-US"/>
              <a:t>ConsumerGroup</a:t>
            </a:r>
            <a:endParaRPr lang="" altLang="en-US"/>
          </a:p>
        </p:txBody>
      </p:sp>
      <p:pic>
        <p:nvPicPr>
          <p:cNvPr id="4" name="Picture 3" descr="kf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2145" y="1839595"/>
            <a:ext cx="4504690" cy="32569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Partition Rebalance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When we add a new consumer to the group, it starts consuming messages from partitions previously consumed by another </a:t>
            </a:r>
            <a:r>
              <a:rPr lang="" altLang="en-US"/>
              <a:t>consumer.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The same thing happens when a consumer shuts down or crashes; it leaves the group, and the partitions it used to consume will be consumed by one of the remaining consumers.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Moving partitioner ownership between different consumers is known as rebalance</a:t>
            </a:r>
            <a:endParaRPr lang="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poll loop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Heart of the consumer consist of infinite for loop polling information from server.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Cluster Membership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Kafka uses Apache Zookeeper to maintain the list of brokers that are currently members of a cluster.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Each broker has a unique broker-id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Controller is one of the broker responsible for selecting leader of partitions.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When other brokers start, they also try to create this node, but receive a “node already exists” exception, which causes them to “realize” that the controller node already exists and that the cluster already has a controller.</a:t>
            </a:r>
            <a:endParaRPr lang="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Replication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Each topic is partitioned, and each partition can have multiple replicas. 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Those replicas are stored on brokers, and each broker typically stores hundreds or even thousands of replicas belonging to different topics and partitions.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Two types of replica - leader &amp; follower.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Request Processing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Producer Request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Fecth Request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Other Request</a:t>
            </a:r>
            <a:endParaRPr lang="" altLang="en-US"/>
          </a:p>
        </p:txBody>
      </p:sp>
      <p:pic>
        <p:nvPicPr>
          <p:cNvPr id="4" name="Picture 3" descr="kf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7540" y="1845945"/>
            <a:ext cx="5615305" cy="28568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Physical Storage  - Partition Allocation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6 brokers, 10 partitions &amp; replication factor 3. Total 30 partitions.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Best case is 5 replicas per broker.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For each partition, each replica is in seperate broker.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ctrTitle"/>
          </p:nvPr>
        </p:nvSpPr>
        <p:spPr>
          <a:xfrm>
            <a:off x="496411" y="1970119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GB"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 !!!</a:t>
            </a:r>
            <a:endParaRPr lang="en-GB" sz="4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Roboto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lang="en-GB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"/>
              </a:rPr>
              <a:t>www.zekeLabs.com</a:t>
            </a: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 lang="en-GB"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228600" y="300425"/>
            <a:ext cx="8763300" cy="43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b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5675" y="4043475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None/>
            </a:pPr>
            <a:r>
              <a:rPr lang="en-GB"/>
              <a:t>         </a:t>
            </a:r>
            <a:endParaRPr sz="2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4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57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2400" b="1"/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2400" b="1"/>
              <a:t>Agenda</a:t>
            </a:r>
            <a:endParaRPr sz="24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3659650" y="1060800"/>
            <a:ext cx="53691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Messages &amp; Batches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Schemas</a:t>
            </a:r>
            <a:endParaRPr lang="" alt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Topics &amp; Partitions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en-US" sz="1500">
                <a:solidFill>
                  <a:srgbClr val="666666"/>
                </a:solidFill>
              </a:rPr>
              <a:t>Cassandra Features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en-US" sz="1500">
                <a:solidFill>
                  <a:srgbClr val="666666"/>
                </a:solidFill>
              </a:rPr>
              <a:t>Cassandra Use Cases/Application</a:t>
            </a:r>
            <a:endParaRPr sz="1500">
              <a:solidFill>
                <a:srgbClr val="666666"/>
              </a:solidFill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/>
        </p:nvSpPr>
        <p:spPr>
          <a:xfrm>
            <a:off x="-11848" y="636595"/>
            <a:ext cx="9016799" cy="434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" altLang="en-US"/>
              <a:t>Messages &amp; Batches</a:t>
            </a:r>
            <a:endParaRPr lang="" altLang="en-US"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5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 altLang="en-US"/>
              <a:t>Each unit of data is known as message</a:t>
            </a:r>
            <a:r>
              <a:rPr lang="en-US"/>
              <a:t>.</a:t>
            </a:r>
            <a:endParaRPr lang="en-US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 altLang="en-US"/>
              <a:t>Message can optionally have key</a:t>
            </a:r>
            <a:endParaRPr lang="" altLang="en-US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 altLang="en-US"/>
              <a:t>Batch is collection of messages of same topic &amp; partition</a:t>
            </a:r>
            <a:endParaRPr lang="en-US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Schemas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While messages are opaque byte arrays to Kafka itself, it is recommended that additional structure, or schema, be imposed on the message content so that it can be easily understood.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Many Kafka developers favor the use of Apache Avro, which is a serialization framework originally developed for Hadoop.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Topics &amp; Partitions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Each Topic is broken down into partitions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Per topic per partition is ordered &amp; not across partitions.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Partitions are also the way that Kafka provides redundancy</a:t>
            </a:r>
            <a:endParaRPr lang="" altLang="en-US"/>
          </a:p>
          <a:p>
            <a:pPr marL="228600" indent="0">
              <a:buFont typeface="Arial" panose="02080604020202020204" pitchFamily="34" charset="0"/>
            </a:pPr>
            <a:r>
              <a:rPr lang="" altLang="en-US"/>
              <a:t>    and scalability. 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Each partition can be hosted on a different server, which means that a single topic can be scaled horizontally across multiple servers to provide performance far beyond the ability of a single server.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Producers &amp; Consumers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Message will be produced on a specific topic.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Least bothered about partitions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Broker &amp; Cluster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Single kafka server is broker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The broker receives messages from producers,assigns offsets to them, and commits the messages to storage on disk. 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It also services consumers, responding to fetch requests for partitions and responding with the messages that have been committed to disk.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Brokers are designed to be part of clusters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More ...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Within a cluster of brokers, one broker will also function as the cluster controller</a:t>
            </a:r>
            <a:r>
              <a:rPr lang="" altLang="en-US"/>
              <a:t>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The controller is responsible for administrative operations, including assigning partitions to brokers and monitoring for broker failures.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  <p:pic>
        <p:nvPicPr>
          <p:cNvPr id="4" name="Picture 3" descr="kf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5775" y="3518535"/>
            <a:ext cx="6076315" cy="15024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Serializers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When the object you need to send to Kafka is not a simple string or integer, you have a choice of either using a generic serialization library like Avro, Thrift, or Protobuf to create records, or creating a custom serialization for objects you are already using.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3735</Words>
  <Application>WPS Presentation</Application>
  <PresentationFormat/>
  <Paragraphs>118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SimSun</vt:lpstr>
      <vt:lpstr>Wingdings</vt:lpstr>
      <vt:lpstr>Arial</vt:lpstr>
      <vt:lpstr>Roboto</vt:lpstr>
      <vt:lpstr>DejaVu Sans</vt:lpstr>
      <vt:lpstr>Gubbi</vt:lpstr>
      <vt:lpstr>微软雅黑</vt:lpstr>
      <vt:lpstr>Droid Sans Fallback</vt:lpstr>
      <vt:lpstr>Arial Unicode MS</vt:lpstr>
      <vt:lpstr>Abyssinica SIL</vt:lpstr>
      <vt:lpstr>OpenSymbol</vt:lpstr>
      <vt:lpstr>CollegePresentation</vt:lpstr>
      <vt:lpstr>Cassandra - Introduction </vt:lpstr>
      <vt:lpstr>         </vt:lpstr>
      <vt:lpstr>Unit Testing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!!!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Writing Tests using PyTest </dc:title>
  <dc:creator/>
  <cp:lastModifiedBy>awantik</cp:lastModifiedBy>
  <cp:revision>9</cp:revision>
  <dcterms:created xsi:type="dcterms:W3CDTF">2019-02-15T00:55:37Z</dcterms:created>
  <dcterms:modified xsi:type="dcterms:W3CDTF">2019-02-15T00:55:37Z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