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62" r:id="rId8"/>
    <p:sldId id="263" r:id="rId9"/>
    <p:sldId id="264" r:id="rId10"/>
    <p:sldId id="265" r:id="rId11"/>
    <p:sldId id="259" r:id="rId12"/>
    <p:sldId id="260" r:id="rId13"/>
  </p:sldIdLst>
  <p:sldSz cx="9144000" cy="5143500"/>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9: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8: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514349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0"/>
            <a:ext cx="7038763" cy="5138760"/>
            <a:chOff x="3388635" y="43347"/>
            <a:chExt cx="5755325" cy="4201766"/>
          </a:xfrm>
        </p:grpSpPr>
        <p:sp>
          <p:nvSpPr>
            <p:cNvPr id="12" name="Google Shape;12;p2"/>
            <p:cNvSpPr/>
            <p:nvPr/>
          </p:nvSpPr>
          <p:spPr>
            <a:xfrm>
              <a:off x="3837146"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7"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3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7"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3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7"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3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7"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3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7"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39"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7"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3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7"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3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7"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3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7"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3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7"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3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4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799" cy="514349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p:nvPr>
            <p:ph type="ctrTitle"/>
          </p:nvPr>
        </p:nvSpPr>
        <p:spPr>
          <a:xfrm>
            <a:off x="992425" y="1799775"/>
            <a:ext cx="3136800" cy="17390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lvl="1"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2pPr>
            <a:lvl3pPr lvl="2"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3pPr>
            <a:lvl4pPr lvl="3"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4pPr>
            <a:lvl5pPr lvl="4"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5pPr>
            <a:lvl6pPr lvl="5"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6pPr>
            <a:lvl7pPr lvl="6"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7pPr>
            <a:lvl8pPr lvl="7"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8pPr>
            <a:lvl9pPr lvl="8"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9pPr>
          </a:lstStyle>
          <a:p/>
        </p:txBody>
      </p:sp>
      <p:sp>
        <p:nvSpPr>
          <p:cNvPr id="138" name="Google Shape;138;p2"/>
          <p:cNvSpPr txBox="1"/>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L="457200" marR="0" lvl="1"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914400" marR="0" lvl="2"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371600" marR="0" lvl="3"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1828800" marR="0" lvl="4"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286000" marR="0" lvl="5"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2743200" marR="0" lvl="6"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200400" marR="0" lvl="7"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3657600" marR="0" lvl="8"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p:txBody>
      </p:sp>
      <p:sp>
        <p:nvSpPr>
          <p:cNvPr id="139" name="Google Shape;139;p2"/>
          <p:cNvSpPr txBox="1"/>
          <p:nvPr>
            <p:ph type="sldNum" idx="12"/>
          </p:nvPr>
        </p:nvSpPr>
        <p:spPr>
          <a:xfrm>
            <a:off x="8472457" y="470655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85" name="Shape 185"/>
        <p:cNvGrpSpPr/>
        <p:nvPr/>
      </p:nvGrpSpPr>
      <p:grpSpPr>
        <a:xfrm>
          <a:off x="0" y="0"/>
          <a:ext cx="0" cy="0"/>
          <a:chOff x="0" y="0"/>
          <a:chExt cx="0" cy="0"/>
        </a:xfrm>
      </p:grpSpPr>
      <p:sp>
        <p:nvSpPr>
          <p:cNvPr id="186" name="Google Shape;186;p11"/>
          <p:cNvSpPr txBox="1"/>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187" name="Google Shape;187;p11"/>
          <p:cNvSpPr txBox="1"/>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88" name="Google Shape;188;p1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89" name="Shape 189"/>
        <p:cNvGrpSpPr/>
        <p:nvPr/>
      </p:nvGrpSpPr>
      <p:grpSpPr>
        <a:xfrm>
          <a:off x="0" y="0"/>
          <a:ext cx="0" cy="0"/>
          <a:chOff x="0" y="0"/>
          <a:chExt cx="0" cy="0"/>
        </a:xfrm>
      </p:grpSpPr>
      <p:sp>
        <p:nvSpPr>
          <p:cNvPr id="190" name="Google Shape;190;p12"/>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0" name="Shape 140"/>
        <p:cNvGrpSpPr/>
        <p:nvPr/>
      </p:nvGrpSpPr>
      <p:grpSpPr>
        <a:xfrm>
          <a:off x="0" y="0"/>
          <a:ext cx="0" cy="0"/>
          <a:chOff x="0" y="0"/>
          <a:chExt cx="0" cy="0"/>
        </a:xfrm>
      </p:grpSpPr>
      <p:sp>
        <p:nvSpPr>
          <p:cNvPr id="141" name="Google Shape;141;p3"/>
          <p:cNvSpPr/>
          <p:nvPr/>
        </p:nvSpPr>
        <p:spPr>
          <a:xfrm flipH="1">
            <a:off x="8246400" y="4245925"/>
            <a:ext cx="897599" cy="8975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599" cy="897599"/>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p:nvPr>
            <p:ph type="ctrTitle"/>
          </p:nvPr>
        </p:nvSpPr>
        <p:spPr>
          <a:xfrm>
            <a:off x="390525" y="1819275"/>
            <a:ext cx="8222100" cy="9335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44" name="Google Shape;144;p3"/>
          <p:cNvSpPr txBox="1"/>
          <p:nvPr>
            <p:ph type="subTitle" idx="1"/>
          </p:nvPr>
        </p:nvSpPr>
        <p:spPr>
          <a:xfrm>
            <a:off x="390525" y="2789130"/>
            <a:ext cx="8222100" cy="4328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457200" marR="0" lvl="1"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914400" marR="0" lvl="2"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371600" marR="0" lvl="3"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1828800" marR="0" lvl="4"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286000" marR="0" lvl="5"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2743200" marR="0" lvl="6"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200400" marR="0" lvl="7"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3657600" marR="0" lvl="8"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145" name="Google Shape;145;p3"/>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6" name="Shape 146"/>
        <p:cNvGrpSpPr/>
        <p:nvPr/>
      </p:nvGrpSpPr>
      <p:grpSpPr>
        <a:xfrm>
          <a:off x="0" y="0"/>
          <a:ext cx="0" cy="0"/>
          <a:chOff x="0" y="0"/>
          <a:chExt cx="0" cy="0"/>
        </a:xfrm>
      </p:grpSpPr>
      <p:sp>
        <p:nvSpPr>
          <p:cNvPr id="147" name="Google Shape;147;p4"/>
          <p:cNvSpPr/>
          <p:nvPr/>
        </p:nvSpPr>
        <p:spPr>
          <a:xfrm rot="10800000" flipH="1">
            <a:off x="0" y="656399"/>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p:nvPr>
            <p:ph type="title"/>
          </p:nvPr>
        </p:nvSpPr>
        <p:spPr>
          <a:xfrm>
            <a:off x="98250" y="16350"/>
            <a:ext cx="8826599" cy="602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150" name="Google Shape;150;p4"/>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51" name="Shape 151"/>
        <p:cNvGrpSpPr/>
        <p:nvPr/>
      </p:nvGrpSpPr>
      <p:grpSpPr>
        <a:xfrm>
          <a:off x="0" y="0"/>
          <a:ext cx="0" cy="0"/>
          <a:chOff x="0" y="0"/>
          <a:chExt cx="0" cy="0"/>
        </a:xfrm>
      </p:grpSpPr>
      <p:sp>
        <p:nvSpPr>
          <p:cNvPr id="152" name="Google Shape;152;p5"/>
          <p:cNvSpPr txBox="1"/>
          <p:nvPr/>
        </p:nvSpPr>
        <p:spPr>
          <a:xfrm rot="10800000" flipH="1">
            <a:off x="3276600" y="25"/>
            <a:ext cx="58674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p:nvPr>
            <p:ph type="title"/>
          </p:nvPr>
        </p:nvSpPr>
        <p:spPr>
          <a:xfrm>
            <a:off x="226077" y="357800"/>
            <a:ext cx="2807999" cy="9533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p:txBody>
      </p:sp>
      <p:sp>
        <p:nvSpPr>
          <p:cNvPr id="155" name="Google Shape;155;p5"/>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200"/>
              <a:buFont typeface="Roboto"/>
              <a:buNone/>
              <a:defRPr sz="1200" b="0" i="0" u="none" strike="noStrike" cap="none">
                <a:solidFill>
                  <a:schemeClr val="lt1"/>
                </a:solidFill>
                <a:latin typeface="Roboto"/>
                <a:ea typeface="Roboto"/>
                <a:cs typeface="Roboto"/>
                <a:sym typeface="Roboto"/>
              </a:defRPr>
            </a:lvl9pPr>
          </a:lstStyle>
          <a:p/>
        </p:txBody>
      </p:sp>
      <p:sp>
        <p:nvSpPr>
          <p:cNvPr id="156" name="Google Shape;156;p5"/>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57" name="Shape 157"/>
        <p:cNvGrpSpPr/>
        <p:nvPr/>
      </p:nvGrpSpPr>
      <p:grpSpPr>
        <a:xfrm>
          <a:off x="0" y="0"/>
          <a:ext cx="0" cy="0"/>
          <a:chOff x="0" y="0"/>
          <a:chExt cx="0" cy="0"/>
        </a:xfrm>
      </p:grpSpPr>
      <p:sp>
        <p:nvSpPr>
          <p:cNvPr id="158" name="Google Shape;158;p6"/>
          <p:cNvSpPr txBox="1"/>
          <p:nvPr/>
        </p:nvSpPr>
        <p:spPr>
          <a:xfrm rot="10800000" flipH="1">
            <a:off x="0" y="0"/>
            <a:ext cx="9144000" cy="46958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6"/>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61" name="Google Shape;161;p6"/>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2" name="Shape 162"/>
        <p:cNvGrpSpPr/>
        <p:nvPr/>
      </p:nvGrpSpPr>
      <p:grpSpPr>
        <a:xfrm>
          <a:off x="0" y="0"/>
          <a:ext cx="0" cy="0"/>
          <a:chOff x="0" y="0"/>
          <a:chExt cx="0" cy="0"/>
        </a:xfrm>
      </p:grpSpPr>
      <p:sp>
        <p:nvSpPr>
          <p:cNvPr id="163" name="Google Shape;163;p7"/>
          <p:cNvSpPr txBox="1"/>
          <p:nvPr>
            <p:ph type="title"/>
          </p:nvPr>
        </p:nvSpPr>
        <p:spPr>
          <a:xfrm>
            <a:off x="460950" y="2065350"/>
            <a:ext cx="8222100" cy="1012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164" name="Google Shape;164;p7"/>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5" name="Shape 165"/>
        <p:cNvGrpSpPr/>
        <p:nvPr/>
      </p:nvGrpSpPr>
      <p:grpSpPr>
        <a:xfrm>
          <a:off x="0" y="0"/>
          <a:ext cx="0" cy="0"/>
          <a:chOff x="0" y="0"/>
          <a:chExt cx="0" cy="0"/>
        </a:xfrm>
      </p:grpSpPr>
      <p:sp>
        <p:nvSpPr>
          <p:cNvPr id="166" name="Google Shape;166;p8"/>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69" name="Google Shape;169;p8"/>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70" name="Google Shape;170;p8"/>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1" name="Shape 171"/>
        <p:cNvGrpSpPr/>
        <p:nvPr/>
      </p:nvGrpSpPr>
      <p:grpSpPr>
        <a:xfrm>
          <a:off x="0" y="0"/>
          <a:ext cx="0" cy="0"/>
          <a:chOff x="0" y="0"/>
          <a:chExt cx="0" cy="0"/>
        </a:xfrm>
      </p:grpSpPr>
      <p:sp>
        <p:nvSpPr>
          <p:cNvPr id="172" name="Google Shape;172;p9"/>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75" name="Google Shape;175;p9"/>
          <p:cNvSpPr txBox="1"/>
          <p:nvPr>
            <p:ph type="body" idx="1"/>
          </p:nvPr>
        </p:nvSpPr>
        <p:spPr>
          <a:xfrm>
            <a:off x="47190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6" name="Google Shape;176;p9"/>
          <p:cNvSpPr txBox="1"/>
          <p:nvPr>
            <p:ph type="body" idx="2"/>
          </p:nvPr>
        </p:nvSpPr>
        <p:spPr>
          <a:xfrm>
            <a:off x="469425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7" name="Google Shape;177;p9"/>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78" name="Shape 178"/>
        <p:cNvGrpSpPr/>
        <p:nvPr/>
      </p:nvGrpSpPr>
      <p:grpSpPr>
        <a:xfrm>
          <a:off x="0" y="0"/>
          <a:ext cx="0" cy="0"/>
          <a:chOff x="0" y="0"/>
          <a:chExt cx="0" cy="0"/>
        </a:xfrm>
      </p:grpSpPr>
      <p:sp>
        <p:nvSpPr>
          <p:cNvPr id="179" name="Google Shape;179;p10"/>
          <p:cNvSpPr/>
          <p:nvPr/>
        </p:nvSpPr>
        <p:spPr>
          <a:xfrm flipH="1">
            <a:off x="0" y="0"/>
            <a:ext cx="45720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0"/>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0"/>
          <p:cNvSpPr txBox="1"/>
          <p:nvPr>
            <p:ph type="title"/>
          </p:nvPr>
        </p:nvSpPr>
        <p:spPr>
          <a:xfrm>
            <a:off x="265500" y="1233175"/>
            <a:ext cx="4045199"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182" name="Google Shape;182;p10"/>
          <p:cNvSpPr txBox="1"/>
          <p:nvPr>
            <p:ph type="subTitle" idx="1"/>
          </p:nvPr>
        </p:nvSpPr>
        <p:spPr>
          <a:xfrm>
            <a:off x="265500" y="2779466"/>
            <a:ext cx="4045199" cy="1235098"/>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L="457200" marR="0" lvl="1"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L="914400" marR="0" lvl="2"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L="1371600" marR="0" lvl="3"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L="1828800" marR="0" lvl="4"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L="2286000" marR="0" lvl="5"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L="2743200" marR="0" lvl="6"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L="3200400" marR="0" lvl="7"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L="3657600" marR="0" lvl="8"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p:txBody>
      </p:sp>
      <p:sp>
        <p:nvSpPr>
          <p:cNvPr id="183" name="Google Shape;183;p10"/>
          <p:cNvSpPr txBox="1"/>
          <p:nvPr>
            <p:ph type="body" idx="2"/>
          </p:nvPr>
        </p:nvSpPr>
        <p:spPr>
          <a:xfrm>
            <a:off x="4939500" y="724200"/>
            <a:ext cx="3837000" cy="3695099"/>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p:txBody>
      </p:sp>
      <p:sp>
        <p:nvSpPr>
          <p:cNvPr id="184" name="Google Shape;184;p10"/>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8" name="Google Shape;8;p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hyperlink" Target="http://www.zekelab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3"/>
          <p:cNvSpPr txBox="1"/>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900"/>
              <a:buFont typeface="Roboto"/>
              <a:buNone/>
            </a:pPr>
            <a:r>
              <a:rPr lang="en-GB" sz="3600" b="1" i="0" u="none" strike="noStrike" cap="none">
                <a:solidFill>
                  <a:schemeClr val="dk1"/>
                </a:solidFill>
                <a:latin typeface="Roboto"/>
                <a:ea typeface="Roboto"/>
                <a:cs typeface="Roboto"/>
                <a:sym typeface="Roboto"/>
              </a:rPr>
              <a:t>zekeLabs</a:t>
            </a:r>
            <a:endParaRPr sz="36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900"/>
              <a:buFont typeface="Roboto"/>
              <a:buNone/>
            </a:pPr>
          </a:p>
          <a:p>
            <a:pPr marL="0" marR="0" lvl="0" indent="0" algn="l" rtl="0">
              <a:lnSpc>
                <a:spcPct val="100000"/>
              </a:lnSpc>
              <a:spcBef>
                <a:spcPts val="0"/>
              </a:spcBef>
              <a:spcAft>
                <a:spcPts val="0"/>
              </a:spcAft>
              <a:buClr>
                <a:schemeClr val="dk1"/>
              </a:buClr>
              <a:buSzPts val="900"/>
              <a:buFont typeface="Roboto"/>
              <a:buNone/>
            </a:pPr>
            <a:r>
              <a:rPr lang="" altLang="en-US" sz="2400">
                <a:solidFill>
                  <a:srgbClr val="999999"/>
                </a:solidFill>
              </a:rPr>
              <a:t>Kafka</a:t>
            </a:r>
            <a:r>
              <a:rPr lang="en-US" altLang="en-US" sz="2400">
                <a:solidFill>
                  <a:srgbClr val="999999"/>
                </a:solidFill>
              </a:rPr>
              <a:t> - </a:t>
            </a:r>
            <a:r>
              <a:rPr lang="" altLang="en-US" sz="2400">
                <a:solidFill>
                  <a:srgbClr val="999999"/>
                </a:solidFill>
              </a:rPr>
              <a:t>Consumers</a:t>
            </a:r>
            <a:br>
              <a:rPr lang="en-GB"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196" name="Google Shape;196;p13"/>
          <p:cNvSpPr txBox="1"/>
          <p:nvPr>
            <p:ph type="subTitle" idx="1"/>
          </p:nvPr>
        </p:nvSpPr>
        <p:spPr>
          <a:xfrm>
            <a:off x="992425" y="3452075"/>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50"/>
              <a:buFont typeface="Roboto"/>
              <a:buNone/>
            </a:pPr>
            <a:r>
              <a:rPr lang="en-GB" sz="1800" b="0" i="0" u="none" strike="noStrike" cap="none">
                <a:solidFill>
                  <a:schemeClr val="dk2"/>
                </a:solidFill>
                <a:latin typeface="Roboto"/>
                <a:ea typeface="Roboto"/>
                <a:cs typeface="Roboto"/>
                <a:sym typeface="Roboto"/>
              </a:rPr>
              <a:t>Learning made Simpler !</a:t>
            </a:r>
            <a:br>
              <a:rPr lang="en-GB" sz="1800" b="0" i="0" u="none" strike="noStrike" cap="none">
                <a:solidFill>
                  <a:schemeClr val="dk2"/>
                </a:solidFill>
                <a:latin typeface="Roboto"/>
                <a:ea typeface="Roboto"/>
                <a:cs typeface="Roboto"/>
                <a:sym typeface="Roboto"/>
              </a:rPr>
            </a:br>
            <a:br>
              <a:rPr lang="en-GB" sz="1800" b="0" i="0" u="none" strike="noStrike" cap="none">
                <a:solidFill>
                  <a:schemeClr val="dk2"/>
                </a:solidFill>
                <a:latin typeface="Roboto"/>
                <a:ea typeface="Roboto"/>
                <a:cs typeface="Roboto"/>
                <a:sym typeface="Roboto"/>
              </a:rPr>
            </a:br>
            <a:r>
              <a:rPr lang="en-GB" sz="1200" b="0" i="0" u="none" strike="noStrike" cap="none">
                <a:solidFill>
                  <a:schemeClr val="dk2"/>
                </a:solidFill>
                <a:latin typeface="Roboto"/>
                <a:ea typeface="Roboto"/>
                <a:cs typeface="Roboto"/>
                <a:sym typeface="Roboto"/>
              </a:rPr>
              <a:t>www.zekeLabs.com</a:t>
            </a:r>
            <a:endParaRPr lang="en-GB" sz="1200" b="0" i="0" u="none" strike="noStrike" cap="none">
              <a:solidFill>
                <a:schemeClr val="dk2"/>
              </a:solidFill>
              <a:latin typeface="Roboto"/>
              <a:ea typeface="Roboto"/>
              <a:cs typeface="Roboto"/>
              <a:sym typeface="Roboto"/>
            </a:endParaRPr>
          </a:p>
        </p:txBody>
      </p:sp>
      <p:pic>
        <p:nvPicPr>
          <p:cNvPr id="197" name="Google Shape;197;p13"/>
          <p:cNvPicPr preferRelativeResize="0"/>
          <p:nvPr/>
        </p:nvPicPr>
        <p:blipFill rotWithShape="1">
          <a:blip r:embed="rId1"/>
          <a:srcRect/>
          <a:stretch>
            <a:fillRect/>
          </a:stretch>
        </p:blipFill>
        <p:spPr>
          <a:xfrm>
            <a:off x="0" y="4536504"/>
            <a:ext cx="9143999" cy="6275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7"/>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
              <a:buFont typeface="Roboto"/>
              <a:buNone/>
            </a:pPr>
            <a:r>
              <a:rPr lang="en-GB" sz="1200" b="0" i="0" u="none" strike="noStrike" cap="none">
                <a:solidFill>
                  <a:schemeClr val="lt1"/>
                </a:solidFill>
                <a:latin typeface="Roboto"/>
                <a:ea typeface="Roboto"/>
                <a:cs typeface="Roboto"/>
                <a:sym typeface="Roboto"/>
              </a:rPr>
              <a:t>Visit : </a:t>
            </a:r>
            <a:r>
              <a:rPr lang="en-GB" sz="1200" b="0" i="0" u="sng" strike="noStrike" cap="none">
                <a:solidFill>
                  <a:schemeClr val="hlink"/>
                </a:solidFill>
                <a:latin typeface="Roboto"/>
                <a:ea typeface="Roboto"/>
                <a:cs typeface="Roboto"/>
                <a:sym typeface="Roboto"/>
                <a:hlinkClick r:id="rId1"/>
              </a:rPr>
              <a:t>www.zekeLabs.com</a:t>
            </a:r>
            <a:r>
              <a:rPr lang="en-GB" sz="1200" b="0" i="0" u="none" strike="noStrike" cap="none">
                <a:solidFill>
                  <a:schemeClr val="lt1"/>
                </a:solidFill>
                <a:latin typeface="Roboto"/>
                <a:ea typeface="Roboto"/>
                <a:cs typeface="Roboto"/>
                <a:sym typeface="Roboto"/>
              </a:rPr>
              <a:t> for more details</a:t>
            </a:r>
            <a:endParaRPr lang="en-GB" sz="1200" b="0" i="0" u="none" strike="noStrike" cap="none">
              <a:solidFill>
                <a:schemeClr val="lt1"/>
              </a:solidFill>
              <a:latin typeface="Roboto"/>
              <a:ea typeface="Roboto"/>
              <a:cs typeface="Roboto"/>
              <a:sym typeface="Roboto"/>
            </a:endParaRPr>
          </a:p>
        </p:txBody>
      </p:sp>
      <p:sp>
        <p:nvSpPr>
          <p:cNvPr id="222" name="Google Shape;222;p17"/>
          <p:cNvSpPr txBox="1"/>
          <p:nvPr/>
        </p:nvSpPr>
        <p:spPr>
          <a:xfrm>
            <a:off x="228600" y="300425"/>
            <a:ext cx="8763300" cy="432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THANK YOU</a:t>
            </a:r>
            <a:endParaRPr lang="en-GB" sz="20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Get in touch:</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br>
              <a:rPr lang="en-GB" sz="2000" b="1" i="0" u="none" strike="noStrike" cap="none">
                <a:solidFill>
                  <a:schemeClr val="dk1"/>
                </a:solidFill>
                <a:latin typeface="Arial"/>
                <a:ea typeface="Arial"/>
                <a:cs typeface="Arial"/>
                <a:sym typeface="Arial"/>
              </a:rPr>
            </a:br>
            <a:r>
              <a:rPr lang="en-GB" sz="2000" b="1" i="0" u="none" strike="noStrike" cap="none">
                <a:solidFill>
                  <a:schemeClr val="dk1"/>
                </a:solidFill>
                <a:latin typeface="Arial"/>
                <a:ea typeface="Arial"/>
                <a:cs typeface="Arial"/>
                <a:sym typeface="Arial"/>
              </a:rPr>
              <a:t>	www.zekeLabs.com | +91-8095465880 | info@zekeLabs.com</a:t>
            </a:r>
            <a:endParaRPr lang="en-GB" sz="2000" b="1" i="0" u="none" strike="noStrike" cap="none">
              <a:solidFill>
                <a:schemeClr val="dk1"/>
              </a:solidFill>
              <a:latin typeface="Arial"/>
              <a:ea typeface="Arial"/>
              <a:cs typeface="Arial"/>
              <a:sym typeface="Arial"/>
            </a:endParaRPr>
          </a:p>
        </p:txBody>
      </p:sp>
      <p:pic>
        <p:nvPicPr>
          <p:cNvPr id="223" name="Google Shape;223;p17"/>
          <p:cNvPicPr preferRelativeResize="0"/>
          <p:nvPr/>
        </p:nvPicPr>
        <p:blipFill rotWithShape="1">
          <a:blip r:embed="rId2"/>
          <a:srcRect/>
          <a:stretch>
            <a:fillRect/>
          </a:stretch>
        </p:blipFill>
        <p:spPr>
          <a:xfrm>
            <a:off x="135675" y="4043475"/>
            <a:ext cx="8856227" cy="57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226077" y="357800"/>
            <a:ext cx="2807999" cy="9533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600"/>
              <a:buFont typeface="Roboto"/>
              <a:buNone/>
            </a:pPr>
            <a:r>
              <a:rPr lang="en-GB"/>
              <a:t>         </a:t>
            </a:r>
            <a:endParaRPr sz="2400" b="0" i="0" u="none" strike="noStrike" cap="none">
              <a:solidFill>
                <a:schemeClr val="lt1"/>
              </a:solidFill>
              <a:latin typeface="Roboto"/>
              <a:ea typeface="Roboto"/>
              <a:cs typeface="Roboto"/>
              <a:sym typeface="Roboto"/>
            </a:endParaRPr>
          </a:p>
        </p:txBody>
      </p:sp>
      <p:sp>
        <p:nvSpPr>
          <p:cNvPr id="203" name="Google Shape;203;p14"/>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noAutofit/>
          </a:bodyPr>
          <a:lstStyle/>
          <a:p>
            <a:pPr marL="171450" marR="0" lvl="0" indent="-57150" algn="ctr" rtl="0">
              <a:lnSpc>
                <a:spcPct val="115000"/>
              </a:lnSpc>
              <a:spcBef>
                <a:spcPts val="0"/>
              </a:spcBef>
              <a:spcAft>
                <a:spcPts val="0"/>
              </a:spcAft>
              <a:buClr>
                <a:schemeClr val="lt1"/>
              </a:buClr>
              <a:buSzPts val="1800"/>
              <a:buFont typeface="Arial"/>
              <a:buNone/>
            </a:pPr>
            <a:endParaRPr sz="2400" b="1"/>
          </a:p>
          <a:p>
            <a:pPr marL="457200" marR="0" lvl="0" indent="457200" algn="l" rtl="0">
              <a:lnSpc>
                <a:spcPct val="115000"/>
              </a:lnSpc>
              <a:spcBef>
                <a:spcPts val="0"/>
              </a:spcBef>
              <a:spcAft>
                <a:spcPts val="0"/>
              </a:spcAft>
              <a:buClr>
                <a:schemeClr val="lt1"/>
              </a:buClr>
              <a:buSzPts val="1800"/>
              <a:buFont typeface="Arial"/>
              <a:buNone/>
            </a:pPr>
            <a:r>
              <a:rPr lang="en-GB" sz="2400" b="1"/>
              <a:t>Agenda</a:t>
            </a:r>
            <a:endParaRPr sz="2400" b="1" i="0" u="none" strike="noStrike" cap="none">
              <a:solidFill>
                <a:schemeClr val="lt1"/>
              </a:solidFill>
            </a:endParaRPr>
          </a:p>
        </p:txBody>
      </p:sp>
      <p:sp>
        <p:nvSpPr>
          <p:cNvPr id="204" name="Google Shape;204;p14"/>
          <p:cNvSpPr txBox="1"/>
          <p:nvPr/>
        </p:nvSpPr>
        <p:spPr>
          <a:xfrm>
            <a:off x="3659650" y="1060800"/>
            <a:ext cx="5369100" cy="3568500"/>
          </a:xfrm>
          <a:prstGeom prst="rect">
            <a:avLst/>
          </a:prstGeom>
          <a:noFill/>
          <a:ln>
            <a:noFill/>
          </a:ln>
        </p:spPr>
        <p:txBody>
          <a:bodyPr spcFirstLastPara="1" wrap="square" lIns="91425" tIns="91425" rIns="91425" bIns="91425" anchor="t" anchorCtr="0">
            <a:noAutofit/>
          </a:bodyPr>
          <a:lstStyle/>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 altLang="en-US" sz="1500">
                <a:solidFill>
                  <a:srgbClr val="666666"/>
                </a:solidFill>
              </a:rPr>
              <a:t>Creating Kafka Consumer</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en-US" altLang="en-US" sz="1500">
                <a:solidFill>
                  <a:srgbClr val="666666"/>
                </a:solidFill>
              </a:rPr>
              <a:t>Cassandra History</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en-US" altLang="en-US" sz="1500">
                <a:solidFill>
                  <a:srgbClr val="666666"/>
                </a:solidFill>
              </a:rPr>
              <a:t>NoSQL cassandra database</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en-US" altLang="en-US" sz="1500">
                <a:solidFill>
                  <a:srgbClr val="666666"/>
                </a:solidFill>
              </a:rPr>
              <a:t>NoSQL cassandra database vs RDBMS</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en-US" sz="1500">
                <a:solidFill>
                  <a:srgbClr val="666666"/>
                </a:solidFill>
              </a:rPr>
              <a:t>Cassandra Features</a:t>
            </a:r>
            <a:endParaRPr lang="en-US" sz="1500">
              <a:solidFill>
                <a:srgbClr val="666666"/>
              </a:solidFill>
            </a:endParaRPr>
          </a:p>
          <a:p>
            <a:pPr marL="419100" marR="0" lvl="0" indent="-285750" algn="l" rtl="0">
              <a:lnSpc>
                <a:spcPct val="150000"/>
              </a:lnSpc>
              <a:spcBef>
                <a:spcPts val="0"/>
              </a:spcBef>
              <a:spcAft>
                <a:spcPts val="0"/>
              </a:spcAft>
              <a:buClr>
                <a:srgbClr val="666666"/>
              </a:buClr>
              <a:buSzPts val="1500"/>
              <a:buFont typeface="Arial" panose="02080604020202020204" pitchFamily="34" charset="0"/>
              <a:buChar char="•"/>
            </a:pPr>
            <a:r>
              <a:rPr lang="en-US" sz="1500">
                <a:solidFill>
                  <a:srgbClr val="666666"/>
                </a:solidFill>
              </a:rPr>
              <a:t>Cassandra Use Cases/Application</a:t>
            </a:r>
            <a:endParaRPr sz="1500">
              <a:solidFill>
                <a:srgbClr val="666666"/>
              </a:solidFill>
            </a:endParaRPr>
          </a:p>
          <a:p>
            <a:pPr marL="457200" marR="0" lvl="0" indent="-323850" algn="l" rtl="0">
              <a:lnSpc>
                <a:spcPct val="150000"/>
              </a:lnSpc>
              <a:spcBef>
                <a:spcPts val="0"/>
              </a:spcBef>
              <a:spcAft>
                <a:spcPts val="0"/>
              </a:spcAft>
              <a:buClr>
                <a:srgbClr val="666666"/>
              </a:buClr>
              <a:buSzPts val="1500"/>
              <a:buChar char="●"/>
            </a:pPr>
            <a:endParaRPr sz="15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5"/>
          <p:cNvSpPr txBox="1"/>
          <p:nvPr/>
        </p:nvSpPr>
        <p:spPr>
          <a:xfrm>
            <a:off x="-11848" y="636595"/>
            <a:ext cx="9016799" cy="4342199"/>
          </a:xfrm>
          <a:prstGeom prst="rect">
            <a:avLst/>
          </a:prstGeom>
          <a:noFill/>
          <a:ln>
            <a:noFill/>
          </a:ln>
        </p:spPr>
        <p:txBody>
          <a:bodyPr spcFirstLastPara="1" wrap="square" lIns="91425" tIns="91425" rIns="91425" bIns="91425" anchor="t" anchorCtr="0">
            <a:noAutofit/>
          </a:bodyPr>
          <a:lstStyle/>
          <a:p>
            <a:pPr marL="133350" marR="0" lvl="0" indent="-6350" algn="l" rtl="0">
              <a:lnSpc>
                <a:spcPct val="100000"/>
              </a:lnSpc>
              <a:spcBef>
                <a:spcPts val="0"/>
              </a:spcBef>
              <a:spcAft>
                <a:spcPts val="0"/>
              </a:spcAft>
              <a:buClr>
                <a:srgbClr val="000000"/>
              </a:buClr>
              <a:buSzPts val="400"/>
              <a:buFont typeface="Arial"/>
              <a:buNone/>
            </a:pPr>
            <a:br>
              <a:rPr lang="en-GB"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10" name="Google Shape;210;p15"/>
          <p:cNvSpPr txBox="1"/>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 altLang="en-US"/>
              <a:t>Creating Kafka Consumers</a:t>
            </a:r>
            <a:endParaRPr lang="" altLang="en-US" sz="1800" b="0" i="0" u="none" strike="noStrike" cap="none">
              <a:solidFill>
                <a:schemeClr val="lt1"/>
              </a:solidFill>
              <a:latin typeface="Roboto"/>
              <a:ea typeface="Roboto"/>
              <a:cs typeface="Roboto"/>
              <a:sym typeface="Roboto"/>
            </a:endParaRPr>
          </a:p>
        </p:txBody>
      </p:sp>
      <p:sp>
        <p:nvSpPr>
          <p:cNvPr id="211" name="Google Shape;211;p15"/>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00050" lvl="0" indent="-285750" algn="l" rtl="0">
              <a:lnSpc>
                <a:spcPct val="150000"/>
              </a:lnSpc>
              <a:spcBef>
                <a:spcPts val="0"/>
              </a:spcBef>
              <a:spcAft>
                <a:spcPts val="0"/>
              </a:spcAft>
              <a:buSzPts val="1800"/>
              <a:buFont typeface="Arial" panose="02080604020202020204" pitchFamily="34" charset="0"/>
              <a:buChar char="•"/>
            </a:pPr>
            <a:r>
              <a:rPr lang="" altLang="en-US"/>
              <a:t>KafkaConsumer instance creation</a:t>
            </a:r>
            <a:endParaRPr lang="" altLang="en-US"/>
          </a:p>
          <a:p>
            <a:pPr marL="400050" lvl="0" indent="-285750" algn="l" rtl="0">
              <a:lnSpc>
                <a:spcPct val="150000"/>
              </a:lnSpc>
              <a:spcBef>
                <a:spcPts val="0"/>
              </a:spcBef>
              <a:spcAft>
                <a:spcPts val="0"/>
              </a:spcAft>
              <a:buSzPts val="1800"/>
              <a:buFont typeface="Arial" panose="02080604020202020204" pitchFamily="34" charset="0"/>
              <a:buChar char="•"/>
            </a:pPr>
            <a:r>
              <a:rPr lang="" altLang="en-US"/>
              <a:t>Mandatory fields like bootstrap.servers, key.deserializer, value.deserializer</a:t>
            </a:r>
            <a:endParaRPr lang="en-US"/>
          </a:p>
          <a:p>
            <a:pPr marL="457200" lvl="0" indent="0" algn="l" rtl="0">
              <a:lnSpc>
                <a:spcPct val="150000"/>
              </a:lnSpc>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Subscribing to Topics</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Subscribe to one or more topics</a:t>
            </a:r>
            <a:endParaRPr lang="" altLang="en-US"/>
          </a:p>
          <a:p>
            <a:pPr marL="514350" indent="-285750">
              <a:buFont typeface="Arial" panose="02080604020202020204" pitchFamily="34" charset="0"/>
              <a:buChar char="•"/>
            </a:pPr>
            <a:r>
              <a:rPr lang="" altLang="en-US"/>
              <a:t>Can also take regex</a:t>
            </a:r>
            <a:endParaRPr lan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Poll Loop</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Consumer are long lasting application with infinite loop.</a:t>
            </a:r>
            <a:endParaRPr lang="" altLang="en-US"/>
          </a:p>
          <a:p>
            <a:pPr marL="514350" indent="-285750">
              <a:buFont typeface="Arial" panose="02080604020202020204" pitchFamily="34" charset="0"/>
              <a:buChar char="•"/>
            </a:pPr>
            <a:r>
              <a:rPr lang="" altLang="en-US"/>
              <a:t>poll time can be configured</a:t>
            </a:r>
            <a:endParaRPr lang="" altLang="en-US"/>
          </a:p>
          <a:p>
            <a:pPr marL="514350" indent="-285750">
              <a:buFont typeface="Arial" panose="02080604020202020204" pitchFamily="34" charset="0"/>
              <a:buChar char="•"/>
            </a:pPr>
            <a:endParaRPr lang=""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Configuring Consumers</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fetch.min.bytes</a:t>
            </a:r>
            <a:endParaRPr lang="" altLang="en-US"/>
          </a:p>
          <a:p>
            <a:pPr marL="514350" indent="-285750">
              <a:buFont typeface="Arial" panose="02080604020202020204" pitchFamily="34" charset="0"/>
              <a:buChar char="•"/>
            </a:pPr>
            <a:r>
              <a:rPr lang="" altLang="en-US"/>
              <a:t>fetch.max.wait.ms</a:t>
            </a:r>
            <a:endParaRPr lang="" altLang="en-US"/>
          </a:p>
          <a:p>
            <a:pPr marL="514350" indent="-285750">
              <a:buFont typeface="Arial" panose="02080604020202020204" pitchFamily="34" charset="0"/>
              <a:buChar char="•"/>
            </a:pPr>
            <a:r>
              <a:rPr lang="" altLang="en-US"/>
              <a:t>max.partition.fetch.bytes</a:t>
            </a:r>
            <a:endParaRPr lang="" altLang="en-US"/>
          </a:p>
          <a:p>
            <a:pPr marL="514350" indent="-285750">
              <a:buFont typeface="Arial" panose="02080604020202020204" pitchFamily="34" charset="0"/>
              <a:buChar char="•"/>
            </a:pPr>
            <a:r>
              <a:rPr lang="" altLang="en-US"/>
              <a:t>session.timeout.ms</a:t>
            </a:r>
            <a:endParaRPr lang="" altLang="en-US"/>
          </a:p>
          <a:p>
            <a:pPr marL="514350" indent="-285750">
              <a:buFont typeface="Arial" panose="02080604020202020204" pitchFamily="34" charset="0"/>
              <a:buChar char="•"/>
            </a:pPr>
            <a:r>
              <a:rPr lang="" altLang="en-US"/>
              <a:t>auto.offset.reset</a:t>
            </a:r>
            <a:endParaRPr lang="" altLang="en-US"/>
          </a:p>
          <a:p>
            <a:pPr marL="514350" indent="-285750">
              <a:buFont typeface="Arial" panose="02080604020202020204" pitchFamily="34" charset="0"/>
              <a:buChar char="•"/>
            </a:pPr>
            <a:r>
              <a:rPr lang="" altLang="en-US"/>
              <a:t>partition.assignment.strategy - range, roundrobin</a:t>
            </a:r>
            <a:endParaRPr lan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Commits &amp; Offsets</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en-US"/>
              <a:t>Whenever we call poll() , it returns records written to Kafka that consumers in our group have not read yet. </a:t>
            </a:r>
            <a:endParaRPr lang="en-US"/>
          </a:p>
          <a:p>
            <a:pPr marL="514350" indent="-285750">
              <a:buFont typeface="Arial" panose="02080604020202020204" pitchFamily="34" charset="0"/>
              <a:buChar char="•"/>
            </a:pPr>
            <a:r>
              <a:rPr lang="en-US"/>
              <a:t>This means that we have a way of tracking which records were read by a consumer of the group.</a:t>
            </a:r>
            <a:endParaRPr lang="en-US"/>
          </a:p>
          <a:p>
            <a:pPr marL="514350" indent="-285750">
              <a:buFont typeface="Arial" panose="02080604020202020204" pitchFamily="34" charset="0"/>
              <a:buChar char="•"/>
            </a:pPr>
            <a:r>
              <a:rPr lang="en-US"/>
              <a:t>Instead, it allows consumers to use Kafka to track their position (offset) in each partition.</a:t>
            </a:r>
            <a:endParaRPr lang="en-US"/>
          </a:p>
          <a:p>
            <a:pPr marL="514350" indent="-285750">
              <a:buFont typeface="Arial" panose="02080604020202020204" pitchFamily="34" charset="0"/>
              <a:buChar char="•"/>
            </a:pPr>
            <a:r>
              <a:rPr lang="en-US"/>
              <a:t>We call the action of updating the current position in the partition a commit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How does a consumer commit an offset?</a:t>
            </a:r>
            <a:endParaRPr lang="en-US"/>
          </a:p>
        </p:txBody>
      </p:sp>
      <p:sp>
        <p:nvSpPr>
          <p:cNvPr id="3" name="Text Placeholder 2"/>
          <p:cNvSpPr/>
          <p:nvPr>
            <p:ph type="body" idx="1"/>
          </p:nvPr>
        </p:nvSpPr>
        <p:spPr/>
        <p:txBody>
          <a:bodyPr/>
          <a:p>
            <a:pPr marL="514350" indent="-285750">
              <a:buFont typeface="Arial" panose="02080604020202020204" pitchFamily="34" charset="0"/>
              <a:buChar char="•"/>
            </a:pPr>
            <a:r>
              <a:rPr lang="en-US"/>
              <a:t>It produces a message to Kafka, to a special __consumer_offsets topic, with the committed offset for each partition.</a:t>
            </a:r>
            <a:endParaRPr lang="en-US"/>
          </a:p>
          <a:p>
            <a:pPr marL="514350" indent="-285750">
              <a:buFont typeface="Arial" panose="02080604020202020204" pitchFamily="34" charset="0"/>
              <a:buChar char="•"/>
            </a:pPr>
            <a:r>
              <a:rPr lang="" altLang="en-US"/>
              <a:t>I</a:t>
            </a:r>
            <a:r>
              <a:rPr lang="en-US"/>
              <a:t>f a consumer crashes or a new consumer joins the consumer group, this will trigger a rebalance. </a:t>
            </a:r>
            <a:endParaRPr lang="en-US"/>
          </a:p>
          <a:p>
            <a:pPr marL="514350" indent="-285750">
              <a:buFont typeface="Arial" panose="02080604020202020204" pitchFamily="34" charset="0"/>
              <a:buChar char="•"/>
            </a:pPr>
            <a:r>
              <a:rPr lang="en-US"/>
              <a:t>After a rebalance, each consumer may be assigned a new set of</a:t>
            </a:r>
            <a:endParaRPr lang="en-US"/>
          </a:p>
          <a:p>
            <a:r>
              <a:rPr lang="en-US"/>
              <a:t>    partitions than the one it processed before. In order to know where to pick up the work, the consumer will read the latest committed offset of each partition and continue from there.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6"/>
          <p:cNvSpPr txBox="1"/>
          <p:nvPr>
            <p:ph type="ctrTitle"/>
          </p:nvPr>
        </p:nvSpPr>
        <p:spPr>
          <a:xfrm>
            <a:off x="496411" y="1970119"/>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200"/>
              <a:buFont typeface="Roboto"/>
              <a:buNone/>
            </a:pPr>
            <a:r>
              <a:rPr lang="en-GB" sz="4800" b="0" i="0" u="none" strike="noStrike" cap="none">
                <a:solidFill>
                  <a:schemeClr val="lt1"/>
                </a:solidFill>
                <a:latin typeface="Roboto"/>
                <a:ea typeface="Roboto"/>
                <a:cs typeface="Roboto"/>
                <a:sym typeface="Roboto"/>
              </a:rPr>
              <a:t>Thank You !!!</a:t>
            </a:r>
            <a:endParaRPr lang="en-GB" sz="4800" b="0" i="0" u="none" strike="noStrike" cap="none">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1828</Words>
  <Application>WPS Presentation</Application>
  <PresentationFormat/>
  <Paragraphs>73</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Roboto</vt:lpstr>
      <vt:lpstr>DejaVu Sans</vt:lpstr>
      <vt:lpstr>Gubbi</vt:lpstr>
      <vt:lpstr>微软雅黑</vt:lpstr>
      <vt:lpstr>Droid Sans Fallback</vt:lpstr>
      <vt:lpstr>Arial Unicode MS</vt:lpstr>
      <vt:lpstr>Abyssinica SIL</vt:lpstr>
      <vt:lpstr>OpenSymbol</vt:lpstr>
      <vt:lpstr>CollegePresentation</vt:lpstr>
      <vt:lpstr>Cassandra - Introduction </vt:lpstr>
      <vt:lpstr>         </vt:lpstr>
      <vt:lpstr>Unit Testing</vt:lpstr>
      <vt:lpstr>PowerPoint 演示文稿</vt:lpstr>
      <vt:lpstr>PowerPoint 演示文稿</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Writing Tests using PyTest </dc:title>
  <dc:creator/>
  <cp:lastModifiedBy>awantik</cp:lastModifiedBy>
  <cp:revision>8</cp:revision>
  <dcterms:created xsi:type="dcterms:W3CDTF">2019-02-19T16:31:26Z</dcterms:created>
  <dcterms:modified xsi:type="dcterms:W3CDTF">2019-02-19T16:31:26Z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