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7200" y="4683960"/>
            <a:ext cx="213336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124080" y="4683960"/>
            <a:ext cx="289512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553080" y="4683960"/>
            <a:ext cx="213336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36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9240" cy="436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880920"/>
            <a:ext cx="8229240" cy="37144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2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4683960"/>
            <a:ext cx="213336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4683960"/>
            <a:ext cx="289512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4683960"/>
            <a:ext cx="213336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360"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36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360" y="2788560"/>
            <a:ext cx="8206920" cy="811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/>
          </p:nvPr>
        </p:nvSpPr>
        <p:spPr>
          <a:xfrm>
            <a:off x="457200" y="4683960"/>
            <a:ext cx="213336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/>
          </p:nvPr>
        </p:nvSpPr>
        <p:spPr>
          <a:xfrm>
            <a:off x="3124080" y="4683960"/>
            <a:ext cx="289512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/>
          </p:nvPr>
        </p:nvSpPr>
        <p:spPr>
          <a:xfrm>
            <a:off x="6553080" y="4683960"/>
            <a:ext cx="2133360" cy="35676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zekelabs.com/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92520" y="1799640"/>
            <a:ext cx="4742280" cy="17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4285f4"/>
                </a:solidFill>
                <a:latin typeface="Roboto"/>
                <a:ea typeface="Roboto"/>
              </a:rPr>
              <a:t>zekeLabs</a:t>
            </a:r>
            <a:br/>
            <a:br/>
            <a:r>
              <a:rPr b="1" lang="en-IN" sz="2400" spc="-1" strike="noStrike">
                <a:solidFill>
                  <a:srgbClr val="999999"/>
                </a:solidFill>
                <a:latin typeface="Roboto"/>
                <a:ea typeface="Roboto"/>
              </a:rPr>
              <a:t>Kafka - Consumers</a:t>
            </a:r>
            <a:br/>
            <a:endParaRPr b="0" lang="en-IN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992520" y="3452040"/>
            <a:ext cx="313596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24242"/>
                </a:solidFill>
                <a:latin typeface="Roboto"/>
                <a:ea typeface="Roboto"/>
              </a:rPr>
              <a:t>Learning made Simpler !</a:t>
            </a:r>
            <a:br/>
            <a:br/>
            <a:r>
              <a:rPr b="0" lang="en-IN" sz="1200" spc="-1" strike="noStrike">
                <a:solidFill>
                  <a:srgbClr val="424242"/>
                </a:solidFill>
                <a:latin typeface="Roboto"/>
                <a:ea typeface="Roboto"/>
              </a:rPr>
              <a:t>www.zekeLabs.com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29" name="Google Shape;197;p13" descr=""/>
          <p:cNvPicPr/>
          <p:nvPr/>
        </p:nvPicPr>
        <p:blipFill>
          <a:blip r:embed=""/>
          <a:stretch/>
        </p:blipFill>
        <p:spPr>
          <a:xfrm>
            <a:off x="0" y="4536360"/>
            <a:ext cx="9143280" cy="6267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Automatic Commit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enable.auto.commit = true, allow consumers to do commit for you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auto.commit.interval.ms is by default set to 5 secs.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6440" y="197028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Roboto"/>
                <a:ea typeface="Roboto"/>
              </a:rPr>
              <a:t>Thank You !!!</a:t>
            </a:r>
            <a:endParaRPr b="0" lang="en-IN" sz="4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7240" y="4696920"/>
            <a:ext cx="838116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Visit : </a:t>
            </a:r>
            <a:r>
              <a:rPr b="0" lang="en-IN" sz="1200" spc="-1" strike="noStrike" u="sng">
                <a:solidFill>
                  <a:srgbClr val="cc3300"/>
                </a:solidFill>
                <a:uFillTx/>
                <a:latin typeface="Roboto"/>
                <a:ea typeface="Roboto"/>
                <a:hlinkClick r:id="rId1"/>
              </a:rPr>
              <a:t>www.zekeLabs.com</a:t>
            </a: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 for more details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28600" y="300600"/>
            <a:ext cx="876276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THANK YOU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Let us know how can we help your organization to Upskill the employees to stay updated in the ever-evolving IT Industry.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Get in touch: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	</a:t>
            </a: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www.zekeLabs.com | +91-8095465880 | info@zekeLabs.com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3" name="Google Shape;223;p17" descr=""/>
          <p:cNvPicPr/>
          <p:nvPr/>
        </p:nvPicPr>
        <p:blipFill>
          <a:blip r:embed=""/>
          <a:stretch/>
        </p:blipFill>
        <p:spPr>
          <a:xfrm>
            <a:off x="135720" y="4043520"/>
            <a:ext cx="8855640" cy="5763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6080" y="357840"/>
            <a:ext cx="2807280" cy="9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      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26080" y="1465920"/>
            <a:ext cx="2807280" cy="31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71360" indent="-56880" algn="ctr"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Agenda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59760" y="1060920"/>
            <a:ext cx="5368320" cy="35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Creating Kafka Consumer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Cassandra History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NoSQL cassandra database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NoSQL cassandra database vs RDBMS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Cassandra Features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Cassandra Use Cases/Application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11880" y="636480"/>
            <a:ext cx="9016200" cy="43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33200" indent="-6120"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Creating Kafka Consumers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99960" indent="-285480">
              <a:lnSpc>
                <a:spcPct val="150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KafkaConsumer instance creation</a:t>
            </a:r>
            <a:endParaRPr b="0" lang="en-IN" sz="1800" spc="-1" strike="noStrike">
              <a:latin typeface="Arial"/>
            </a:endParaRPr>
          </a:p>
          <a:p>
            <a:pPr marL="399960" indent="-285480">
              <a:lnSpc>
                <a:spcPct val="150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Mandatory fields like bootstrap.servers, key.deserializer, value.deserializer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Subscribing to Topics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Subscribe to one or more topics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Can also take regex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Poll Loop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Consumer are long lasting application with infinite loop.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poll time can be configured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Configuring Consumers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fetch.min.bytes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fetch.max.wait.ms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max.partition.fetch.bytes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session.timeout.ms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auto.offset.reset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partition.assignment.strategy - range, roundrobin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Commits &amp; Offsets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Whenever we call poll() , it returns records written to Kafka that consumers in our group have not read yet. 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This means that we have a way of tracking which records were read by a consumer of the group.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JMS tracks acks from consumers.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Instead, it allows consumers to use Kafka to track their position (offset) in each partition.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We call the action of updating the current position in the partition a commit .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How does a consumer commit an offset?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It produces a message to Kafka, to a special __consumer_offsets topic, with the committed offset for each partition.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If a consumer crashes or a new consumer joins the consumer group, this will trigger a rebalance. </a:t>
            </a:r>
            <a:endParaRPr b="0" lang="en-IN" sz="1800" spc="-1" strike="noStrike"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After a rebalance, each consumer may be assigned a new set of</a:t>
            </a:r>
            <a:endParaRPr b="0" lang="en-IN" sz="1800" spc="-1" strike="noStrike">
              <a:latin typeface="Arial"/>
            </a:endParaRPr>
          </a:p>
          <a:p>
            <a:pPr marL="457200" indent="-227520">
              <a:lnSpc>
                <a:spcPct val="115000"/>
              </a:lnSpc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    </a:t>
            </a: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partitions than the one it processed before. </a:t>
            </a:r>
            <a:endParaRPr b="0" lang="en-IN" sz="1800" spc="-1" strike="noStrike">
              <a:latin typeface="Arial"/>
            </a:endParaRPr>
          </a:p>
          <a:p>
            <a:pPr marL="457200" indent="-227520">
              <a:lnSpc>
                <a:spcPct val="115000"/>
              </a:lnSpc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*   In order to know where to pick up the work, the consumer will read the latest committed offset of each partition and continue from there.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Limitations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7" name="Picture 349" descr=""/>
          <p:cNvPicPr/>
          <p:nvPr/>
        </p:nvPicPr>
        <p:blipFill>
          <a:blip r:embed="rId1"/>
          <a:stretch/>
        </p:blipFill>
        <p:spPr>
          <a:xfrm>
            <a:off x="144000" y="2410560"/>
            <a:ext cx="8889120" cy="2171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2019-02-27T15:51:36Z</dcterms:created>
  <dc:creator/>
  <dc:description/>
  <dc:language>en-IN</dc:language>
  <cp:lastModifiedBy/>
  <dcterms:modified xsi:type="dcterms:W3CDTF">2019-02-28T16:32:05Z</dcterms:modified>
  <cp:revision>16</cp:revision>
  <dc:subject/>
  <dc:title>zekeLabsWriting Tests using PyTest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